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47"/>
  </p:notesMasterIdLst>
  <p:handoutMasterIdLst>
    <p:handoutMasterId r:id="rId48"/>
  </p:handoutMasterIdLst>
  <p:sldIdLst>
    <p:sldId id="300" r:id="rId2"/>
    <p:sldId id="281" r:id="rId3"/>
    <p:sldId id="380" r:id="rId4"/>
    <p:sldId id="419" r:id="rId5"/>
    <p:sldId id="421" r:id="rId6"/>
    <p:sldId id="420" r:id="rId7"/>
    <p:sldId id="422" r:id="rId8"/>
    <p:sldId id="434" r:id="rId9"/>
    <p:sldId id="435" r:id="rId10"/>
    <p:sldId id="438" r:id="rId11"/>
    <p:sldId id="439" r:id="rId12"/>
    <p:sldId id="436" r:id="rId13"/>
    <p:sldId id="437" r:id="rId14"/>
    <p:sldId id="440" r:id="rId15"/>
    <p:sldId id="441" r:id="rId16"/>
    <p:sldId id="442" r:id="rId17"/>
    <p:sldId id="445" r:id="rId18"/>
    <p:sldId id="433" r:id="rId19"/>
    <p:sldId id="444" r:id="rId20"/>
    <p:sldId id="446" r:id="rId21"/>
    <p:sldId id="447" r:id="rId22"/>
    <p:sldId id="448" r:id="rId23"/>
    <p:sldId id="449" r:id="rId24"/>
    <p:sldId id="450" r:id="rId25"/>
    <p:sldId id="288" r:id="rId26"/>
    <p:sldId id="289" r:id="rId27"/>
    <p:sldId id="453" r:id="rId28"/>
    <p:sldId id="290" r:id="rId29"/>
    <p:sldId id="454" r:id="rId30"/>
    <p:sldId id="455" r:id="rId31"/>
    <p:sldId id="291" r:id="rId32"/>
    <p:sldId id="294" r:id="rId33"/>
    <p:sldId id="293" r:id="rId34"/>
    <p:sldId id="451" r:id="rId35"/>
    <p:sldId id="452" r:id="rId36"/>
    <p:sldId id="287" r:id="rId37"/>
    <p:sldId id="277" r:id="rId38"/>
    <p:sldId id="285" r:id="rId39"/>
    <p:sldId id="258" r:id="rId40"/>
    <p:sldId id="259" r:id="rId41"/>
    <p:sldId id="256" r:id="rId42"/>
    <p:sldId id="292" r:id="rId43"/>
    <p:sldId id="432" r:id="rId44"/>
    <p:sldId id="431" r:id="rId45"/>
    <p:sldId id="347" r:id="rId46"/>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FFFF66"/>
    <a:srgbClr val="EDEDED"/>
    <a:srgbClr val="137C9B"/>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984" autoAdjust="0"/>
  </p:normalViewPr>
  <p:slideViewPr>
    <p:cSldViewPr snapToGrid="0" showGuides="1">
      <p:cViewPr varScale="1">
        <p:scale>
          <a:sx n="122" d="100"/>
          <a:sy n="122" d="100"/>
        </p:scale>
        <p:origin x="90" y="396"/>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12.02.2025</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12.02.2025</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MIS kaum erforscht, daher kompliziert für Leistungsprüfer</a:t>
            </a:r>
          </a:p>
        </p:txBody>
      </p:sp>
    </p:spTree>
    <p:extLst>
      <p:ext uri="{BB962C8B-B14F-4D97-AF65-F5344CB8AC3E}">
        <p14:creationId xmlns:p14="http://schemas.microsoft.com/office/powerpoint/2010/main" val="36471688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58906962"/>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p15:clr>
            <a:srgbClr val="FBAE40"/>
          </p15:clr>
        </p15:guide>
        <p15:guide id="10"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welt.de/themen/lebensversicherung/" TargetMode="External"/><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hyperlink" Target="https://www.welt.de/themen/anleihen/"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r>
              <a:rPr lang="de-DE" dirty="0"/>
              <a:t>Herzlich Willkommen!</a:t>
            </a:r>
          </a:p>
        </p:txBody>
      </p:sp>
      <p:sp>
        <p:nvSpPr>
          <p:cNvPr id="3" name="Textfeld 2"/>
          <p:cNvSpPr txBox="1"/>
          <p:nvPr/>
        </p:nvSpPr>
        <p:spPr>
          <a:xfrm>
            <a:off x="251680" y="3084156"/>
            <a:ext cx="11282290" cy="1323439"/>
          </a:xfrm>
          <a:prstGeom prst="rect">
            <a:avLst/>
          </a:prstGeom>
          <a:noFill/>
        </p:spPr>
        <p:txBody>
          <a:bodyPr wrap="square" rtlCol="0">
            <a:spAutoFit/>
          </a:bodyPr>
          <a:lstStyle/>
          <a:p>
            <a:r>
              <a:rPr lang="de-DE" sz="4000" dirty="0">
                <a:solidFill>
                  <a:srgbClr val="1D2D4B"/>
                </a:solidFill>
              </a:rPr>
              <a:t>ZWSI-02-2025</a:t>
            </a:r>
          </a:p>
          <a:p>
            <a:r>
              <a:rPr lang="de-DE" sz="4000" dirty="0">
                <a:solidFill>
                  <a:srgbClr val="1D2D4B"/>
                </a:solidFill>
              </a:rPr>
              <a:t>Vorsorge</a:t>
            </a:r>
          </a:p>
        </p:txBody>
      </p:sp>
    </p:spTree>
    <p:extLst>
      <p:ext uri="{BB962C8B-B14F-4D97-AF65-F5344CB8AC3E}">
        <p14:creationId xmlns:p14="http://schemas.microsoft.com/office/powerpoint/2010/main" val="34485608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CA83CFC-543F-494E-B0DF-C88D2BA5BED3}"/>
              </a:ext>
            </a:extLst>
          </p:cNvPr>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a:extLst>
              <a:ext uri="{FF2B5EF4-FFF2-40B4-BE49-F238E27FC236}">
                <a16:creationId xmlns:a16="http://schemas.microsoft.com/office/drawing/2014/main" id="{3BFC7702-A71B-436A-8D00-FE64C88EC766}"/>
              </a:ext>
            </a:extLst>
          </p:cNvPr>
          <p:cNvSpPr>
            <a:spLocks noGrp="1"/>
          </p:cNvSpPr>
          <p:nvPr>
            <p:ph type="body" sz="half" idx="2"/>
          </p:nvPr>
        </p:nvSpPr>
        <p:spPr/>
        <p:txBody>
          <a:bodyPr/>
          <a:lstStyle/>
          <a:p>
            <a:endParaRPr lang="de-DE" dirty="0"/>
          </a:p>
          <a:p>
            <a:r>
              <a:rPr lang="de-DE" dirty="0"/>
              <a:t>31 % der 13-17 jährigen sind verhaltensauffällig</a:t>
            </a:r>
          </a:p>
          <a:p>
            <a:r>
              <a:rPr lang="de-DE" dirty="0"/>
              <a:t>10% sind psychisch erkrankt (</a:t>
            </a:r>
            <a:r>
              <a:rPr lang="de-DE" dirty="0" err="1"/>
              <a:t>Copsy</a:t>
            </a:r>
            <a:r>
              <a:rPr lang="de-DE" dirty="0"/>
              <a:t>-Studie UK Eppendorf | Kinder- und Jugendpsychiatrie)</a:t>
            </a:r>
          </a:p>
          <a:p>
            <a:endParaRPr lang="de-DE" dirty="0"/>
          </a:p>
          <a:p>
            <a:endParaRPr lang="de-DE" dirty="0"/>
          </a:p>
          <a:p>
            <a:r>
              <a:rPr lang="de-DE" dirty="0"/>
              <a:t>35 % aller BU-Leistungsfälle begründen sich auf psychische Erkrankungen (GDV)</a:t>
            </a:r>
          </a:p>
          <a:p>
            <a:endParaRPr lang="de-DE" dirty="0"/>
          </a:p>
          <a:p>
            <a:r>
              <a:rPr lang="de-DE" dirty="0"/>
              <a:t>14,3 % Anstieg der Fehltage aufgrund von psychischen Beschwerden (DAK 2024)</a:t>
            </a:r>
          </a:p>
          <a:p>
            <a:endParaRPr lang="de-DE" dirty="0"/>
          </a:p>
          <a:p>
            <a:endParaRPr lang="de-DE" dirty="0"/>
          </a:p>
        </p:txBody>
      </p:sp>
    </p:spTree>
    <p:extLst>
      <p:ext uri="{BB962C8B-B14F-4D97-AF65-F5344CB8AC3E}">
        <p14:creationId xmlns:p14="http://schemas.microsoft.com/office/powerpoint/2010/main" val="1716545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666706C-C923-449B-A7F9-4A03232DB696}"/>
              </a:ext>
            </a:extLst>
          </p:cNvPr>
          <p:cNvSpPr>
            <a:spLocks noGrp="1"/>
          </p:cNvSpPr>
          <p:nvPr>
            <p:ph type="sldNum" sz="quarter" idx="4"/>
          </p:nvPr>
        </p:nvSpPr>
        <p:spPr/>
        <p:txBody>
          <a:bodyPr/>
          <a:lstStyle/>
          <a:p>
            <a:fld id="{0DB11324-E0A8-4199-978D-02885A0D0942}" type="slidenum">
              <a:rPr lang="de-DE" smtClean="0"/>
              <a:t>11</a:t>
            </a:fld>
            <a:endParaRPr lang="de-DE"/>
          </a:p>
        </p:txBody>
      </p:sp>
      <p:pic>
        <p:nvPicPr>
          <p:cNvPr id="10" name="Grafik 9">
            <a:extLst>
              <a:ext uri="{FF2B5EF4-FFF2-40B4-BE49-F238E27FC236}">
                <a16:creationId xmlns:a16="http://schemas.microsoft.com/office/drawing/2014/main" id="{CDA032FA-97E9-47F2-ADF5-E429A9A7C3F9}"/>
              </a:ext>
            </a:extLst>
          </p:cNvPr>
          <p:cNvPicPr>
            <a:picLocks noChangeAspect="1"/>
          </p:cNvPicPr>
          <p:nvPr/>
        </p:nvPicPr>
        <p:blipFill>
          <a:blip r:embed="rId2"/>
          <a:stretch>
            <a:fillRect/>
          </a:stretch>
        </p:blipFill>
        <p:spPr>
          <a:xfrm>
            <a:off x="304798" y="1725875"/>
            <a:ext cx="8167077" cy="4373837"/>
          </a:xfrm>
          <a:prstGeom prst="rect">
            <a:avLst/>
          </a:prstGeom>
        </p:spPr>
      </p:pic>
    </p:spTree>
    <p:extLst>
      <p:ext uri="{BB962C8B-B14F-4D97-AF65-F5344CB8AC3E}">
        <p14:creationId xmlns:p14="http://schemas.microsoft.com/office/powerpoint/2010/main" val="3010325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83FD9BA-B7E6-4FAC-BCE3-DFBE9FE0DF0C}"/>
              </a:ext>
            </a:extLst>
          </p:cNvPr>
          <p:cNvSpPr>
            <a:spLocks noGrp="1"/>
          </p:cNvSpPr>
          <p:nvPr>
            <p:ph type="sldNum" sz="quarter" idx="4"/>
          </p:nvPr>
        </p:nvSpPr>
        <p:spPr/>
        <p:txBody>
          <a:bodyPr/>
          <a:lstStyle/>
          <a:p>
            <a:fld id="{0DB11324-E0A8-4199-978D-02885A0D0942}" type="slidenum">
              <a:rPr lang="de-DE" smtClean="0"/>
              <a:t>12</a:t>
            </a:fld>
            <a:endParaRPr lang="de-DE"/>
          </a:p>
        </p:txBody>
      </p:sp>
      <p:sp>
        <p:nvSpPr>
          <p:cNvPr id="4" name="Titel 3">
            <a:extLst>
              <a:ext uri="{FF2B5EF4-FFF2-40B4-BE49-F238E27FC236}">
                <a16:creationId xmlns:a16="http://schemas.microsoft.com/office/drawing/2014/main" id="{7AE7306B-FBFC-4B09-952D-475E71092CDF}"/>
              </a:ext>
            </a:extLst>
          </p:cNvPr>
          <p:cNvSpPr>
            <a:spLocks noGrp="1"/>
          </p:cNvSpPr>
          <p:nvPr>
            <p:ph type="title"/>
          </p:nvPr>
        </p:nvSpPr>
        <p:spPr/>
        <p:txBody>
          <a:bodyPr/>
          <a:lstStyle/>
          <a:p>
            <a:r>
              <a:rPr lang="de-DE" dirty="0"/>
              <a:t>ALH Gruppe | BU-Schutz trotz Psychischer Vorgeschichte</a:t>
            </a:r>
          </a:p>
        </p:txBody>
      </p:sp>
      <p:pic>
        <p:nvPicPr>
          <p:cNvPr id="6" name="Grafik 5">
            <a:extLst>
              <a:ext uri="{FF2B5EF4-FFF2-40B4-BE49-F238E27FC236}">
                <a16:creationId xmlns:a16="http://schemas.microsoft.com/office/drawing/2014/main" id="{034F59E8-DCF3-46EE-A8E4-5257BF6B258C}"/>
              </a:ext>
            </a:extLst>
          </p:cNvPr>
          <p:cNvPicPr>
            <a:picLocks noChangeAspect="1"/>
          </p:cNvPicPr>
          <p:nvPr/>
        </p:nvPicPr>
        <p:blipFill>
          <a:blip r:embed="rId2"/>
          <a:stretch>
            <a:fillRect/>
          </a:stretch>
        </p:blipFill>
        <p:spPr>
          <a:xfrm>
            <a:off x="469410" y="1605206"/>
            <a:ext cx="7658100" cy="3819525"/>
          </a:xfrm>
          <a:prstGeom prst="rect">
            <a:avLst/>
          </a:prstGeom>
        </p:spPr>
      </p:pic>
      <p:pic>
        <p:nvPicPr>
          <p:cNvPr id="8" name="Grafik 7">
            <a:extLst>
              <a:ext uri="{FF2B5EF4-FFF2-40B4-BE49-F238E27FC236}">
                <a16:creationId xmlns:a16="http://schemas.microsoft.com/office/drawing/2014/main" id="{670DC8B2-C442-4CBC-BFF9-A3AB8B7D4AD0}"/>
              </a:ext>
            </a:extLst>
          </p:cNvPr>
          <p:cNvPicPr>
            <a:picLocks noChangeAspect="1"/>
          </p:cNvPicPr>
          <p:nvPr/>
        </p:nvPicPr>
        <p:blipFill>
          <a:blip r:embed="rId3"/>
          <a:stretch>
            <a:fillRect/>
          </a:stretch>
        </p:blipFill>
        <p:spPr>
          <a:xfrm>
            <a:off x="5258655" y="5526259"/>
            <a:ext cx="6848475" cy="1133475"/>
          </a:xfrm>
          <a:prstGeom prst="rect">
            <a:avLst/>
          </a:prstGeom>
        </p:spPr>
      </p:pic>
    </p:spTree>
    <p:extLst>
      <p:ext uri="{BB962C8B-B14F-4D97-AF65-F5344CB8AC3E}">
        <p14:creationId xmlns:p14="http://schemas.microsoft.com/office/powerpoint/2010/main" val="868603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83FD9BA-B7E6-4FAC-BCE3-DFBE9FE0DF0C}"/>
              </a:ext>
            </a:extLst>
          </p:cNvPr>
          <p:cNvSpPr>
            <a:spLocks noGrp="1"/>
          </p:cNvSpPr>
          <p:nvPr>
            <p:ph type="sldNum" sz="quarter" idx="4"/>
          </p:nvPr>
        </p:nvSpPr>
        <p:spPr/>
        <p:txBody>
          <a:bodyPr/>
          <a:lstStyle/>
          <a:p>
            <a:fld id="{0DB11324-E0A8-4199-978D-02885A0D0942}" type="slidenum">
              <a:rPr lang="de-DE" smtClean="0"/>
              <a:t>13</a:t>
            </a:fld>
            <a:endParaRPr lang="de-DE"/>
          </a:p>
        </p:txBody>
      </p:sp>
      <p:sp>
        <p:nvSpPr>
          <p:cNvPr id="4" name="Titel 3">
            <a:extLst>
              <a:ext uri="{FF2B5EF4-FFF2-40B4-BE49-F238E27FC236}">
                <a16:creationId xmlns:a16="http://schemas.microsoft.com/office/drawing/2014/main" id="{7AE7306B-FBFC-4B09-952D-475E71092CDF}"/>
              </a:ext>
            </a:extLst>
          </p:cNvPr>
          <p:cNvSpPr>
            <a:spLocks noGrp="1"/>
          </p:cNvSpPr>
          <p:nvPr>
            <p:ph type="title"/>
          </p:nvPr>
        </p:nvSpPr>
        <p:spPr/>
        <p:txBody>
          <a:bodyPr/>
          <a:lstStyle/>
          <a:p>
            <a:r>
              <a:rPr lang="de-DE" dirty="0"/>
              <a:t>ALH Gruppe | BU-Schutz trotz Psychischer Vorgeschichte</a:t>
            </a:r>
          </a:p>
        </p:txBody>
      </p:sp>
      <p:pic>
        <p:nvPicPr>
          <p:cNvPr id="5" name="Grafik 4">
            <a:extLst>
              <a:ext uri="{FF2B5EF4-FFF2-40B4-BE49-F238E27FC236}">
                <a16:creationId xmlns:a16="http://schemas.microsoft.com/office/drawing/2014/main" id="{2913AE0B-274A-4F95-987C-F18A1D1514B6}"/>
              </a:ext>
            </a:extLst>
          </p:cNvPr>
          <p:cNvPicPr>
            <a:picLocks noChangeAspect="1"/>
          </p:cNvPicPr>
          <p:nvPr/>
        </p:nvPicPr>
        <p:blipFill>
          <a:blip r:embed="rId2"/>
          <a:stretch>
            <a:fillRect/>
          </a:stretch>
        </p:blipFill>
        <p:spPr>
          <a:xfrm>
            <a:off x="501161" y="1719262"/>
            <a:ext cx="7391400" cy="3419475"/>
          </a:xfrm>
          <a:prstGeom prst="rect">
            <a:avLst/>
          </a:prstGeom>
        </p:spPr>
      </p:pic>
    </p:spTree>
    <p:extLst>
      <p:ext uri="{BB962C8B-B14F-4D97-AF65-F5344CB8AC3E}">
        <p14:creationId xmlns:p14="http://schemas.microsoft.com/office/powerpoint/2010/main" val="2176445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A4C9FA0-78C6-44D4-8527-4F3590259DC8}"/>
              </a:ext>
            </a:extLst>
          </p:cNvPr>
          <p:cNvSpPr>
            <a:spLocks noGrp="1"/>
          </p:cNvSpPr>
          <p:nvPr>
            <p:ph type="sldNum" sz="quarter" idx="4"/>
          </p:nvPr>
        </p:nvSpPr>
        <p:spPr/>
        <p:txBody>
          <a:bodyPr/>
          <a:lstStyle/>
          <a:p>
            <a:fld id="{0DB11324-E0A8-4199-978D-02885A0D0942}" type="slidenum">
              <a:rPr lang="de-DE" smtClean="0"/>
              <a:t>14</a:t>
            </a:fld>
            <a:endParaRPr lang="de-DE"/>
          </a:p>
        </p:txBody>
      </p:sp>
      <p:pic>
        <p:nvPicPr>
          <p:cNvPr id="6" name="Grafik 5">
            <a:extLst>
              <a:ext uri="{FF2B5EF4-FFF2-40B4-BE49-F238E27FC236}">
                <a16:creationId xmlns:a16="http://schemas.microsoft.com/office/drawing/2014/main" id="{F00812DA-E804-4D32-B145-3225E47FFE63}"/>
              </a:ext>
            </a:extLst>
          </p:cNvPr>
          <p:cNvPicPr>
            <a:picLocks noChangeAspect="1"/>
          </p:cNvPicPr>
          <p:nvPr/>
        </p:nvPicPr>
        <p:blipFill>
          <a:blip r:embed="rId2"/>
          <a:stretch>
            <a:fillRect/>
          </a:stretch>
        </p:blipFill>
        <p:spPr>
          <a:xfrm>
            <a:off x="1654858" y="1378641"/>
            <a:ext cx="10314207" cy="5846682"/>
          </a:xfrm>
          <a:prstGeom prst="rect">
            <a:avLst/>
          </a:prstGeom>
        </p:spPr>
      </p:pic>
      <p:pic>
        <p:nvPicPr>
          <p:cNvPr id="8" name="Grafik 7">
            <a:extLst>
              <a:ext uri="{FF2B5EF4-FFF2-40B4-BE49-F238E27FC236}">
                <a16:creationId xmlns:a16="http://schemas.microsoft.com/office/drawing/2014/main" id="{D4BF361A-BBEC-448E-BBC7-C04123FAF7F8}"/>
              </a:ext>
            </a:extLst>
          </p:cNvPr>
          <p:cNvPicPr>
            <a:picLocks noChangeAspect="1"/>
          </p:cNvPicPr>
          <p:nvPr/>
        </p:nvPicPr>
        <p:blipFill>
          <a:blip r:embed="rId3"/>
          <a:stretch>
            <a:fillRect/>
          </a:stretch>
        </p:blipFill>
        <p:spPr>
          <a:xfrm>
            <a:off x="593969" y="2496081"/>
            <a:ext cx="4131285" cy="2527459"/>
          </a:xfrm>
          <a:prstGeom prst="rect">
            <a:avLst/>
          </a:prstGeom>
        </p:spPr>
      </p:pic>
      <p:sp>
        <p:nvSpPr>
          <p:cNvPr id="9" name="Textfeld 8">
            <a:extLst>
              <a:ext uri="{FF2B5EF4-FFF2-40B4-BE49-F238E27FC236}">
                <a16:creationId xmlns:a16="http://schemas.microsoft.com/office/drawing/2014/main" id="{DE8AC43C-5DC7-4322-A5CA-0E8425CAF98A}"/>
              </a:ext>
            </a:extLst>
          </p:cNvPr>
          <p:cNvSpPr txBox="1"/>
          <p:nvPr/>
        </p:nvSpPr>
        <p:spPr>
          <a:xfrm>
            <a:off x="328246" y="592317"/>
            <a:ext cx="6682154" cy="584775"/>
          </a:xfrm>
          <a:prstGeom prst="rect">
            <a:avLst/>
          </a:prstGeom>
          <a:noFill/>
        </p:spPr>
        <p:txBody>
          <a:bodyPr wrap="square" rtlCol="0">
            <a:spAutoFit/>
          </a:bodyPr>
          <a:lstStyle/>
          <a:p>
            <a:r>
              <a:rPr lang="de-DE" sz="3200" dirty="0"/>
              <a:t>BU Update VWB</a:t>
            </a:r>
          </a:p>
        </p:txBody>
      </p:sp>
    </p:spTree>
    <p:extLst>
      <p:ext uri="{BB962C8B-B14F-4D97-AF65-F5344CB8AC3E}">
        <p14:creationId xmlns:p14="http://schemas.microsoft.com/office/powerpoint/2010/main" val="2884164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7A32484-6601-4293-B3B0-2C101F104CD3}"/>
              </a:ext>
            </a:extLst>
          </p:cNvPr>
          <p:cNvSpPr>
            <a:spLocks noGrp="1"/>
          </p:cNvSpPr>
          <p:nvPr>
            <p:ph type="sldNum" sz="quarter" idx="4"/>
          </p:nvPr>
        </p:nvSpPr>
        <p:spPr/>
        <p:txBody>
          <a:bodyPr/>
          <a:lstStyle/>
          <a:p>
            <a:fld id="{0DB11324-E0A8-4199-978D-02885A0D0942}" type="slidenum">
              <a:rPr lang="de-DE" smtClean="0"/>
              <a:t>15</a:t>
            </a:fld>
            <a:endParaRPr lang="de-DE"/>
          </a:p>
        </p:txBody>
      </p:sp>
      <p:sp>
        <p:nvSpPr>
          <p:cNvPr id="5" name="Titel 4">
            <a:extLst>
              <a:ext uri="{FF2B5EF4-FFF2-40B4-BE49-F238E27FC236}">
                <a16:creationId xmlns:a16="http://schemas.microsoft.com/office/drawing/2014/main" id="{0554C9FD-0811-4EB9-AFE0-9704F5617DC4}"/>
              </a:ext>
            </a:extLst>
          </p:cNvPr>
          <p:cNvSpPr txBox="1">
            <a:spLocks noGrp="1"/>
          </p:cNvSpPr>
          <p:nvPr>
            <p:ph type="title"/>
          </p:nvPr>
        </p:nvSpPr>
        <p:spPr>
          <a:xfrm>
            <a:off x="363538" y="369888"/>
            <a:ext cx="10315575" cy="1325562"/>
          </a:xfrm>
          <a:prstGeom prst="rect">
            <a:avLst/>
          </a:prstGeom>
          <a:noFill/>
        </p:spPr>
        <p:txBody>
          <a:bodyPr wrap="square" rtlCol="0">
            <a:spAutoFit/>
          </a:bodyPr>
          <a:lstStyle/>
          <a:p>
            <a:r>
              <a:rPr lang="de-DE" sz="3200" dirty="0"/>
              <a:t>BU Update VWB</a:t>
            </a:r>
          </a:p>
        </p:txBody>
      </p:sp>
      <p:pic>
        <p:nvPicPr>
          <p:cNvPr id="7" name="Grafik 6">
            <a:extLst>
              <a:ext uri="{FF2B5EF4-FFF2-40B4-BE49-F238E27FC236}">
                <a16:creationId xmlns:a16="http://schemas.microsoft.com/office/drawing/2014/main" id="{86C7729B-7335-4FA8-BF11-EEC70C77950B}"/>
              </a:ext>
            </a:extLst>
          </p:cNvPr>
          <p:cNvPicPr>
            <a:picLocks noChangeAspect="1"/>
          </p:cNvPicPr>
          <p:nvPr/>
        </p:nvPicPr>
        <p:blipFill>
          <a:blip r:embed="rId2"/>
          <a:stretch>
            <a:fillRect/>
          </a:stretch>
        </p:blipFill>
        <p:spPr>
          <a:xfrm>
            <a:off x="549153" y="2026646"/>
            <a:ext cx="5546847" cy="3994313"/>
          </a:xfrm>
          <a:prstGeom prst="rect">
            <a:avLst/>
          </a:prstGeom>
        </p:spPr>
      </p:pic>
      <p:pic>
        <p:nvPicPr>
          <p:cNvPr id="9" name="Grafik 8">
            <a:extLst>
              <a:ext uri="{FF2B5EF4-FFF2-40B4-BE49-F238E27FC236}">
                <a16:creationId xmlns:a16="http://schemas.microsoft.com/office/drawing/2014/main" id="{221B85EB-F890-457F-B761-9114B1E26EB7}"/>
              </a:ext>
            </a:extLst>
          </p:cNvPr>
          <p:cNvPicPr>
            <a:picLocks noChangeAspect="1"/>
          </p:cNvPicPr>
          <p:nvPr/>
        </p:nvPicPr>
        <p:blipFill>
          <a:blip r:embed="rId3"/>
          <a:stretch>
            <a:fillRect/>
          </a:stretch>
        </p:blipFill>
        <p:spPr>
          <a:xfrm>
            <a:off x="6810018" y="2123036"/>
            <a:ext cx="5082188" cy="3897923"/>
          </a:xfrm>
          <a:prstGeom prst="rect">
            <a:avLst/>
          </a:prstGeom>
        </p:spPr>
      </p:pic>
    </p:spTree>
    <p:extLst>
      <p:ext uri="{BB962C8B-B14F-4D97-AF65-F5344CB8AC3E}">
        <p14:creationId xmlns:p14="http://schemas.microsoft.com/office/powerpoint/2010/main" val="3802254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974EC7D-FAA1-4291-8834-501F632590BA}"/>
              </a:ext>
            </a:extLst>
          </p:cNvPr>
          <p:cNvSpPr>
            <a:spLocks noGrp="1"/>
          </p:cNvSpPr>
          <p:nvPr>
            <p:ph type="sldNum" sz="quarter" idx="4"/>
          </p:nvPr>
        </p:nvSpPr>
        <p:spPr/>
        <p:txBody>
          <a:bodyPr/>
          <a:lstStyle/>
          <a:p>
            <a:fld id="{0DB11324-E0A8-4199-978D-02885A0D0942}" type="slidenum">
              <a:rPr lang="de-DE" smtClean="0"/>
              <a:t>16</a:t>
            </a:fld>
            <a:endParaRPr lang="de-DE"/>
          </a:p>
        </p:txBody>
      </p:sp>
      <p:sp>
        <p:nvSpPr>
          <p:cNvPr id="4" name="Titel 3">
            <a:extLst>
              <a:ext uri="{FF2B5EF4-FFF2-40B4-BE49-F238E27FC236}">
                <a16:creationId xmlns:a16="http://schemas.microsoft.com/office/drawing/2014/main" id="{6007F287-AE04-48CC-B51E-1B95F6A5CD39}"/>
              </a:ext>
            </a:extLst>
          </p:cNvPr>
          <p:cNvSpPr>
            <a:spLocks noGrp="1"/>
          </p:cNvSpPr>
          <p:nvPr>
            <p:ph type="title"/>
          </p:nvPr>
        </p:nvSpPr>
        <p:spPr/>
        <p:txBody>
          <a:bodyPr/>
          <a:lstStyle/>
          <a:p>
            <a:r>
              <a:rPr lang="de-DE" dirty="0"/>
              <a:t>Kammerberufe</a:t>
            </a:r>
          </a:p>
        </p:txBody>
      </p:sp>
      <p:pic>
        <p:nvPicPr>
          <p:cNvPr id="6" name="Grafik 5">
            <a:extLst>
              <a:ext uri="{FF2B5EF4-FFF2-40B4-BE49-F238E27FC236}">
                <a16:creationId xmlns:a16="http://schemas.microsoft.com/office/drawing/2014/main" id="{72753A6D-E02E-437A-BFC0-B49265C1EBBE}"/>
              </a:ext>
            </a:extLst>
          </p:cNvPr>
          <p:cNvPicPr>
            <a:picLocks noChangeAspect="1"/>
          </p:cNvPicPr>
          <p:nvPr/>
        </p:nvPicPr>
        <p:blipFill>
          <a:blip r:embed="rId2"/>
          <a:stretch>
            <a:fillRect/>
          </a:stretch>
        </p:blipFill>
        <p:spPr>
          <a:xfrm>
            <a:off x="455857" y="1323623"/>
            <a:ext cx="6372225" cy="1800225"/>
          </a:xfrm>
          <a:prstGeom prst="rect">
            <a:avLst/>
          </a:prstGeom>
        </p:spPr>
      </p:pic>
      <p:sp>
        <p:nvSpPr>
          <p:cNvPr id="8" name="Textfeld 7">
            <a:extLst>
              <a:ext uri="{FF2B5EF4-FFF2-40B4-BE49-F238E27FC236}">
                <a16:creationId xmlns:a16="http://schemas.microsoft.com/office/drawing/2014/main" id="{ADF8EAA8-30B6-4304-A326-2923B07BB975}"/>
              </a:ext>
            </a:extLst>
          </p:cNvPr>
          <p:cNvSpPr txBox="1"/>
          <p:nvPr/>
        </p:nvSpPr>
        <p:spPr>
          <a:xfrm>
            <a:off x="6092094" y="1685312"/>
            <a:ext cx="6099906" cy="923330"/>
          </a:xfrm>
          <a:prstGeom prst="rect">
            <a:avLst/>
          </a:prstGeom>
          <a:noFill/>
        </p:spPr>
        <p:txBody>
          <a:bodyPr wrap="square">
            <a:spAutoFit/>
          </a:bodyPr>
          <a:lstStyle/>
          <a:p>
            <a:r>
              <a:rPr lang="de-DE" dirty="0"/>
              <a:t>„</a:t>
            </a:r>
            <a:r>
              <a:rPr lang="de-DE" i="1" dirty="0"/>
              <a:t>seine Rente, so rechnet er vor, ist innerhalb von 15 Jahren um knapp acht Prozent gestiegen – das entspricht 0,5 Prozent im Jahr“</a:t>
            </a:r>
          </a:p>
        </p:txBody>
      </p:sp>
      <p:sp>
        <p:nvSpPr>
          <p:cNvPr id="7" name="Rectangle 3">
            <a:extLst>
              <a:ext uri="{FF2B5EF4-FFF2-40B4-BE49-F238E27FC236}">
                <a16:creationId xmlns:a16="http://schemas.microsoft.com/office/drawing/2014/main" id="{A57D86BC-32A6-4D94-8BDE-FE0D0CAAE92C}"/>
              </a:ext>
            </a:extLst>
          </p:cNvPr>
          <p:cNvSpPr>
            <a:spLocks noChangeArrowheads="1"/>
          </p:cNvSpPr>
          <p:nvPr/>
        </p:nvSpPr>
        <p:spPr bwMode="auto">
          <a:xfrm rot="10800000" flipV="1">
            <a:off x="455857" y="5057323"/>
            <a:ext cx="786227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Arial" panose="020B0604020202020204" pitchFamily="34" charset="0"/>
              </a:rPr>
              <a:t>Ausgesprochen mager fallen diese etwa bei einer ehemaligen Tierärztin in Niedersachsen aus, die seit Herbst 2015 Leistungen aus ihrem Versorgungswerk bezieht. </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latin typeface="Arial" panose="020B0604020202020204" pitchFamily="34" charset="0"/>
              </a:rPr>
              <a:t>Laut ihren WELT übersandten Daten stieg ihre Rente in diesem Zeitraum von monatlich 1443 auf 1483 Euro – ein Zuwachs von kaum mehr als zwei Prozent. </a:t>
            </a:r>
          </a:p>
        </p:txBody>
      </p:sp>
      <p:sp>
        <p:nvSpPr>
          <p:cNvPr id="9" name="AutoShape 4">
            <a:extLst>
              <a:ext uri="{FF2B5EF4-FFF2-40B4-BE49-F238E27FC236}">
                <a16:creationId xmlns:a16="http://schemas.microsoft.com/office/drawing/2014/main" id="{C1894B94-A3B1-4D4F-ABE2-B5062310EA5F}"/>
              </a:ext>
            </a:extLst>
          </p:cNvPr>
          <p:cNvSpPr>
            <a:spLocks noChangeAspect="1" noChangeArrowheads="1"/>
          </p:cNvSpPr>
          <p:nvPr/>
        </p:nvSpPr>
        <p:spPr bwMode="auto">
          <a:xfrm>
            <a:off x="1270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 name="Textfeld 10">
            <a:extLst>
              <a:ext uri="{FF2B5EF4-FFF2-40B4-BE49-F238E27FC236}">
                <a16:creationId xmlns:a16="http://schemas.microsoft.com/office/drawing/2014/main" id="{A729458F-5264-4073-87E9-9D432F4CB2AC}"/>
              </a:ext>
            </a:extLst>
          </p:cNvPr>
          <p:cNvSpPr txBox="1"/>
          <p:nvPr/>
        </p:nvSpPr>
        <p:spPr>
          <a:xfrm>
            <a:off x="3869766" y="3010875"/>
            <a:ext cx="6099906" cy="1754326"/>
          </a:xfrm>
          <a:prstGeom prst="rect">
            <a:avLst/>
          </a:prstGeom>
          <a:noFill/>
        </p:spPr>
        <p:txBody>
          <a:bodyPr wrap="square">
            <a:spAutoFit/>
          </a:bodyPr>
          <a:lstStyle/>
          <a:p>
            <a:r>
              <a:rPr lang="de-DE" sz="1200" dirty="0"/>
              <a:t>Wer von der Anlagepolitik seines Werks überzeugt sei und seine Altersvorsorge breit streuen wolle, könne hier mitunter eine gute Wahl treffen. Die Kosten seien meistens niedriger als zum Beispiel bei einer </a:t>
            </a:r>
            <a:r>
              <a:rPr lang="de-DE" sz="1200" dirty="0">
                <a:hlinkClick r:id="rId3" tooltip="News und Hintergründe rund um die Lebensversicherung finden Sie in unserem Themenspecial."/>
              </a:rPr>
              <a:t>Lebensversicherung</a:t>
            </a:r>
            <a:r>
              <a:rPr lang="de-DE" sz="1200" dirty="0"/>
              <a:t>.</a:t>
            </a:r>
          </a:p>
          <a:p>
            <a:r>
              <a:rPr lang="de-DE" sz="1200" dirty="0"/>
              <a:t>Da sie in der Niedrigzinsphase mit den von ihnen traditionell favorisierten </a:t>
            </a:r>
            <a:r>
              <a:rPr lang="de-DE" sz="1200" dirty="0">
                <a:hlinkClick r:id="rId4" tooltip="News und Hintergründe rund um Anleihen finden Sie in unserem Themenspecial."/>
              </a:rPr>
              <a:t>Anleihen</a:t>
            </a:r>
            <a:r>
              <a:rPr lang="de-DE" sz="1200" dirty="0"/>
              <a:t> kaum noch Geld verdienen konnten, haben die meisten Versorgungswerke ihre Portfolios in den vergangenen Jahren deutlich umgebaut. </a:t>
            </a:r>
          </a:p>
          <a:p>
            <a:r>
              <a:rPr lang="de-DE" sz="1200" dirty="0"/>
              <a:t>Sie investierten vor allem in Aktien, Immobilien und Private Equity. Einige – etwa die Zahnärzte in Berlin und die Apotheker in Schleswig-Holstein – haben sich dabei ordentlich verspekuliert. </a:t>
            </a:r>
          </a:p>
        </p:txBody>
      </p:sp>
      <p:sp>
        <p:nvSpPr>
          <p:cNvPr id="13" name="Textfeld 12">
            <a:extLst>
              <a:ext uri="{FF2B5EF4-FFF2-40B4-BE49-F238E27FC236}">
                <a16:creationId xmlns:a16="http://schemas.microsoft.com/office/drawing/2014/main" id="{E6DBCA90-4ECD-40D9-A0F2-A2B44372D0BF}"/>
              </a:ext>
            </a:extLst>
          </p:cNvPr>
          <p:cNvSpPr txBox="1"/>
          <p:nvPr/>
        </p:nvSpPr>
        <p:spPr>
          <a:xfrm>
            <a:off x="5793154" y="5936657"/>
            <a:ext cx="6115538" cy="830997"/>
          </a:xfrm>
          <a:prstGeom prst="rect">
            <a:avLst/>
          </a:prstGeom>
          <a:noFill/>
        </p:spPr>
        <p:txBody>
          <a:bodyPr wrap="square">
            <a:spAutoFit/>
          </a:bodyPr>
          <a:lstStyle/>
          <a:p>
            <a:r>
              <a:rPr lang="de-DE" sz="1200" b="1" dirty="0"/>
              <a:t>Element Insurance AG wird zum Problemfall für Versorgungswerk</a:t>
            </a:r>
          </a:p>
          <a:p>
            <a:r>
              <a:rPr lang="de-DE" sz="1200" b="1" dirty="0"/>
              <a:t>Der von einem Versorgungswerk mitfinanzierte Sachversicherer ist in Schieflage geraten. Wie es nach der Eröffnung des vorläufigen Insolvenzverfahrens weitergeht</a:t>
            </a:r>
          </a:p>
        </p:txBody>
      </p:sp>
    </p:spTree>
    <p:extLst>
      <p:ext uri="{BB962C8B-B14F-4D97-AF65-F5344CB8AC3E}">
        <p14:creationId xmlns:p14="http://schemas.microsoft.com/office/powerpoint/2010/main" val="1575798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2F29D9E-5A7D-4FA0-9476-435FE3CA45E6}"/>
              </a:ext>
            </a:extLst>
          </p:cNvPr>
          <p:cNvSpPr>
            <a:spLocks noGrp="1"/>
          </p:cNvSpPr>
          <p:nvPr>
            <p:ph type="sldNum" sz="quarter" idx="4"/>
          </p:nvPr>
        </p:nvSpPr>
        <p:spPr/>
        <p:txBody>
          <a:bodyPr/>
          <a:lstStyle/>
          <a:p>
            <a:fld id="{0DB11324-E0A8-4199-978D-02885A0D0942}" type="slidenum">
              <a:rPr lang="de-DE" smtClean="0"/>
              <a:t>17</a:t>
            </a:fld>
            <a:endParaRPr lang="de-DE"/>
          </a:p>
        </p:txBody>
      </p:sp>
      <p:pic>
        <p:nvPicPr>
          <p:cNvPr id="6" name="Grafik 5">
            <a:extLst>
              <a:ext uri="{FF2B5EF4-FFF2-40B4-BE49-F238E27FC236}">
                <a16:creationId xmlns:a16="http://schemas.microsoft.com/office/drawing/2014/main" id="{B5F0A962-A044-4DF2-85F3-B9E2DF2C22D4}"/>
              </a:ext>
            </a:extLst>
          </p:cNvPr>
          <p:cNvPicPr>
            <a:picLocks noChangeAspect="1"/>
          </p:cNvPicPr>
          <p:nvPr/>
        </p:nvPicPr>
        <p:blipFill>
          <a:blip r:embed="rId2"/>
          <a:stretch>
            <a:fillRect/>
          </a:stretch>
        </p:blipFill>
        <p:spPr>
          <a:xfrm>
            <a:off x="894251" y="1731443"/>
            <a:ext cx="6061441" cy="4620713"/>
          </a:xfrm>
          <a:prstGeom prst="rect">
            <a:avLst/>
          </a:prstGeom>
        </p:spPr>
      </p:pic>
    </p:spTree>
    <p:extLst>
      <p:ext uri="{BB962C8B-B14F-4D97-AF65-F5344CB8AC3E}">
        <p14:creationId xmlns:p14="http://schemas.microsoft.com/office/powerpoint/2010/main" val="1477075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B2DDE44-AA7E-49C6-A2A2-2F98D4929987}"/>
              </a:ext>
            </a:extLst>
          </p:cNvPr>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a:extLst>
              <a:ext uri="{FF2B5EF4-FFF2-40B4-BE49-F238E27FC236}">
                <a16:creationId xmlns:a16="http://schemas.microsoft.com/office/drawing/2014/main" id="{2A1F55BE-D39F-4397-B65F-26A0A84A7CD5}"/>
              </a:ext>
            </a:extLst>
          </p:cNvPr>
          <p:cNvSpPr>
            <a:spLocks noGrp="1"/>
          </p:cNvSpPr>
          <p:nvPr>
            <p:ph type="body" sz="half" idx="2"/>
          </p:nvPr>
        </p:nvSpPr>
        <p:spPr>
          <a:xfrm>
            <a:off x="424391" y="2410658"/>
            <a:ext cx="11343218" cy="4796592"/>
          </a:xfrm>
        </p:spPr>
        <p:txBody>
          <a:bodyPr/>
          <a:lstStyle/>
          <a:p>
            <a:pPr marL="342900" indent="-342900">
              <a:buFont typeface="Arial" panose="020B0604020202020204" pitchFamily="34" charset="0"/>
              <a:buChar char="•"/>
            </a:pPr>
            <a:r>
              <a:rPr lang="de-DE" dirty="0"/>
              <a:t>VN hat bei Antragstellung seine psychische Vorerkrankung verschwiegen.</a:t>
            </a:r>
          </a:p>
          <a:p>
            <a:pPr marL="342900" indent="-342900">
              <a:buFont typeface="Arial" panose="020B0604020202020204" pitchFamily="34" charset="0"/>
              <a:buChar char="•"/>
            </a:pPr>
            <a:r>
              <a:rPr lang="de-DE" dirty="0"/>
              <a:t>Später wurde er berufsunfähig aufgrund seiner psychischen Erkrankung</a:t>
            </a:r>
          </a:p>
          <a:p>
            <a:pPr marL="342900" indent="-342900">
              <a:buFont typeface="Arial" panose="020B0604020202020204" pitchFamily="34" charset="0"/>
              <a:buChar char="•"/>
            </a:pPr>
            <a:r>
              <a:rPr lang="de-DE" dirty="0"/>
              <a:t>Den Leistungsfall meldete er drei Tage nach Verstreichen der Zehn-Jahres-Frist für Anfechtungen</a:t>
            </a:r>
          </a:p>
          <a:p>
            <a:pPr marL="342900" indent="-342900">
              <a:buFont typeface="Arial" panose="020B0604020202020204" pitchFamily="34" charset="0"/>
              <a:buChar char="•"/>
            </a:pPr>
            <a:endParaRPr lang="de-DE" dirty="0"/>
          </a:p>
        </p:txBody>
      </p:sp>
      <p:sp>
        <p:nvSpPr>
          <p:cNvPr id="4" name="Titel 3">
            <a:extLst>
              <a:ext uri="{FF2B5EF4-FFF2-40B4-BE49-F238E27FC236}">
                <a16:creationId xmlns:a16="http://schemas.microsoft.com/office/drawing/2014/main" id="{566D4C62-2DE9-464E-8FC9-42DA4FCC16EC}"/>
              </a:ext>
            </a:extLst>
          </p:cNvPr>
          <p:cNvSpPr>
            <a:spLocks noGrp="1"/>
          </p:cNvSpPr>
          <p:nvPr>
            <p:ph type="title"/>
          </p:nvPr>
        </p:nvSpPr>
        <p:spPr/>
        <p:txBody>
          <a:bodyPr/>
          <a:lstStyle/>
          <a:p>
            <a:r>
              <a:rPr lang="de-DE" dirty="0"/>
              <a:t>BU: Anfechtung aufgrund von VVA</a:t>
            </a:r>
          </a:p>
        </p:txBody>
      </p:sp>
    </p:spTree>
    <p:extLst>
      <p:ext uri="{BB962C8B-B14F-4D97-AF65-F5344CB8AC3E}">
        <p14:creationId xmlns:p14="http://schemas.microsoft.com/office/powerpoint/2010/main" val="10193840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060DD1C-9BF5-42A4-B6B3-615CDDAD0E35}"/>
              </a:ext>
            </a:extLst>
          </p:cNvPr>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a:extLst>
              <a:ext uri="{FF2B5EF4-FFF2-40B4-BE49-F238E27FC236}">
                <a16:creationId xmlns:a16="http://schemas.microsoft.com/office/drawing/2014/main" id="{41DD0A58-0D27-4A13-BDB8-11E66434F0B6}"/>
              </a:ext>
            </a:extLst>
          </p:cNvPr>
          <p:cNvSpPr>
            <a:spLocks noGrp="1"/>
          </p:cNvSpPr>
          <p:nvPr>
            <p:ph type="body" sz="half" idx="2"/>
          </p:nvPr>
        </p:nvSpPr>
        <p:spPr>
          <a:xfrm>
            <a:off x="368420" y="2715458"/>
            <a:ext cx="11343218" cy="4796592"/>
          </a:xfrm>
        </p:spPr>
        <p:txBody>
          <a:bodyPr/>
          <a:lstStyle/>
          <a:p>
            <a:pPr marL="342900" indent="-342900">
              <a:buFont typeface="Arial" panose="020B0604020202020204" pitchFamily="34" charset="0"/>
              <a:buChar char="•"/>
            </a:pPr>
            <a:r>
              <a:rPr lang="de-DE" dirty="0"/>
              <a:t>Trotz Ablauf der Anfechtungsfrist lehnte der Versicherer den Leistungsantrag ab.</a:t>
            </a:r>
          </a:p>
          <a:p>
            <a:pPr marL="342900" indent="-342900">
              <a:buFont typeface="Arial" panose="020B0604020202020204" pitchFamily="34" charset="0"/>
              <a:buChar char="•"/>
            </a:pPr>
            <a:r>
              <a:rPr lang="de-DE" dirty="0"/>
              <a:t>Der VN klagte dagegen</a:t>
            </a:r>
          </a:p>
          <a:p>
            <a:pPr marL="342900" indent="-342900">
              <a:buFont typeface="Arial" panose="020B0604020202020204" pitchFamily="34" charset="0"/>
              <a:buChar char="•"/>
            </a:pPr>
            <a:r>
              <a:rPr lang="de-DE" dirty="0"/>
              <a:t>OLG Braunschweig bestätigte die Ablehnung und begründete dieses mit dem groben Verstoß gegen Treu- und Glauben nach § 242 BGB und einen schwerwiegenden Täuschungsversuch.</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endParaRPr lang="de-DE" dirty="0"/>
          </a:p>
          <a:p>
            <a:endParaRPr lang="de-DE" dirty="0"/>
          </a:p>
          <a:p>
            <a:endParaRPr lang="de-DE" dirty="0"/>
          </a:p>
        </p:txBody>
      </p:sp>
    </p:spTree>
    <p:extLst>
      <p:ext uri="{BB962C8B-B14F-4D97-AF65-F5344CB8AC3E}">
        <p14:creationId xmlns:p14="http://schemas.microsoft.com/office/powerpoint/2010/main" val="3116983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B630CFAC-E6BC-4BAB-8AD7-B683E3669280}"/>
              </a:ext>
            </a:extLst>
          </p:cNvPr>
          <p:cNvPicPr>
            <a:picLocks noChangeAspect="1"/>
          </p:cNvPicPr>
          <p:nvPr/>
        </p:nvPicPr>
        <p:blipFill>
          <a:blip r:embed="rId2" cstate="print">
            <a:extLst>
              <a:ext uri="{28A0092B-C50C-407E-A947-70E740481C1C}">
                <a14:useLocalDpi xmlns:a14="http://schemas.microsoft.com/office/drawing/2010/main" val="0"/>
              </a:ext>
            </a:extLst>
          </a:blip>
          <a:srcRect t="17030" b="17030"/>
          <a:stretch/>
        </p:blipFill>
        <p:spPr>
          <a:xfrm>
            <a:off x="0" y="1498349"/>
            <a:ext cx="12192000" cy="5359651"/>
          </a:xfrm>
          <a:prstGeom prst="rect">
            <a:avLst/>
          </a:prstGeom>
        </p:spPr>
      </p:pic>
      <p:sp>
        <p:nvSpPr>
          <p:cNvPr id="7" name="Rechteck 6">
            <a:extLst>
              <a:ext uri="{FF2B5EF4-FFF2-40B4-BE49-F238E27FC236}">
                <a16:creationId xmlns:a16="http://schemas.microsoft.com/office/drawing/2014/main" id="{86FC9D0E-DCA3-4C17-9DE2-B08A98D81F6B}"/>
              </a:ext>
            </a:extLst>
          </p:cNvPr>
          <p:cNvSpPr/>
          <p:nvPr/>
        </p:nvSpPr>
        <p:spPr>
          <a:xfrm>
            <a:off x="479425" y="4953267"/>
            <a:ext cx="8518918" cy="109728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4414DE4E-1438-4558-994E-31341233F94C}"/>
              </a:ext>
            </a:extLst>
          </p:cNvPr>
          <p:cNvSpPr txBox="1"/>
          <p:nvPr/>
        </p:nvSpPr>
        <p:spPr>
          <a:xfrm>
            <a:off x="650265" y="4973329"/>
            <a:ext cx="11282290" cy="1077218"/>
          </a:xfrm>
          <a:prstGeom prst="rect">
            <a:avLst/>
          </a:prstGeom>
          <a:noFill/>
        </p:spPr>
        <p:txBody>
          <a:bodyPr wrap="square" rtlCol="0">
            <a:spAutoFit/>
          </a:bodyPr>
          <a:lstStyle/>
          <a:p>
            <a:r>
              <a:rPr lang="de-DE" sz="3200" dirty="0">
                <a:solidFill>
                  <a:srgbClr val="1D2D4B"/>
                </a:solidFill>
              </a:rPr>
              <a:t>ZWSI-02-2025</a:t>
            </a:r>
          </a:p>
          <a:p>
            <a:r>
              <a:rPr lang="de-DE" sz="3200" dirty="0">
                <a:solidFill>
                  <a:srgbClr val="1D2D4B"/>
                </a:solidFill>
              </a:rPr>
              <a:t>Vorsorge</a:t>
            </a:r>
          </a:p>
        </p:txBody>
      </p:sp>
      <p:sp>
        <p:nvSpPr>
          <p:cNvPr id="6" name="Titel 1">
            <a:extLst>
              <a:ext uri="{FF2B5EF4-FFF2-40B4-BE49-F238E27FC236}">
                <a16:creationId xmlns:a16="http://schemas.microsoft.com/office/drawing/2014/main" id="{0F699C5A-D0C4-4358-9B4C-AD7B454E30B3}"/>
              </a:ext>
            </a:extLst>
          </p:cNvPr>
          <p:cNvSpPr>
            <a:spLocks noGrp="1"/>
          </p:cNvSpPr>
          <p:nvPr>
            <p:ph type="title"/>
          </p:nvPr>
        </p:nvSpPr>
        <p:spPr>
          <a:xfrm>
            <a:off x="251680" y="145120"/>
            <a:ext cx="9012862" cy="1325563"/>
          </a:xfrm>
        </p:spPr>
        <p:txBody>
          <a:bodyPr/>
          <a:lstStyle/>
          <a:p>
            <a:r>
              <a:rPr lang="de-DE" dirty="0"/>
              <a:t>Herzlich Willkommen!</a:t>
            </a:r>
          </a:p>
        </p:txBody>
      </p:sp>
    </p:spTree>
    <p:extLst>
      <p:ext uri="{BB962C8B-B14F-4D97-AF65-F5344CB8AC3E}">
        <p14:creationId xmlns:p14="http://schemas.microsoft.com/office/powerpoint/2010/main" val="31133172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B2DDE44-AA7E-49C6-A2A2-2F98D4929987}"/>
              </a:ext>
            </a:extLst>
          </p:cNvPr>
          <p:cNvSpPr>
            <a:spLocks noGrp="1"/>
          </p:cNvSpPr>
          <p:nvPr>
            <p:ph type="sldNum" sz="quarter" idx="4"/>
          </p:nvPr>
        </p:nvSpPr>
        <p:spPr/>
        <p:txBody>
          <a:bodyPr/>
          <a:lstStyle/>
          <a:p>
            <a:fld id="{0DB11324-E0A8-4199-978D-02885A0D0942}" type="slidenum">
              <a:rPr lang="de-DE" smtClean="0"/>
              <a:t>20</a:t>
            </a:fld>
            <a:endParaRPr lang="de-DE"/>
          </a:p>
        </p:txBody>
      </p:sp>
      <p:sp>
        <p:nvSpPr>
          <p:cNvPr id="4" name="Titel 3">
            <a:extLst>
              <a:ext uri="{FF2B5EF4-FFF2-40B4-BE49-F238E27FC236}">
                <a16:creationId xmlns:a16="http://schemas.microsoft.com/office/drawing/2014/main" id="{566D4C62-2DE9-464E-8FC9-42DA4FCC16EC}"/>
              </a:ext>
            </a:extLst>
          </p:cNvPr>
          <p:cNvSpPr>
            <a:spLocks noGrp="1"/>
          </p:cNvSpPr>
          <p:nvPr>
            <p:ph type="title"/>
          </p:nvPr>
        </p:nvSpPr>
        <p:spPr>
          <a:xfrm>
            <a:off x="0" y="354572"/>
            <a:ext cx="11046242" cy="1325563"/>
          </a:xfrm>
        </p:spPr>
        <p:txBody>
          <a:bodyPr/>
          <a:lstStyle/>
          <a:p>
            <a:r>
              <a:rPr lang="de-DE" dirty="0"/>
              <a:t>Spontane </a:t>
            </a:r>
            <a:r>
              <a:rPr lang="de-DE" dirty="0" err="1"/>
              <a:t>anzeigepflicht</a:t>
            </a:r>
            <a:r>
              <a:rPr lang="de-DE" dirty="0"/>
              <a:t> : Vereinfachte GP</a:t>
            </a:r>
          </a:p>
        </p:txBody>
      </p:sp>
      <p:sp>
        <p:nvSpPr>
          <p:cNvPr id="6" name="Textfeld 5">
            <a:extLst>
              <a:ext uri="{FF2B5EF4-FFF2-40B4-BE49-F238E27FC236}">
                <a16:creationId xmlns:a16="http://schemas.microsoft.com/office/drawing/2014/main" id="{EA86BE15-24AE-4C93-BE41-49AA5700737F}"/>
              </a:ext>
            </a:extLst>
          </p:cNvPr>
          <p:cNvSpPr txBox="1"/>
          <p:nvPr/>
        </p:nvSpPr>
        <p:spPr>
          <a:xfrm>
            <a:off x="486508" y="1905114"/>
            <a:ext cx="11337072" cy="1200329"/>
          </a:xfrm>
          <a:prstGeom prst="rect">
            <a:avLst/>
          </a:prstGeom>
          <a:noFill/>
        </p:spPr>
        <p:txBody>
          <a:bodyPr wrap="square">
            <a:spAutoFit/>
          </a:bodyPr>
          <a:lstStyle/>
          <a:p>
            <a:r>
              <a:rPr lang="de-DE" i="1" dirty="0"/>
              <a:t>„Ich erkläre, dass bei mir bis zum heutigen Tage weder ein Tumorleiden (Krebs), eine HIV-Infektion (positiver AIDS-Test), noch eine psychische Erkrankung oder ein Diabetes mellitus (Zuckerkrankheit) diagnostiziert oder behandelt wurden. Ich bin nicht pflegebedürftig. Ich bin fähig, in vollem Umfang meiner Berufstätigkeit nachzugehen.“</a:t>
            </a:r>
            <a:endParaRPr lang="de-DE" dirty="0"/>
          </a:p>
        </p:txBody>
      </p:sp>
      <p:sp>
        <p:nvSpPr>
          <p:cNvPr id="9" name="Textfeld 8">
            <a:extLst>
              <a:ext uri="{FF2B5EF4-FFF2-40B4-BE49-F238E27FC236}">
                <a16:creationId xmlns:a16="http://schemas.microsoft.com/office/drawing/2014/main" id="{2A6FCA44-6ADC-40AF-BBEC-11451383A939}"/>
              </a:ext>
            </a:extLst>
          </p:cNvPr>
          <p:cNvSpPr txBox="1"/>
          <p:nvPr/>
        </p:nvSpPr>
        <p:spPr>
          <a:xfrm>
            <a:off x="664307" y="3563815"/>
            <a:ext cx="10496061" cy="1200329"/>
          </a:xfrm>
          <a:prstGeom prst="rect">
            <a:avLst/>
          </a:prstGeom>
          <a:noFill/>
        </p:spPr>
        <p:txBody>
          <a:bodyPr wrap="square" rtlCol="0">
            <a:spAutoFit/>
          </a:bodyPr>
          <a:lstStyle/>
          <a:p>
            <a:pPr marL="285750" indent="-285750">
              <a:buFont typeface="Arial" panose="020B0604020202020204" pitchFamily="34" charset="0"/>
              <a:buChar char="•"/>
            </a:pPr>
            <a:r>
              <a:rPr lang="de-DE" dirty="0"/>
              <a:t>Der VN ist zum Zeitpunkt der Antragstellung bereits an MS erkrankt.</a:t>
            </a:r>
          </a:p>
          <a:p>
            <a:pPr marL="285750" indent="-285750">
              <a:buFont typeface="Arial" panose="020B0604020202020204" pitchFamily="34" charset="0"/>
              <a:buChar char="•"/>
            </a:pPr>
            <a:r>
              <a:rPr lang="de-DE" dirty="0"/>
              <a:t>Seine Versuche, BU-Versicherungsschutz auf privater Basis zu erhalten, blieben dreimal erfolglos</a:t>
            </a:r>
          </a:p>
          <a:p>
            <a:pPr marL="285750" indent="-285750">
              <a:buFont typeface="Arial" panose="020B0604020202020204" pitchFamily="34" charset="0"/>
              <a:buChar char="•"/>
            </a:pPr>
            <a:r>
              <a:rPr lang="de-DE" dirty="0"/>
              <a:t>Nach zwei Jahren Vertragsdauer stellt er aufgrund seiner MS-Erkrankung einen Leistungsantrag.</a:t>
            </a:r>
          </a:p>
          <a:p>
            <a:pPr marL="285750" indent="-285750">
              <a:buFont typeface="Arial" panose="020B0604020202020204" pitchFamily="34" charset="0"/>
              <a:buChar char="•"/>
            </a:pPr>
            <a:r>
              <a:rPr lang="de-DE" dirty="0"/>
              <a:t>Der Versicherer lehnt diesen wegen arglistiger Täuschung ab </a:t>
            </a:r>
          </a:p>
        </p:txBody>
      </p:sp>
    </p:spTree>
    <p:extLst>
      <p:ext uri="{BB962C8B-B14F-4D97-AF65-F5344CB8AC3E}">
        <p14:creationId xmlns:p14="http://schemas.microsoft.com/office/powerpoint/2010/main" val="661852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B2DDE44-AA7E-49C6-A2A2-2F98D4929987}"/>
              </a:ext>
            </a:extLst>
          </p:cNvPr>
          <p:cNvSpPr>
            <a:spLocks noGrp="1"/>
          </p:cNvSpPr>
          <p:nvPr>
            <p:ph type="sldNum" sz="quarter" idx="4"/>
          </p:nvPr>
        </p:nvSpPr>
        <p:spPr/>
        <p:txBody>
          <a:bodyPr/>
          <a:lstStyle/>
          <a:p>
            <a:fld id="{0DB11324-E0A8-4199-978D-02885A0D0942}" type="slidenum">
              <a:rPr lang="de-DE" smtClean="0"/>
              <a:t>21</a:t>
            </a:fld>
            <a:endParaRPr lang="de-DE"/>
          </a:p>
        </p:txBody>
      </p:sp>
      <p:sp>
        <p:nvSpPr>
          <p:cNvPr id="4" name="Titel 3">
            <a:extLst>
              <a:ext uri="{FF2B5EF4-FFF2-40B4-BE49-F238E27FC236}">
                <a16:creationId xmlns:a16="http://schemas.microsoft.com/office/drawing/2014/main" id="{566D4C62-2DE9-464E-8FC9-42DA4FCC16EC}"/>
              </a:ext>
            </a:extLst>
          </p:cNvPr>
          <p:cNvSpPr>
            <a:spLocks noGrp="1"/>
          </p:cNvSpPr>
          <p:nvPr>
            <p:ph type="title"/>
          </p:nvPr>
        </p:nvSpPr>
        <p:spPr>
          <a:xfrm>
            <a:off x="0" y="354572"/>
            <a:ext cx="11046242" cy="1325563"/>
          </a:xfrm>
        </p:spPr>
        <p:txBody>
          <a:bodyPr/>
          <a:lstStyle/>
          <a:p>
            <a:r>
              <a:rPr lang="de-DE" dirty="0"/>
              <a:t>Spontane </a:t>
            </a:r>
            <a:r>
              <a:rPr lang="de-DE" dirty="0" err="1"/>
              <a:t>anzeigepflicht</a:t>
            </a:r>
            <a:r>
              <a:rPr lang="de-DE" dirty="0"/>
              <a:t> : Vereinfachte GP</a:t>
            </a:r>
          </a:p>
        </p:txBody>
      </p:sp>
      <p:sp>
        <p:nvSpPr>
          <p:cNvPr id="6" name="Textfeld 5">
            <a:extLst>
              <a:ext uri="{FF2B5EF4-FFF2-40B4-BE49-F238E27FC236}">
                <a16:creationId xmlns:a16="http://schemas.microsoft.com/office/drawing/2014/main" id="{EA86BE15-24AE-4C93-BE41-49AA5700737F}"/>
              </a:ext>
            </a:extLst>
          </p:cNvPr>
          <p:cNvSpPr txBox="1"/>
          <p:nvPr/>
        </p:nvSpPr>
        <p:spPr>
          <a:xfrm>
            <a:off x="486508" y="1905114"/>
            <a:ext cx="11337072" cy="1200329"/>
          </a:xfrm>
          <a:prstGeom prst="rect">
            <a:avLst/>
          </a:prstGeom>
          <a:noFill/>
        </p:spPr>
        <p:txBody>
          <a:bodyPr wrap="square">
            <a:spAutoFit/>
          </a:bodyPr>
          <a:lstStyle/>
          <a:p>
            <a:r>
              <a:rPr lang="de-DE" i="1" dirty="0"/>
              <a:t>„Ich erkläre, dass bei mir bis zum heutigen Tage weder ein Tumorleiden (Krebs), eine HIV-Infektion (positiver AIDS-Test), noch eine psychische Erkrankung oder ein Diabetes mellitus (Zuckerkrankheit) diagnostiziert oder behandelt wurden. Ich bin nicht pflegebedürftig. Ich bin fähig, in vollem Umfang meiner Berufstätigkeit nachzugehen.“</a:t>
            </a:r>
            <a:endParaRPr lang="de-DE" dirty="0"/>
          </a:p>
        </p:txBody>
      </p:sp>
      <p:sp>
        <p:nvSpPr>
          <p:cNvPr id="9" name="Textfeld 8">
            <a:extLst>
              <a:ext uri="{FF2B5EF4-FFF2-40B4-BE49-F238E27FC236}">
                <a16:creationId xmlns:a16="http://schemas.microsoft.com/office/drawing/2014/main" id="{2A6FCA44-6ADC-40AF-BBEC-11451383A939}"/>
              </a:ext>
            </a:extLst>
          </p:cNvPr>
          <p:cNvSpPr txBox="1"/>
          <p:nvPr/>
        </p:nvSpPr>
        <p:spPr>
          <a:xfrm>
            <a:off x="664307" y="3563815"/>
            <a:ext cx="10496061" cy="1200329"/>
          </a:xfrm>
          <a:prstGeom prst="rect">
            <a:avLst/>
          </a:prstGeom>
          <a:noFill/>
        </p:spPr>
        <p:txBody>
          <a:bodyPr wrap="square" rtlCol="0">
            <a:spAutoFit/>
          </a:bodyPr>
          <a:lstStyle/>
          <a:p>
            <a:pPr marL="285750" indent="-285750">
              <a:buFont typeface="Arial" panose="020B0604020202020204" pitchFamily="34" charset="0"/>
              <a:buChar char="•"/>
            </a:pPr>
            <a:r>
              <a:rPr lang="de-DE" dirty="0"/>
              <a:t>Der VN ist zum Zeitpunkt der Antragstellung bereits an MS erkrankt.</a:t>
            </a:r>
          </a:p>
          <a:p>
            <a:pPr marL="285750" indent="-285750">
              <a:buFont typeface="Arial" panose="020B0604020202020204" pitchFamily="34" charset="0"/>
              <a:buChar char="•"/>
            </a:pPr>
            <a:r>
              <a:rPr lang="de-DE" dirty="0"/>
              <a:t>Seine Versuche, BU-Versicherungsschutz auf privater Basis zu erhalten, blieben dreimal erfolglos</a:t>
            </a:r>
          </a:p>
          <a:p>
            <a:pPr marL="285750" indent="-285750">
              <a:buFont typeface="Arial" panose="020B0604020202020204" pitchFamily="34" charset="0"/>
              <a:buChar char="•"/>
            </a:pPr>
            <a:r>
              <a:rPr lang="de-DE" dirty="0"/>
              <a:t>Nach zwei Jahren Vertragsdauer stellt er aufgrund seiner MS-Erkrankung einen Leistungsantrag.</a:t>
            </a:r>
          </a:p>
          <a:p>
            <a:pPr marL="285750" indent="-285750">
              <a:buFont typeface="Arial" panose="020B0604020202020204" pitchFamily="34" charset="0"/>
              <a:buChar char="•"/>
            </a:pPr>
            <a:r>
              <a:rPr lang="de-DE" dirty="0"/>
              <a:t>Der Versicherer lehnt diesen wegen arglistiger Täuschung ab und erklärt den Rücktritt</a:t>
            </a:r>
          </a:p>
        </p:txBody>
      </p:sp>
    </p:spTree>
    <p:extLst>
      <p:ext uri="{BB962C8B-B14F-4D97-AF65-F5344CB8AC3E}">
        <p14:creationId xmlns:p14="http://schemas.microsoft.com/office/powerpoint/2010/main" val="149248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B2DDE44-AA7E-49C6-A2A2-2F98D4929987}"/>
              </a:ext>
            </a:extLst>
          </p:cNvPr>
          <p:cNvSpPr>
            <a:spLocks noGrp="1"/>
          </p:cNvSpPr>
          <p:nvPr>
            <p:ph type="sldNum" sz="quarter" idx="4"/>
          </p:nvPr>
        </p:nvSpPr>
        <p:spPr/>
        <p:txBody>
          <a:bodyPr/>
          <a:lstStyle/>
          <a:p>
            <a:fld id="{0DB11324-E0A8-4199-978D-02885A0D0942}" type="slidenum">
              <a:rPr lang="de-DE" smtClean="0"/>
              <a:t>22</a:t>
            </a:fld>
            <a:endParaRPr lang="de-DE"/>
          </a:p>
        </p:txBody>
      </p:sp>
      <p:sp>
        <p:nvSpPr>
          <p:cNvPr id="4" name="Titel 3">
            <a:extLst>
              <a:ext uri="{FF2B5EF4-FFF2-40B4-BE49-F238E27FC236}">
                <a16:creationId xmlns:a16="http://schemas.microsoft.com/office/drawing/2014/main" id="{566D4C62-2DE9-464E-8FC9-42DA4FCC16EC}"/>
              </a:ext>
            </a:extLst>
          </p:cNvPr>
          <p:cNvSpPr>
            <a:spLocks noGrp="1"/>
          </p:cNvSpPr>
          <p:nvPr>
            <p:ph type="title"/>
          </p:nvPr>
        </p:nvSpPr>
        <p:spPr>
          <a:xfrm>
            <a:off x="368420" y="313405"/>
            <a:ext cx="11046242" cy="1325563"/>
          </a:xfrm>
        </p:spPr>
        <p:txBody>
          <a:bodyPr/>
          <a:lstStyle/>
          <a:p>
            <a:r>
              <a:rPr lang="de-DE" dirty="0"/>
              <a:t>Spontane </a:t>
            </a:r>
            <a:r>
              <a:rPr lang="de-DE" dirty="0" err="1"/>
              <a:t>anzeigeobliegenheit</a:t>
            </a:r>
            <a:r>
              <a:rPr lang="de-DE" dirty="0"/>
              <a:t> : Vereinfachte GP</a:t>
            </a:r>
          </a:p>
        </p:txBody>
      </p:sp>
      <p:sp>
        <p:nvSpPr>
          <p:cNvPr id="7" name="Textfeld 6">
            <a:extLst>
              <a:ext uri="{FF2B5EF4-FFF2-40B4-BE49-F238E27FC236}">
                <a16:creationId xmlns:a16="http://schemas.microsoft.com/office/drawing/2014/main" id="{CC1F7A8D-7A7D-4979-A7AF-1D8CBB3F82F4}"/>
              </a:ext>
            </a:extLst>
          </p:cNvPr>
          <p:cNvSpPr txBox="1"/>
          <p:nvPr/>
        </p:nvSpPr>
        <p:spPr>
          <a:xfrm>
            <a:off x="656492" y="2318907"/>
            <a:ext cx="11167088" cy="2862322"/>
          </a:xfrm>
          <a:prstGeom prst="rect">
            <a:avLst/>
          </a:prstGeom>
          <a:noFill/>
        </p:spPr>
        <p:txBody>
          <a:bodyPr wrap="square">
            <a:spAutoFit/>
          </a:bodyPr>
          <a:lstStyle/>
          <a:p>
            <a:r>
              <a:rPr lang="de-DE" dirty="0"/>
              <a:t>„(…)den Versicherungsnehmer trifft in sehr restriktiv zu handhabenden </a:t>
            </a:r>
            <a:r>
              <a:rPr lang="de-DE" b="1" dirty="0"/>
              <a:t>Ausnahmefällen</a:t>
            </a:r>
            <a:r>
              <a:rPr lang="de-DE" dirty="0"/>
              <a:t> eine spontane Anzeigeobliegenheit. Hierbei beziehe sich eine solche auf </a:t>
            </a:r>
            <a:r>
              <a:rPr lang="de-DE" b="1" dirty="0"/>
              <a:t>Treu und Glauben </a:t>
            </a:r>
            <a:r>
              <a:rPr lang="de-DE" dirty="0"/>
              <a:t>beruhende Anzeigepflicht auf die Mitteilung außergewöhnlicher und besonders wesentlicher Informationen, die das Aufklärungsinteresse des Versicherers so grundlegend berühren, dass sich dem Versicherungsnehmer ihre </a:t>
            </a:r>
            <a:r>
              <a:rPr lang="de-DE" b="1" dirty="0"/>
              <a:t>Mitteilungsbedürftigkeit ohne Auskunftsverlangen</a:t>
            </a:r>
            <a:r>
              <a:rPr lang="de-DE" dirty="0"/>
              <a:t> aufdrängen müsse. Der BGH spricht dabei von </a:t>
            </a:r>
            <a:r>
              <a:rPr lang="de-DE" b="1" dirty="0"/>
              <a:t>„krassen“</a:t>
            </a:r>
            <a:r>
              <a:rPr lang="de-DE" dirty="0"/>
              <a:t> Fällen. </a:t>
            </a:r>
            <a:r>
              <a:rPr lang="de-DE" dirty="0">
                <a:solidFill>
                  <a:srgbClr val="FF0000"/>
                </a:solidFill>
              </a:rPr>
              <a:t>In diesen gehe es um Informationen, die für jedermann erkennbar das Aufklärungsinteresse des Versicherers in ganz elementarer Weise betreffen und deren Bedeutung daher für den Versicherungsnehmer auf der Hand liege</a:t>
            </a:r>
            <a:r>
              <a:rPr lang="de-DE" dirty="0"/>
              <a:t>. Beruft sich ein Versicherungsnehmer in solchen „krassen“ Fällen auf ein fehlendes vorheriges Auskunftsverlangen des Versicherers, so widerspreche dieses Verhalten dem Grundsatz von Treu und Glauben.</a:t>
            </a:r>
          </a:p>
        </p:txBody>
      </p:sp>
    </p:spTree>
    <p:extLst>
      <p:ext uri="{BB962C8B-B14F-4D97-AF65-F5344CB8AC3E}">
        <p14:creationId xmlns:p14="http://schemas.microsoft.com/office/powerpoint/2010/main" val="3627258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B2DDE44-AA7E-49C6-A2A2-2F98D4929987}"/>
              </a:ext>
            </a:extLst>
          </p:cNvPr>
          <p:cNvSpPr>
            <a:spLocks noGrp="1"/>
          </p:cNvSpPr>
          <p:nvPr>
            <p:ph type="sldNum" sz="quarter" idx="4"/>
          </p:nvPr>
        </p:nvSpPr>
        <p:spPr/>
        <p:txBody>
          <a:bodyPr/>
          <a:lstStyle/>
          <a:p>
            <a:fld id="{0DB11324-E0A8-4199-978D-02885A0D0942}" type="slidenum">
              <a:rPr lang="de-DE" smtClean="0"/>
              <a:t>23</a:t>
            </a:fld>
            <a:endParaRPr lang="de-DE"/>
          </a:p>
        </p:txBody>
      </p:sp>
      <p:sp>
        <p:nvSpPr>
          <p:cNvPr id="4" name="Titel 3">
            <a:extLst>
              <a:ext uri="{FF2B5EF4-FFF2-40B4-BE49-F238E27FC236}">
                <a16:creationId xmlns:a16="http://schemas.microsoft.com/office/drawing/2014/main" id="{566D4C62-2DE9-464E-8FC9-42DA4FCC16EC}"/>
              </a:ext>
            </a:extLst>
          </p:cNvPr>
          <p:cNvSpPr>
            <a:spLocks noGrp="1"/>
          </p:cNvSpPr>
          <p:nvPr>
            <p:ph type="title"/>
          </p:nvPr>
        </p:nvSpPr>
        <p:spPr>
          <a:xfrm>
            <a:off x="0" y="354572"/>
            <a:ext cx="11046242" cy="1325563"/>
          </a:xfrm>
        </p:spPr>
        <p:txBody>
          <a:bodyPr/>
          <a:lstStyle/>
          <a:p>
            <a:r>
              <a:rPr lang="de-DE" dirty="0"/>
              <a:t>Spontane </a:t>
            </a:r>
            <a:r>
              <a:rPr lang="de-DE" dirty="0" err="1"/>
              <a:t>anzeigepflicht</a:t>
            </a:r>
            <a:r>
              <a:rPr lang="de-DE" dirty="0"/>
              <a:t> : Kindernachversicherung</a:t>
            </a:r>
          </a:p>
        </p:txBody>
      </p:sp>
      <p:sp>
        <p:nvSpPr>
          <p:cNvPr id="7" name="Textfeld 6">
            <a:extLst>
              <a:ext uri="{FF2B5EF4-FFF2-40B4-BE49-F238E27FC236}">
                <a16:creationId xmlns:a16="http://schemas.microsoft.com/office/drawing/2014/main" id="{11BA78A1-8E71-4ABF-A041-5E614E45F3D0}"/>
              </a:ext>
            </a:extLst>
          </p:cNvPr>
          <p:cNvSpPr txBox="1"/>
          <p:nvPr/>
        </p:nvSpPr>
        <p:spPr>
          <a:xfrm>
            <a:off x="726830" y="1473985"/>
            <a:ext cx="10980615" cy="1477328"/>
          </a:xfrm>
          <a:prstGeom prst="rect">
            <a:avLst/>
          </a:prstGeom>
          <a:noFill/>
        </p:spPr>
        <p:txBody>
          <a:bodyPr wrap="square">
            <a:spAutoFit/>
          </a:bodyPr>
          <a:lstStyle/>
          <a:p>
            <a:r>
              <a:rPr lang="de-DE" i="1" dirty="0"/>
              <a:t>“Besteht bei der INTER am Tag der Geburt für mindestens einen Elternteil eine Pflegetagegeldversicherung, ist die INTER verpflichtet, dessen neugeborenes Kind ab Vollendung der Geburt ohne Risikozuschläge zu versichern, wenn die Anmeldung zur Versicherung spätestens zwei Monate nach dem Tag der Geburt rückwirkend zum Tag der Geburt erfolgt. In diesem Fall besteht Versicherungsschutz auch für Geburtsschäden sowie angeborene Krankheiten und Gebrechen (…)”</a:t>
            </a:r>
            <a:endParaRPr lang="de-DE" dirty="0"/>
          </a:p>
        </p:txBody>
      </p:sp>
      <p:sp>
        <p:nvSpPr>
          <p:cNvPr id="5" name="Textfeld 4">
            <a:extLst>
              <a:ext uri="{FF2B5EF4-FFF2-40B4-BE49-F238E27FC236}">
                <a16:creationId xmlns:a16="http://schemas.microsoft.com/office/drawing/2014/main" id="{E8C306E2-255A-4230-BEA8-54B1B8246E8C}"/>
              </a:ext>
            </a:extLst>
          </p:cNvPr>
          <p:cNvSpPr txBox="1"/>
          <p:nvPr/>
        </p:nvSpPr>
        <p:spPr>
          <a:xfrm>
            <a:off x="640862" y="3165231"/>
            <a:ext cx="10730523" cy="2031325"/>
          </a:xfrm>
          <a:prstGeom prst="rect">
            <a:avLst/>
          </a:prstGeom>
          <a:noFill/>
        </p:spPr>
        <p:txBody>
          <a:bodyPr wrap="square" rtlCol="0">
            <a:spAutoFit/>
          </a:bodyPr>
          <a:lstStyle/>
          <a:p>
            <a:pPr marL="285750" indent="-285750">
              <a:buFont typeface="Wingdings" panose="05000000000000000000" pitchFamily="2" charset="2"/>
              <a:buChar char="§"/>
            </a:pPr>
            <a:r>
              <a:rPr lang="de-DE" dirty="0" err="1"/>
              <a:t>Festellung</a:t>
            </a:r>
            <a:r>
              <a:rPr lang="de-DE" dirty="0"/>
              <a:t> hypoplastisches Linksherzsyndrom in 23. SSW</a:t>
            </a:r>
          </a:p>
          <a:p>
            <a:pPr marL="285750" indent="-285750">
              <a:buFont typeface="Wingdings" panose="05000000000000000000" pitchFamily="2" charset="2"/>
              <a:buChar char="§"/>
            </a:pPr>
            <a:r>
              <a:rPr lang="de-DE" dirty="0"/>
              <a:t>Nachversicherung des Kindes am 15.10., Policierung 1.11.</a:t>
            </a:r>
          </a:p>
          <a:p>
            <a:pPr marL="285750" indent="-285750">
              <a:buFont typeface="Wingdings" panose="05000000000000000000" pitchFamily="2" charset="2"/>
              <a:buChar char="§"/>
            </a:pPr>
            <a:r>
              <a:rPr lang="de-DE" dirty="0"/>
              <a:t>Eintritt Pflegebedürftigkeit im </a:t>
            </a:r>
            <a:r>
              <a:rPr lang="de-DE" dirty="0" err="1"/>
              <a:t>Dezepber</a:t>
            </a:r>
            <a:r>
              <a:rPr lang="de-DE" dirty="0"/>
              <a:t>; Versicherer zahlt das Pflegetagegeld</a:t>
            </a:r>
          </a:p>
          <a:p>
            <a:pPr marL="285750" indent="-285750">
              <a:buFont typeface="Wingdings" panose="05000000000000000000" pitchFamily="2" charset="2"/>
              <a:buChar char="§"/>
            </a:pPr>
            <a:r>
              <a:rPr lang="de-DE" dirty="0"/>
              <a:t>Im Februar stellt der Versicherer die Leistung ein und erklärt die Anfechtung wegen arglistiger Täuschung</a:t>
            </a:r>
          </a:p>
          <a:p>
            <a:endParaRPr lang="de-DE" dirty="0"/>
          </a:p>
          <a:p>
            <a:pPr marL="285750" indent="-285750">
              <a:buFont typeface="Wingdings" panose="05000000000000000000" pitchFamily="2" charset="2"/>
              <a:buChar char="§"/>
            </a:pPr>
            <a:endParaRPr lang="de-DE" dirty="0"/>
          </a:p>
        </p:txBody>
      </p:sp>
    </p:spTree>
    <p:extLst>
      <p:ext uri="{BB962C8B-B14F-4D97-AF65-F5344CB8AC3E}">
        <p14:creationId xmlns:p14="http://schemas.microsoft.com/office/powerpoint/2010/main" val="924632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B2DDE44-AA7E-49C6-A2A2-2F98D4929987}"/>
              </a:ext>
            </a:extLst>
          </p:cNvPr>
          <p:cNvSpPr>
            <a:spLocks noGrp="1"/>
          </p:cNvSpPr>
          <p:nvPr>
            <p:ph type="sldNum" sz="quarter" idx="4"/>
          </p:nvPr>
        </p:nvSpPr>
        <p:spPr/>
        <p:txBody>
          <a:bodyPr/>
          <a:lstStyle/>
          <a:p>
            <a:fld id="{0DB11324-E0A8-4199-978D-02885A0D0942}" type="slidenum">
              <a:rPr lang="de-DE" smtClean="0"/>
              <a:t>24</a:t>
            </a:fld>
            <a:endParaRPr lang="de-DE"/>
          </a:p>
        </p:txBody>
      </p:sp>
      <p:sp>
        <p:nvSpPr>
          <p:cNvPr id="4" name="Titel 3">
            <a:extLst>
              <a:ext uri="{FF2B5EF4-FFF2-40B4-BE49-F238E27FC236}">
                <a16:creationId xmlns:a16="http://schemas.microsoft.com/office/drawing/2014/main" id="{566D4C62-2DE9-464E-8FC9-42DA4FCC16EC}"/>
              </a:ext>
            </a:extLst>
          </p:cNvPr>
          <p:cNvSpPr>
            <a:spLocks noGrp="1"/>
          </p:cNvSpPr>
          <p:nvPr>
            <p:ph type="title"/>
          </p:nvPr>
        </p:nvSpPr>
        <p:spPr>
          <a:xfrm>
            <a:off x="0" y="354572"/>
            <a:ext cx="11046242" cy="1325563"/>
          </a:xfrm>
        </p:spPr>
        <p:txBody>
          <a:bodyPr/>
          <a:lstStyle/>
          <a:p>
            <a:r>
              <a:rPr lang="de-DE" dirty="0"/>
              <a:t>Spontane </a:t>
            </a:r>
            <a:r>
              <a:rPr lang="de-DE" dirty="0" err="1"/>
              <a:t>anzeigepflicht</a:t>
            </a:r>
            <a:r>
              <a:rPr lang="de-DE" dirty="0"/>
              <a:t> : Kindernachversicherung</a:t>
            </a:r>
          </a:p>
        </p:txBody>
      </p:sp>
      <p:sp>
        <p:nvSpPr>
          <p:cNvPr id="11" name="Textfeld 10">
            <a:extLst>
              <a:ext uri="{FF2B5EF4-FFF2-40B4-BE49-F238E27FC236}">
                <a16:creationId xmlns:a16="http://schemas.microsoft.com/office/drawing/2014/main" id="{8F76852D-A1C9-4CB2-A9FB-BCC022032673}"/>
              </a:ext>
            </a:extLst>
          </p:cNvPr>
          <p:cNvSpPr txBox="1"/>
          <p:nvPr/>
        </p:nvSpPr>
        <p:spPr>
          <a:xfrm>
            <a:off x="468923" y="3005698"/>
            <a:ext cx="10847754" cy="1754326"/>
          </a:xfrm>
          <a:prstGeom prst="rect">
            <a:avLst/>
          </a:prstGeom>
          <a:noFill/>
        </p:spPr>
        <p:txBody>
          <a:bodyPr wrap="square">
            <a:spAutoFit/>
          </a:bodyPr>
          <a:lstStyle/>
          <a:p>
            <a:r>
              <a:rPr lang="de-DE" dirty="0"/>
              <a:t>Denn der Versicherer sah in § 3 Abs. 2 AVB ausdrücklich die </a:t>
            </a:r>
            <a:r>
              <a:rPr lang="de-DE" b="1" dirty="0"/>
              <a:t>Möglichkeit einer Nachversicherung von neugeborenen Kindern – sogar ohne Risikozuschläge</a:t>
            </a:r>
            <a:r>
              <a:rPr lang="de-DE" dirty="0"/>
              <a:t> </a:t>
            </a:r>
            <a:r>
              <a:rPr lang="de-DE" b="1" dirty="0"/>
              <a:t>– vor.</a:t>
            </a:r>
            <a:r>
              <a:rPr lang="de-DE" dirty="0"/>
              <a:t> Ferner beziehe der Versicherer sowohl Geburtsschäden als auch angeborene Krankheiten und Gebrechen in den Versicherungsschutz mit ein. Damit könnten auch neugeborene Kinder unabhängig vom Gesundheitszustand nachversichert werden. Die Möglichkeit, eine Gesundheitsprüfung durchzuführen, habe der beklagte Versicherer dagegen explizit für nachzuversichernde Kinder ausgeschlossen.</a:t>
            </a:r>
          </a:p>
        </p:txBody>
      </p:sp>
      <p:sp>
        <p:nvSpPr>
          <p:cNvPr id="12" name="Textfeld 11">
            <a:extLst>
              <a:ext uri="{FF2B5EF4-FFF2-40B4-BE49-F238E27FC236}">
                <a16:creationId xmlns:a16="http://schemas.microsoft.com/office/drawing/2014/main" id="{430375AA-5BF2-4C44-BA4A-A9BBB1B6ADCE}"/>
              </a:ext>
            </a:extLst>
          </p:cNvPr>
          <p:cNvSpPr txBox="1"/>
          <p:nvPr/>
        </p:nvSpPr>
        <p:spPr>
          <a:xfrm>
            <a:off x="648677" y="1680135"/>
            <a:ext cx="10488246" cy="646331"/>
          </a:xfrm>
          <a:prstGeom prst="rect">
            <a:avLst/>
          </a:prstGeom>
          <a:noFill/>
        </p:spPr>
        <p:txBody>
          <a:bodyPr wrap="square" rtlCol="0">
            <a:spAutoFit/>
          </a:bodyPr>
          <a:lstStyle/>
          <a:p>
            <a:pPr marL="285750" indent="-285750">
              <a:buFont typeface="Arial" panose="020B0604020202020204" pitchFamily="34" charset="0"/>
              <a:buChar char="•"/>
            </a:pPr>
            <a:r>
              <a:rPr lang="de-DE" dirty="0"/>
              <a:t>LG Münster verurteilt den Versicherer zur Zahlung und zur Weiterführung des Vertrags.</a:t>
            </a:r>
          </a:p>
          <a:p>
            <a:pPr marL="285750" indent="-285750">
              <a:buFont typeface="Arial" panose="020B0604020202020204" pitchFamily="34" charset="0"/>
              <a:buChar char="•"/>
            </a:pPr>
            <a:r>
              <a:rPr lang="de-DE" dirty="0"/>
              <a:t>Die Anfechtung ist unwirksam und Arglist liegt nicht vor </a:t>
            </a:r>
          </a:p>
        </p:txBody>
      </p:sp>
    </p:spTree>
    <p:extLst>
      <p:ext uri="{BB962C8B-B14F-4D97-AF65-F5344CB8AC3E}">
        <p14:creationId xmlns:p14="http://schemas.microsoft.com/office/powerpoint/2010/main" val="3837257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BEA61E4-DED6-47F2-AF7A-3F09D70ED010}"/>
              </a:ext>
            </a:extLst>
          </p:cNvPr>
          <p:cNvSpPr>
            <a:spLocks noGrp="1"/>
          </p:cNvSpPr>
          <p:nvPr>
            <p:ph type="sldNum" sz="quarter" idx="4"/>
          </p:nvPr>
        </p:nvSpPr>
        <p:spPr/>
        <p:txBody>
          <a:bodyPr/>
          <a:lstStyle/>
          <a:p>
            <a:fld id="{EA952CFE-AF4B-4BE9-B2E2-E1420D3F9B32}" type="slidenum">
              <a:rPr lang="de-DE" smtClean="0"/>
              <a:pPr/>
              <a:t>25</a:t>
            </a:fld>
            <a:endParaRPr lang="de-DE" dirty="0"/>
          </a:p>
        </p:txBody>
      </p:sp>
      <p:sp>
        <p:nvSpPr>
          <p:cNvPr id="3" name="Textplatzhalter 2">
            <a:extLst>
              <a:ext uri="{FF2B5EF4-FFF2-40B4-BE49-F238E27FC236}">
                <a16:creationId xmlns:a16="http://schemas.microsoft.com/office/drawing/2014/main" id="{997F2A1E-123F-4C40-BF5E-5B9A8531FB33}"/>
              </a:ext>
            </a:extLst>
          </p:cNvPr>
          <p:cNvSpPr>
            <a:spLocks noGrp="1"/>
          </p:cNvSpPr>
          <p:nvPr>
            <p:ph type="body" sz="half" idx="2"/>
          </p:nvPr>
        </p:nvSpPr>
        <p:spPr/>
        <p:txBody>
          <a:bodyPr/>
          <a:lstStyle/>
          <a:p>
            <a:pPr algn="ctr"/>
            <a:endParaRPr lang="de-DE" dirty="0"/>
          </a:p>
          <a:p>
            <a:pPr algn="ctr"/>
            <a:endParaRPr lang="de-DE" dirty="0"/>
          </a:p>
          <a:p>
            <a:pPr algn="ctr"/>
            <a:endParaRPr lang="de-DE" dirty="0"/>
          </a:p>
          <a:p>
            <a:pPr algn="ctr"/>
            <a:r>
              <a:rPr lang="de-DE" sz="4400" dirty="0"/>
              <a:t>Ein komplizierter Leistungsfall</a:t>
            </a:r>
          </a:p>
        </p:txBody>
      </p:sp>
      <p:sp>
        <p:nvSpPr>
          <p:cNvPr id="4" name="Titel 3">
            <a:extLst>
              <a:ext uri="{FF2B5EF4-FFF2-40B4-BE49-F238E27FC236}">
                <a16:creationId xmlns:a16="http://schemas.microsoft.com/office/drawing/2014/main" id="{CDEE4172-ABB0-41FC-B285-09D67BFD37D7}"/>
              </a:ext>
            </a:extLst>
          </p:cNvPr>
          <p:cNvSpPr>
            <a:spLocks noGrp="1"/>
          </p:cNvSpPr>
          <p:nvPr>
            <p:ph type="title"/>
          </p:nvPr>
        </p:nvSpPr>
        <p:spPr/>
        <p:txBody>
          <a:bodyPr/>
          <a:lstStyle/>
          <a:p>
            <a:r>
              <a:rPr lang="de-DE" dirty="0"/>
              <a:t>ZWS I – 13.02.2025</a:t>
            </a:r>
          </a:p>
        </p:txBody>
      </p:sp>
    </p:spTree>
    <p:extLst>
      <p:ext uri="{BB962C8B-B14F-4D97-AF65-F5344CB8AC3E}">
        <p14:creationId xmlns:p14="http://schemas.microsoft.com/office/powerpoint/2010/main" val="3928074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8EC593B-8778-4FE6-A2DF-31C1D59BF700}"/>
              </a:ext>
            </a:extLst>
          </p:cNvPr>
          <p:cNvSpPr>
            <a:spLocks noGrp="1"/>
          </p:cNvSpPr>
          <p:nvPr>
            <p:ph type="sldNum" sz="quarter" idx="4"/>
          </p:nvPr>
        </p:nvSpPr>
        <p:spPr/>
        <p:txBody>
          <a:bodyPr/>
          <a:lstStyle/>
          <a:p>
            <a:fld id="{EA952CFE-AF4B-4BE9-B2E2-E1420D3F9B32}" type="slidenum">
              <a:rPr lang="de-DE" smtClean="0"/>
              <a:pPr/>
              <a:t>26</a:t>
            </a:fld>
            <a:endParaRPr lang="de-DE" dirty="0"/>
          </a:p>
        </p:txBody>
      </p:sp>
      <p:sp>
        <p:nvSpPr>
          <p:cNvPr id="3" name="Textplatzhalter 2">
            <a:extLst>
              <a:ext uri="{FF2B5EF4-FFF2-40B4-BE49-F238E27FC236}">
                <a16:creationId xmlns:a16="http://schemas.microsoft.com/office/drawing/2014/main" id="{0B25E144-15C2-4489-BC18-2A9FC2E35407}"/>
              </a:ext>
            </a:extLst>
          </p:cNvPr>
          <p:cNvSpPr>
            <a:spLocks noGrp="1"/>
          </p:cNvSpPr>
          <p:nvPr>
            <p:ph type="body" sz="quarter" idx="10"/>
          </p:nvPr>
        </p:nvSpPr>
        <p:spPr/>
        <p:txBody>
          <a:bodyPr/>
          <a:lstStyle/>
          <a:p>
            <a:r>
              <a:rPr lang="de-DE" dirty="0"/>
              <a:t>Long-Covid inkl. Pflegegrad 3</a:t>
            </a:r>
          </a:p>
        </p:txBody>
      </p:sp>
      <p:sp>
        <p:nvSpPr>
          <p:cNvPr id="4" name="Textplatzhalter 3">
            <a:extLst>
              <a:ext uri="{FF2B5EF4-FFF2-40B4-BE49-F238E27FC236}">
                <a16:creationId xmlns:a16="http://schemas.microsoft.com/office/drawing/2014/main" id="{02427C6A-47F8-433E-8A59-8C866CB8DEB3}"/>
              </a:ext>
            </a:extLst>
          </p:cNvPr>
          <p:cNvSpPr>
            <a:spLocks noGrp="1"/>
          </p:cNvSpPr>
          <p:nvPr>
            <p:ph type="body" sz="half" idx="2"/>
          </p:nvPr>
        </p:nvSpPr>
        <p:spPr/>
        <p:txBody>
          <a:bodyPr/>
          <a:lstStyle/>
          <a:p>
            <a:r>
              <a:rPr lang="de-DE" u="sng" dirty="0"/>
              <a:t>Eckdaten:</a:t>
            </a:r>
          </a:p>
          <a:p>
            <a:endParaRPr lang="de-DE" dirty="0"/>
          </a:p>
          <a:p>
            <a:pPr marL="342900" indent="-342900">
              <a:buFont typeface="Arial" panose="020B0604020202020204" pitchFamily="34" charset="0"/>
              <a:buChar char="•"/>
            </a:pPr>
            <a:r>
              <a:rPr lang="de-DE" sz="1600" dirty="0"/>
              <a:t>VN (50 Jahre / Architektin)</a:t>
            </a:r>
          </a:p>
          <a:p>
            <a:pPr marL="342900" indent="-342900">
              <a:buFont typeface="Arial" panose="020B0604020202020204" pitchFamily="34" charset="0"/>
              <a:buChar char="•"/>
            </a:pPr>
            <a:r>
              <a:rPr lang="de-DE" sz="1600" dirty="0"/>
              <a:t>AU seit April 2022</a:t>
            </a:r>
          </a:p>
          <a:p>
            <a:pPr marL="342900" indent="-342900">
              <a:buFont typeface="Arial" panose="020B0604020202020204" pitchFamily="34" charset="0"/>
              <a:buChar char="•"/>
            </a:pPr>
            <a:r>
              <a:rPr lang="de-DE" sz="1600" dirty="0"/>
              <a:t>Mitte April 2022 Covid Infektion (vorerst leichte Symptome – sehr langsame Verbesserung bis zum Ende 2022)</a:t>
            </a:r>
          </a:p>
          <a:p>
            <a:pPr marL="342900" indent="-342900">
              <a:buFont typeface="Arial" panose="020B0604020202020204" pitchFamily="34" charset="0"/>
              <a:buChar char="•"/>
            </a:pPr>
            <a:r>
              <a:rPr lang="de-DE" sz="1600" dirty="0"/>
              <a:t>Ab Anfang 2023 rapide Verschlechterung der Symptome bzw. des Allgemeinzustandes plus Entwicklung einer Depression</a:t>
            </a:r>
          </a:p>
          <a:p>
            <a:pPr marL="342900" indent="-342900">
              <a:buFont typeface="Arial" panose="020B0604020202020204" pitchFamily="34" charset="0"/>
              <a:buChar char="•"/>
            </a:pPr>
            <a:r>
              <a:rPr lang="de-DE" sz="1600" dirty="0"/>
              <a:t>Symptome: kaum Laufen möglich, Schwindel, Kopfschmerzen, Angstattacken, Konzentrationsschwäche, Muskelverkrampfungen, Depression</a:t>
            </a:r>
          </a:p>
          <a:p>
            <a:pPr marL="342900" indent="-342900">
              <a:buFont typeface="Arial" panose="020B0604020202020204" pitchFamily="34" charset="0"/>
              <a:buChar char="•"/>
            </a:pPr>
            <a:r>
              <a:rPr lang="de-DE" sz="1600" dirty="0"/>
              <a:t>Leistungsantrag im September 2023 gestellt / mit beantragten Leistungen zum April 2022</a:t>
            </a:r>
          </a:p>
          <a:p>
            <a:pPr marL="342900" indent="-342900">
              <a:buFont typeface="Arial" panose="020B0604020202020204" pitchFamily="34" charset="0"/>
              <a:buChar char="•"/>
            </a:pPr>
            <a:r>
              <a:rPr lang="de-DE" sz="1600" dirty="0"/>
              <a:t>Div. fachärztliche Unterlagen, BU-Anerkenntnis des Versorgungswerks + Nachweis über Pflegegrad 3 eingereicht</a:t>
            </a:r>
          </a:p>
          <a:p>
            <a:pPr marL="342900" indent="-342900">
              <a:buFontTx/>
              <a:buChar char="-"/>
            </a:pPr>
            <a:endParaRPr lang="de-DE" dirty="0"/>
          </a:p>
        </p:txBody>
      </p:sp>
      <p:sp>
        <p:nvSpPr>
          <p:cNvPr id="5" name="Titel 4">
            <a:extLst>
              <a:ext uri="{FF2B5EF4-FFF2-40B4-BE49-F238E27FC236}">
                <a16:creationId xmlns:a16="http://schemas.microsoft.com/office/drawing/2014/main" id="{DC9F9060-B3DA-43AA-BED4-637129C98CBB}"/>
              </a:ext>
            </a:extLst>
          </p:cNvPr>
          <p:cNvSpPr>
            <a:spLocks noGrp="1"/>
          </p:cNvSpPr>
          <p:nvPr>
            <p:ph type="title"/>
          </p:nvPr>
        </p:nvSpPr>
        <p:spPr/>
        <p:txBody>
          <a:bodyPr/>
          <a:lstStyle/>
          <a:p>
            <a:r>
              <a:rPr lang="de-DE" dirty="0"/>
              <a:t>ZWS I – 13.02.2025</a:t>
            </a:r>
          </a:p>
        </p:txBody>
      </p:sp>
    </p:spTree>
    <p:extLst>
      <p:ext uri="{BB962C8B-B14F-4D97-AF65-F5344CB8AC3E}">
        <p14:creationId xmlns:p14="http://schemas.microsoft.com/office/powerpoint/2010/main" val="3271019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FE7A81A1-3CC8-4EB9-A23C-70B16131D639}"/>
              </a:ext>
            </a:extLst>
          </p:cNvPr>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a:extLst>
              <a:ext uri="{FF2B5EF4-FFF2-40B4-BE49-F238E27FC236}">
                <a16:creationId xmlns:a16="http://schemas.microsoft.com/office/drawing/2014/main" id="{C50FE105-744F-459E-83E7-830FF8C386B5}"/>
              </a:ext>
            </a:extLst>
          </p:cNvPr>
          <p:cNvSpPr>
            <a:spLocks noGrp="1"/>
          </p:cNvSpPr>
          <p:nvPr>
            <p:ph type="body" sz="quarter" idx="10"/>
          </p:nvPr>
        </p:nvSpPr>
        <p:spPr/>
        <p:txBody>
          <a:bodyPr/>
          <a:lstStyle/>
          <a:p>
            <a:r>
              <a:rPr lang="de-DE" dirty="0"/>
              <a:t>Long-Covid inkl. Pflegegrad 3</a:t>
            </a:r>
          </a:p>
          <a:p>
            <a:endParaRPr lang="de-DE" dirty="0"/>
          </a:p>
        </p:txBody>
      </p:sp>
      <p:sp>
        <p:nvSpPr>
          <p:cNvPr id="4" name="Textplatzhalter 3">
            <a:extLst>
              <a:ext uri="{FF2B5EF4-FFF2-40B4-BE49-F238E27FC236}">
                <a16:creationId xmlns:a16="http://schemas.microsoft.com/office/drawing/2014/main" id="{5B42955C-B819-4D7C-9B63-D838279CBADE}"/>
              </a:ext>
            </a:extLst>
          </p:cNvPr>
          <p:cNvSpPr>
            <a:spLocks noGrp="1"/>
          </p:cNvSpPr>
          <p:nvPr>
            <p:ph type="body" sz="half" idx="2"/>
          </p:nvPr>
        </p:nvSpPr>
        <p:spPr/>
        <p:txBody>
          <a:bodyPr/>
          <a:lstStyle/>
          <a:p>
            <a:r>
              <a:rPr lang="de-DE" u="sng" dirty="0"/>
              <a:t>1. Problem:</a:t>
            </a:r>
            <a:r>
              <a:rPr lang="de-DE" dirty="0"/>
              <a:t> zeitlicher Verlauf der Bearbeitung beim VWB</a:t>
            </a:r>
          </a:p>
          <a:p>
            <a:endParaRPr lang="de-DE" dirty="0"/>
          </a:p>
          <a:p>
            <a:pPr marL="342900" indent="-342900">
              <a:buFont typeface="Arial" panose="020B0604020202020204" pitchFamily="34" charset="0"/>
              <a:buChar char="•"/>
            </a:pPr>
            <a:r>
              <a:rPr lang="de-DE" dirty="0"/>
              <a:t>Es wurde eine enge Begleitung beim VWB nötig, da aufgrund der dortigen personellen Situation eine zügige Bearbeitung des Vorganges nicht mehr gewährleistet war.</a:t>
            </a:r>
          </a:p>
          <a:p>
            <a:pPr marL="342900" indent="-342900">
              <a:buFont typeface="Arial" panose="020B0604020202020204" pitchFamily="34" charset="0"/>
              <a:buChar char="•"/>
            </a:pPr>
            <a:r>
              <a:rPr lang="de-DE" dirty="0"/>
              <a:t>Wir mussten den Vorgang regelmäßig erinnern und anschieben (Arztanfragen kamen beim Arzt nicht an etc.)</a:t>
            </a:r>
          </a:p>
          <a:p>
            <a:pPr marL="342900" indent="-342900">
              <a:buFont typeface="Arial" panose="020B0604020202020204" pitchFamily="34" charset="0"/>
              <a:buChar char="•"/>
            </a:pPr>
            <a:r>
              <a:rPr lang="de-DE" dirty="0"/>
              <a:t>Letztendlich waren wir im direkten Austausch mit Herrn Jäger (Vertriebsdirektor)</a:t>
            </a:r>
          </a:p>
          <a:p>
            <a:pPr marL="342900" indent="-342900">
              <a:buFont typeface="Arial" panose="020B0604020202020204" pitchFamily="34" charset="0"/>
              <a:buChar char="•"/>
            </a:pPr>
            <a:r>
              <a:rPr lang="de-DE" dirty="0"/>
              <a:t>Leistungsantragstellung September 2023 – endgültige Leistungsanerkennung Dezember 2024</a:t>
            </a:r>
          </a:p>
          <a:p>
            <a:endParaRPr lang="de-DE" u="sng" dirty="0"/>
          </a:p>
        </p:txBody>
      </p:sp>
      <p:sp>
        <p:nvSpPr>
          <p:cNvPr id="5" name="Titel 4">
            <a:extLst>
              <a:ext uri="{FF2B5EF4-FFF2-40B4-BE49-F238E27FC236}">
                <a16:creationId xmlns:a16="http://schemas.microsoft.com/office/drawing/2014/main" id="{F7A90F7A-5BDD-4929-91CA-F81440BC6082}"/>
              </a:ext>
            </a:extLst>
          </p:cNvPr>
          <p:cNvSpPr>
            <a:spLocks noGrp="1"/>
          </p:cNvSpPr>
          <p:nvPr>
            <p:ph type="title"/>
          </p:nvPr>
        </p:nvSpPr>
        <p:spPr/>
        <p:txBody>
          <a:bodyPr/>
          <a:lstStyle/>
          <a:p>
            <a:r>
              <a:rPr lang="de-DE" dirty="0"/>
              <a:t>ZWS I – 13.02.2025</a:t>
            </a:r>
          </a:p>
        </p:txBody>
      </p:sp>
    </p:spTree>
    <p:extLst>
      <p:ext uri="{BB962C8B-B14F-4D97-AF65-F5344CB8AC3E}">
        <p14:creationId xmlns:p14="http://schemas.microsoft.com/office/powerpoint/2010/main" val="437495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93B52E1-B43E-4127-A9C4-FA861EC5A6B7}"/>
              </a:ext>
            </a:extLst>
          </p:cNvPr>
          <p:cNvSpPr>
            <a:spLocks noGrp="1"/>
          </p:cNvSpPr>
          <p:nvPr>
            <p:ph type="sldNum" sz="quarter" idx="4"/>
          </p:nvPr>
        </p:nvSpPr>
        <p:spPr/>
        <p:txBody>
          <a:bodyPr/>
          <a:lstStyle/>
          <a:p>
            <a:fld id="{EA952CFE-AF4B-4BE9-B2E2-E1420D3F9B32}" type="slidenum">
              <a:rPr lang="de-DE" smtClean="0"/>
              <a:pPr/>
              <a:t>28</a:t>
            </a:fld>
            <a:endParaRPr lang="de-DE" dirty="0"/>
          </a:p>
        </p:txBody>
      </p:sp>
      <p:sp>
        <p:nvSpPr>
          <p:cNvPr id="3" name="Textplatzhalter 2">
            <a:extLst>
              <a:ext uri="{FF2B5EF4-FFF2-40B4-BE49-F238E27FC236}">
                <a16:creationId xmlns:a16="http://schemas.microsoft.com/office/drawing/2014/main" id="{A72D38B8-0BB7-40AE-B324-CE2B54AD656A}"/>
              </a:ext>
            </a:extLst>
          </p:cNvPr>
          <p:cNvSpPr>
            <a:spLocks noGrp="1"/>
          </p:cNvSpPr>
          <p:nvPr>
            <p:ph type="body" sz="quarter" idx="10"/>
          </p:nvPr>
        </p:nvSpPr>
        <p:spPr/>
        <p:txBody>
          <a:bodyPr/>
          <a:lstStyle/>
          <a:p>
            <a:r>
              <a:rPr lang="de-DE" dirty="0"/>
              <a:t>Long-Covid inkl. Pflegegrad 3</a:t>
            </a:r>
          </a:p>
          <a:p>
            <a:endParaRPr lang="de-DE" dirty="0"/>
          </a:p>
        </p:txBody>
      </p:sp>
      <p:sp>
        <p:nvSpPr>
          <p:cNvPr id="4" name="Textplatzhalter 3">
            <a:extLst>
              <a:ext uri="{FF2B5EF4-FFF2-40B4-BE49-F238E27FC236}">
                <a16:creationId xmlns:a16="http://schemas.microsoft.com/office/drawing/2014/main" id="{2AB51F00-2D42-4840-BADE-58A3DBF79726}"/>
              </a:ext>
            </a:extLst>
          </p:cNvPr>
          <p:cNvSpPr>
            <a:spLocks noGrp="1"/>
          </p:cNvSpPr>
          <p:nvPr>
            <p:ph type="body" sz="half" idx="2"/>
          </p:nvPr>
        </p:nvSpPr>
        <p:spPr/>
        <p:txBody>
          <a:bodyPr/>
          <a:lstStyle/>
          <a:p>
            <a:r>
              <a:rPr lang="de-DE" u="sng" dirty="0"/>
              <a:t>2. Problem:</a:t>
            </a:r>
            <a:r>
              <a:rPr lang="de-DE" dirty="0"/>
              <a:t> Es kam im Verlauf zur Entwicklung von MIS und ME/CFS </a:t>
            </a:r>
            <a:r>
              <a:rPr lang="de-DE" b="1" dirty="0"/>
              <a:t>ohne bei den Fachärzten konkrete Befunde zu erhalten</a:t>
            </a:r>
          </a:p>
          <a:p>
            <a:endParaRPr lang="de-DE" b="1" u="sng" dirty="0"/>
          </a:p>
          <a:p>
            <a:pPr marL="285750" indent="-285750">
              <a:buFont typeface="Arial" panose="020B0604020202020204" pitchFamily="34" charset="0"/>
              <a:buChar char="•"/>
            </a:pPr>
            <a:r>
              <a:rPr lang="de-DE" sz="1600" dirty="0"/>
              <a:t>Es kam zu einem MIS</a:t>
            </a:r>
          </a:p>
          <a:p>
            <a:r>
              <a:rPr lang="de-DE" sz="1600" dirty="0"/>
              <a:t>Das Multisystem-Entzündungssyndrom (MIS) ist eine seltene, aber schwere Erkrankung im Zusammenhang mit SARS-CoV-2, dem Virus, das COVID-19 verursacht, und bei der verschiedene innere und äußere Körperteile entzündet sind, darunter das Herz, die Lunge, die Nieren und das Gehirn.</a:t>
            </a:r>
          </a:p>
          <a:p>
            <a:endParaRPr lang="de-DE" sz="1600" u="sng" dirty="0"/>
          </a:p>
          <a:p>
            <a:pPr marL="342900" indent="-342900">
              <a:buFont typeface="Arial" panose="020B0604020202020204" pitchFamily="34" charset="0"/>
              <a:buChar char="•"/>
            </a:pPr>
            <a:r>
              <a:rPr lang="de-DE" sz="1600" dirty="0"/>
              <a:t>Und zu einer ME/CFS</a:t>
            </a:r>
          </a:p>
          <a:p>
            <a:r>
              <a:rPr lang="de-DE" sz="1600" dirty="0" err="1"/>
              <a:t>Myalgische</a:t>
            </a:r>
            <a:r>
              <a:rPr lang="de-DE" sz="1600" dirty="0"/>
              <a:t> Enzephalomyelitis / Chronisches Fatigue Syndrom (ME/CFS) ist eine neuroimmunologische Multisystemerkrankung. Typischerweise leiden ME/CFS Betroffene unter einer extrem beeinträchtigten Leistungsfähigkeit, die von schwerer körperlicher wie geistiger Fatigue begleitet wird und mindestens 6 Monate andauert. Die Krankheit führt je nach Schweregrad zu einer weitreichenden Behinderung, sowie Bettlägerigkeit und Pflegebedürftigkeit.</a:t>
            </a:r>
            <a:endParaRPr lang="de-DE" sz="1600" u="sng" dirty="0"/>
          </a:p>
          <a:p>
            <a:endParaRPr lang="de-DE" u="sng" dirty="0"/>
          </a:p>
        </p:txBody>
      </p:sp>
      <p:sp>
        <p:nvSpPr>
          <p:cNvPr id="5" name="Titel 4">
            <a:extLst>
              <a:ext uri="{FF2B5EF4-FFF2-40B4-BE49-F238E27FC236}">
                <a16:creationId xmlns:a16="http://schemas.microsoft.com/office/drawing/2014/main" id="{73C6C181-0096-482F-A9E4-25E13636A7EF}"/>
              </a:ext>
            </a:extLst>
          </p:cNvPr>
          <p:cNvSpPr>
            <a:spLocks noGrp="1"/>
          </p:cNvSpPr>
          <p:nvPr>
            <p:ph type="title"/>
          </p:nvPr>
        </p:nvSpPr>
        <p:spPr/>
        <p:txBody>
          <a:bodyPr/>
          <a:lstStyle/>
          <a:p>
            <a:r>
              <a:rPr lang="de-DE" dirty="0"/>
              <a:t>ZWS I – 13.02.2025</a:t>
            </a:r>
          </a:p>
        </p:txBody>
      </p:sp>
    </p:spTree>
    <p:extLst>
      <p:ext uri="{BB962C8B-B14F-4D97-AF65-F5344CB8AC3E}">
        <p14:creationId xmlns:p14="http://schemas.microsoft.com/office/powerpoint/2010/main" val="2434640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2144AA0-8D94-41A0-A541-A130DEF68EE4}"/>
              </a:ext>
            </a:extLst>
          </p:cNvPr>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a:extLst>
              <a:ext uri="{FF2B5EF4-FFF2-40B4-BE49-F238E27FC236}">
                <a16:creationId xmlns:a16="http://schemas.microsoft.com/office/drawing/2014/main" id="{F86E0E3B-5957-4CA7-A943-05415CB54CFA}"/>
              </a:ext>
            </a:extLst>
          </p:cNvPr>
          <p:cNvSpPr>
            <a:spLocks noGrp="1"/>
          </p:cNvSpPr>
          <p:nvPr>
            <p:ph type="body" sz="quarter" idx="10"/>
          </p:nvPr>
        </p:nvSpPr>
        <p:spPr/>
        <p:txBody>
          <a:bodyPr/>
          <a:lstStyle/>
          <a:p>
            <a:r>
              <a:rPr lang="de-DE" dirty="0"/>
              <a:t>Long-Covid inkl. Pflegegrad 3</a:t>
            </a:r>
          </a:p>
          <a:p>
            <a:endParaRPr lang="de-DE" dirty="0"/>
          </a:p>
          <a:p>
            <a:endParaRPr lang="de-DE" dirty="0"/>
          </a:p>
        </p:txBody>
      </p:sp>
      <p:sp>
        <p:nvSpPr>
          <p:cNvPr id="4" name="Textplatzhalter 3">
            <a:extLst>
              <a:ext uri="{FF2B5EF4-FFF2-40B4-BE49-F238E27FC236}">
                <a16:creationId xmlns:a16="http://schemas.microsoft.com/office/drawing/2014/main" id="{C4B7AED0-8339-42D0-9F5A-7961B1DC33D9}"/>
              </a:ext>
            </a:extLst>
          </p:cNvPr>
          <p:cNvSpPr>
            <a:spLocks noGrp="1"/>
          </p:cNvSpPr>
          <p:nvPr>
            <p:ph type="body" sz="half" idx="2"/>
          </p:nvPr>
        </p:nvSpPr>
        <p:spPr/>
        <p:txBody>
          <a:bodyPr/>
          <a:lstStyle/>
          <a:p>
            <a:r>
              <a:rPr lang="de-DE" sz="1800" b="1" dirty="0">
                <a:solidFill>
                  <a:srgbClr val="000000"/>
                </a:solidFill>
              </a:rPr>
              <a:t>Diese vorgenannten Erkrankungsbilder gehören zu den letzten großen Krankheiten, die kaum erforscht sind. Dieser Umstand macht die Entscheidung für den Versicherer sehr kompliziert.</a:t>
            </a:r>
          </a:p>
          <a:p>
            <a:endParaRPr lang="de-DE" sz="1800" b="0" i="0" u="none" strike="noStrike" baseline="0" dirty="0">
              <a:solidFill>
                <a:srgbClr val="000000"/>
              </a:solidFill>
              <a:latin typeface="Arial" panose="020B0604020202020204" pitchFamily="34" charset="0"/>
            </a:endParaRPr>
          </a:p>
          <a:p>
            <a:r>
              <a:rPr lang="de-DE" sz="1800" dirty="0">
                <a:solidFill>
                  <a:srgbClr val="000000"/>
                </a:solidFill>
              </a:rPr>
              <a:t>Problem 1 und Problem 2 führten zu deutlichen Emotionen der betroffenen Familie:</a:t>
            </a:r>
            <a:endParaRPr lang="de-DE" sz="1800" b="0" i="0" u="none" strike="noStrike" baseline="0" dirty="0">
              <a:solidFill>
                <a:srgbClr val="000000"/>
              </a:solidFill>
              <a:latin typeface="Arial" panose="020B0604020202020204" pitchFamily="34" charset="0"/>
            </a:endParaRPr>
          </a:p>
          <a:p>
            <a:r>
              <a:rPr lang="de-DE" sz="1400" dirty="0">
                <a:solidFill>
                  <a:srgbClr val="000000"/>
                </a:solidFill>
              </a:rPr>
              <a:t>Die Nerven lagen beim Ehemann der VN blank: (Auszüge aus dem Email-Verkehr)</a:t>
            </a:r>
            <a:endParaRPr lang="de-DE" sz="1400" b="0" i="0" u="none" strike="noStrike" baseline="0" dirty="0">
              <a:solidFill>
                <a:srgbClr val="000000"/>
              </a:solidFill>
              <a:latin typeface="Arial" panose="020B0604020202020204" pitchFamily="34" charset="0"/>
            </a:endParaRPr>
          </a:p>
          <a:p>
            <a:r>
              <a:rPr lang="de-DE" sz="1400" dirty="0">
                <a:effectLst/>
                <a:latin typeface="Calibri" panose="020F0502020204030204" pitchFamily="34" charset="0"/>
                <a:ea typeface="Calibri" panose="020F0502020204030204" pitchFamily="34" charset="0"/>
              </a:rPr>
              <a:t>„</a:t>
            </a:r>
            <a:r>
              <a:rPr lang="de-DE" sz="1400" i="1" dirty="0">
                <a:effectLst/>
                <a:latin typeface="Calibri" panose="020F0502020204030204" pitchFamily="34" charset="0"/>
                <a:ea typeface="Calibri" panose="020F0502020204030204" pitchFamily="34" charset="0"/>
              </a:rPr>
              <a:t>Nun hoffen wir doch sehr, dass die uns weitere Schikanen ersparen. Wir haben die einzelnen Tätigkeiten nicht nach Stunden aufteilen können, weil diese sich ja täglich ändern in diesem Geschäftsfeld...“</a:t>
            </a:r>
          </a:p>
          <a:p>
            <a:endParaRPr lang="de-DE" sz="1800" b="0" i="0" u="none" strike="noStrike" baseline="0" dirty="0">
              <a:solidFill>
                <a:srgbClr val="000000"/>
              </a:solidFill>
              <a:latin typeface="Arial" panose="020B0604020202020204" pitchFamily="34" charset="0"/>
            </a:endParaRPr>
          </a:p>
          <a:p>
            <a:r>
              <a:rPr lang="de-DE" sz="1400" dirty="0">
                <a:effectLst/>
                <a:latin typeface="Calibri" panose="020F0502020204030204" pitchFamily="34" charset="0"/>
                <a:ea typeface="Calibri" panose="020F0502020204030204" pitchFamily="34" charset="0"/>
              </a:rPr>
              <a:t>„</a:t>
            </a:r>
            <a:r>
              <a:rPr lang="de-DE" sz="1400" i="1" dirty="0">
                <a:effectLst/>
                <a:latin typeface="Calibri" panose="020F0502020204030204" pitchFamily="34" charset="0"/>
                <a:ea typeface="Calibri" panose="020F0502020204030204" pitchFamily="34" charset="0"/>
              </a:rPr>
              <a:t>Die Begründung halten wir für sehr fraglich, gerne erläutere ich dir dies kurz:</a:t>
            </a:r>
          </a:p>
          <a:p>
            <a:r>
              <a:rPr lang="de-DE" sz="1400" i="1" dirty="0">
                <a:effectLst/>
                <a:latin typeface="Calibri" panose="020F0502020204030204" pitchFamily="34" charset="0"/>
                <a:ea typeface="Calibri" panose="020F0502020204030204" pitchFamily="34" charset="0"/>
              </a:rPr>
              <a:t>Der Hausarzt Dr. Christl wurde gar nicht befragt zur beruflichen möglichen Tätigkeiten und wird ganz klar keine Möglichkeit bestätigen. Den Hausarzt sollen die bitte nochmals konkret anfragen!“  </a:t>
            </a:r>
            <a:endParaRPr lang="de-DE" sz="1800" dirty="0">
              <a:solidFill>
                <a:srgbClr val="000000"/>
              </a:solidFill>
            </a:endParaRPr>
          </a:p>
          <a:p>
            <a:endParaRPr lang="de-DE" sz="1800" b="0" i="0" u="none" strike="noStrike" baseline="0" dirty="0">
              <a:solidFill>
                <a:srgbClr val="000000"/>
              </a:solidFill>
              <a:latin typeface="Arial" panose="020B0604020202020204" pitchFamily="34" charset="0"/>
            </a:endParaRPr>
          </a:p>
          <a:p>
            <a:endParaRPr lang="de-DE" sz="1800" dirty="0">
              <a:solidFill>
                <a:srgbClr val="000000"/>
              </a:solidFill>
            </a:endParaRPr>
          </a:p>
          <a:p>
            <a:endParaRPr lang="de-DE" dirty="0"/>
          </a:p>
        </p:txBody>
      </p:sp>
      <p:sp>
        <p:nvSpPr>
          <p:cNvPr id="5" name="Titel 4">
            <a:extLst>
              <a:ext uri="{FF2B5EF4-FFF2-40B4-BE49-F238E27FC236}">
                <a16:creationId xmlns:a16="http://schemas.microsoft.com/office/drawing/2014/main" id="{4789CC6A-3E52-4057-974A-61A6970E5CF9}"/>
              </a:ext>
            </a:extLst>
          </p:cNvPr>
          <p:cNvSpPr>
            <a:spLocks noGrp="1"/>
          </p:cNvSpPr>
          <p:nvPr>
            <p:ph type="title"/>
          </p:nvPr>
        </p:nvSpPr>
        <p:spPr/>
        <p:txBody>
          <a:bodyPr/>
          <a:lstStyle/>
          <a:p>
            <a:r>
              <a:rPr lang="de-DE" dirty="0"/>
              <a:t>ZWS I – 13.02.2025</a:t>
            </a:r>
          </a:p>
        </p:txBody>
      </p:sp>
    </p:spTree>
    <p:extLst>
      <p:ext uri="{BB962C8B-B14F-4D97-AF65-F5344CB8AC3E}">
        <p14:creationId xmlns:p14="http://schemas.microsoft.com/office/powerpoint/2010/main" val="617541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Rechnungszins 2025</a:t>
            </a:r>
            <a:endParaRPr lang="de-DE" sz="2400" dirty="0"/>
          </a:p>
        </p:txBody>
      </p:sp>
      <p:pic>
        <p:nvPicPr>
          <p:cNvPr id="4" name="Grafik 3">
            <a:extLst>
              <a:ext uri="{FF2B5EF4-FFF2-40B4-BE49-F238E27FC236}">
                <a16:creationId xmlns:a16="http://schemas.microsoft.com/office/drawing/2014/main" id="{E2A0461A-9D6E-4329-8497-7C43F613658D}"/>
              </a:ext>
            </a:extLst>
          </p:cNvPr>
          <p:cNvPicPr>
            <a:picLocks noChangeAspect="1"/>
          </p:cNvPicPr>
          <p:nvPr/>
        </p:nvPicPr>
        <p:blipFill>
          <a:blip r:embed="rId2"/>
          <a:stretch>
            <a:fillRect/>
          </a:stretch>
        </p:blipFill>
        <p:spPr>
          <a:xfrm>
            <a:off x="1075477" y="1647711"/>
            <a:ext cx="8649907" cy="4887007"/>
          </a:xfrm>
          <a:prstGeom prst="rect">
            <a:avLst/>
          </a:prstGeom>
        </p:spPr>
      </p:pic>
    </p:spTree>
    <p:extLst>
      <p:ext uri="{BB962C8B-B14F-4D97-AF65-F5344CB8AC3E}">
        <p14:creationId xmlns:p14="http://schemas.microsoft.com/office/powerpoint/2010/main" val="2289241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F8C3CA2-EA6A-4760-9838-622A6861141C}"/>
              </a:ext>
            </a:extLst>
          </p:cNvPr>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a:extLst>
              <a:ext uri="{FF2B5EF4-FFF2-40B4-BE49-F238E27FC236}">
                <a16:creationId xmlns:a16="http://schemas.microsoft.com/office/drawing/2014/main" id="{9B372CC8-122B-4969-B5E2-9C286BD3ECD8}"/>
              </a:ext>
            </a:extLst>
          </p:cNvPr>
          <p:cNvSpPr>
            <a:spLocks noGrp="1"/>
          </p:cNvSpPr>
          <p:nvPr>
            <p:ph type="body" sz="quarter" idx="10"/>
          </p:nvPr>
        </p:nvSpPr>
        <p:spPr/>
        <p:txBody>
          <a:bodyPr/>
          <a:lstStyle/>
          <a:p>
            <a:r>
              <a:rPr lang="de-DE" dirty="0"/>
              <a:t>Long-Covid inkl. Pflegegrad 3</a:t>
            </a:r>
          </a:p>
          <a:p>
            <a:endParaRPr lang="de-DE" dirty="0"/>
          </a:p>
        </p:txBody>
      </p:sp>
      <p:sp>
        <p:nvSpPr>
          <p:cNvPr id="4" name="Textplatzhalter 3">
            <a:extLst>
              <a:ext uri="{FF2B5EF4-FFF2-40B4-BE49-F238E27FC236}">
                <a16:creationId xmlns:a16="http://schemas.microsoft.com/office/drawing/2014/main" id="{4C26376B-C354-49F8-9FD5-55E3C31C4437}"/>
              </a:ext>
            </a:extLst>
          </p:cNvPr>
          <p:cNvSpPr>
            <a:spLocks noGrp="1"/>
          </p:cNvSpPr>
          <p:nvPr>
            <p:ph type="body" sz="half" idx="2"/>
          </p:nvPr>
        </p:nvSpPr>
        <p:spPr/>
        <p:txBody>
          <a:bodyPr/>
          <a:lstStyle/>
          <a:p>
            <a:r>
              <a:rPr lang="de-DE" sz="1400" i="1" dirty="0">
                <a:effectLst/>
                <a:latin typeface="Calibri" panose="020F0502020204030204" pitchFamily="34" charset="0"/>
                <a:ea typeface="Calibri" panose="020F0502020204030204" pitchFamily="34" charset="0"/>
              </a:rPr>
              <a:t>„Der Lungenfacharzt Dr. </a:t>
            </a:r>
            <a:r>
              <a:rPr lang="de-DE" sz="1400" i="1" dirty="0" err="1">
                <a:effectLst/>
                <a:latin typeface="Calibri" panose="020F0502020204030204" pitchFamily="34" charset="0"/>
                <a:ea typeface="Calibri" panose="020F0502020204030204" pitchFamily="34" charset="0"/>
              </a:rPr>
              <a:t>Gholandi</a:t>
            </a:r>
            <a:r>
              <a:rPr lang="de-DE" sz="1400" i="1" dirty="0">
                <a:effectLst/>
                <a:latin typeface="Calibri" panose="020F0502020204030204" pitchFamily="34" charset="0"/>
                <a:ea typeface="Calibri" panose="020F0502020204030204" pitchFamily="34" charset="0"/>
              </a:rPr>
              <a:t> hat mit dieser Krankheit nicht das geringste zu tun und XXXXX hat </a:t>
            </a:r>
            <a:r>
              <a:rPr lang="de-DE" sz="1400" b="1" i="1" u="sng" dirty="0">
                <a:effectLst/>
                <a:latin typeface="Calibri" panose="020F0502020204030204" pitchFamily="34" charset="0"/>
                <a:ea typeface="Calibri" panose="020F0502020204030204" pitchFamily="34" charset="0"/>
              </a:rPr>
              <a:t>keinerlei Lungenprobleme </a:t>
            </a:r>
            <a:r>
              <a:rPr lang="de-DE" sz="1400" i="1" dirty="0">
                <a:effectLst/>
                <a:latin typeface="Calibri" panose="020F0502020204030204" pitchFamily="34" charset="0"/>
                <a:ea typeface="Calibri" panose="020F0502020204030204" pitchFamily="34" charset="0"/>
              </a:rPr>
              <a:t>bezüglich der </a:t>
            </a:r>
            <a:r>
              <a:rPr lang="de-DE" sz="1400" i="1" dirty="0" err="1">
                <a:effectLst/>
                <a:latin typeface="Calibri" panose="020F0502020204030204" pitchFamily="34" charset="0"/>
                <a:ea typeface="Calibri" panose="020F0502020204030204" pitchFamily="34" charset="0"/>
              </a:rPr>
              <a:t>PostCovid</a:t>
            </a:r>
            <a:r>
              <a:rPr lang="de-DE" sz="1400" i="1" dirty="0">
                <a:effectLst/>
                <a:latin typeface="Calibri" panose="020F0502020204030204" pitchFamily="34" charset="0"/>
                <a:ea typeface="Calibri" panose="020F0502020204030204" pitchFamily="34" charset="0"/>
              </a:rPr>
              <a:t> Erkrankung. Es wird von den Krankenkassen ein Ausschlussverfahren verlangt und man ist auch dazu gezwungen. Dies ist der Versicherung garantiert bekannt, weil dies bei sehr vielen Erkrankungen der Fall ist. Totaler Schwachsinn den die uns schreiben. </a:t>
            </a:r>
          </a:p>
          <a:p>
            <a:r>
              <a:rPr lang="de-DE" sz="1400" i="1" dirty="0">
                <a:effectLst/>
                <a:latin typeface="Calibri" panose="020F0502020204030204" pitchFamily="34" charset="0"/>
                <a:ea typeface="Calibri" panose="020F0502020204030204" pitchFamily="34" charset="0"/>
              </a:rPr>
              <a:t>Was das UKE schreibt bezüglich der </a:t>
            </a:r>
            <a:r>
              <a:rPr lang="de-DE" sz="1400" b="1" i="1" dirty="0">
                <a:effectLst/>
                <a:latin typeface="Calibri" panose="020F0502020204030204" pitchFamily="34" charset="0"/>
                <a:ea typeface="Calibri" panose="020F0502020204030204" pitchFamily="34" charset="0"/>
              </a:rPr>
              <a:t>psychosomatischen Störung</a:t>
            </a:r>
            <a:r>
              <a:rPr lang="de-DE" sz="1400" i="1" dirty="0">
                <a:effectLst/>
                <a:latin typeface="Calibri" panose="020F0502020204030204" pitchFamily="34" charset="0"/>
                <a:ea typeface="Calibri" panose="020F0502020204030204" pitchFamily="34" charset="0"/>
              </a:rPr>
              <a:t> tut nix zur Sache. Jeder </a:t>
            </a:r>
            <a:r>
              <a:rPr lang="de-DE" sz="1400" i="1" dirty="0" err="1">
                <a:effectLst/>
                <a:latin typeface="Calibri" panose="020F0502020204030204" pitchFamily="34" charset="0"/>
                <a:ea typeface="Calibri" panose="020F0502020204030204" pitchFamily="34" charset="0"/>
              </a:rPr>
              <a:t>LongCovid</a:t>
            </a:r>
            <a:r>
              <a:rPr lang="de-DE" sz="1400" i="1" dirty="0">
                <a:effectLst/>
                <a:latin typeface="Calibri" panose="020F0502020204030204" pitchFamily="34" charset="0"/>
                <a:ea typeface="Calibri" panose="020F0502020204030204" pitchFamily="34" charset="0"/>
              </a:rPr>
              <a:t> erkrankte erleidet irgendwann so eins Störung. Schließlich werden die erkrankten und deren Angehörigen regelrecht demoralisiert, was ja auch der Volkswohlbund sehr professionell betreibt. Tut nix zur Sache das UKE und wenn doch, so wäre ja eine psychosomatische Erkrankung auch eine BU. </a:t>
            </a:r>
          </a:p>
          <a:p>
            <a:r>
              <a:rPr lang="de-DE" sz="1400" i="1" dirty="0">
                <a:effectLst/>
                <a:latin typeface="Calibri" panose="020F0502020204030204" pitchFamily="34" charset="0"/>
                <a:ea typeface="Calibri" panose="020F0502020204030204" pitchFamily="34" charset="0"/>
              </a:rPr>
              <a:t>Der Vorletzte Absatz Schlussendlich bezüglich Prof. </a:t>
            </a:r>
            <a:r>
              <a:rPr lang="de-DE" sz="1400" i="1" dirty="0" err="1">
                <a:effectLst/>
                <a:latin typeface="Calibri" panose="020F0502020204030204" pitchFamily="34" charset="0"/>
                <a:ea typeface="Calibri" panose="020F0502020204030204" pitchFamily="34" charset="0"/>
              </a:rPr>
              <a:t>Sadre</a:t>
            </a:r>
            <a:r>
              <a:rPr lang="de-DE" sz="1400" i="1" dirty="0">
                <a:effectLst/>
                <a:latin typeface="Calibri" panose="020F0502020204030204" pitchFamily="34" charset="0"/>
                <a:ea typeface="Calibri" panose="020F0502020204030204" pitchFamily="34" charset="0"/>
              </a:rPr>
              <a:t>-</a:t>
            </a:r>
            <a:r>
              <a:rPr lang="de-DE" sz="1400" i="1" dirty="0" err="1">
                <a:effectLst/>
                <a:latin typeface="Calibri" panose="020F0502020204030204" pitchFamily="34" charset="0"/>
                <a:ea typeface="Calibri" panose="020F0502020204030204" pitchFamily="34" charset="0"/>
              </a:rPr>
              <a:t>Chirazi</a:t>
            </a:r>
            <a:r>
              <a:rPr lang="de-DE" sz="1400" i="1" dirty="0">
                <a:effectLst/>
                <a:latin typeface="Calibri" panose="020F0502020204030204" pitchFamily="34" charset="0"/>
                <a:ea typeface="Calibri" panose="020F0502020204030204" pitchFamily="34" charset="0"/>
              </a:rPr>
              <a:t>-Stark. </a:t>
            </a:r>
          </a:p>
          <a:p>
            <a:r>
              <a:rPr lang="de-DE" sz="1400" i="1" dirty="0">
                <a:effectLst/>
                <a:latin typeface="Calibri" panose="020F0502020204030204" pitchFamily="34" charset="0"/>
                <a:ea typeface="Calibri" panose="020F0502020204030204" pitchFamily="34" charset="0"/>
              </a:rPr>
              <a:t>Was soll der ganze quatsch?  Was für eine Diagnose wollen die? </a:t>
            </a:r>
          </a:p>
          <a:p>
            <a:r>
              <a:rPr lang="de-DE" sz="1400" i="1" dirty="0">
                <a:effectLst/>
                <a:latin typeface="Calibri" panose="020F0502020204030204" pitchFamily="34" charset="0"/>
                <a:ea typeface="Calibri" panose="020F0502020204030204" pitchFamily="34" charset="0"/>
              </a:rPr>
              <a:t>Sie ist längst Pflegegrad 3, wer geht da noch als Architekt arbeiten? Das reicht doch sowieso aus um die rückwirkende Zahlung zu erhalten!  </a:t>
            </a:r>
          </a:p>
          <a:p>
            <a:r>
              <a:rPr lang="de-DE" sz="1400" i="1" dirty="0">
                <a:effectLst/>
                <a:latin typeface="Calibri" panose="020F0502020204030204" pitchFamily="34" charset="0"/>
                <a:ea typeface="Calibri" panose="020F0502020204030204" pitchFamily="34" charset="0"/>
              </a:rPr>
              <a:t>Zum Versorgungswerk, die hätte viel früher bezahlt. Jedoch ist die Satzung so geregelt, dass die Versorgungswerke erst nach Ende der Krankengeld Zahlung eine BU Antrag annehmen. Davor ist dieser nicht einzureichen. </a:t>
            </a:r>
          </a:p>
          <a:p>
            <a:r>
              <a:rPr lang="de-DE" sz="1400" i="1" dirty="0">
                <a:effectLst/>
                <a:latin typeface="Calibri" panose="020F0502020204030204" pitchFamily="34" charset="0"/>
                <a:ea typeface="Calibri" panose="020F0502020204030204" pitchFamily="34" charset="0"/>
              </a:rPr>
              <a:t>Dies ist der Versicherung garantier auch bekannt und kann dort angefragt werden. </a:t>
            </a:r>
          </a:p>
          <a:p>
            <a:r>
              <a:rPr lang="de-DE" sz="1400" i="1" dirty="0">
                <a:effectLst/>
                <a:latin typeface="Calibri" panose="020F0502020204030204" pitchFamily="34" charset="0"/>
                <a:ea typeface="Calibri" panose="020F0502020204030204" pitchFamily="34" charset="0"/>
              </a:rPr>
              <a:t>Fazit:</a:t>
            </a:r>
          </a:p>
          <a:p>
            <a:r>
              <a:rPr lang="de-DE" sz="1400" i="1" dirty="0">
                <a:effectLst/>
                <a:latin typeface="Calibri" panose="020F0502020204030204" pitchFamily="34" charset="0"/>
                <a:ea typeface="Calibri" panose="020F0502020204030204" pitchFamily="34" charset="0"/>
              </a:rPr>
              <a:t>Wir hätten schon vor über einem Jahr juristisch gegen die Versicherungsbude vorgehen müssen. Genau so wie ich es längt wollte. Jetzt gibts ja keinen andere Wahl und der ganze Mist läuft noch ewig. Bin wirklich sauer! </a:t>
            </a:r>
          </a:p>
          <a:p>
            <a:r>
              <a:rPr lang="de-DE" sz="1400" i="1" dirty="0">
                <a:effectLst/>
                <a:latin typeface="Calibri" panose="020F0502020204030204" pitchFamily="34" charset="0"/>
                <a:ea typeface="Calibri" panose="020F0502020204030204" pitchFamily="34" charset="0"/>
              </a:rPr>
              <a:t>Wenn ich irgendwas nicht brauche, dann ist so ein Volkswohlterrorbunddemoralisierung! “</a:t>
            </a:r>
          </a:p>
          <a:p>
            <a:endParaRPr lang="de-DE" sz="1400" i="1" dirty="0">
              <a:effectLst/>
              <a:latin typeface="Calibri" panose="020F0502020204030204" pitchFamily="34" charset="0"/>
              <a:ea typeface="Calibri" panose="020F0502020204030204" pitchFamily="34" charset="0"/>
            </a:endParaRPr>
          </a:p>
          <a:p>
            <a:endParaRPr lang="de-DE" dirty="0"/>
          </a:p>
        </p:txBody>
      </p:sp>
      <p:sp>
        <p:nvSpPr>
          <p:cNvPr id="5" name="Titel 4">
            <a:extLst>
              <a:ext uri="{FF2B5EF4-FFF2-40B4-BE49-F238E27FC236}">
                <a16:creationId xmlns:a16="http://schemas.microsoft.com/office/drawing/2014/main" id="{390D0AC3-9387-4BAC-95BE-97436B8D6D9E}"/>
              </a:ext>
            </a:extLst>
          </p:cNvPr>
          <p:cNvSpPr>
            <a:spLocks noGrp="1"/>
          </p:cNvSpPr>
          <p:nvPr>
            <p:ph type="title"/>
          </p:nvPr>
        </p:nvSpPr>
        <p:spPr/>
        <p:txBody>
          <a:bodyPr/>
          <a:lstStyle/>
          <a:p>
            <a:r>
              <a:rPr lang="de-DE" dirty="0"/>
              <a:t>ZWS I – 13.02.2025</a:t>
            </a:r>
          </a:p>
        </p:txBody>
      </p:sp>
    </p:spTree>
    <p:extLst>
      <p:ext uri="{BB962C8B-B14F-4D97-AF65-F5344CB8AC3E}">
        <p14:creationId xmlns:p14="http://schemas.microsoft.com/office/powerpoint/2010/main" val="2716044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F702E16-EE2C-4B22-8F12-566F86099BED}"/>
              </a:ext>
            </a:extLst>
          </p:cNvPr>
          <p:cNvSpPr>
            <a:spLocks noGrp="1"/>
          </p:cNvSpPr>
          <p:nvPr>
            <p:ph type="sldNum" sz="quarter" idx="4"/>
          </p:nvPr>
        </p:nvSpPr>
        <p:spPr/>
        <p:txBody>
          <a:bodyPr/>
          <a:lstStyle/>
          <a:p>
            <a:fld id="{EA952CFE-AF4B-4BE9-B2E2-E1420D3F9B32}" type="slidenum">
              <a:rPr lang="de-DE" smtClean="0"/>
              <a:pPr/>
              <a:t>31</a:t>
            </a:fld>
            <a:endParaRPr lang="de-DE" dirty="0"/>
          </a:p>
        </p:txBody>
      </p:sp>
      <p:sp>
        <p:nvSpPr>
          <p:cNvPr id="3" name="Textplatzhalter 2">
            <a:extLst>
              <a:ext uri="{FF2B5EF4-FFF2-40B4-BE49-F238E27FC236}">
                <a16:creationId xmlns:a16="http://schemas.microsoft.com/office/drawing/2014/main" id="{8B9EA8D5-7715-4735-97FE-7611A07C68C1}"/>
              </a:ext>
            </a:extLst>
          </p:cNvPr>
          <p:cNvSpPr>
            <a:spLocks noGrp="1"/>
          </p:cNvSpPr>
          <p:nvPr>
            <p:ph type="body" sz="quarter" idx="10"/>
          </p:nvPr>
        </p:nvSpPr>
        <p:spPr/>
        <p:txBody>
          <a:bodyPr/>
          <a:lstStyle/>
          <a:p>
            <a:r>
              <a:rPr lang="de-DE" dirty="0"/>
              <a:t>Long-Covid inkl. Pflegegrad 3</a:t>
            </a:r>
          </a:p>
          <a:p>
            <a:endParaRPr lang="de-DE" dirty="0"/>
          </a:p>
        </p:txBody>
      </p:sp>
      <p:sp>
        <p:nvSpPr>
          <p:cNvPr id="4" name="Textplatzhalter 3">
            <a:extLst>
              <a:ext uri="{FF2B5EF4-FFF2-40B4-BE49-F238E27FC236}">
                <a16:creationId xmlns:a16="http://schemas.microsoft.com/office/drawing/2014/main" id="{7426B6FB-26B1-496A-83AA-2584EF4AD542}"/>
              </a:ext>
            </a:extLst>
          </p:cNvPr>
          <p:cNvSpPr>
            <a:spLocks noGrp="1"/>
          </p:cNvSpPr>
          <p:nvPr>
            <p:ph type="body" sz="half" idx="2"/>
          </p:nvPr>
        </p:nvSpPr>
        <p:spPr>
          <a:xfrm>
            <a:off x="235134" y="2210986"/>
            <a:ext cx="11343218" cy="3811588"/>
          </a:xfrm>
        </p:spPr>
        <p:txBody>
          <a:bodyPr/>
          <a:lstStyle/>
          <a:p>
            <a:r>
              <a:rPr lang="de-DE" u="sng" dirty="0"/>
              <a:t>Ergebnis:</a:t>
            </a:r>
          </a:p>
          <a:p>
            <a:endParaRPr lang="de-DE" u="sng" dirty="0"/>
          </a:p>
          <a:p>
            <a:pPr marL="342900" indent="-342900">
              <a:buFont typeface="Arial" panose="020B0604020202020204" pitchFamily="34" charset="0"/>
              <a:buChar char="•"/>
            </a:pPr>
            <a:r>
              <a:rPr lang="de-DE" sz="1600" dirty="0"/>
              <a:t>Juli 2024 Anerkennungsschreiben an VN (Leistungsanerkennung jedoch erst ab Dez. 2023) </a:t>
            </a:r>
          </a:p>
          <a:p>
            <a:r>
              <a:rPr lang="de-DE" sz="1600" dirty="0"/>
              <a:t>       -&gt; hier hat sich der Versicherer an dem Urteil des Versorgungswerkes orientiert</a:t>
            </a:r>
          </a:p>
          <a:p>
            <a:pPr marL="285750" indent="-285750">
              <a:buFont typeface="Arial" panose="020B0604020202020204" pitchFamily="34" charset="0"/>
              <a:buChar char="•"/>
            </a:pPr>
            <a:r>
              <a:rPr lang="de-DE" sz="1600" dirty="0"/>
              <a:t>Es fehlten somit 19 Monate Leistung (knapp 28.000 €)</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endParaRPr lang="de-DE" sz="1600" dirty="0"/>
          </a:p>
          <a:p>
            <a:endParaRPr lang="de-DE" u="sng" dirty="0"/>
          </a:p>
        </p:txBody>
      </p:sp>
      <p:sp>
        <p:nvSpPr>
          <p:cNvPr id="5" name="Titel 4">
            <a:extLst>
              <a:ext uri="{FF2B5EF4-FFF2-40B4-BE49-F238E27FC236}">
                <a16:creationId xmlns:a16="http://schemas.microsoft.com/office/drawing/2014/main" id="{D990ECF8-7139-4341-ACBC-501775B4C6D0}"/>
              </a:ext>
            </a:extLst>
          </p:cNvPr>
          <p:cNvSpPr>
            <a:spLocks noGrp="1"/>
          </p:cNvSpPr>
          <p:nvPr>
            <p:ph type="title"/>
          </p:nvPr>
        </p:nvSpPr>
        <p:spPr/>
        <p:txBody>
          <a:bodyPr/>
          <a:lstStyle/>
          <a:p>
            <a:r>
              <a:rPr lang="de-DE" dirty="0"/>
              <a:t>ZWS I – 13.02.2025</a:t>
            </a:r>
          </a:p>
        </p:txBody>
      </p:sp>
      <p:pic>
        <p:nvPicPr>
          <p:cNvPr id="7" name="Grafik 6">
            <a:extLst>
              <a:ext uri="{FF2B5EF4-FFF2-40B4-BE49-F238E27FC236}">
                <a16:creationId xmlns:a16="http://schemas.microsoft.com/office/drawing/2014/main" id="{418548B5-2B2B-4D9E-9775-C1C399881A94}"/>
              </a:ext>
            </a:extLst>
          </p:cNvPr>
          <p:cNvPicPr>
            <a:picLocks noChangeAspect="1"/>
          </p:cNvPicPr>
          <p:nvPr/>
        </p:nvPicPr>
        <p:blipFill>
          <a:blip r:embed="rId2"/>
          <a:stretch>
            <a:fillRect/>
          </a:stretch>
        </p:blipFill>
        <p:spPr>
          <a:xfrm>
            <a:off x="521428" y="4097905"/>
            <a:ext cx="7105650" cy="476250"/>
          </a:xfrm>
          <a:prstGeom prst="rect">
            <a:avLst/>
          </a:prstGeom>
        </p:spPr>
      </p:pic>
    </p:spTree>
    <p:extLst>
      <p:ext uri="{BB962C8B-B14F-4D97-AF65-F5344CB8AC3E}">
        <p14:creationId xmlns:p14="http://schemas.microsoft.com/office/powerpoint/2010/main" val="33761453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41500B59-A9AD-43D7-87E8-6BB2094BDC1C}"/>
              </a:ext>
            </a:extLst>
          </p:cNvPr>
          <p:cNvSpPr>
            <a:spLocks noGrp="1"/>
          </p:cNvSpPr>
          <p:nvPr>
            <p:ph type="sldNum" sz="quarter" idx="4"/>
          </p:nvPr>
        </p:nvSpPr>
        <p:spPr/>
        <p:txBody>
          <a:bodyPr/>
          <a:lstStyle/>
          <a:p>
            <a:fld id="{EA952CFE-AF4B-4BE9-B2E2-E1420D3F9B32}" type="slidenum">
              <a:rPr lang="de-DE" smtClean="0"/>
              <a:pPr/>
              <a:t>32</a:t>
            </a:fld>
            <a:endParaRPr lang="de-DE" dirty="0"/>
          </a:p>
        </p:txBody>
      </p:sp>
      <p:sp>
        <p:nvSpPr>
          <p:cNvPr id="4" name="Textplatzhalter 3">
            <a:extLst>
              <a:ext uri="{FF2B5EF4-FFF2-40B4-BE49-F238E27FC236}">
                <a16:creationId xmlns:a16="http://schemas.microsoft.com/office/drawing/2014/main" id="{A8649189-0843-41B3-BAB4-24FF8E746314}"/>
              </a:ext>
            </a:extLst>
          </p:cNvPr>
          <p:cNvSpPr>
            <a:spLocks noGrp="1"/>
          </p:cNvSpPr>
          <p:nvPr>
            <p:ph type="body" sz="half" idx="2"/>
          </p:nvPr>
        </p:nvSpPr>
        <p:spPr/>
        <p:txBody>
          <a:bodyPr/>
          <a:lstStyle/>
          <a:p>
            <a:endParaRPr lang="de-DE"/>
          </a:p>
        </p:txBody>
      </p:sp>
      <p:sp>
        <p:nvSpPr>
          <p:cNvPr id="3" name="Titel 2">
            <a:extLst>
              <a:ext uri="{FF2B5EF4-FFF2-40B4-BE49-F238E27FC236}">
                <a16:creationId xmlns:a16="http://schemas.microsoft.com/office/drawing/2014/main" id="{15D6C516-5D90-4A59-AF75-5DAC2D2BC4F0}"/>
              </a:ext>
            </a:extLst>
          </p:cNvPr>
          <p:cNvSpPr>
            <a:spLocks noGrp="1"/>
          </p:cNvSpPr>
          <p:nvPr>
            <p:ph type="title"/>
          </p:nvPr>
        </p:nvSpPr>
        <p:spPr/>
        <p:txBody>
          <a:bodyPr/>
          <a:lstStyle/>
          <a:p>
            <a:r>
              <a:rPr lang="de-DE" dirty="0"/>
              <a:t>ZWS I – 13.02.2025</a:t>
            </a:r>
          </a:p>
        </p:txBody>
      </p:sp>
      <p:pic>
        <p:nvPicPr>
          <p:cNvPr id="7" name="Grafik 6">
            <a:extLst>
              <a:ext uri="{FF2B5EF4-FFF2-40B4-BE49-F238E27FC236}">
                <a16:creationId xmlns:a16="http://schemas.microsoft.com/office/drawing/2014/main" id="{6B7D4160-DD76-4C66-877E-5834B30F2B75}"/>
              </a:ext>
            </a:extLst>
          </p:cNvPr>
          <p:cNvPicPr>
            <a:picLocks noChangeAspect="1"/>
          </p:cNvPicPr>
          <p:nvPr/>
        </p:nvPicPr>
        <p:blipFill>
          <a:blip r:embed="rId2"/>
          <a:stretch>
            <a:fillRect/>
          </a:stretch>
        </p:blipFill>
        <p:spPr>
          <a:xfrm>
            <a:off x="479425" y="1801058"/>
            <a:ext cx="9280802" cy="4179355"/>
          </a:xfrm>
          <a:prstGeom prst="rect">
            <a:avLst/>
          </a:prstGeom>
        </p:spPr>
      </p:pic>
    </p:spTree>
    <p:extLst>
      <p:ext uri="{BB962C8B-B14F-4D97-AF65-F5344CB8AC3E}">
        <p14:creationId xmlns:p14="http://schemas.microsoft.com/office/powerpoint/2010/main" val="37297167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748BA66-CA8E-4BB5-8475-5582DA231A12}"/>
              </a:ext>
            </a:extLst>
          </p:cNvPr>
          <p:cNvSpPr>
            <a:spLocks noGrp="1"/>
          </p:cNvSpPr>
          <p:nvPr>
            <p:ph type="sldNum" sz="quarter" idx="4"/>
          </p:nvPr>
        </p:nvSpPr>
        <p:spPr/>
        <p:txBody>
          <a:bodyPr/>
          <a:lstStyle/>
          <a:p>
            <a:fld id="{EA952CFE-AF4B-4BE9-B2E2-E1420D3F9B32}" type="slidenum">
              <a:rPr lang="de-DE" smtClean="0"/>
              <a:pPr/>
              <a:t>33</a:t>
            </a:fld>
            <a:endParaRPr lang="de-DE" dirty="0"/>
          </a:p>
        </p:txBody>
      </p:sp>
      <p:sp>
        <p:nvSpPr>
          <p:cNvPr id="4" name="Textplatzhalter 3">
            <a:extLst>
              <a:ext uri="{FF2B5EF4-FFF2-40B4-BE49-F238E27FC236}">
                <a16:creationId xmlns:a16="http://schemas.microsoft.com/office/drawing/2014/main" id="{ADDF3143-8172-4C23-93B7-3798C3E1B12F}"/>
              </a:ext>
            </a:extLst>
          </p:cNvPr>
          <p:cNvSpPr>
            <a:spLocks noGrp="1"/>
          </p:cNvSpPr>
          <p:nvPr>
            <p:ph type="body" sz="half" idx="2"/>
          </p:nvPr>
        </p:nvSpPr>
        <p:spPr/>
        <p:txBody>
          <a:bodyPr/>
          <a:lstStyle/>
          <a:p>
            <a:r>
              <a:rPr lang="de-DE" sz="1800" dirty="0">
                <a:solidFill>
                  <a:srgbClr val="000000"/>
                </a:solidFill>
                <a:effectLst/>
                <a:latin typeface="Arial" panose="020B0604020202020204" pitchFamily="34" charset="0"/>
              </a:rPr>
              <a:t>Bei den vorliegenden Unterlagen sind zwar viele Ärzte konsultiert worden, jedoch oftmals ohne krankhaften Befund. Ebenfalls beschreibt der Hausarzt (Dr. Christl) am 05.04.2023 einen persönlichen Patientenkontakt </a:t>
            </a:r>
            <a:r>
              <a:rPr lang="de-DE" sz="1800" b="1" dirty="0">
                <a:solidFill>
                  <a:srgbClr val="000000"/>
                </a:solidFill>
                <a:effectLst/>
                <a:latin typeface="Arial" panose="020B0604020202020204" pitchFamily="34" charset="0"/>
              </a:rPr>
              <a:t>letztmalig </a:t>
            </a:r>
            <a:r>
              <a:rPr lang="de-DE" sz="1800" dirty="0">
                <a:solidFill>
                  <a:srgbClr val="000000"/>
                </a:solidFill>
                <a:effectLst/>
                <a:latin typeface="Arial" panose="020B0604020202020204" pitchFamily="34" charset="0"/>
              </a:rPr>
              <a:t>am 26.09.2022 (</a:t>
            </a:r>
            <a:r>
              <a:rPr lang="de-DE" sz="1800" b="1" dirty="0">
                <a:solidFill>
                  <a:srgbClr val="000000"/>
                </a:solidFill>
                <a:effectLst/>
                <a:latin typeface="Arial" panose="020B0604020202020204" pitchFamily="34" charset="0"/>
              </a:rPr>
              <a:t>ohne Befunderhebung</a:t>
            </a:r>
            <a:r>
              <a:rPr lang="de-DE" sz="1800" dirty="0">
                <a:solidFill>
                  <a:srgbClr val="000000"/>
                </a:solidFill>
                <a:effectLst/>
                <a:latin typeface="Arial" panose="020B0604020202020204" pitchFamily="34" charset="0"/>
              </a:rPr>
              <a:t>) gehabt zu haben. Weiter gibt er zur Frage (Wie und in welcher Weise wirken sich die erhobenen Befunde auf die Ausübung der letzten beruflichen Tätigkeit konkret aus?) an, dass </a:t>
            </a:r>
            <a:r>
              <a:rPr lang="de-DE" sz="1800" b="1" dirty="0">
                <a:solidFill>
                  <a:srgbClr val="000000"/>
                </a:solidFill>
                <a:effectLst/>
                <a:latin typeface="Arial" panose="020B0604020202020204" pitchFamily="34" charset="0"/>
              </a:rPr>
              <a:t>keine objektivierbaren somatischen Befunde</a:t>
            </a:r>
            <a:r>
              <a:rPr lang="de-DE" sz="1800" dirty="0">
                <a:solidFill>
                  <a:srgbClr val="000000"/>
                </a:solidFill>
                <a:effectLst/>
                <a:latin typeface="Arial" panose="020B0604020202020204" pitchFamily="34" charset="0"/>
              </a:rPr>
              <a:t> dazu vorliegen. Es wird eine schwere Depression als zusätzliche Krankheitskomponente </a:t>
            </a:r>
            <a:r>
              <a:rPr lang="de-DE" sz="1800" b="1" dirty="0">
                <a:solidFill>
                  <a:srgbClr val="000000"/>
                </a:solidFill>
                <a:effectLst/>
                <a:latin typeface="Arial" panose="020B0604020202020204" pitchFamily="34" charset="0"/>
              </a:rPr>
              <a:t>vermutet.</a:t>
            </a:r>
            <a:endParaRPr lang="de-DE" sz="1800" dirty="0">
              <a:effectLst/>
            </a:endParaRPr>
          </a:p>
          <a:p>
            <a:br>
              <a:rPr lang="de-DE" sz="1800" dirty="0">
                <a:effectLst/>
                <a:latin typeface="MS Shell Dlg 2" panose="020B0604030504040204" pitchFamily="34" charset="0"/>
              </a:rPr>
            </a:br>
            <a:endParaRPr lang="de-DE" sz="1800" dirty="0"/>
          </a:p>
          <a:p>
            <a:pPr marL="285750" indent="-285750">
              <a:buFont typeface="Arial" panose="020B0604020202020204" pitchFamily="34" charset="0"/>
              <a:buChar char="•"/>
            </a:pPr>
            <a:r>
              <a:rPr lang="de-DE" sz="1800" dirty="0"/>
              <a:t>VN und afm blieben hartnäckig und wir haben noch einen ergänzenden Arztbericht eingereicht (Nov. 2024)</a:t>
            </a:r>
          </a:p>
          <a:p>
            <a:pPr marL="285750" indent="-285750">
              <a:buFont typeface="Arial" panose="020B0604020202020204" pitchFamily="34" charset="0"/>
              <a:buChar char="•"/>
            </a:pPr>
            <a:r>
              <a:rPr lang="de-DE" sz="1800" dirty="0"/>
              <a:t>Der Arzt hat das Ausmaß der Erkrankung und deren Entwicklung nochmal konkretisiert</a:t>
            </a:r>
          </a:p>
          <a:p>
            <a:pPr marL="285750" indent="-285750">
              <a:buFont typeface="Arial" panose="020B0604020202020204" pitchFamily="34" charset="0"/>
              <a:buChar char="•"/>
            </a:pPr>
            <a:endParaRPr lang="de-DE" sz="1800" dirty="0"/>
          </a:p>
          <a:p>
            <a:pPr marL="285750" indent="-285750">
              <a:buFont typeface="Arial" panose="020B0604020202020204" pitchFamily="34" charset="0"/>
              <a:buChar char="•"/>
            </a:pPr>
            <a:r>
              <a:rPr lang="de-DE" sz="1800" dirty="0">
                <a:solidFill>
                  <a:srgbClr val="00B050"/>
                </a:solidFill>
              </a:rPr>
              <a:t>Leistungszusage rückwirkend zum Mai 2022 im Dezember 2024 erhalten </a:t>
            </a:r>
          </a:p>
        </p:txBody>
      </p:sp>
      <p:sp>
        <p:nvSpPr>
          <p:cNvPr id="3" name="Titel 2">
            <a:extLst>
              <a:ext uri="{FF2B5EF4-FFF2-40B4-BE49-F238E27FC236}">
                <a16:creationId xmlns:a16="http://schemas.microsoft.com/office/drawing/2014/main" id="{9B5CE6BC-6807-4DB7-967A-52FDCF5DDCE0}"/>
              </a:ext>
            </a:extLst>
          </p:cNvPr>
          <p:cNvSpPr>
            <a:spLocks noGrp="1"/>
          </p:cNvSpPr>
          <p:nvPr>
            <p:ph type="title"/>
          </p:nvPr>
        </p:nvSpPr>
        <p:spPr/>
        <p:txBody>
          <a:bodyPr/>
          <a:lstStyle/>
          <a:p>
            <a:r>
              <a:rPr lang="de-DE" dirty="0"/>
              <a:t>ZWS I – 13.02.2025</a:t>
            </a:r>
          </a:p>
        </p:txBody>
      </p:sp>
    </p:spTree>
    <p:extLst>
      <p:ext uri="{BB962C8B-B14F-4D97-AF65-F5344CB8AC3E}">
        <p14:creationId xmlns:p14="http://schemas.microsoft.com/office/powerpoint/2010/main" val="1489184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1BB744E-0805-4B00-B1D6-B59D2A11541D}"/>
              </a:ext>
            </a:extLst>
          </p:cNvPr>
          <p:cNvSpPr>
            <a:spLocks noGrp="1"/>
          </p:cNvSpPr>
          <p:nvPr>
            <p:ph type="sldNum" sz="quarter" idx="4"/>
          </p:nvPr>
        </p:nvSpPr>
        <p:spPr>
          <a:xfrm>
            <a:off x="9079443" y="6305234"/>
            <a:ext cx="2743200" cy="365125"/>
          </a:xfrm>
        </p:spPr>
        <p:txBody>
          <a:bodyPr/>
          <a:lstStyle/>
          <a:p>
            <a:fld id="{0DB11324-E0A8-4199-978D-02885A0D0942}" type="slidenum">
              <a:rPr lang="de-DE" smtClean="0"/>
              <a:t>34</a:t>
            </a:fld>
            <a:endParaRPr lang="de-DE"/>
          </a:p>
        </p:txBody>
      </p:sp>
      <p:sp>
        <p:nvSpPr>
          <p:cNvPr id="3" name="Textplatzhalter 2">
            <a:extLst>
              <a:ext uri="{FF2B5EF4-FFF2-40B4-BE49-F238E27FC236}">
                <a16:creationId xmlns:a16="http://schemas.microsoft.com/office/drawing/2014/main" id="{D3433233-0364-48FF-8B10-21061B8F4B76}"/>
              </a:ext>
            </a:extLst>
          </p:cNvPr>
          <p:cNvSpPr>
            <a:spLocks noGrp="1"/>
          </p:cNvSpPr>
          <p:nvPr>
            <p:ph type="body" sz="half" idx="2"/>
          </p:nvPr>
        </p:nvSpPr>
        <p:spPr/>
        <p:txBody>
          <a:bodyPr/>
          <a:lstStyle/>
          <a:p>
            <a:r>
              <a:rPr lang="de-DE" dirty="0"/>
              <a:t>Neues Bewertungskriterium Osteopathie / Chiropraktik</a:t>
            </a:r>
          </a:p>
          <a:p>
            <a:endParaRPr lang="de-DE" dirty="0"/>
          </a:p>
          <a:p>
            <a:r>
              <a:rPr lang="de-DE" dirty="0"/>
              <a:t>Kosten Osteopathie beim Osteopathen </a:t>
            </a:r>
          </a:p>
          <a:p>
            <a:endParaRPr lang="de-DE" dirty="0"/>
          </a:p>
          <a:p>
            <a:endParaRPr lang="de-DE" dirty="0"/>
          </a:p>
          <a:p>
            <a:r>
              <a:rPr lang="de-DE" dirty="0"/>
              <a:t>Kosten Osteopathie beim Heilpraktiker nach </a:t>
            </a:r>
            <a:r>
              <a:rPr lang="de-DE" dirty="0" err="1"/>
              <a:t>GeBüH</a:t>
            </a:r>
            <a:endParaRPr lang="de-DE" dirty="0"/>
          </a:p>
        </p:txBody>
      </p:sp>
      <p:sp>
        <p:nvSpPr>
          <p:cNvPr id="4" name="Titel 3">
            <a:extLst>
              <a:ext uri="{FF2B5EF4-FFF2-40B4-BE49-F238E27FC236}">
                <a16:creationId xmlns:a16="http://schemas.microsoft.com/office/drawing/2014/main" id="{88D44991-BD8E-49CC-9E49-90A578D7FD97}"/>
              </a:ext>
            </a:extLst>
          </p:cNvPr>
          <p:cNvSpPr>
            <a:spLocks noGrp="1"/>
          </p:cNvSpPr>
          <p:nvPr>
            <p:ph type="title"/>
          </p:nvPr>
        </p:nvSpPr>
        <p:spPr/>
        <p:txBody>
          <a:bodyPr/>
          <a:lstStyle/>
          <a:p>
            <a:r>
              <a:rPr lang="de-DE" dirty="0"/>
              <a:t>bKV Gesundheitsbudgets  </a:t>
            </a:r>
          </a:p>
        </p:txBody>
      </p:sp>
      <p:pic>
        <p:nvPicPr>
          <p:cNvPr id="6" name="Grafik 5">
            <a:extLst>
              <a:ext uri="{FF2B5EF4-FFF2-40B4-BE49-F238E27FC236}">
                <a16:creationId xmlns:a16="http://schemas.microsoft.com/office/drawing/2014/main" id="{12817676-6FAD-4C69-8E9F-176678062239}"/>
              </a:ext>
            </a:extLst>
          </p:cNvPr>
          <p:cNvPicPr>
            <a:picLocks noChangeAspect="1"/>
          </p:cNvPicPr>
          <p:nvPr/>
        </p:nvPicPr>
        <p:blipFill>
          <a:blip r:embed="rId2"/>
          <a:stretch>
            <a:fillRect/>
          </a:stretch>
        </p:blipFill>
        <p:spPr>
          <a:xfrm>
            <a:off x="0" y="4311979"/>
            <a:ext cx="5887183" cy="2390963"/>
          </a:xfrm>
          <a:prstGeom prst="rect">
            <a:avLst/>
          </a:prstGeom>
        </p:spPr>
      </p:pic>
      <p:pic>
        <p:nvPicPr>
          <p:cNvPr id="8" name="Grafik 7">
            <a:extLst>
              <a:ext uri="{FF2B5EF4-FFF2-40B4-BE49-F238E27FC236}">
                <a16:creationId xmlns:a16="http://schemas.microsoft.com/office/drawing/2014/main" id="{D93DBAC6-80CE-4AA3-BBA3-131F1EE17D9F}"/>
              </a:ext>
            </a:extLst>
          </p:cNvPr>
          <p:cNvPicPr>
            <a:picLocks noChangeAspect="1"/>
          </p:cNvPicPr>
          <p:nvPr/>
        </p:nvPicPr>
        <p:blipFill>
          <a:blip r:embed="rId3"/>
          <a:stretch>
            <a:fillRect/>
          </a:stretch>
        </p:blipFill>
        <p:spPr>
          <a:xfrm>
            <a:off x="6955446" y="638908"/>
            <a:ext cx="2035117" cy="3483304"/>
          </a:xfrm>
          <a:prstGeom prst="rect">
            <a:avLst/>
          </a:prstGeom>
        </p:spPr>
      </p:pic>
      <p:pic>
        <p:nvPicPr>
          <p:cNvPr id="10" name="Grafik 9">
            <a:extLst>
              <a:ext uri="{FF2B5EF4-FFF2-40B4-BE49-F238E27FC236}">
                <a16:creationId xmlns:a16="http://schemas.microsoft.com/office/drawing/2014/main" id="{2150B194-8901-419E-8423-97351BF8551E}"/>
              </a:ext>
            </a:extLst>
          </p:cNvPr>
          <p:cNvPicPr>
            <a:picLocks noChangeAspect="1"/>
          </p:cNvPicPr>
          <p:nvPr/>
        </p:nvPicPr>
        <p:blipFill>
          <a:blip r:embed="rId4"/>
          <a:stretch>
            <a:fillRect/>
          </a:stretch>
        </p:blipFill>
        <p:spPr>
          <a:xfrm>
            <a:off x="8700641" y="2930770"/>
            <a:ext cx="3325091" cy="1460148"/>
          </a:xfrm>
          <a:prstGeom prst="rect">
            <a:avLst/>
          </a:prstGeom>
        </p:spPr>
      </p:pic>
    </p:spTree>
    <p:extLst>
      <p:ext uri="{BB962C8B-B14F-4D97-AF65-F5344CB8AC3E}">
        <p14:creationId xmlns:p14="http://schemas.microsoft.com/office/powerpoint/2010/main" val="1478120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44E4375-4432-4BAE-852B-F3671C2E8EA2}"/>
              </a:ext>
            </a:extLst>
          </p:cNvPr>
          <p:cNvSpPr>
            <a:spLocks noGrp="1"/>
          </p:cNvSpPr>
          <p:nvPr>
            <p:ph type="sldNum" sz="quarter" idx="4"/>
          </p:nvPr>
        </p:nvSpPr>
        <p:spPr/>
        <p:txBody>
          <a:bodyPr/>
          <a:lstStyle/>
          <a:p>
            <a:fld id="{0DB11324-E0A8-4199-978D-02885A0D0942}" type="slidenum">
              <a:rPr lang="de-DE" smtClean="0"/>
              <a:t>35</a:t>
            </a:fld>
            <a:endParaRPr lang="de-DE"/>
          </a:p>
        </p:txBody>
      </p:sp>
      <p:sp>
        <p:nvSpPr>
          <p:cNvPr id="4" name="Titel 3">
            <a:extLst>
              <a:ext uri="{FF2B5EF4-FFF2-40B4-BE49-F238E27FC236}">
                <a16:creationId xmlns:a16="http://schemas.microsoft.com/office/drawing/2014/main" id="{5F7C5C2D-8E18-4AF2-B746-5EEA71A2B7FF}"/>
              </a:ext>
            </a:extLst>
          </p:cNvPr>
          <p:cNvSpPr>
            <a:spLocks noGrp="1"/>
          </p:cNvSpPr>
          <p:nvPr>
            <p:ph type="title"/>
          </p:nvPr>
        </p:nvSpPr>
        <p:spPr/>
        <p:txBody>
          <a:bodyPr/>
          <a:lstStyle/>
          <a:p>
            <a:r>
              <a:rPr lang="de-DE" dirty="0"/>
              <a:t>Neue Rangfolge Leistungsstärke</a:t>
            </a:r>
          </a:p>
        </p:txBody>
      </p:sp>
      <p:pic>
        <p:nvPicPr>
          <p:cNvPr id="8" name="Grafik 7">
            <a:extLst>
              <a:ext uri="{FF2B5EF4-FFF2-40B4-BE49-F238E27FC236}">
                <a16:creationId xmlns:a16="http://schemas.microsoft.com/office/drawing/2014/main" id="{8D55F040-4349-4242-8D77-95F9AEBA4BB6}"/>
              </a:ext>
            </a:extLst>
          </p:cNvPr>
          <p:cNvPicPr>
            <a:picLocks noChangeAspect="1"/>
          </p:cNvPicPr>
          <p:nvPr/>
        </p:nvPicPr>
        <p:blipFill>
          <a:blip r:embed="rId2"/>
          <a:stretch>
            <a:fillRect/>
          </a:stretch>
        </p:blipFill>
        <p:spPr>
          <a:xfrm>
            <a:off x="1092198" y="1954091"/>
            <a:ext cx="8858250" cy="3981450"/>
          </a:xfrm>
          <a:prstGeom prst="rect">
            <a:avLst/>
          </a:prstGeom>
        </p:spPr>
      </p:pic>
    </p:spTree>
    <p:extLst>
      <p:ext uri="{BB962C8B-B14F-4D97-AF65-F5344CB8AC3E}">
        <p14:creationId xmlns:p14="http://schemas.microsoft.com/office/powerpoint/2010/main" val="33704481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A15E1A1-6B6B-42FB-930D-BD99025DA53A}"/>
              </a:ext>
            </a:extLst>
          </p:cNvPr>
          <p:cNvSpPr>
            <a:spLocks noGrp="1"/>
          </p:cNvSpPr>
          <p:nvPr>
            <p:ph type="sldNum" sz="quarter" idx="4"/>
          </p:nvPr>
        </p:nvSpPr>
        <p:spPr/>
        <p:txBody>
          <a:bodyPr/>
          <a:lstStyle/>
          <a:p>
            <a:fld id="{EA952CFE-AF4B-4BE9-B2E2-E1420D3F9B32}" type="slidenum">
              <a:rPr lang="de-DE" smtClean="0"/>
              <a:pPr/>
              <a:t>36</a:t>
            </a:fld>
            <a:endParaRPr lang="de-DE" dirty="0"/>
          </a:p>
        </p:txBody>
      </p:sp>
      <p:sp>
        <p:nvSpPr>
          <p:cNvPr id="3" name="Textplatzhalter 2">
            <a:extLst>
              <a:ext uri="{FF2B5EF4-FFF2-40B4-BE49-F238E27FC236}">
                <a16:creationId xmlns:a16="http://schemas.microsoft.com/office/drawing/2014/main" id="{E674D3E7-9679-4970-A551-D51E04D08A9C}"/>
              </a:ext>
            </a:extLst>
          </p:cNvPr>
          <p:cNvSpPr>
            <a:spLocks noGrp="1"/>
          </p:cNvSpPr>
          <p:nvPr>
            <p:ph type="body" sz="half" idx="2"/>
          </p:nvPr>
        </p:nvSpPr>
        <p:spPr/>
        <p:txBody>
          <a:bodyPr/>
          <a:lstStyle/>
          <a:p>
            <a:pPr algn="ctr"/>
            <a:endParaRPr lang="de-DE" dirty="0"/>
          </a:p>
          <a:p>
            <a:pPr algn="ctr"/>
            <a:endParaRPr lang="de-DE" dirty="0"/>
          </a:p>
          <a:p>
            <a:pPr algn="ctr"/>
            <a:endParaRPr lang="de-DE" dirty="0"/>
          </a:p>
          <a:p>
            <a:pPr algn="ctr"/>
            <a:r>
              <a:rPr lang="de-DE" sz="4400" dirty="0"/>
              <a:t>DU-Klauseln</a:t>
            </a:r>
          </a:p>
        </p:txBody>
      </p:sp>
      <p:sp>
        <p:nvSpPr>
          <p:cNvPr id="4" name="Titel 3">
            <a:extLst>
              <a:ext uri="{FF2B5EF4-FFF2-40B4-BE49-F238E27FC236}">
                <a16:creationId xmlns:a16="http://schemas.microsoft.com/office/drawing/2014/main" id="{7DBB8F33-5A77-485C-AA01-21BE18AD4724}"/>
              </a:ext>
            </a:extLst>
          </p:cNvPr>
          <p:cNvSpPr>
            <a:spLocks noGrp="1"/>
          </p:cNvSpPr>
          <p:nvPr>
            <p:ph type="title"/>
          </p:nvPr>
        </p:nvSpPr>
        <p:spPr/>
        <p:txBody>
          <a:bodyPr/>
          <a:lstStyle/>
          <a:p>
            <a:r>
              <a:rPr lang="de-DE" dirty="0"/>
              <a:t>ZWS I – 13.02.2025</a:t>
            </a:r>
          </a:p>
        </p:txBody>
      </p:sp>
    </p:spTree>
    <p:extLst>
      <p:ext uri="{BB962C8B-B14F-4D97-AF65-F5344CB8AC3E}">
        <p14:creationId xmlns:p14="http://schemas.microsoft.com/office/powerpoint/2010/main" val="1033996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noFill/>
          <a:ln>
            <a:noFill/>
          </a:ln>
          <a:effectLst/>
          <a:scene3d>
            <a:camera prst="orthographicFront">
              <a:rot lat="0" lon="0" rev="0"/>
            </a:camera>
            <a:lightRig rig="glow" dir="t">
              <a:rot lat="0" lon="0" rev="4800000"/>
            </a:lightRig>
          </a:scene3d>
          <a:sp3d prstMaterial="matte">
            <a:bevelT w="127000" h="63500"/>
          </a:sp3d>
        </p:spPr>
        <p:txBody>
          <a:bodyPr/>
          <a:lstStyle/>
          <a:p>
            <a:r>
              <a:rPr lang="de-DE" b="1" dirty="0">
                <a:solidFill>
                  <a:schemeClr val="tx1"/>
                </a:solidFill>
              </a:rPr>
              <a:t>DU-Klauseln im Vergleich</a:t>
            </a:r>
          </a:p>
        </p:txBody>
      </p:sp>
      <p:sp>
        <p:nvSpPr>
          <p:cNvPr id="2" name="Textplatzhalter 1"/>
          <p:cNvSpPr>
            <a:spLocks noGrp="1"/>
          </p:cNvSpPr>
          <p:nvPr>
            <p:ph type="body" sz="half" idx="2"/>
          </p:nvPr>
        </p:nvSpPr>
        <p:spPr>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gn="ctr"/>
            <a:endParaRPr lang="de-DE" dirty="0"/>
          </a:p>
          <a:p>
            <a:pPr algn="ctr"/>
            <a:endParaRPr lang="de-DE" dirty="0"/>
          </a:p>
        </p:txBody>
      </p:sp>
      <p:sp>
        <p:nvSpPr>
          <p:cNvPr id="12" name="Titel 11"/>
          <p:cNvSpPr>
            <a:spLocks noGrp="1"/>
          </p:cNvSpPr>
          <p:nvPr>
            <p:ph type="title"/>
          </p:nvPr>
        </p:nvSpPr>
        <p:spPr/>
        <p:txBody>
          <a:bodyPr/>
          <a:lstStyle/>
          <a:p>
            <a:r>
              <a:rPr lang="de-DE" dirty="0"/>
              <a:t>ZWS I – 13.02.2025</a:t>
            </a:r>
          </a:p>
        </p:txBody>
      </p:sp>
      <p:pic>
        <p:nvPicPr>
          <p:cNvPr id="4" name="Grafik 3"/>
          <p:cNvPicPr>
            <a:picLocks noChangeAspect="1"/>
          </p:cNvPicPr>
          <p:nvPr/>
        </p:nvPicPr>
        <p:blipFill>
          <a:blip r:embed="rId2"/>
          <a:stretch>
            <a:fillRect/>
          </a:stretch>
        </p:blipFill>
        <p:spPr>
          <a:xfrm>
            <a:off x="839785" y="2722991"/>
            <a:ext cx="9363075" cy="2828925"/>
          </a:xfrm>
          <a:prstGeom prst="rect">
            <a:avLst/>
          </a:prstGeom>
        </p:spPr>
      </p:pic>
    </p:spTree>
    <p:extLst>
      <p:ext uri="{BB962C8B-B14F-4D97-AF65-F5344CB8AC3E}">
        <p14:creationId xmlns:p14="http://schemas.microsoft.com/office/powerpoint/2010/main" val="26751788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solidFill>
            <a:schemeClr val="bg1"/>
          </a:solidFill>
          <a:ln>
            <a:noFill/>
          </a:ln>
          <a:effectLst/>
        </p:spPr>
        <p:txBody>
          <a:bodyPr/>
          <a:lstStyle/>
          <a:p>
            <a:r>
              <a:rPr lang="de-DE" b="1" dirty="0">
                <a:solidFill>
                  <a:schemeClr val="tx1"/>
                </a:solidFill>
              </a:rPr>
              <a:t>DU-Klauseln: echt, fast echt oder unecht</a:t>
            </a:r>
          </a:p>
        </p:txBody>
      </p:sp>
      <p:sp>
        <p:nvSpPr>
          <p:cNvPr id="2" name="Textplatzhalter 1"/>
          <p:cNvSpPr>
            <a:spLocks noGrp="1"/>
          </p:cNvSpPr>
          <p:nvPr>
            <p:ph type="body" sz="half" idx="2"/>
          </p:nvPr>
        </p:nvSpPr>
        <p:spPr>
          <a:solidFill>
            <a:schemeClr val="bg1"/>
          </a:solidFill>
          <a:ln>
            <a:noFill/>
          </a:ln>
          <a:effectLst/>
          <a:scene3d>
            <a:camera prst="orthographicFront">
              <a:rot lat="0" lon="0" rev="0"/>
            </a:camera>
            <a:lightRig rig="glow" dir="t">
              <a:rot lat="0" lon="0" rev="4800000"/>
            </a:lightRig>
          </a:scene3d>
          <a:sp3d prstMaterial="matte">
            <a:bevelT w="127000" h="63500"/>
          </a:sp3d>
        </p:spPr>
        <p:txBody>
          <a:bodyPr/>
          <a:lstStyle/>
          <a:p>
            <a:pPr algn="ctr"/>
            <a:endParaRPr lang="de-DE" dirty="0"/>
          </a:p>
          <a:p>
            <a:pPr algn="ctr"/>
            <a:endParaRPr lang="de-DE" dirty="0"/>
          </a:p>
        </p:txBody>
      </p:sp>
      <p:sp>
        <p:nvSpPr>
          <p:cNvPr id="12" name="Titel 11"/>
          <p:cNvSpPr>
            <a:spLocks noGrp="1"/>
          </p:cNvSpPr>
          <p:nvPr>
            <p:ph type="title"/>
          </p:nvPr>
        </p:nvSpPr>
        <p:spPr/>
        <p:txBody>
          <a:bodyPr/>
          <a:lstStyle/>
          <a:p>
            <a:r>
              <a:rPr lang="de-DE" dirty="0"/>
              <a:t>ZWS I – 13.02.2025</a:t>
            </a:r>
          </a:p>
        </p:txBody>
      </p:sp>
      <p:pic>
        <p:nvPicPr>
          <p:cNvPr id="4" name="Grafik 3"/>
          <p:cNvPicPr>
            <a:picLocks noChangeAspect="1"/>
          </p:cNvPicPr>
          <p:nvPr/>
        </p:nvPicPr>
        <p:blipFill>
          <a:blip r:embed="rId2"/>
          <a:stretch>
            <a:fillRect/>
          </a:stretch>
        </p:blipFill>
        <p:spPr>
          <a:xfrm>
            <a:off x="690987" y="2426584"/>
            <a:ext cx="9848850" cy="3992161"/>
          </a:xfrm>
          <a:prstGeom prst="rect">
            <a:avLst/>
          </a:prstGeom>
          <a:effectLst/>
        </p:spPr>
      </p:pic>
    </p:spTree>
    <p:extLst>
      <p:ext uri="{BB962C8B-B14F-4D97-AF65-F5344CB8AC3E}">
        <p14:creationId xmlns:p14="http://schemas.microsoft.com/office/powerpoint/2010/main" val="6944671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p:cNvSpPr>
            <a:spLocks noGrp="1"/>
          </p:cNvSpPr>
          <p:nvPr>
            <p:ph type="body" sz="quarter" idx="10"/>
          </p:nvPr>
        </p:nvSpPr>
        <p:spPr>
          <a:noFill/>
          <a:ln>
            <a:noFill/>
          </a:ln>
          <a:effectLst/>
          <a:scene3d>
            <a:camera prst="orthographicFront">
              <a:rot lat="0" lon="0" rev="0"/>
            </a:camera>
            <a:lightRig rig="glow" dir="t">
              <a:rot lat="0" lon="0" rev="4800000"/>
            </a:lightRig>
          </a:scene3d>
          <a:sp3d prstMaterial="matte">
            <a:bevelT w="127000" h="63500"/>
          </a:sp3d>
        </p:spPr>
        <p:txBody>
          <a:bodyPr/>
          <a:lstStyle/>
          <a:p>
            <a:r>
              <a:rPr lang="de-DE" b="1" dirty="0">
                <a:solidFill>
                  <a:schemeClr val="tx1"/>
                </a:solidFill>
              </a:rPr>
              <a:t>Echte oder Unechte Klausel?</a:t>
            </a:r>
          </a:p>
        </p:txBody>
      </p:sp>
      <p:sp>
        <p:nvSpPr>
          <p:cNvPr id="4" name="Textplatzhalter 3"/>
          <p:cNvSpPr>
            <a:spLocks noGrp="1"/>
          </p:cNvSpPr>
          <p:nvPr>
            <p:ph type="body" sz="half" idx="2"/>
          </p:nvPr>
        </p:nvSpPr>
        <p:spPr>
          <a:noFill/>
          <a:ln>
            <a:noFill/>
          </a:ln>
          <a:effectLst/>
          <a:scene3d>
            <a:camera prst="orthographicFront">
              <a:rot lat="0" lon="0" rev="0"/>
            </a:camera>
            <a:lightRig rig="glow" dir="t">
              <a:rot lat="0" lon="0" rev="4800000"/>
            </a:lightRig>
          </a:scene3d>
          <a:sp3d prstMaterial="matte">
            <a:bevelT w="127000" h="63500"/>
          </a:sp3d>
        </p:spPr>
        <p:txBody>
          <a:bodyPr/>
          <a:lstStyle/>
          <a:p>
            <a:pPr algn="ctr"/>
            <a:endParaRPr lang="de-DE" b="1" u="sng" dirty="0"/>
          </a:p>
          <a:p>
            <a:pPr algn="ctr"/>
            <a:endParaRPr lang="de-DE" b="1" u="sng" dirty="0"/>
          </a:p>
          <a:p>
            <a:r>
              <a:rPr lang="de-DE" b="1" u="sng" dirty="0"/>
              <a:t>Echt (bzw. fast echt):</a:t>
            </a:r>
            <a:r>
              <a:rPr lang="de-DE" dirty="0"/>
              <a:t> Der Versicherer schließt sich der Einschätzung des Dienstherrn</a:t>
            </a:r>
          </a:p>
          <a:p>
            <a:r>
              <a:rPr lang="de-DE" dirty="0"/>
              <a:t> an und prüft die Dienstunfähigkeit nicht noch mal selbst (bzw. bei fast echt, prüft der </a:t>
            </a:r>
          </a:p>
          <a:p>
            <a:r>
              <a:rPr lang="de-DE" dirty="0"/>
              <a:t>Versicherer lediglich den gesundheitlichen Aspekt). In der Regel reicht die Versetzung in den </a:t>
            </a:r>
          </a:p>
          <a:p>
            <a:r>
              <a:rPr lang="de-DE" dirty="0"/>
              <a:t>Ruhestand aus, damit Versicherte Leistungen erhalten. </a:t>
            </a:r>
          </a:p>
          <a:p>
            <a:endParaRPr lang="de-DE" dirty="0"/>
          </a:p>
          <a:p>
            <a:r>
              <a:rPr lang="de-DE" dirty="0"/>
              <a:t>               Die VVA-Prüfung in den ersten Versicherungsjahren findet jedoch immer statt </a:t>
            </a:r>
          </a:p>
        </p:txBody>
      </p:sp>
      <p:sp>
        <p:nvSpPr>
          <p:cNvPr id="5" name="Titel 4"/>
          <p:cNvSpPr>
            <a:spLocks noGrp="1"/>
          </p:cNvSpPr>
          <p:nvPr>
            <p:ph type="title"/>
          </p:nvPr>
        </p:nvSpPr>
        <p:spPr/>
        <p:txBody>
          <a:bodyPr/>
          <a:lstStyle/>
          <a:p>
            <a:r>
              <a:rPr lang="de-DE" dirty="0"/>
              <a:t>ZWS I – 13.02.2025</a:t>
            </a:r>
          </a:p>
        </p:txBody>
      </p:sp>
      <p:sp>
        <p:nvSpPr>
          <p:cNvPr id="7" name="Pfeil: nach rechts 6">
            <a:extLst>
              <a:ext uri="{FF2B5EF4-FFF2-40B4-BE49-F238E27FC236}">
                <a16:creationId xmlns:a16="http://schemas.microsoft.com/office/drawing/2014/main" id="{7D70A23C-C2E4-4AF0-897E-3F832F248C18}"/>
              </a:ext>
            </a:extLst>
          </p:cNvPr>
          <p:cNvSpPr/>
          <p:nvPr/>
        </p:nvSpPr>
        <p:spPr>
          <a:xfrm>
            <a:off x="479425" y="4896465"/>
            <a:ext cx="906923" cy="63909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dirty="0"/>
              <a:t>Aber</a:t>
            </a:r>
          </a:p>
        </p:txBody>
      </p:sp>
    </p:spTree>
    <p:extLst>
      <p:ext uri="{BB962C8B-B14F-4D97-AF65-F5344CB8AC3E}">
        <p14:creationId xmlns:p14="http://schemas.microsoft.com/office/powerpoint/2010/main" val="3033343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cxnSp>
        <p:nvCxnSpPr>
          <p:cNvPr id="6" name="Gerader Verbinder 5"/>
          <p:cNvCxnSpPr/>
          <p:nvPr/>
        </p:nvCxnSpPr>
        <p:spPr>
          <a:xfrm flipV="1">
            <a:off x="1051306" y="2863516"/>
            <a:ext cx="2036799" cy="8022"/>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08CEC5B2-6AE1-46F6-8D7D-5E55409EC6CE}"/>
              </a:ext>
            </a:extLst>
          </p:cNvPr>
          <p:cNvPicPr>
            <a:picLocks noChangeAspect="1"/>
          </p:cNvPicPr>
          <p:nvPr/>
        </p:nvPicPr>
        <p:blipFill>
          <a:blip r:embed="rId2"/>
          <a:stretch>
            <a:fillRect/>
          </a:stretch>
        </p:blipFill>
        <p:spPr>
          <a:xfrm>
            <a:off x="683367" y="1669459"/>
            <a:ext cx="8621328" cy="4972744"/>
          </a:xfrm>
          <a:prstGeom prst="rect">
            <a:avLst/>
          </a:prstGeom>
        </p:spPr>
      </p:pic>
      <p:sp>
        <p:nvSpPr>
          <p:cNvPr id="8" name="Titel 4">
            <a:extLst>
              <a:ext uri="{FF2B5EF4-FFF2-40B4-BE49-F238E27FC236}">
                <a16:creationId xmlns:a16="http://schemas.microsoft.com/office/drawing/2014/main" id="{02AAAD6C-F173-42DA-B315-D89FFBCEC571}"/>
              </a:ext>
            </a:extLst>
          </p:cNvPr>
          <p:cNvSpPr txBox="1">
            <a:spLocks/>
          </p:cNvSpPr>
          <p:nvPr/>
        </p:nvSpPr>
        <p:spPr>
          <a:xfrm>
            <a:off x="120091" y="860065"/>
            <a:ext cx="10506569" cy="424732"/>
          </a:xfrm>
          <a:prstGeom prst="rect">
            <a:avLst/>
          </a:prstGeom>
          <a:no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a:t>Rechnungszins 2025</a:t>
            </a:r>
          </a:p>
        </p:txBody>
      </p:sp>
    </p:spTree>
    <p:extLst>
      <p:ext uri="{BB962C8B-B14F-4D97-AF65-F5344CB8AC3E}">
        <p14:creationId xmlns:p14="http://schemas.microsoft.com/office/powerpoint/2010/main" val="3445419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p:cNvSpPr>
            <a:spLocks noGrp="1"/>
          </p:cNvSpPr>
          <p:nvPr>
            <p:ph type="body" sz="quarter" idx="10"/>
          </p:nvPr>
        </p:nvSpPr>
        <p:spPr>
          <a:noFill/>
          <a:ln>
            <a:noFill/>
          </a:ln>
          <a:effectLst/>
          <a:scene3d>
            <a:camera prst="orthographicFront">
              <a:rot lat="0" lon="0" rev="0"/>
            </a:camera>
            <a:lightRig rig="glow" dir="t">
              <a:rot lat="0" lon="0" rev="4800000"/>
            </a:lightRig>
          </a:scene3d>
          <a:sp3d prstMaterial="matte">
            <a:bevelT w="127000" h="63500"/>
          </a:sp3d>
        </p:spPr>
        <p:txBody>
          <a:bodyPr/>
          <a:lstStyle/>
          <a:p>
            <a:r>
              <a:rPr lang="de-DE" b="1" dirty="0">
                <a:solidFill>
                  <a:schemeClr val="tx1"/>
                </a:solidFill>
              </a:rPr>
              <a:t>Echte oder Unechte Klausel?</a:t>
            </a:r>
          </a:p>
          <a:p>
            <a:endParaRPr lang="de-DE" dirty="0"/>
          </a:p>
        </p:txBody>
      </p:sp>
      <p:sp>
        <p:nvSpPr>
          <p:cNvPr id="4" name="Textplatzhalter 3"/>
          <p:cNvSpPr>
            <a:spLocks noGrp="1"/>
          </p:cNvSpPr>
          <p:nvPr>
            <p:ph type="body" sz="half" idx="2"/>
          </p:nvPr>
        </p:nvSpPr>
        <p:spPr>
          <a:noFill/>
          <a:ln>
            <a:noFill/>
          </a:ln>
          <a:effectLst/>
          <a:scene3d>
            <a:camera prst="orthographicFront">
              <a:rot lat="0" lon="0" rev="0"/>
            </a:camera>
            <a:lightRig rig="glow" dir="t">
              <a:rot lat="0" lon="0" rev="4800000"/>
            </a:lightRig>
          </a:scene3d>
          <a:sp3d prstMaterial="matte">
            <a:bevelT w="127000" h="63500"/>
          </a:sp3d>
        </p:spPr>
        <p:txBody>
          <a:bodyPr/>
          <a:lstStyle/>
          <a:p>
            <a:pPr algn="ctr"/>
            <a:endParaRPr lang="de-DE" b="1" u="sng" dirty="0"/>
          </a:p>
          <a:p>
            <a:r>
              <a:rPr lang="de-DE" b="1" u="sng" dirty="0"/>
              <a:t>Unecht: </a:t>
            </a:r>
            <a:r>
              <a:rPr lang="de-DE" dirty="0"/>
              <a:t>Hier leisten Versicherer nur, wenn eine Dienstunfähigkeit nach ihren eigenen Definitionen</a:t>
            </a:r>
          </a:p>
          <a:p>
            <a:r>
              <a:rPr lang="de-DE" dirty="0"/>
              <a:t> vorliegt. Eine unechte DU-Klausel kann unter anderem diese Formulierung beinhalten: "Ist die</a:t>
            </a:r>
          </a:p>
          <a:p>
            <a:r>
              <a:rPr lang="de-DE" dirty="0"/>
              <a:t> versicherte Person aufgrund Krank­heit, Verletzung des Körpers oder Kräfteverfalls zur Erfüllung</a:t>
            </a:r>
          </a:p>
          <a:p>
            <a:r>
              <a:rPr lang="de-DE" dirty="0"/>
              <a:t> ihrer Dienst­pflicht nicht in der Lage </a:t>
            </a:r>
            <a:r>
              <a:rPr lang="de-DE" dirty="0">
                <a:solidFill>
                  <a:srgbClr val="FF0000"/>
                </a:solidFill>
              </a:rPr>
              <a:t>und</a:t>
            </a:r>
            <a:r>
              <a:rPr lang="de-DE" dirty="0"/>
              <a:t> wurde sie deswegen wegen allgemeiner Dienst­unfähig­keit</a:t>
            </a:r>
          </a:p>
          <a:p>
            <a:r>
              <a:rPr lang="de-DE" dirty="0"/>
              <a:t> in den Ruhe­stand versetzt…". Das kleine Wort "und" erlaubt dem Versicherer, selbst zu prüfen, ob</a:t>
            </a:r>
          </a:p>
          <a:p>
            <a:r>
              <a:rPr lang="de-DE" dirty="0"/>
              <a:t> die gesundheitliche Be­ein­trächtigung zur Nicht­erfüllung der Dienst­pflicht führt. Kommt das </a:t>
            </a:r>
          </a:p>
          <a:p>
            <a:r>
              <a:rPr lang="de-DE" dirty="0"/>
              <a:t>Versicherungs­unternehmen zu einer anderen Ein­schätzung als der Dienst­herr, kann es sein, dass</a:t>
            </a:r>
          </a:p>
          <a:p>
            <a:r>
              <a:rPr lang="de-DE" dirty="0"/>
              <a:t> keine Versicherungs­leistungen erbracht werden. </a:t>
            </a:r>
          </a:p>
          <a:p>
            <a:endParaRPr lang="de-DE" dirty="0"/>
          </a:p>
        </p:txBody>
      </p:sp>
      <p:sp>
        <p:nvSpPr>
          <p:cNvPr id="5" name="Titel 4"/>
          <p:cNvSpPr>
            <a:spLocks noGrp="1"/>
          </p:cNvSpPr>
          <p:nvPr>
            <p:ph type="title"/>
          </p:nvPr>
        </p:nvSpPr>
        <p:spPr/>
        <p:txBody>
          <a:bodyPr/>
          <a:lstStyle/>
          <a:p>
            <a:r>
              <a:rPr lang="de-DE" dirty="0"/>
              <a:t>ZWS I – 13.02.2025</a:t>
            </a:r>
          </a:p>
        </p:txBody>
      </p:sp>
    </p:spTree>
    <p:extLst>
      <p:ext uri="{BB962C8B-B14F-4D97-AF65-F5344CB8AC3E}">
        <p14:creationId xmlns:p14="http://schemas.microsoft.com/office/powerpoint/2010/main" val="3579028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A668E606-D715-4702-B789-228557264545}"/>
              </a:ext>
            </a:extLst>
          </p:cNvPr>
          <p:cNvSpPr>
            <a:spLocks noGrp="1"/>
          </p:cNvSpPr>
          <p:nvPr>
            <p:ph type="body" sz="quarter" idx="10"/>
          </p:nvPr>
        </p:nvSpPr>
        <p:spPr/>
        <p:txBody>
          <a:bodyPr/>
          <a:lstStyle/>
          <a:p>
            <a:r>
              <a:rPr lang="de-DE" dirty="0"/>
              <a:t>DU - </a:t>
            </a:r>
            <a:r>
              <a:rPr lang="de-DE" dirty="0" err="1"/>
              <a:t>uniVersa</a:t>
            </a:r>
            <a:endParaRPr lang="de-DE" dirty="0"/>
          </a:p>
        </p:txBody>
      </p:sp>
      <p:sp>
        <p:nvSpPr>
          <p:cNvPr id="4" name="Textplatzhalter 3">
            <a:extLst>
              <a:ext uri="{FF2B5EF4-FFF2-40B4-BE49-F238E27FC236}">
                <a16:creationId xmlns:a16="http://schemas.microsoft.com/office/drawing/2014/main" id="{99F44762-26BF-41AB-854E-96CEF8CDA2B8}"/>
              </a:ext>
            </a:extLst>
          </p:cNvPr>
          <p:cNvSpPr>
            <a:spLocks noGrp="1"/>
          </p:cNvSpPr>
          <p:nvPr>
            <p:ph type="body" sz="half" idx="2"/>
          </p:nvPr>
        </p:nvSpPr>
        <p:spPr/>
        <p:txBody>
          <a:bodyPr/>
          <a:lstStyle/>
          <a:p>
            <a:r>
              <a:rPr lang="de-DE" b="1" u="sng" dirty="0">
                <a:solidFill>
                  <a:srgbClr val="FF0000"/>
                </a:solidFill>
              </a:rPr>
              <a:t>Bisher:</a:t>
            </a:r>
          </a:p>
          <a:p>
            <a:endParaRPr lang="de-DE" dirty="0"/>
          </a:p>
          <a:p>
            <a:endParaRPr lang="de-DE" b="1" dirty="0">
              <a:solidFill>
                <a:srgbClr val="00B050"/>
              </a:solidFill>
            </a:endParaRPr>
          </a:p>
          <a:p>
            <a:endParaRPr lang="de-DE" b="1" dirty="0">
              <a:solidFill>
                <a:srgbClr val="00B050"/>
              </a:solidFill>
            </a:endParaRPr>
          </a:p>
          <a:p>
            <a:endParaRPr lang="de-DE" b="1" dirty="0">
              <a:solidFill>
                <a:srgbClr val="00B050"/>
              </a:solidFill>
            </a:endParaRPr>
          </a:p>
        </p:txBody>
      </p:sp>
      <p:sp>
        <p:nvSpPr>
          <p:cNvPr id="3" name="Titel 2">
            <a:extLst>
              <a:ext uri="{FF2B5EF4-FFF2-40B4-BE49-F238E27FC236}">
                <a16:creationId xmlns:a16="http://schemas.microsoft.com/office/drawing/2014/main" id="{5CA03C0D-08A1-449B-AE77-E74272CDBB36}"/>
              </a:ext>
            </a:extLst>
          </p:cNvPr>
          <p:cNvSpPr>
            <a:spLocks noGrp="1"/>
          </p:cNvSpPr>
          <p:nvPr>
            <p:ph type="title"/>
          </p:nvPr>
        </p:nvSpPr>
        <p:spPr/>
        <p:txBody>
          <a:bodyPr/>
          <a:lstStyle/>
          <a:p>
            <a:r>
              <a:rPr lang="de-DE" dirty="0"/>
              <a:t>ZWS I – 13.02.2025</a:t>
            </a:r>
          </a:p>
        </p:txBody>
      </p:sp>
      <p:pic>
        <p:nvPicPr>
          <p:cNvPr id="6" name="Grafik 5">
            <a:extLst>
              <a:ext uri="{FF2B5EF4-FFF2-40B4-BE49-F238E27FC236}">
                <a16:creationId xmlns:a16="http://schemas.microsoft.com/office/drawing/2014/main" id="{EEEC58FA-BC4F-4B19-8E82-3CEA33931D95}"/>
              </a:ext>
            </a:extLst>
          </p:cNvPr>
          <p:cNvPicPr>
            <a:picLocks noChangeAspect="1"/>
          </p:cNvPicPr>
          <p:nvPr/>
        </p:nvPicPr>
        <p:blipFill>
          <a:blip r:embed="rId2"/>
          <a:stretch>
            <a:fillRect/>
          </a:stretch>
        </p:blipFill>
        <p:spPr>
          <a:xfrm>
            <a:off x="479423" y="3105150"/>
            <a:ext cx="8170333" cy="2095500"/>
          </a:xfrm>
          <a:prstGeom prst="rect">
            <a:avLst/>
          </a:prstGeom>
        </p:spPr>
      </p:pic>
    </p:spTree>
    <p:extLst>
      <p:ext uri="{BB962C8B-B14F-4D97-AF65-F5344CB8AC3E}">
        <p14:creationId xmlns:p14="http://schemas.microsoft.com/office/powerpoint/2010/main" val="3364523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9C2BD7F-70C3-45E3-818C-B54B66AA3AA5}"/>
              </a:ext>
            </a:extLst>
          </p:cNvPr>
          <p:cNvSpPr>
            <a:spLocks noGrp="1"/>
          </p:cNvSpPr>
          <p:nvPr>
            <p:ph type="sldNum" sz="quarter" idx="4"/>
          </p:nvPr>
        </p:nvSpPr>
        <p:spPr/>
        <p:txBody>
          <a:bodyPr/>
          <a:lstStyle/>
          <a:p>
            <a:fld id="{EA952CFE-AF4B-4BE9-B2E2-E1420D3F9B32}" type="slidenum">
              <a:rPr lang="de-DE" smtClean="0"/>
              <a:pPr/>
              <a:t>42</a:t>
            </a:fld>
            <a:endParaRPr lang="de-DE" dirty="0"/>
          </a:p>
        </p:txBody>
      </p:sp>
      <p:sp>
        <p:nvSpPr>
          <p:cNvPr id="3" name="Textplatzhalter 2">
            <a:extLst>
              <a:ext uri="{FF2B5EF4-FFF2-40B4-BE49-F238E27FC236}">
                <a16:creationId xmlns:a16="http://schemas.microsoft.com/office/drawing/2014/main" id="{5FFB8C92-A60A-4554-9A29-942001603C0E}"/>
              </a:ext>
            </a:extLst>
          </p:cNvPr>
          <p:cNvSpPr>
            <a:spLocks noGrp="1"/>
          </p:cNvSpPr>
          <p:nvPr>
            <p:ph type="body" sz="quarter" idx="10"/>
          </p:nvPr>
        </p:nvSpPr>
        <p:spPr/>
        <p:txBody>
          <a:bodyPr/>
          <a:lstStyle/>
          <a:p>
            <a:r>
              <a:rPr lang="de-DE" dirty="0"/>
              <a:t>DU - </a:t>
            </a:r>
            <a:r>
              <a:rPr lang="de-DE" dirty="0" err="1"/>
              <a:t>uniVersa</a:t>
            </a:r>
            <a:endParaRPr lang="de-DE" dirty="0"/>
          </a:p>
          <a:p>
            <a:endParaRPr lang="de-DE" dirty="0"/>
          </a:p>
        </p:txBody>
      </p:sp>
      <p:sp>
        <p:nvSpPr>
          <p:cNvPr id="4" name="Textplatzhalter 3">
            <a:extLst>
              <a:ext uri="{FF2B5EF4-FFF2-40B4-BE49-F238E27FC236}">
                <a16:creationId xmlns:a16="http://schemas.microsoft.com/office/drawing/2014/main" id="{AEBF3FC6-5205-47B8-88D6-38F71753BC06}"/>
              </a:ext>
            </a:extLst>
          </p:cNvPr>
          <p:cNvSpPr>
            <a:spLocks noGrp="1"/>
          </p:cNvSpPr>
          <p:nvPr>
            <p:ph type="body" sz="half" idx="2"/>
          </p:nvPr>
        </p:nvSpPr>
        <p:spPr/>
        <p:txBody>
          <a:bodyPr/>
          <a:lstStyle/>
          <a:p>
            <a:r>
              <a:rPr lang="de-DE" b="1" u="sng" dirty="0">
                <a:solidFill>
                  <a:srgbClr val="00B050"/>
                </a:solidFill>
              </a:rPr>
              <a:t>NEU:</a:t>
            </a:r>
          </a:p>
          <a:p>
            <a:endParaRPr lang="de-DE" b="1" u="sng" dirty="0">
              <a:solidFill>
                <a:srgbClr val="00B050"/>
              </a:solidFill>
            </a:endParaRPr>
          </a:p>
        </p:txBody>
      </p:sp>
      <p:sp>
        <p:nvSpPr>
          <p:cNvPr id="5" name="Titel 4">
            <a:extLst>
              <a:ext uri="{FF2B5EF4-FFF2-40B4-BE49-F238E27FC236}">
                <a16:creationId xmlns:a16="http://schemas.microsoft.com/office/drawing/2014/main" id="{859DA6A8-A32D-4673-84F5-7CA7450CAF97}"/>
              </a:ext>
            </a:extLst>
          </p:cNvPr>
          <p:cNvSpPr>
            <a:spLocks noGrp="1"/>
          </p:cNvSpPr>
          <p:nvPr>
            <p:ph type="title"/>
          </p:nvPr>
        </p:nvSpPr>
        <p:spPr/>
        <p:txBody>
          <a:bodyPr/>
          <a:lstStyle/>
          <a:p>
            <a:r>
              <a:rPr lang="de-DE" dirty="0"/>
              <a:t>ZWS I – 13.02.2025</a:t>
            </a:r>
          </a:p>
        </p:txBody>
      </p:sp>
      <p:pic>
        <p:nvPicPr>
          <p:cNvPr id="7" name="Grafik 6">
            <a:extLst>
              <a:ext uri="{FF2B5EF4-FFF2-40B4-BE49-F238E27FC236}">
                <a16:creationId xmlns:a16="http://schemas.microsoft.com/office/drawing/2014/main" id="{A3BCDFD0-36D2-4113-AB88-608E375E191A}"/>
              </a:ext>
            </a:extLst>
          </p:cNvPr>
          <p:cNvPicPr>
            <a:picLocks noChangeAspect="1"/>
          </p:cNvPicPr>
          <p:nvPr/>
        </p:nvPicPr>
        <p:blipFill>
          <a:blip r:embed="rId2"/>
          <a:stretch>
            <a:fillRect/>
          </a:stretch>
        </p:blipFill>
        <p:spPr>
          <a:xfrm>
            <a:off x="364220" y="2923039"/>
            <a:ext cx="9704791" cy="2357236"/>
          </a:xfrm>
          <a:prstGeom prst="rect">
            <a:avLst/>
          </a:prstGeom>
        </p:spPr>
      </p:pic>
    </p:spTree>
    <p:extLst>
      <p:ext uri="{BB962C8B-B14F-4D97-AF65-F5344CB8AC3E}">
        <p14:creationId xmlns:p14="http://schemas.microsoft.com/office/powerpoint/2010/main" val="17106729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SAZ 25 und SAZ 30</a:t>
            </a:r>
            <a:endParaRPr lang="de-DE" sz="2400" dirty="0"/>
          </a:p>
        </p:txBody>
      </p:sp>
      <p:sp>
        <p:nvSpPr>
          <p:cNvPr id="3" name="Textfeld 2">
            <a:extLst>
              <a:ext uri="{FF2B5EF4-FFF2-40B4-BE49-F238E27FC236}">
                <a16:creationId xmlns:a16="http://schemas.microsoft.com/office/drawing/2014/main" id="{7BA6BE08-CCFE-4216-93AB-87406F5EBE3B}"/>
              </a:ext>
            </a:extLst>
          </p:cNvPr>
          <p:cNvSpPr txBox="1"/>
          <p:nvPr/>
        </p:nvSpPr>
        <p:spPr>
          <a:xfrm>
            <a:off x="586153" y="1867876"/>
            <a:ext cx="10146015" cy="1938992"/>
          </a:xfrm>
          <a:prstGeom prst="rect">
            <a:avLst/>
          </a:prstGeom>
          <a:noFill/>
        </p:spPr>
        <p:txBody>
          <a:bodyPr wrap="square" rtlCol="0">
            <a:spAutoFit/>
          </a:bodyPr>
          <a:lstStyle/>
          <a:p>
            <a:r>
              <a:rPr lang="de-DE" sz="2400" u="sng" dirty="0"/>
              <a:t>Fall:</a:t>
            </a:r>
            <a:r>
              <a:rPr lang="de-DE" sz="2400" dirty="0"/>
              <a:t> Soldatin ist SAZ 25 und überlegt noch auf SAZ 30 zu verlängern</a:t>
            </a:r>
          </a:p>
          <a:p>
            <a:endParaRPr lang="de-DE" sz="2400" dirty="0"/>
          </a:p>
          <a:p>
            <a:pPr marL="285750" indent="-285750">
              <a:buFont typeface="Wingdings" panose="05000000000000000000" pitchFamily="2" charset="2"/>
              <a:buChar char="§"/>
            </a:pPr>
            <a:r>
              <a:rPr lang="de-DE" sz="2400" dirty="0"/>
              <a:t>Kann sie sich trotz des Alters im Anschluss GKV versichern?</a:t>
            </a:r>
          </a:p>
          <a:p>
            <a:pPr marL="285750" indent="-285750">
              <a:buFont typeface="Wingdings" panose="05000000000000000000" pitchFamily="2" charset="2"/>
              <a:buChar char="§"/>
            </a:pPr>
            <a:endParaRPr lang="de-DE" sz="2400" dirty="0"/>
          </a:p>
          <a:p>
            <a:pPr marL="285750" indent="-285750">
              <a:buFont typeface="Wingdings" panose="05000000000000000000" pitchFamily="2" charset="2"/>
              <a:buChar char="§"/>
            </a:pPr>
            <a:r>
              <a:rPr lang="de-DE" sz="2400" dirty="0"/>
              <a:t>Hat sie nach Dienstzeitende einen Beihilfeanspruch?</a:t>
            </a:r>
          </a:p>
        </p:txBody>
      </p:sp>
    </p:spTree>
    <p:extLst>
      <p:ext uri="{BB962C8B-B14F-4D97-AF65-F5344CB8AC3E}">
        <p14:creationId xmlns:p14="http://schemas.microsoft.com/office/powerpoint/2010/main" val="34894140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SAZ 25 und SAZ 30</a:t>
            </a:r>
            <a:endParaRPr lang="de-DE" sz="2400" dirty="0"/>
          </a:p>
        </p:txBody>
      </p:sp>
      <p:sp>
        <p:nvSpPr>
          <p:cNvPr id="3" name="Textfeld 2">
            <a:extLst>
              <a:ext uri="{FF2B5EF4-FFF2-40B4-BE49-F238E27FC236}">
                <a16:creationId xmlns:a16="http://schemas.microsoft.com/office/drawing/2014/main" id="{7BA6BE08-CCFE-4216-93AB-87406F5EBE3B}"/>
              </a:ext>
            </a:extLst>
          </p:cNvPr>
          <p:cNvSpPr txBox="1"/>
          <p:nvPr/>
        </p:nvSpPr>
        <p:spPr>
          <a:xfrm>
            <a:off x="586153" y="1867876"/>
            <a:ext cx="10146015" cy="4493538"/>
          </a:xfrm>
          <a:prstGeom prst="rect">
            <a:avLst/>
          </a:prstGeom>
          <a:noFill/>
        </p:spPr>
        <p:txBody>
          <a:bodyPr wrap="square" rtlCol="0">
            <a:spAutoFit/>
          </a:bodyPr>
          <a:lstStyle/>
          <a:p>
            <a:r>
              <a:rPr lang="de-DE" sz="2200" u="sng" dirty="0">
                <a:solidFill>
                  <a:srgbClr val="1D2D4B"/>
                </a:solidFill>
              </a:rPr>
              <a:t>Fall:</a:t>
            </a:r>
            <a:r>
              <a:rPr lang="de-DE" sz="2200" dirty="0">
                <a:solidFill>
                  <a:srgbClr val="1D2D4B"/>
                </a:solidFill>
              </a:rPr>
              <a:t> Soldatin ist SAZ 25 und überlegt noch auf SAZ 30 zu verlängern. Bei 	Dienstzeitende wird sie 55 oder 60 Jahre alt sein.</a:t>
            </a:r>
          </a:p>
          <a:p>
            <a:endParaRPr lang="de-DE" sz="2200" dirty="0">
              <a:solidFill>
                <a:srgbClr val="1D2D4B"/>
              </a:solidFill>
            </a:endParaRPr>
          </a:p>
          <a:p>
            <a:pPr marL="285750" indent="-285750">
              <a:buFont typeface="Wingdings" panose="05000000000000000000" pitchFamily="2" charset="2"/>
              <a:buChar char="§"/>
            </a:pPr>
            <a:r>
              <a:rPr lang="de-DE" sz="2200" dirty="0">
                <a:solidFill>
                  <a:srgbClr val="1D2D4B"/>
                </a:solidFill>
              </a:rPr>
              <a:t>Kann sie sich trotz des Alters im Anschluss GKV versichern?</a:t>
            </a:r>
            <a:br>
              <a:rPr lang="de-DE" sz="2200" dirty="0">
                <a:solidFill>
                  <a:srgbClr val="1D2D4B"/>
                </a:solidFill>
              </a:rPr>
            </a:br>
            <a:r>
              <a:rPr lang="de-DE" sz="2200" dirty="0">
                <a:solidFill>
                  <a:srgbClr val="1D2D4B"/>
                </a:solidFill>
              </a:rPr>
              <a:t>§ 9 SGB V – Freiwillige Versicherung:</a:t>
            </a:r>
          </a:p>
          <a:p>
            <a:pPr marL="285750" indent="-285750">
              <a:buFont typeface="Wingdings" panose="05000000000000000000" pitchFamily="2" charset="2"/>
              <a:buChar char="§"/>
            </a:pPr>
            <a:endParaRPr lang="de-DE" sz="2200" dirty="0">
              <a:solidFill>
                <a:srgbClr val="1D2D4B"/>
              </a:solidFill>
            </a:endParaRPr>
          </a:p>
          <a:p>
            <a:r>
              <a:rPr lang="de-DE" sz="2200" i="1" dirty="0">
                <a:solidFill>
                  <a:srgbClr val="002060"/>
                </a:solidFill>
              </a:rPr>
              <a:t>	„(1) 1Der Versicherung können beitreten…</a:t>
            </a:r>
          </a:p>
          <a:p>
            <a:br>
              <a:rPr lang="de-DE" sz="2200" i="1" dirty="0">
                <a:solidFill>
                  <a:srgbClr val="002060"/>
                </a:solidFill>
              </a:rPr>
            </a:br>
            <a:r>
              <a:rPr lang="de-DE" sz="2200" i="1" dirty="0">
                <a:solidFill>
                  <a:srgbClr val="002060"/>
                </a:solidFill>
              </a:rPr>
              <a:t>	8. Personen, die ab dem 31. Dezember 2018 als Soldatinnen oder 	Soldaten auf Zeit aus dem Dienst ausgeschieden sind.“</a:t>
            </a:r>
          </a:p>
          <a:p>
            <a:pPr marL="285750" indent="-285750">
              <a:buFont typeface="Wingdings" panose="05000000000000000000" pitchFamily="2" charset="2"/>
              <a:buChar char="§"/>
            </a:pPr>
            <a:endParaRPr lang="de-DE" sz="2200" i="1" dirty="0"/>
          </a:p>
          <a:p>
            <a:pPr marL="285750" indent="-285750">
              <a:buFont typeface="Wingdings" panose="05000000000000000000" pitchFamily="2" charset="2"/>
              <a:buChar char="§"/>
            </a:pPr>
            <a:r>
              <a:rPr lang="de-DE" sz="2200" dirty="0">
                <a:solidFill>
                  <a:srgbClr val="1D2D4B"/>
                </a:solidFill>
              </a:rPr>
              <a:t>Hat sie nach Dienstzeitende einen Beihilfeanspruch?</a:t>
            </a:r>
            <a:br>
              <a:rPr lang="de-DE" sz="2200" dirty="0">
                <a:solidFill>
                  <a:srgbClr val="1D2D4B"/>
                </a:solidFill>
              </a:rPr>
            </a:br>
            <a:r>
              <a:rPr lang="de-DE" sz="2200" dirty="0">
                <a:solidFill>
                  <a:srgbClr val="1D2D4B"/>
                </a:solidFill>
              </a:rPr>
              <a:t>Nein, da SAZ und keine Berufssoldatin</a:t>
            </a:r>
          </a:p>
        </p:txBody>
      </p:sp>
    </p:spTree>
    <p:extLst>
      <p:ext uri="{BB962C8B-B14F-4D97-AF65-F5344CB8AC3E}">
        <p14:creationId xmlns:p14="http://schemas.microsoft.com/office/powerpoint/2010/main" val="25539264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endParaRPr lang="de-DE" sz="2400" dirty="0"/>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p>
          <a:p>
            <a:pPr marL="0" indent="0">
              <a:buNone/>
            </a:pPr>
            <a:endParaRPr lang="de-DE" sz="2400" u="sng" dirty="0">
              <a:solidFill>
                <a:srgbClr val="1D2D4B"/>
              </a:solidFill>
            </a:endParaRPr>
          </a:p>
          <a:p>
            <a:pPr marL="0" indent="0">
              <a:buNone/>
            </a:pPr>
            <a:endParaRPr lang="de-DE" sz="2400" dirty="0">
              <a:solidFill>
                <a:srgbClr val="1D2D4B"/>
              </a:solidFill>
            </a:endParaRPr>
          </a:p>
          <a:p>
            <a:pPr marL="0" indent="0">
              <a:buNone/>
            </a:pPr>
            <a:endParaRPr lang="de-DE" sz="2400" dirty="0">
              <a:solidFill>
                <a:srgbClr val="1D2D4B"/>
              </a:solidFill>
            </a:endParaRPr>
          </a:p>
          <a:p>
            <a:pPr marL="0" indent="0">
              <a:buNone/>
            </a:pPr>
            <a:r>
              <a:rPr lang="de-DE" dirty="0">
                <a:solidFill>
                  <a:srgbClr val="1D2D4B"/>
                </a:solidFill>
              </a:rPr>
              <a:t>Vielen Dank für Ihre Aufmerksamkeit!</a:t>
            </a:r>
          </a:p>
        </p:txBody>
      </p:sp>
    </p:spTree>
    <p:extLst>
      <p:ext uri="{BB962C8B-B14F-4D97-AF65-F5344CB8AC3E}">
        <p14:creationId xmlns:p14="http://schemas.microsoft.com/office/powerpoint/2010/main" val="3597371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Rentenversicherungen Beitragsentwicklung 2025</a:t>
            </a:r>
            <a:endParaRPr lang="de-DE" sz="2400" dirty="0"/>
          </a:p>
        </p:txBody>
      </p:sp>
      <p:pic>
        <p:nvPicPr>
          <p:cNvPr id="4" name="Grafik 3">
            <a:extLst>
              <a:ext uri="{FF2B5EF4-FFF2-40B4-BE49-F238E27FC236}">
                <a16:creationId xmlns:a16="http://schemas.microsoft.com/office/drawing/2014/main" id="{24EDCB97-35BC-4917-8B23-1418A791E4D5}"/>
              </a:ext>
            </a:extLst>
          </p:cNvPr>
          <p:cNvPicPr>
            <a:picLocks noChangeAspect="1"/>
          </p:cNvPicPr>
          <p:nvPr/>
        </p:nvPicPr>
        <p:blipFill>
          <a:blip r:embed="rId2"/>
          <a:stretch>
            <a:fillRect/>
          </a:stretch>
        </p:blipFill>
        <p:spPr>
          <a:xfrm>
            <a:off x="859373" y="1612115"/>
            <a:ext cx="8487827" cy="4893883"/>
          </a:xfrm>
          <a:prstGeom prst="rect">
            <a:avLst/>
          </a:prstGeom>
        </p:spPr>
      </p:pic>
    </p:spTree>
    <p:extLst>
      <p:ext uri="{BB962C8B-B14F-4D97-AF65-F5344CB8AC3E}">
        <p14:creationId xmlns:p14="http://schemas.microsoft.com/office/powerpoint/2010/main" val="2527826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Auswirkungen des Höchstrechnungszinses</a:t>
            </a:r>
            <a:endParaRPr lang="de-DE" sz="2400" dirty="0"/>
          </a:p>
        </p:txBody>
      </p:sp>
      <p:sp>
        <p:nvSpPr>
          <p:cNvPr id="3" name="Textfeld 2">
            <a:extLst>
              <a:ext uri="{FF2B5EF4-FFF2-40B4-BE49-F238E27FC236}">
                <a16:creationId xmlns:a16="http://schemas.microsoft.com/office/drawing/2014/main" id="{7BA6BE08-CCFE-4216-93AB-87406F5EBE3B}"/>
              </a:ext>
            </a:extLst>
          </p:cNvPr>
          <p:cNvSpPr txBox="1"/>
          <p:nvPr/>
        </p:nvSpPr>
        <p:spPr>
          <a:xfrm>
            <a:off x="586153" y="2086707"/>
            <a:ext cx="10146015" cy="830997"/>
          </a:xfrm>
          <a:prstGeom prst="rect">
            <a:avLst/>
          </a:prstGeom>
          <a:noFill/>
        </p:spPr>
        <p:txBody>
          <a:bodyPr wrap="square" rtlCol="0">
            <a:spAutoFit/>
          </a:bodyPr>
          <a:lstStyle/>
          <a:p>
            <a:r>
              <a:rPr lang="de-DE" sz="2400" dirty="0">
                <a:solidFill>
                  <a:srgbClr val="1D2D4B"/>
                </a:solidFill>
              </a:rPr>
              <a:t>Schüler BU (1000 € Rente bis 67, LV1871):</a:t>
            </a:r>
          </a:p>
          <a:p>
            <a:endParaRPr lang="de-DE" sz="2400" dirty="0"/>
          </a:p>
        </p:txBody>
      </p:sp>
      <p:graphicFrame>
        <p:nvGraphicFramePr>
          <p:cNvPr id="4" name="Tabelle 4">
            <a:extLst>
              <a:ext uri="{FF2B5EF4-FFF2-40B4-BE49-F238E27FC236}">
                <a16:creationId xmlns:a16="http://schemas.microsoft.com/office/drawing/2014/main" id="{9E4AF9BE-352A-4DEE-972C-D5620EFF4192}"/>
              </a:ext>
            </a:extLst>
          </p:cNvPr>
          <p:cNvGraphicFramePr>
            <a:graphicFrameLocks noGrp="1"/>
          </p:cNvGraphicFramePr>
          <p:nvPr>
            <p:extLst>
              <p:ext uri="{D42A27DB-BD31-4B8C-83A1-F6EECF244321}">
                <p14:modId xmlns:p14="http://schemas.microsoft.com/office/powerpoint/2010/main" val="190301496"/>
              </p:ext>
            </p:extLst>
          </p:nvPr>
        </p:nvGraphicFramePr>
        <p:xfrm>
          <a:off x="586153" y="2993944"/>
          <a:ext cx="8127999" cy="18542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297062622"/>
                    </a:ext>
                  </a:extLst>
                </a:gridCol>
                <a:gridCol w="2709333">
                  <a:extLst>
                    <a:ext uri="{9D8B030D-6E8A-4147-A177-3AD203B41FA5}">
                      <a16:colId xmlns:a16="http://schemas.microsoft.com/office/drawing/2014/main" val="2586426600"/>
                    </a:ext>
                  </a:extLst>
                </a:gridCol>
                <a:gridCol w="2709333">
                  <a:extLst>
                    <a:ext uri="{9D8B030D-6E8A-4147-A177-3AD203B41FA5}">
                      <a16:colId xmlns:a16="http://schemas.microsoft.com/office/drawing/2014/main" val="2157732382"/>
                    </a:ext>
                  </a:extLst>
                </a:gridCol>
              </a:tblGrid>
              <a:tr h="370840">
                <a:tc gridSpan="3">
                  <a:txBody>
                    <a:bodyPr/>
                    <a:lstStyle/>
                    <a:p>
                      <a:pPr algn="ctr"/>
                      <a:r>
                        <a:rPr lang="de-DE" dirty="0"/>
                        <a:t>Stadtteilschule / Gesamtschule</a:t>
                      </a:r>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811680285"/>
                  </a:ext>
                </a:extLst>
              </a:tr>
              <a:tr h="370840">
                <a:tc>
                  <a:txBody>
                    <a:bodyPr/>
                    <a:lstStyle/>
                    <a:p>
                      <a:pPr algn="ctr"/>
                      <a:r>
                        <a:rPr lang="de-DE" b="1" dirty="0">
                          <a:solidFill>
                            <a:srgbClr val="1D2D4B"/>
                          </a:solidFill>
                        </a:rPr>
                        <a:t>Eintrittsalter</a:t>
                      </a:r>
                    </a:p>
                  </a:txBody>
                  <a:tcPr/>
                </a:tc>
                <a:tc>
                  <a:txBody>
                    <a:bodyPr/>
                    <a:lstStyle/>
                    <a:p>
                      <a:pPr algn="ctr"/>
                      <a:r>
                        <a:rPr lang="de-DE" b="1" dirty="0">
                          <a:solidFill>
                            <a:srgbClr val="1D2D4B"/>
                          </a:solidFill>
                        </a:rPr>
                        <a:t>2025</a:t>
                      </a:r>
                    </a:p>
                  </a:txBody>
                  <a:tcPr/>
                </a:tc>
                <a:tc>
                  <a:txBody>
                    <a:bodyPr/>
                    <a:lstStyle/>
                    <a:p>
                      <a:pPr algn="ctr"/>
                      <a:r>
                        <a:rPr lang="de-DE" b="1" dirty="0">
                          <a:solidFill>
                            <a:srgbClr val="1D2D4B"/>
                          </a:solidFill>
                        </a:rPr>
                        <a:t>2024</a:t>
                      </a:r>
                    </a:p>
                  </a:txBody>
                  <a:tcPr/>
                </a:tc>
                <a:extLst>
                  <a:ext uri="{0D108BD9-81ED-4DB2-BD59-A6C34878D82A}">
                    <a16:rowId xmlns:a16="http://schemas.microsoft.com/office/drawing/2014/main" val="2499154977"/>
                  </a:ext>
                </a:extLst>
              </a:tr>
              <a:tr h="370840">
                <a:tc>
                  <a:txBody>
                    <a:bodyPr/>
                    <a:lstStyle/>
                    <a:p>
                      <a:pPr algn="ctr"/>
                      <a:r>
                        <a:rPr lang="de-DE" dirty="0">
                          <a:solidFill>
                            <a:srgbClr val="1D2D4B"/>
                          </a:solidFill>
                        </a:rPr>
                        <a:t>10</a:t>
                      </a:r>
                    </a:p>
                  </a:txBody>
                  <a:tcPr/>
                </a:tc>
                <a:tc>
                  <a:txBody>
                    <a:bodyPr/>
                    <a:lstStyle/>
                    <a:p>
                      <a:pPr algn="ctr"/>
                      <a:r>
                        <a:rPr lang="de-DE" dirty="0">
                          <a:solidFill>
                            <a:srgbClr val="1D2D4B"/>
                          </a:solidFill>
                        </a:rPr>
                        <a:t>42,30</a:t>
                      </a:r>
                    </a:p>
                  </a:txBody>
                  <a:tcPr/>
                </a:tc>
                <a:tc>
                  <a:txBody>
                    <a:bodyPr/>
                    <a:lstStyle/>
                    <a:p>
                      <a:pPr algn="ctr"/>
                      <a:r>
                        <a:rPr lang="de-DE" dirty="0">
                          <a:solidFill>
                            <a:srgbClr val="1D2D4B"/>
                          </a:solidFill>
                        </a:rPr>
                        <a:t>51,37</a:t>
                      </a:r>
                    </a:p>
                  </a:txBody>
                  <a:tcPr/>
                </a:tc>
                <a:extLst>
                  <a:ext uri="{0D108BD9-81ED-4DB2-BD59-A6C34878D82A}">
                    <a16:rowId xmlns:a16="http://schemas.microsoft.com/office/drawing/2014/main" val="1032684674"/>
                  </a:ext>
                </a:extLst>
              </a:tr>
              <a:tr h="370840">
                <a:tc>
                  <a:txBody>
                    <a:bodyPr/>
                    <a:lstStyle/>
                    <a:p>
                      <a:pPr algn="ctr"/>
                      <a:r>
                        <a:rPr lang="de-DE" dirty="0">
                          <a:solidFill>
                            <a:srgbClr val="1D2D4B"/>
                          </a:solidFill>
                        </a:rPr>
                        <a:t>15</a:t>
                      </a:r>
                    </a:p>
                  </a:txBody>
                  <a:tcPr/>
                </a:tc>
                <a:tc>
                  <a:txBody>
                    <a:bodyPr/>
                    <a:lstStyle/>
                    <a:p>
                      <a:pPr algn="ctr"/>
                      <a:r>
                        <a:rPr lang="de-DE" dirty="0">
                          <a:solidFill>
                            <a:srgbClr val="1D2D4B"/>
                          </a:solidFill>
                        </a:rPr>
                        <a:t>46,18</a:t>
                      </a:r>
                    </a:p>
                  </a:txBody>
                  <a:tcPr/>
                </a:tc>
                <a:tc>
                  <a:txBody>
                    <a:bodyPr/>
                    <a:lstStyle/>
                    <a:p>
                      <a:pPr algn="ctr"/>
                      <a:r>
                        <a:rPr lang="de-DE" dirty="0">
                          <a:solidFill>
                            <a:srgbClr val="1D2D4B"/>
                          </a:solidFill>
                        </a:rPr>
                        <a:t>55,35</a:t>
                      </a:r>
                    </a:p>
                  </a:txBody>
                  <a:tcPr/>
                </a:tc>
                <a:extLst>
                  <a:ext uri="{0D108BD9-81ED-4DB2-BD59-A6C34878D82A}">
                    <a16:rowId xmlns:a16="http://schemas.microsoft.com/office/drawing/2014/main" val="4183884515"/>
                  </a:ext>
                </a:extLst>
              </a:tr>
              <a:tr h="370840">
                <a:tc>
                  <a:txBody>
                    <a:bodyPr/>
                    <a:lstStyle/>
                    <a:p>
                      <a:pPr algn="ctr"/>
                      <a:r>
                        <a:rPr lang="de-DE" dirty="0">
                          <a:solidFill>
                            <a:srgbClr val="1D2D4B"/>
                          </a:solidFill>
                        </a:rPr>
                        <a:t>18</a:t>
                      </a:r>
                    </a:p>
                  </a:txBody>
                  <a:tcPr/>
                </a:tc>
                <a:tc>
                  <a:txBody>
                    <a:bodyPr/>
                    <a:lstStyle/>
                    <a:p>
                      <a:pPr algn="ctr"/>
                      <a:r>
                        <a:rPr lang="de-DE" dirty="0">
                          <a:solidFill>
                            <a:srgbClr val="1D2D4B"/>
                          </a:solidFill>
                        </a:rPr>
                        <a:t>48,79</a:t>
                      </a:r>
                    </a:p>
                  </a:txBody>
                  <a:tcPr/>
                </a:tc>
                <a:tc>
                  <a:txBody>
                    <a:bodyPr/>
                    <a:lstStyle/>
                    <a:p>
                      <a:pPr algn="ctr"/>
                      <a:r>
                        <a:rPr lang="de-DE" dirty="0">
                          <a:solidFill>
                            <a:srgbClr val="1D2D4B"/>
                          </a:solidFill>
                        </a:rPr>
                        <a:t>58,02</a:t>
                      </a:r>
                    </a:p>
                  </a:txBody>
                  <a:tcPr/>
                </a:tc>
                <a:extLst>
                  <a:ext uri="{0D108BD9-81ED-4DB2-BD59-A6C34878D82A}">
                    <a16:rowId xmlns:a16="http://schemas.microsoft.com/office/drawing/2014/main" val="1158593131"/>
                  </a:ext>
                </a:extLst>
              </a:tr>
            </a:tbl>
          </a:graphicData>
        </a:graphic>
      </p:graphicFrame>
      <p:sp>
        <p:nvSpPr>
          <p:cNvPr id="6" name="Textfeld 5">
            <a:extLst>
              <a:ext uri="{FF2B5EF4-FFF2-40B4-BE49-F238E27FC236}">
                <a16:creationId xmlns:a16="http://schemas.microsoft.com/office/drawing/2014/main" id="{37FE7318-7F57-4435-8156-75D42CCB778B}"/>
              </a:ext>
            </a:extLst>
          </p:cNvPr>
          <p:cNvSpPr txBox="1"/>
          <p:nvPr/>
        </p:nvSpPr>
        <p:spPr>
          <a:xfrm>
            <a:off x="586152" y="5349630"/>
            <a:ext cx="10146015" cy="461665"/>
          </a:xfrm>
          <a:prstGeom prst="rect">
            <a:avLst/>
          </a:prstGeom>
          <a:noFill/>
        </p:spPr>
        <p:txBody>
          <a:bodyPr wrap="square" rtlCol="0">
            <a:spAutoFit/>
          </a:bodyPr>
          <a:lstStyle/>
          <a:p>
            <a:r>
              <a:rPr lang="de-DE" sz="2400" dirty="0">
                <a:solidFill>
                  <a:srgbClr val="1D2D4B"/>
                </a:solidFill>
              </a:rPr>
              <a:t>VWB Schüler BU   –10 € </a:t>
            </a:r>
            <a:endParaRPr lang="de-DE" sz="2400" dirty="0"/>
          </a:p>
        </p:txBody>
      </p:sp>
    </p:spTree>
    <p:extLst>
      <p:ext uri="{BB962C8B-B14F-4D97-AF65-F5344CB8AC3E}">
        <p14:creationId xmlns:p14="http://schemas.microsoft.com/office/powerpoint/2010/main" val="3561696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dirty="0"/>
              <a:t>Die häufigsten Beschwerdegründe in der PKV</a:t>
            </a:r>
            <a:endParaRPr lang="de-DE" sz="2400" dirty="0"/>
          </a:p>
        </p:txBody>
      </p:sp>
      <p:pic>
        <p:nvPicPr>
          <p:cNvPr id="6" name="Grafik 5">
            <a:extLst>
              <a:ext uri="{FF2B5EF4-FFF2-40B4-BE49-F238E27FC236}">
                <a16:creationId xmlns:a16="http://schemas.microsoft.com/office/drawing/2014/main" id="{3501607B-8B69-4DBE-9ABF-E21E6A349F8D}"/>
              </a:ext>
            </a:extLst>
          </p:cNvPr>
          <p:cNvPicPr>
            <a:picLocks noChangeAspect="1"/>
          </p:cNvPicPr>
          <p:nvPr/>
        </p:nvPicPr>
        <p:blipFill>
          <a:blip r:embed="rId2"/>
          <a:stretch>
            <a:fillRect/>
          </a:stretch>
        </p:blipFill>
        <p:spPr>
          <a:xfrm>
            <a:off x="738477" y="1560411"/>
            <a:ext cx="6740846" cy="5083427"/>
          </a:xfrm>
          <a:prstGeom prst="rect">
            <a:avLst/>
          </a:prstGeom>
        </p:spPr>
      </p:pic>
      <p:sp>
        <p:nvSpPr>
          <p:cNvPr id="3" name="Textfeld 2">
            <a:extLst>
              <a:ext uri="{FF2B5EF4-FFF2-40B4-BE49-F238E27FC236}">
                <a16:creationId xmlns:a16="http://schemas.microsoft.com/office/drawing/2014/main" id="{EE41002A-1FBD-4B6D-848E-051411A801F6}"/>
              </a:ext>
            </a:extLst>
          </p:cNvPr>
          <p:cNvSpPr txBox="1"/>
          <p:nvPr/>
        </p:nvSpPr>
        <p:spPr>
          <a:xfrm>
            <a:off x="7933267" y="2751666"/>
            <a:ext cx="1401346" cy="523220"/>
          </a:xfrm>
          <a:prstGeom prst="rect">
            <a:avLst/>
          </a:prstGeom>
          <a:noFill/>
        </p:spPr>
        <p:txBody>
          <a:bodyPr wrap="none" rtlCol="0">
            <a:spAutoFit/>
          </a:bodyPr>
          <a:lstStyle/>
          <a:p>
            <a:r>
              <a:rPr lang="de-DE" sz="2800" dirty="0"/>
              <a:t>ARAG?</a:t>
            </a:r>
          </a:p>
        </p:txBody>
      </p:sp>
    </p:spTree>
    <p:extLst>
      <p:ext uri="{BB962C8B-B14F-4D97-AF65-F5344CB8AC3E}">
        <p14:creationId xmlns:p14="http://schemas.microsoft.com/office/powerpoint/2010/main" val="3939278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21D9DF4-E6AF-4D9A-88E9-9CD088A5AA7D}"/>
              </a:ext>
            </a:extLst>
          </p:cNvPr>
          <p:cNvSpPr>
            <a:spLocks noGrp="1"/>
          </p:cNvSpPr>
          <p:nvPr>
            <p:ph type="sldNum" sz="quarter" idx="4"/>
          </p:nvPr>
        </p:nvSpPr>
        <p:spPr/>
        <p:txBody>
          <a:bodyPr/>
          <a:lstStyle/>
          <a:p>
            <a:fld id="{0DB11324-E0A8-4199-978D-02885A0D0942}" type="slidenum">
              <a:rPr lang="de-DE" smtClean="0"/>
              <a:t>8</a:t>
            </a:fld>
            <a:endParaRPr lang="de-DE"/>
          </a:p>
        </p:txBody>
      </p:sp>
      <p:sp>
        <p:nvSpPr>
          <p:cNvPr id="4" name="Titel 3">
            <a:extLst>
              <a:ext uri="{FF2B5EF4-FFF2-40B4-BE49-F238E27FC236}">
                <a16:creationId xmlns:a16="http://schemas.microsoft.com/office/drawing/2014/main" id="{5554E626-555B-47B6-B86C-BA3D623A38DF}"/>
              </a:ext>
            </a:extLst>
          </p:cNvPr>
          <p:cNvSpPr>
            <a:spLocks noGrp="1"/>
          </p:cNvSpPr>
          <p:nvPr>
            <p:ph type="title"/>
          </p:nvPr>
        </p:nvSpPr>
        <p:spPr/>
        <p:txBody>
          <a:bodyPr/>
          <a:lstStyle/>
          <a:p>
            <a:r>
              <a:rPr lang="de-DE" dirty="0"/>
              <a:t>Warum nicht ARAG? </a:t>
            </a:r>
            <a:r>
              <a:rPr lang="de-DE" dirty="0">
                <a:sym typeface="Wingdings" panose="05000000000000000000" pitchFamily="2" charset="2"/>
              </a:rPr>
              <a:t></a:t>
            </a:r>
            <a:endParaRPr lang="de-DE" dirty="0"/>
          </a:p>
        </p:txBody>
      </p:sp>
      <p:pic>
        <p:nvPicPr>
          <p:cNvPr id="6" name="Grafik 5">
            <a:extLst>
              <a:ext uri="{FF2B5EF4-FFF2-40B4-BE49-F238E27FC236}">
                <a16:creationId xmlns:a16="http://schemas.microsoft.com/office/drawing/2014/main" id="{173DE1AC-F6C8-496B-8764-F7CBAA2260C9}"/>
              </a:ext>
            </a:extLst>
          </p:cNvPr>
          <p:cNvPicPr>
            <a:picLocks noChangeAspect="1"/>
          </p:cNvPicPr>
          <p:nvPr/>
        </p:nvPicPr>
        <p:blipFill>
          <a:blip r:embed="rId2"/>
          <a:stretch>
            <a:fillRect/>
          </a:stretch>
        </p:blipFill>
        <p:spPr>
          <a:xfrm>
            <a:off x="501650" y="3777822"/>
            <a:ext cx="7734300" cy="1400175"/>
          </a:xfrm>
          <a:prstGeom prst="rect">
            <a:avLst/>
          </a:prstGeom>
        </p:spPr>
      </p:pic>
      <p:sp>
        <p:nvSpPr>
          <p:cNvPr id="8" name="Textfeld 7">
            <a:extLst>
              <a:ext uri="{FF2B5EF4-FFF2-40B4-BE49-F238E27FC236}">
                <a16:creationId xmlns:a16="http://schemas.microsoft.com/office/drawing/2014/main" id="{A6265681-2B49-44DE-8173-EF0C2CA3C5BA}"/>
              </a:ext>
            </a:extLst>
          </p:cNvPr>
          <p:cNvSpPr txBox="1"/>
          <p:nvPr/>
        </p:nvSpPr>
        <p:spPr>
          <a:xfrm>
            <a:off x="726831" y="2710847"/>
            <a:ext cx="7127631" cy="369332"/>
          </a:xfrm>
          <a:prstGeom prst="rect">
            <a:avLst/>
          </a:prstGeom>
          <a:noFill/>
        </p:spPr>
        <p:txBody>
          <a:bodyPr wrap="square" rtlCol="0">
            <a:spAutoFit/>
          </a:bodyPr>
          <a:lstStyle/>
          <a:p>
            <a:r>
              <a:rPr lang="de-DE" dirty="0"/>
              <a:t>Familie ist seit 2004 vollumfänglich bei ARAG zusatzversichert. </a:t>
            </a:r>
          </a:p>
        </p:txBody>
      </p:sp>
      <p:sp>
        <p:nvSpPr>
          <p:cNvPr id="10" name="Textfeld 9">
            <a:extLst>
              <a:ext uri="{FF2B5EF4-FFF2-40B4-BE49-F238E27FC236}">
                <a16:creationId xmlns:a16="http://schemas.microsoft.com/office/drawing/2014/main" id="{691C334F-A679-417B-AEE2-FD9B88A35F6E}"/>
              </a:ext>
            </a:extLst>
          </p:cNvPr>
          <p:cNvSpPr txBox="1"/>
          <p:nvPr/>
        </p:nvSpPr>
        <p:spPr>
          <a:xfrm>
            <a:off x="726831" y="1934135"/>
            <a:ext cx="5830276" cy="369332"/>
          </a:xfrm>
          <a:prstGeom prst="rect">
            <a:avLst/>
          </a:prstGeom>
          <a:noFill/>
        </p:spPr>
        <p:txBody>
          <a:bodyPr wrap="square" rtlCol="0">
            <a:spAutoFit/>
          </a:bodyPr>
          <a:lstStyle/>
          <a:p>
            <a:r>
              <a:rPr lang="de-DE" dirty="0"/>
              <a:t>OP nach traumatischer Schulter-Luxation</a:t>
            </a:r>
          </a:p>
        </p:txBody>
      </p:sp>
    </p:spTree>
    <p:extLst>
      <p:ext uri="{BB962C8B-B14F-4D97-AF65-F5344CB8AC3E}">
        <p14:creationId xmlns:p14="http://schemas.microsoft.com/office/powerpoint/2010/main" val="2763227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6B8C4F7-000E-4F13-94BA-876C119FA9F3}"/>
              </a:ext>
            </a:extLst>
          </p:cNvPr>
          <p:cNvSpPr>
            <a:spLocks noGrp="1"/>
          </p:cNvSpPr>
          <p:nvPr>
            <p:ph type="sldNum" sz="quarter" idx="4"/>
          </p:nvPr>
        </p:nvSpPr>
        <p:spPr/>
        <p:txBody>
          <a:bodyPr/>
          <a:lstStyle/>
          <a:p>
            <a:fld id="{0DB11324-E0A8-4199-978D-02885A0D0942}" type="slidenum">
              <a:rPr lang="de-DE" smtClean="0"/>
              <a:t>9</a:t>
            </a:fld>
            <a:endParaRPr lang="de-DE"/>
          </a:p>
        </p:txBody>
      </p:sp>
      <p:pic>
        <p:nvPicPr>
          <p:cNvPr id="6" name="Grafik 5">
            <a:extLst>
              <a:ext uri="{FF2B5EF4-FFF2-40B4-BE49-F238E27FC236}">
                <a16:creationId xmlns:a16="http://schemas.microsoft.com/office/drawing/2014/main" id="{ED886E4D-DAD0-493A-B5E9-D2DD731EBA56}"/>
              </a:ext>
            </a:extLst>
          </p:cNvPr>
          <p:cNvPicPr>
            <a:picLocks noChangeAspect="1"/>
          </p:cNvPicPr>
          <p:nvPr/>
        </p:nvPicPr>
        <p:blipFill>
          <a:blip r:embed="rId2"/>
          <a:stretch>
            <a:fillRect/>
          </a:stretch>
        </p:blipFill>
        <p:spPr>
          <a:xfrm>
            <a:off x="609600" y="1473515"/>
            <a:ext cx="5683250" cy="3750368"/>
          </a:xfrm>
          <a:prstGeom prst="rect">
            <a:avLst/>
          </a:prstGeom>
        </p:spPr>
      </p:pic>
      <p:pic>
        <p:nvPicPr>
          <p:cNvPr id="8" name="Grafik 7">
            <a:extLst>
              <a:ext uri="{FF2B5EF4-FFF2-40B4-BE49-F238E27FC236}">
                <a16:creationId xmlns:a16="http://schemas.microsoft.com/office/drawing/2014/main" id="{6A3C7F42-D18F-411C-A37C-FF41B242842D}"/>
              </a:ext>
            </a:extLst>
          </p:cNvPr>
          <p:cNvPicPr>
            <a:picLocks noChangeAspect="1"/>
          </p:cNvPicPr>
          <p:nvPr/>
        </p:nvPicPr>
        <p:blipFill>
          <a:blip r:embed="rId3"/>
          <a:stretch>
            <a:fillRect/>
          </a:stretch>
        </p:blipFill>
        <p:spPr>
          <a:xfrm>
            <a:off x="6549292" y="1698260"/>
            <a:ext cx="5343831" cy="2003052"/>
          </a:xfrm>
          <a:prstGeom prst="rect">
            <a:avLst/>
          </a:prstGeom>
        </p:spPr>
      </p:pic>
      <p:pic>
        <p:nvPicPr>
          <p:cNvPr id="10" name="Grafik 9">
            <a:extLst>
              <a:ext uri="{FF2B5EF4-FFF2-40B4-BE49-F238E27FC236}">
                <a16:creationId xmlns:a16="http://schemas.microsoft.com/office/drawing/2014/main" id="{28798433-407E-4416-A51A-0F3A4CD5EBF2}"/>
              </a:ext>
            </a:extLst>
          </p:cNvPr>
          <p:cNvPicPr>
            <a:picLocks noChangeAspect="1"/>
          </p:cNvPicPr>
          <p:nvPr/>
        </p:nvPicPr>
        <p:blipFill>
          <a:blip r:embed="rId4"/>
          <a:stretch>
            <a:fillRect/>
          </a:stretch>
        </p:blipFill>
        <p:spPr>
          <a:xfrm>
            <a:off x="3131976" y="3348699"/>
            <a:ext cx="4028846" cy="3168162"/>
          </a:xfrm>
          <a:prstGeom prst="rect">
            <a:avLst/>
          </a:prstGeom>
        </p:spPr>
      </p:pic>
      <p:pic>
        <p:nvPicPr>
          <p:cNvPr id="12" name="Grafik 11">
            <a:extLst>
              <a:ext uri="{FF2B5EF4-FFF2-40B4-BE49-F238E27FC236}">
                <a16:creationId xmlns:a16="http://schemas.microsoft.com/office/drawing/2014/main" id="{17605EF3-74CD-4E75-B3C7-B02C92474B64}"/>
              </a:ext>
            </a:extLst>
          </p:cNvPr>
          <p:cNvPicPr>
            <a:picLocks noChangeAspect="1"/>
          </p:cNvPicPr>
          <p:nvPr/>
        </p:nvPicPr>
        <p:blipFill>
          <a:blip r:embed="rId5"/>
          <a:stretch>
            <a:fillRect/>
          </a:stretch>
        </p:blipFill>
        <p:spPr>
          <a:xfrm>
            <a:off x="7782679" y="4026993"/>
            <a:ext cx="3552439" cy="2215050"/>
          </a:xfrm>
          <a:prstGeom prst="rect">
            <a:avLst/>
          </a:prstGeom>
        </p:spPr>
      </p:pic>
    </p:spTree>
    <p:extLst>
      <p:ext uri="{BB962C8B-B14F-4D97-AF65-F5344CB8AC3E}">
        <p14:creationId xmlns:p14="http://schemas.microsoft.com/office/powerpoint/2010/main" val="4103828099"/>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2405</Words>
  <Application>Microsoft Office PowerPoint</Application>
  <PresentationFormat>Breitbild</PresentationFormat>
  <Paragraphs>267</Paragraphs>
  <Slides>45</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45</vt:i4>
      </vt:variant>
    </vt:vector>
  </HeadingPairs>
  <TitlesOfParts>
    <vt:vector size="51" baseType="lpstr">
      <vt:lpstr>Arial</vt:lpstr>
      <vt:lpstr>Calibri</vt:lpstr>
      <vt:lpstr>MS Shell Dlg 2</vt:lpstr>
      <vt:lpstr>Symbol</vt:lpstr>
      <vt:lpstr>Wingdings</vt:lpstr>
      <vt:lpstr>Design_afm</vt:lpstr>
      <vt:lpstr>Herzlich Willkommen!</vt:lpstr>
      <vt:lpstr>Herzlich Willkommen!</vt:lpstr>
      <vt:lpstr>Rechnungszins 2025</vt:lpstr>
      <vt:lpstr>PowerPoint-Präsentation</vt:lpstr>
      <vt:lpstr>Rentenversicherungen Beitragsentwicklung 2025</vt:lpstr>
      <vt:lpstr>Auswirkungen des Höchstrechnungszinses</vt:lpstr>
      <vt:lpstr>Die häufigsten Beschwerdegründe in der PKV</vt:lpstr>
      <vt:lpstr>Warum nicht ARAG? </vt:lpstr>
      <vt:lpstr>PowerPoint-Präsentation</vt:lpstr>
      <vt:lpstr>PowerPoint-Präsentation</vt:lpstr>
      <vt:lpstr>PowerPoint-Präsentation</vt:lpstr>
      <vt:lpstr>ALH Gruppe | BU-Schutz trotz Psychischer Vorgeschichte</vt:lpstr>
      <vt:lpstr>ALH Gruppe | BU-Schutz trotz Psychischer Vorgeschichte</vt:lpstr>
      <vt:lpstr>PowerPoint-Präsentation</vt:lpstr>
      <vt:lpstr>BU Update VWB</vt:lpstr>
      <vt:lpstr>Kammerberufe</vt:lpstr>
      <vt:lpstr>PowerPoint-Präsentation</vt:lpstr>
      <vt:lpstr>BU: Anfechtung aufgrund von VVA</vt:lpstr>
      <vt:lpstr>PowerPoint-Präsentation</vt:lpstr>
      <vt:lpstr>Spontane anzeigepflicht : Vereinfachte GP</vt:lpstr>
      <vt:lpstr>Spontane anzeigepflicht : Vereinfachte GP</vt:lpstr>
      <vt:lpstr>Spontane anzeigeobliegenheit : Vereinfachte GP</vt:lpstr>
      <vt:lpstr>Spontane anzeigepflicht : Kindernachversicherung</vt:lpstr>
      <vt:lpstr>Spontane anzeigepflicht : Kindernachversicherung</vt:lpstr>
      <vt:lpstr>ZWS I – 13.02.2025</vt:lpstr>
      <vt:lpstr>ZWS I – 13.02.2025</vt:lpstr>
      <vt:lpstr>ZWS I – 13.02.2025</vt:lpstr>
      <vt:lpstr>ZWS I – 13.02.2025</vt:lpstr>
      <vt:lpstr>ZWS I – 13.02.2025</vt:lpstr>
      <vt:lpstr>ZWS I – 13.02.2025</vt:lpstr>
      <vt:lpstr>ZWS I – 13.02.2025</vt:lpstr>
      <vt:lpstr>ZWS I – 13.02.2025</vt:lpstr>
      <vt:lpstr>ZWS I – 13.02.2025</vt:lpstr>
      <vt:lpstr>bKV Gesundheitsbudgets  </vt:lpstr>
      <vt:lpstr>Neue Rangfolge Leistungsstärke</vt:lpstr>
      <vt:lpstr>ZWS I – 13.02.2025</vt:lpstr>
      <vt:lpstr>ZWS I – 13.02.2025</vt:lpstr>
      <vt:lpstr>ZWS I – 13.02.2025</vt:lpstr>
      <vt:lpstr>ZWS I – 13.02.2025</vt:lpstr>
      <vt:lpstr>ZWS I – 13.02.2025</vt:lpstr>
      <vt:lpstr>ZWS I – 13.02.2025</vt:lpstr>
      <vt:lpstr>ZWS I – 13.02.2025</vt:lpstr>
      <vt:lpstr>SAZ 25 und SAZ 30</vt:lpstr>
      <vt:lpstr>SAZ 25 und SAZ 30</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Beispiel aus unserer leistungsfall-begleitung | brustkrebs kfm. Angestellte | mit 46 erkrankt</dc:title>
  <dc:creator>Jan-Luca Kriebel</dc:creator>
  <cp:lastModifiedBy>Harden, Britta</cp:lastModifiedBy>
  <cp:revision>568</cp:revision>
  <cp:lastPrinted>2020-02-18T10:04:02Z</cp:lastPrinted>
  <dcterms:created xsi:type="dcterms:W3CDTF">2020-01-30T08:12:46Z</dcterms:created>
  <dcterms:modified xsi:type="dcterms:W3CDTF">2025-02-12T14:14:22Z</dcterms:modified>
</cp:coreProperties>
</file>