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23"/>
  </p:notesMasterIdLst>
  <p:handoutMasterIdLst>
    <p:handoutMasterId r:id="rId24"/>
  </p:handoutMasterIdLst>
  <p:sldIdLst>
    <p:sldId id="367" r:id="rId2"/>
    <p:sldId id="397" r:id="rId3"/>
    <p:sldId id="389" r:id="rId4"/>
    <p:sldId id="403" r:id="rId5"/>
    <p:sldId id="398" r:id="rId6"/>
    <p:sldId id="404" r:id="rId7"/>
    <p:sldId id="399" r:id="rId8"/>
    <p:sldId id="405" r:id="rId9"/>
    <p:sldId id="524" r:id="rId10"/>
    <p:sldId id="400" r:id="rId11"/>
    <p:sldId id="401" r:id="rId12"/>
    <p:sldId id="402" r:id="rId13"/>
    <p:sldId id="407" r:id="rId14"/>
    <p:sldId id="406" r:id="rId15"/>
    <p:sldId id="516" r:id="rId16"/>
    <p:sldId id="517" r:id="rId17"/>
    <p:sldId id="518" r:id="rId18"/>
    <p:sldId id="521" r:id="rId19"/>
    <p:sldId id="522" r:id="rId20"/>
    <p:sldId id="513" r:id="rId21"/>
    <p:sldId id="298" r:id="rId22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0000"/>
    <a:srgbClr val="1D2D4B"/>
    <a:srgbClr val="D0CECE"/>
    <a:srgbClr val="FFFF00"/>
    <a:srgbClr val="137C9B"/>
    <a:srgbClr val="EDEDED"/>
    <a:srgbClr val="D6D6D6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870" autoAdjust="0"/>
  </p:normalViewPr>
  <p:slideViewPr>
    <p:cSldViewPr snapToGrid="0" showGuides="1">
      <p:cViewPr varScale="1">
        <p:scale>
          <a:sx n="103" d="100"/>
          <a:sy n="103" d="100"/>
        </p:scale>
        <p:origin x="114" y="1464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12.02.2025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12.02.2025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8962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359833" y="1874977"/>
            <a:ext cx="1147233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altLang="de-DE" sz="4000" kern="0" dirty="0"/>
              <a:t>Best </a:t>
            </a:r>
            <a:r>
              <a:rPr lang="de-DE" altLang="de-DE" sz="4000" kern="0" dirty="0" err="1"/>
              <a:t>of</a:t>
            </a:r>
            <a:r>
              <a:rPr lang="de-DE" altLang="de-DE" sz="4000" kern="0" dirty="0"/>
              <a:t> Privatversicherungen</a:t>
            </a:r>
            <a:endParaRPr lang="de-DE" sz="4000" dirty="0"/>
          </a:p>
          <a:p>
            <a:pPr algn="ctr"/>
            <a:endParaRPr lang="de-DE" sz="2800" dirty="0"/>
          </a:p>
          <a:p>
            <a:pPr algn="ctr"/>
            <a:r>
              <a:rPr lang="de-DE" sz="2800" dirty="0"/>
              <a:t>Überblick über aktuelle Top Empfehlungen </a:t>
            </a:r>
          </a:p>
          <a:p>
            <a:pPr algn="ctr"/>
            <a:r>
              <a:rPr lang="de-DE" sz="2800" dirty="0"/>
              <a:t>(Vorteile und Vertriebsargumente | praktische Anwendung - Rechentools | Ausblick)</a:t>
            </a:r>
          </a:p>
          <a:p>
            <a:pPr algn="ctr"/>
            <a:endParaRPr lang="de-DE" sz="2800" dirty="0"/>
          </a:p>
          <a:p>
            <a:pPr algn="ctr"/>
            <a:r>
              <a:rPr lang="de-DE" sz="2000" dirty="0"/>
              <a:t>Referenten: Ringo Wilken | Andreas Kiss</a:t>
            </a:r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r>
              <a:rPr lang="de-DE" sz="2000" dirty="0"/>
              <a:t>Hamburg, den 12. Februar 2025	</a:t>
            </a:r>
          </a:p>
        </p:txBody>
      </p:sp>
    </p:spTree>
    <p:extLst>
      <p:ext uri="{BB962C8B-B14F-4D97-AF65-F5344CB8AC3E}">
        <p14:creationId xmlns:p14="http://schemas.microsoft.com/office/powerpoint/2010/main" val="311396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E3901A47-1FA9-4E71-917F-A328D42BC5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924" y="1792183"/>
            <a:ext cx="2574223" cy="1717007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ZWS I - Workshop | Privatversicherungen | Empfehlungen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F6A966D9-B820-4703-8C88-74AA9B1629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584" y="1755536"/>
            <a:ext cx="11347991" cy="395680"/>
          </a:xfrm>
        </p:spPr>
        <p:txBody>
          <a:bodyPr/>
          <a:lstStyle/>
          <a:p>
            <a:r>
              <a:rPr lang="de-DE" dirty="0"/>
              <a:t>Hausrat</a:t>
            </a:r>
          </a:p>
          <a:p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5B27C2B-0D48-4234-92B7-8405E5B20D7F}"/>
              </a:ext>
            </a:extLst>
          </p:cNvPr>
          <p:cNvSpPr txBox="1"/>
          <p:nvPr/>
        </p:nvSpPr>
        <p:spPr>
          <a:xfrm>
            <a:off x="5931037" y="1792183"/>
            <a:ext cx="2160240" cy="338554"/>
          </a:xfrm>
          <a:prstGeom prst="rect">
            <a:avLst/>
          </a:prstGeom>
          <a:solidFill>
            <a:srgbClr val="FCB814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VHV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9050EFA-0874-47DE-A854-B9F33C46C484}"/>
              </a:ext>
            </a:extLst>
          </p:cNvPr>
          <p:cNvSpPr txBox="1"/>
          <p:nvPr/>
        </p:nvSpPr>
        <p:spPr>
          <a:xfrm>
            <a:off x="3458159" y="1792183"/>
            <a:ext cx="2160240" cy="338554"/>
          </a:xfrm>
          <a:prstGeom prst="rect">
            <a:avLst/>
          </a:prstGeom>
          <a:solidFill>
            <a:srgbClr val="008D52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Interlloyd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9D57621-B1E4-455B-90EE-B0B07C13CA33}"/>
              </a:ext>
            </a:extLst>
          </p:cNvPr>
          <p:cNvSpPr txBox="1"/>
          <p:nvPr/>
        </p:nvSpPr>
        <p:spPr>
          <a:xfrm>
            <a:off x="5931037" y="2215180"/>
            <a:ext cx="2160240" cy="2377928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Starkes Leistungspaket in Verbindung mit dem Baustein Exklusiv</a:t>
            </a:r>
            <a:br>
              <a:rPr lang="de-DE" sz="1100" dirty="0"/>
            </a:b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Sehr gutes Preis-Leistungs-Verhältnis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FCCD9F2-E7A3-4D20-8D19-687B74B0F853}"/>
              </a:ext>
            </a:extLst>
          </p:cNvPr>
          <p:cNvSpPr txBox="1"/>
          <p:nvPr/>
        </p:nvSpPr>
        <p:spPr>
          <a:xfrm>
            <a:off x="3458159" y="2215180"/>
            <a:ext cx="2160240" cy="2377928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Sehr gutes Preis-Leistungs-Verhältnis</a:t>
            </a:r>
            <a:br>
              <a:rPr lang="de-DE" sz="1100" dirty="0"/>
            </a:b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Sehr guter Service </a:t>
            </a:r>
            <a:br>
              <a:rPr lang="de-DE" sz="1100" dirty="0"/>
            </a:br>
            <a:r>
              <a:rPr lang="de-DE" sz="1100" dirty="0"/>
              <a:t>(Vertrag und Schaden)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Konditionsdifferenzdeckung in </a:t>
            </a:r>
            <a:r>
              <a:rPr lang="de-DE" sz="1100" dirty="0" err="1"/>
              <a:t>Eurosecure</a:t>
            </a:r>
            <a:r>
              <a:rPr lang="de-DE" sz="1100" dirty="0"/>
              <a:t> Plus | </a:t>
            </a:r>
            <a:r>
              <a:rPr lang="de-DE" sz="1100" dirty="0" err="1"/>
              <a:t>Infinitus</a:t>
            </a:r>
            <a:r>
              <a:rPr lang="de-DE" sz="1100" dirty="0"/>
              <a:t>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EC6841D-B2B6-411C-918F-B6AD2BDB9624}"/>
              </a:ext>
            </a:extLst>
          </p:cNvPr>
          <p:cNvSpPr txBox="1"/>
          <p:nvPr/>
        </p:nvSpPr>
        <p:spPr>
          <a:xfrm>
            <a:off x="5931037" y="4726612"/>
            <a:ext cx="2160240" cy="1625543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endParaRPr lang="de-DE" sz="1000" dirty="0"/>
          </a:p>
          <a:p>
            <a:endParaRPr lang="de-DE" sz="10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Smart </a:t>
            </a:r>
            <a:r>
              <a:rPr lang="de-DE" sz="1100" dirty="0" err="1"/>
              <a:t>Consult</a:t>
            </a: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alt. </a:t>
            </a:r>
            <a:r>
              <a:rPr lang="de-DE" sz="1100" dirty="0" err="1"/>
              <a:t>Vokis</a:t>
            </a:r>
            <a:br>
              <a:rPr lang="de-DE" sz="1100" dirty="0"/>
            </a:br>
            <a:r>
              <a:rPr lang="de-DE" sz="1100" dirty="0"/>
              <a:t>(</a:t>
            </a:r>
            <a:r>
              <a:rPr lang="de-DE" sz="1100" dirty="0" err="1"/>
              <a:t>TerminalServer</a:t>
            </a:r>
            <a:r>
              <a:rPr lang="de-DE" sz="1100" dirty="0"/>
              <a:t>)</a:t>
            </a:r>
          </a:p>
          <a:p>
            <a:endParaRPr lang="de-DE" sz="1000" dirty="0"/>
          </a:p>
          <a:p>
            <a:endParaRPr lang="de-DE" sz="1000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23007DD-9799-4DB3-81DD-BEAB1B56CBA4}"/>
              </a:ext>
            </a:extLst>
          </p:cNvPr>
          <p:cNvSpPr txBox="1"/>
          <p:nvPr/>
        </p:nvSpPr>
        <p:spPr>
          <a:xfrm>
            <a:off x="3458159" y="4726612"/>
            <a:ext cx="2160240" cy="1625544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endParaRPr lang="de-DE" sz="1000" dirty="0"/>
          </a:p>
          <a:p>
            <a:endParaRPr lang="de-DE" sz="10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Smart </a:t>
            </a:r>
            <a:r>
              <a:rPr lang="de-DE" sz="1100" dirty="0" err="1"/>
              <a:t>Consult</a:t>
            </a: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alt. Excel-Rechner</a:t>
            </a:r>
            <a:br>
              <a:rPr lang="de-DE" sz="1100" dirty="0"/>
            </a:br>
            <a:r>
              <a:rPr lang="de-DE" sz="1100" dirty="0"/>
              <a:t>(</a:t>
            </a:r>
            <a:r>
              <a:rPr lang="de-DE" sz="1100" dirty="0" err="1"/>
              <a:t>BeraterPortal</a:t>
            </a:r>
            <a:r>
              <a:rPr lang="de-DE" sz="1100" dirty="0"/>
              <a:t>)</a:t>
            </a:r>
          </a:p>
        </p:txBody>
      </p:sp>
      <p:pic>
        <p:nvPicPr>
          <p:cNvPr id="23" name="Bild 1" descr="http://www.afm-berater.de/fileadmin/_migrated/pics/Guetesiegel_04.png">
            <a:extLst>
              <a:ext uri="{FF2B5EF4-FFF2-40B4-BE49-F238E27FC236}">
                <a16:creationId xmlns:a16="http://schemas.microsoft.com/office/drawing/2014/main" id="{EEF33A85-6FAE-4189-A323-5690A1B6A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633" y="1598612"/>
            <a:ext cx="4095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Bild 1" descr="http://www.afm-berater.de/fileadmin/_migrated/pics/Guetesiegel_04.png">
            <a:extLst>
              <a:ext uri="{FF2B5EF4-FFF2-40B4-BE49-F238E27FC236}">
                <a16:creationId xmlns:a16="http://schemas.microsoft.com/office/drawing/2014/main" id="{3E14E4AC-8A66-43CB-834C-4C1898691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737" y="1598612"/>
            <a:ext cx="4095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9CC08666-7EF8-46CC-8CFC-F3BF08639FC4}"/>
              </a:ext>
            </a:extLst>
          </p:cNvPr>
          <p:cNvSpPr txBox="1"/>
          <p:nvPr/>
        </p:nvSpPr>
        <p:spPr>
          <a:xfrm>
            <a:off x="364220" y="2296583"/>
            <a:ext cx="2781301" cy="33123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sz="1400" b="1" dirty="0"/>
              <a:t>Markthighlights:</a:t>
            </a:r>
          </a:p>
          <a:p>
            <a:endParaRPr lang="de-DE" sz="14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Marktgarantie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Konditionsdifferenzdeckung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Nachtzeitklausel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Windstärkeregelung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Risikoort erweitert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Allgefahren-Deckung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„B-Note“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etc.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31760BB6-783B-4E96-82DC-4393B19196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773" y="4511391"/>
            <a:ext cx="419100" cy="419100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49567A07-109D-4AED-B1A7-260F1CF341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870" y="4511391"/>
            <a:ext cx="41910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06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5002E783-B98F-444D-988B-7971DA19EC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924" y="1795536"/>
            <a:ext cx="2574223" cy="1717007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11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ZWS I - Workshop | Privatversicherungen | Empfehlungen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F6A966D9-B820-4703-8C88-74AA9B1629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584" y="1755536"/>
            <a:ext cx="11347991" cy="395680"/>
          </a:xfrm>
        </p:spPr>
        <p:txBody>
          <a:bodyPr/>
          <a:lstStyle/>
          <a:p>
            <a:r>
              <a:rPr lang="de-DE" dirty="0"/>
              <a:t>Wohngebäude</a:t>
            </a:r>
          </a:p>
          <a:p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5B27C2B-0D48-4234-92B7-8405E5B20D7F}"/>
              </a:ext>
            </a:extLst>
          </p:cNvPr>
          <p:cNvSpPr txBox="1"/>
          <p:nvPr/>
        </p:nvSpPr>
        <p:spPr>
          <a:xfrm>
            <a:off x="5931037" y="1776794"/>
            <a:ext cx="2160240" cy="369332"/>
          </a:xfrm>
          <a:prstGeom prst="rect">
            <a:avLst/>
          </a:prstGeom>
          <a:solidFill>
            <a:srgbClr val="002060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Concordia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9050EFA-0874-47DE-A854-B9F33C46C484}"/>
              </a:ext>
            </a:extLst>
          </p:cNvPr>
          <p:cNvSpPr txBox="1"/>
          <p:nvPr/>
        </p:nvSpPr>
        <p:spPr>
          <a:xfrm>
            <a:off x="3458159" y="1792183"/>
            <a:ext cx="2160240" cy="338554"/>
          </a:xfrm>
          <a:prstGeom prst="rect">
            <a:avLst/>
          </a:prstGeom>
          <a:solidFill>
            <a:srgbClr val="008D52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Interlloyd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9D57621-B1E4-455B-90EE-B0B07C13CA33}"/>
              </a:ext>
            </a:extLst>
          </p:cNvPr>
          <p:cNvSpPr txBox="1"/>
          <p:nvPr/>
        </p:nvSpPr>
        <p:spPr>
          <a:xfrm>
            <a:off x="5931037" y="2215180"/>
            <a:ext cx="2160240" cy="2377928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afm Konzept für EFH/ZFH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Max. 50 Jahre alt und ohne Vorschäden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Höchstentschädigung 2,5 Mio. €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FCCD9F2-E7A3-4D20-8D19-687B74B0F853}"/>
              </a:ext>
            </a:extLst>
          </p:cNvPr>
          <p:cNvSpPr txBox="1"/>
          <p:nvPr/>
        </p:nvSpPr>
        <p:spPr>
          <a:xfrm>
            <a:off x="3458159" y="2215180"/>
            <a:ext cx="2160240" cy="2377928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Sehr gutes Preis-Leistungs-Verhältnis (afm Prämie etwa 30% unter Standardprämie)</a:t>
            </a:r>
            <a:br>
              <a:rPr lang="de-DE" sz="1100" dirty="0"/>
            </a:b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Sehr guter Service </a:t>
            </a:r>
            <a:br>
              <a:rPr lang="de-DE" sz="1100" dirty="0"/>
            </a:br>
            <a:r>
              <a:rPr lang="de-DE" sz="1100" dirty="0"/>
              <a:t>(Vertrag und Schaden)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Baustein Gebäudetechnik bzw. Baustein alternative Energien (separate Technikdeckung)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EC6841D-B2B6-411C-918F-B6AD2BDB9624}"/>
              </a:ext>
            </a:extLst>
          </p:cNvPr>
          <p:cNvSpPr txBox="1"/>
          <p:nvPr/>
        </p:nvSpPr>
        <p:spPr>
          <a:xfrm>
            <a:off x="5931037" y="4726612"/>
            <a:ext cx="2160240" cy="1625543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endParaRPr lang="de-DE" sz="1000" dirty="0"/>
          </a:p>
          <a:p>
            <a:endParaRPr lang="de-DE" sz="10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Smart </a:t>
            </a:r>
            <a:r>
              <a:rPr lang="de-DE" sz="1100" dirty="0" err="1"/>
              <a:t>Consult</a:t>
            </a:r>
            <a:r>
              <a:rPr lang="de-DE" sz="1100" dirty="0"/>
              <a:t> (</a:t>
            </a:r>
            <a:r>
              <a:rPr lang="de-DE" sz="1100" dirty="0" err="1"/>
              <a:t>only</a:t>
            </a:r>
            <a:r>
              <a:rPr lang="de-DE" sz="1100" dirty="0"/>
              <a:t>)</a:t>
            </a:r>
            <a:endParaRPr lang="de-DE" sz="1000" dirty="0"/>
          </a:p>
          <a:p>
            <a:endParaRPr lang="de-DE" sz="1000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23007DD-9799-4DB3-81DD-BEAB1B56CBA4}"/>
              </a:ext>
            </a:extLst>
          </p:cNvPr>
          <p:cNvSpPr txBox="1"/>
          <p:nvPr/>
        </p:nvSpPr>
        <p:spPr>
          <a:xfrm>
            <a:off x="3458159" y="4726612"/>
            <a:ext cx="2160240" cy="1625544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endParaRPr lang="de-DE" sz="1000" dirty="0"/>
          </a:p>
          <a:p>
            <a:endParaRPr lang="de-DE" sz="10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Smart </a:t>
            </a:r>
            <a:r>
              <a:rPr lang="de-DE" sz="1100" dirty="0" err="1"/>
              <a:t>Consult</a:t>
            </a: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alt. Excel-Rechner</a:t>
            </a:r>
            <a:br>
              <a:rPr lang="de-DE" sz="1100" dirty="0"/>
            </a:br>
            <a:r>
              <a:rPr lang="de-DE" sz="1100" dirty="0"/>
              <a:t>(</a:t>
            </a:r>
            <a:r>
              <a:rPr lang="de-DE" sz="1100" dirty="0" err="1"/>
              <a:t>BeraterPortal</a:t>
            </a:r>
            <a:r>
              <a:rPr lang="de-DE" sz="1100" dirty="0"/>
              <a:t>)</a:t>
            </a:r>
          </a:p>
        </p:txBody>
      </p:sp>
      <p:pic>
        <p:nvPicPr>
          <p:cNvPr id="23" name="Bild 1" descr="http://www.afm-berater.de/fileadmin/_migrated/pics/Guetesiegel_04.png">
            <a:extLst>
              <a:ext uri="{FF2B5EF4-FFF2-40B4-BE49-F238E27FC236}">
                <a16:creationId xmlns:a16="http://schemas.microsoft.com/office/drawing/2014/main" id="{EEF33A85-6FAE-4189-A323-5690A1B6A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633" y="1598612"/>
            <a:ext cx="4095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Bild 1" descr="http://www.afm-berater.de/fileadmin/_migrated/pics/Guetesiegel_04.png">
            <a:extLst>
              <a:ext uri="{FF2B5EF4-FFF2-40B4-BE49-F238E27FC236}">
                <a16:creationId xmlns:a16="http://schemas.microsoft.com/office/drawing/2014/main" id="{3E14E4AC-8A66-43CB-834C-4C1898691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737" y="1598612"/>
            <a:ext cx="4095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9CC08666-7EF8-46CC-8CFC-F3BF08639FC4}"/>
              </a:ext>
            </a:extLst>
          </p:cNvPr>
          <p:cNvSpPr txBox="1"/>
          <p:nvPr/>
        </p:nvSpPr>
        <p:spPr>
          <a:xfrm>
            <a:off x="364220" y="2296583"/>
            <a:ext cx="2781301" cy="33123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sz="1400" b="1" dirty="0"/>
              <a:t>Markthighlights:</a:t>
            </a:r>
          </a:p>
          <a:p>
            <a:endParaRPr lang="de-DE" sz="14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Gebäudetechnik / alternative Energien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Windstärkeregelung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Allgefahren-Deckung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„B-Note“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etc.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31760BB6-783B-4E96-82DC-4393B19196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773" y="4511391"/>
            <a:ext cx="419100" cy="419100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49567A07-109D-4AED-B1A7-260F1CF341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870" y="4511391"/>
            <a:ext cx="41910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317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12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ZWS I - Workshop | Privatversicherungen | Ausblick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F6A966D9-B820-4703-8C88-74AA9B1629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584" y="1755536"/>
            <a:ext cx="11347991" cy="395680"/>
          </a:xfrm>
        </p:spPr>
        <p:txBody>
          <a:bodyPr/>
          <a:lstStyle/>
          <a:p>
            <a:r>
              <a:rPr lang="de-DE" dirty="0"/>
              <a:t>Wohngebäude – Entwicklung der Prämien</a:t>
            </a:r>
          </a:p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2BB3306-8B6D-4C75-9871-5881FF74DC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853" y="2537186"/>
            <a:ext cx="2436280" cy="3428999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91405EF0-CE62-4589-BDC7-1DB185388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167" y="2537186"/>
            <a:ext cx="1423686" cy="3428999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12A04F1B-E548-4646-A04F-D7524C7D0D08}"/>
              </a:ext>
            </a:extLst>
          </p:cNvPr>
          <p:cNvSpPr txBox="1"/>
          <p:nvPr/>
        </p:nvSpPr>
        <p:spPr>
          <a:xfrm>
            <a:off x="5521323" y="3175428"/>
            <a:ext cx="2781301" cy="33123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de-DE" sz="1400" b="1" dirty="0"/>
              <a:t>Weitere Anpassungen sind zu erwarten</a:t>
            </a:r>
            <a:endParaRPr lang="de-DE" sz="1400" dirty="0"/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DF6CE5B3-296E-495A-8BC9-59E6C31C42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924" y="1795536"/>
            <a:ext cx="2574223" cy="171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484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13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ZWS I - Workshop | Privatversicherungen | Ausblick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F6A966D9-B820-4703-8C88-74AA9B1629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584" y="1755536"/>
            <a:ext cx="11347991" cy="395680"/>
          </a:xfrm>
        </p:spPr>
        <p:txBody>
          <a:bodyPr/>
          <a:lstStyle/>
          <a:p>
            <a:r>
              <a:rPr lang="de-DE" dirty="0"/>
              <a:t>Interlloyd</a:t>
            </a:r>
          </a:p>
          <a:p>
            <a:endParaRPr lang="de-DE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2A04F1B-E548-4646-A04F-D7524C7D0D08}"/>
              </a:ext>
            </a:extLst>
          </p:cNvPr>
          <p:cNvSpPr txBox="1"/>
          <p:nvPr/>
        </p:nvSpPr>
        <p:spPr>
          <a:xfrm>
            <a:off x="364220" y="2650686"/>
            <a:ext cx="11347991" cy="33123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Neue Wohngebäudeversicherung in 2025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1400" dirty="0"/>
              <a:t>Überarbeitete Leistungsinhalte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1400" dirty="0"/>
              <a:t>Neue Rabattstruktur, Wegfall des SFR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1400" dirty="0"/>
              <a:t>Schließung des afm </a:t>
            </a:r>
            <a:r>
              <a:rPr lang="de-DE" sz="1400" dirty="0" err="1"/>
              <a:t>Eurosecure</a:t>
            </a:r>
            <a:r>
              <a:rPr lang="de-DE" sz="1400" dirty="0"/>
              <a:t> 2008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Überarbeitung der gesamten afm Interlloyd Produktwelt | Vereinfachung, weniger Sonderregelungen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Aktualisierung PHV in 2025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Aktualisierung Unfall in 2026</a:t>
            </a:r>
          </a:p>
        </p:txBody>
      </p:sp>
    </p:spTree>
    <p:extLst>
      <p:ext uri="{BB962C8B-B14F-4D97-AF65-F5344CB8AC3E}">
        <p14:creationId xmlns:p14="http://schemas.microsoft.com/office/powerpoint/2010/main" val="2960854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14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ZWS I - Workshop | Privatversicherungen | Ausblick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F6A966D9-B820-4703-8C88-74AA9B1629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584" y="1755536"/>
            <a:ext cx="11347991" cy="395680"/>
          </a:xfrm>
        </p:spPr>
        <p:txBody>
          <a:bodyPr/>
          <a:lstStyle/>
          <a:p>
            <a:r>
              <a:rPr lang="de-DE" dirty="0"/>
              <a:t>Fachabteilung</a:t>
            </a:r>
          </a:p>
          <a:p>
            <a:endParaRPr lang="de-DE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2A04F1B-E548-4646-A04F-D7524C7D0D08}"/>
              </a:ext>
            </a:extLst>
          </p:cNvPr>
          <p:cNvSpPr txBox="1"/>
          <p:nvPr/>
        </p:nvSpPr>
        <p:spPr>
          <a:xfrm>
            <a:off x="364220" y="2650686"/>
            <a:ext cx="11347991" cy="33123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Bestandsaktion Gebäude – nächster Schritt schadenbelastete Verträge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Bestandsaktion Unfall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400" dirty="0"/>
          </a:p>
          <a:p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6939850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15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47681"/>
            <a:ext cx="11343218" cy="4011803"/>
          </a:xfrm>
        </p:spPr>
        <p:txBody>
          <a:bodyPr/>
          <a:lstStyle/>
          <a:p>
            <a:pPr>
              <a:lnSpc>
                <a:spcPts val="1500"/>
              </a:lnSpc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Kfz-Markt</a:t>
            </a: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b="1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Nafi</a:t>
            </a:r>
            <a:r>
              <a:rPr lang="de-DE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-Online und Offline – Wie geht es weiter?</a:t>
            </a: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tx1"/>
                </a:solidFill>
                <a:ea typeface="Times New Roman" panose="02020603050405020304" pitchFamily="18" charset="0"/>
              </a:rPr>
              <a:t>Junge Leute</a:t>
            </a: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ZW 2025 - I | </a:t>
            </a:r>
            <a:r>
              <a:rPr lang="de-DE" dirty="0">
                <a:effectLst/>
                <a:latin typeface=" Arial "/>
                <a:ea typeface="Times New Roman" panose="02020603050405020304" pitchFamily="18" charset="0"/>
                <a:cs typeface="&quot;Arial&quot;"/>
              </a:rPr>
              <a:t>Best </a:t>
            </a:r>
            <a:r>
              <a:rPr lang="de-DE" dirty="0" err="1">
                <a:effectLst/>
                <a:latin typeface=" Arial "/>
                <a:ea typeface="Times New Roman" panose="02020603050405020304" pitchFamily="18" charset="0"/>
                <a:cs typeface="&quot;Arial&quot;"/>
              </a:rPr>
              <a:t>of</a:t>
            </a:r>
            <a:r>
              <a:rPr lang="de-DE" dirty="0">
                <a:effectLst/>
                <a:latin typeface=" Arial "/>
                <a:ea typeface="Times New Roman" panose="02020603050405020304" pitchFamily="18" charset="0"/>
                <a:cs typeface="&quot;Arial&quot;"/>
              </a:rPr>
              <a:t> Privatversicherungen - </a:t>
            </a:r>
            <a:r>
              <a:rPr lang="de-DE" cap="none" dirty="0"/>
              <a:t>Kfz-Markt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05209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16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Kfz-Markt - Daten, Zahlen und Fakten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4220" y="2151216"/>
            <a:ext cx="11343218" cy="4011803"/>
          </a:xfrm>
        </p:spPr>
        <p:txBody>
          <a:bodyPr/>
          <a:lstStyle/>
          <a:p>
            <a:pPr>
              <a:lnSpc>
                <a:spcPts val="1500"/>
              </a:lnSpc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Versicherer erhöhen zum zweiten Mal in Folge die Kfz-Prämien 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über 80% der Kunden waren betroffen</a:t>
            </a:r>
          </a:p>
          <a:p>
            <a:pPr lvl="1">
              <a:lnSpc>
                <a:spcPts val="1500"/>
              </a:lnSpc>
            </a:pPr>
            <a:endParaRPr lang="de-DE" dirty="0"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 err="1">
                <a:solidFill>
                  <a:schemeClr val="tx1"/>
                </a:solidFill>
                <a:ea typeface="Times New Roman" panose="02020603050405020304" pitchFamily="18" charset="0"/>
              </a:rPr>
              <a:t>Combined</a:t>
            </a:r>
            <a:r>
              <a:rPr lang="de-DE" dirty="0">
                <a:solidFill>
                  <a:schemeClr val="tx1"/>
                </a:solidFill>
                <a:ea typeface="Times New Roman" panose="02020603050405020304" pitchFamily="18" charset="0"/>
              </a:rPr>
              <a:t> Ratio (CR) </a:t>
            </a:r>
            <a:endParaRPr lang="de-DE" dirty="0">
              <a:effectLst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effectLst/>
                <a:ea typeface="Times New Roman" panose="02020603050405020304" pitchFamily="18" charset="0"/>
              </a:rPr>
              <a:t>2021 es gab eine gute Durchmischung	</a:t>
            </a:r>
            <a:r>
              <a:rPr lang="de-DE" dirty="0">
                <a:ea typeface="Times New Roman" panose="02020603050405020304" pitchFamily="18" charset="0"/>
              </a:rPr>
              <a:t>- Durchschnitt lag bei   94,80 </a:t>
            </a:r>
            <a:r>
              <a:rPr lang="de-DE" dirty="0">
                <a:effectLst/>
                <a:ea typeface="Times New Roman" panose="02020603050405020304" pitchFamily="18" charset="0"/>
              </a:rPr>
              <a:t>	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effectLst/>
                <a:ea typeface="Times New Roman" panose="02020603050405020304" pitchFamily="18" charset="0"/>
              </a:rPr>
              <a:t>2022 </a:t>
            </a:r>
            <a:r>
              <a:rPr lang="de-DE" dirty="0">
                <a:ea typeface="Times New Roman" panose="02020603050405020304" pitchFamily="18" charset="0"/>
              </a:rPr>
              <a:t>fast 50% der Versicherer über 100%	- Durchschnitt lag bei </a:t>
            </a:r>
            <a:r>
              <a:rPr lang="de-DE" b="1" dirty="0">
                <a:solidFill>
                  <a:srgbClr val="FF0000"/>
                </a:solidFill>
                <a:ea typeface="Times New Roman" panose="02020603050405020304" pitchFamily="18" charset="0"/>
              </a:rPr>
              <a:t>102,55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ea typeface="Times New Roman" panose="02020603050405020304" pitchFamily="18" charset="0"/>
              </a:rPr>
              <a:t>2023 keine Versicherer unter 100%		- Durchschnitt lag bei </a:t>
            </a:r>
            <a:r>
              <a:rPr lang="de-DE" b="1" dirty="0">
                <a:solidFill>
                  <a:srgbClr val="FF0000"/>
                </a:solidFill>
                <a:ea typeface="Times New Roman" panose="02020603050405020304" pitchFamily="18" charset="0"/>
              </a:rPr>
              <a:t>112,24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2024 </a:t>
            </a:r>
            <a:r>
              <a:rPr lang="de-DE" dirty="0">
                <a:ea typeface="Times New Roman" panose="02020603050405020304" pitchFamily="18" charset="0"/>
              </a:rPr>
              <a:t>Es wird auch für 2024 von Gesamt-GDV eher negativen Zahlen ausgegangen</a:t>
            </a:r>
          </a:p>
          <a:p>
            <a:pPr lvl="1">
              <a:lnSpc>
                <a:spcPts val="1500"/>
              </a:lnSpc>
            </a:pPr>
            <a:r>
              <a:rPr lang="de-DE" dirty="0">
                <a:ea typeface="Times New Roman" panose="02020603050405020304" pitchFamily="18" charset="0"/>
              </a:rPr>
              <a:t>					</a:t>
            </a: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altLang="de-DE" dirty="0"/>
              <a:t>Was passiert bzw. passierte </a:t>
            </a:r>
            <a:endParaRPr lang="de-DE" dirty="0"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ea typeface="Times New Roman" panose="02020603050405020304" pitchFamily="18" charset="0"/>
              </a:rPr>
              <a:t>Ende 2023 Es kam zu Anpassungen zwischen 10 % und 15%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ea typeface="Times New Roman" panose="02020603050405020304" pitchFamily="18" charset="0"/>
              </a:rPr>
              <a:t>Ende 2024 waren Anpassungen von 25% fast normal</a:t>
            </a:r>
            <a:endParaRPr lang="de-DE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ea typeface="Times New Roman" panose="02020603050405020304" pitchFamily="18" charset="0"/>
              </a:rPr>
              <a:t>2025 Erste Anpassungen zwischen 5 und 10 % sind schon am Markt vorhanden</a:t>
            </a:r>
            <a:endParaRPr lang="de-DE" altLang="de-DE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ZWS I - Workshop | Privatversicherungen |</a:t>
            </a:r>
            <a:r>
              <a:rPr lang="de-DE" dirty="0">
                <a:effectLst/>
                <a:latin typeface=" Arial "/>
                <a:ea typeface="Times New Roman" panose="02020603050405020304" pitchFamily="18" charset="0"/>
                <a:cs typeface="&quot;Arial&quot;"/>
              </a:rPr>
              <a:t> </a:t>
            </a:r>
            <a:r>
              <a:rPr lang="de-DE" cap="none" dirty="0"/>
              <a:t>Kfz-Markt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8919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17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err="1"/>
              <a:t>Nafi</a:t>
            </a:r>
            <a:r>
              <a:rPr lang="de-DE" dirty="0"/>
              <a:t> – Wie geht es weiter?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47681"/>
            <a:ext cx="11343218" cy="4011803"/>
          </a:xfrm>
        </p:spPr>
        <p:txBody>
          <a:bodyPr/>
          <a:lstStyle/>
          <a:p>
            <a:pPr>
              <a:lnSpc>
                <a:spcPts val="1500"/>
              </a:lnSpc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Abschaltung der Zugänge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Am 31.03.2025 wird </a:t>
            </a:r>
            <a:r>
              <a:rPr lang="de-DE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Nafi</a:t>
            </a:r>
            <a:r>
              <a:rPr lang="de-DE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-Offline nicht mehr erreichbar sein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ea typeface="Times New Roman" panose="02020603050405020304" pitchFamily="18" charset="0"/>
              </a:rPr>
              <a:t>Fachabteilung wird in dringenden Fällen auf Datenbestand noch zugreifen können.</a:t>
            </a:r>
            <a:endParaRPr lang="de-DE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ea typeface="Times New Roman" panose="02020603050405020304" pitchFamily="18" charset="0"/>
            </a:endParaRPr>
          </a:p>
          <a:p>
            <a:pPr marL="34290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solidFill>
                  <a:schemeClr val="tx1"/>
                </a:solidFill>
                <a:ea typeface="Times New Roman" panose="02020603050405020304" pitchFamily="18" charset="0"/>
              </a:rPr>
              <a:t>Ausschließlich </a:t>
            </a:r>
            <a:r>
              <a:rPr lang="de-DE" dirty="0" err="1">
                <a:solidFill>
                  <a:schemeClr val="tx1"/>
                </a:solidFill>
                <a:ea typeface="Times New Roman" panose="02020603050405020304" pitchFamily="18" charset="0"/>
              </a:rPr>
              <a:t>Nafi</a:t>
            </a:r>
            <a:r>
              <a:rPr lang="de-DE" dirty="0">
                <a:solidFill>
                  <a:schemeClr val="tx1"/>
                </a:solidFill>
                <a:ea typeface="Times New Roman" panose="02020603050405020304" pitchFamily="18" charset="0"/>
              </a:rPr>
              <a:t>-Online</a:t>
            </a: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effectLst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r>
              <a:rPr lang="de-DE" dirty="0">
                <a:effectLst/>
                <a:ea typeface="Times New Roman" panose="02020603050405020304" pitchFamily="18" charset="0"/>
              </a:rPr>
              <a:t>Nutzung nur mit eigener Lizenz – ein Teilen mit anderen Nutzer</a:t>
            </a:r>
            <a:r>
              <a:rPr lang="de-DE" dirty="0">
                <a:ea typeface="Times New Roman" panose="02020603050405020304" pitchFamily="18" charset="0"/>
              </a:rPr>
              <a:t>n ist nicht möglich</a:t>
            </a:r>
          </a:p>
          <a:p>
            <a:pPr marL="342900" lvl="0" indent="-342900">
              <a:lnSpc>
                <a:spcPts val="1500"/>
              </a:lnSpc>
              <a:buFont typeface="Wingdings" panose="05000000000000000000" pitchFamily="2" charset="2"/>
              <a:buChar char=""/>
            </a:pPr>
            <a:endParaRPr lang="de-DE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ZWS I - Workshop | Privatversicherungen |</a:t>
            </a:r>
            <a:r>
              <a:rPr lang="de-DE" dirty="0">
                <a:effectLst/>
                <a:latin typeface=" Arial "/>
                <a:ea typeface="Times New Roman" panose="02020603050405020304" pitchFamily="18" charset="0"/>
                <a:cs typeface="&quot;Arial&quot;"/>
              </a:rPr>
              <a:t> </a:t>
            </a:r>
            <a:r>
              <a:rPr lang="de-DE" cap="none" dirty="0"/>
              <a:t>Kfz-Markt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5463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18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ZWS I - Workshop | Privatversicherungen | Empfehlungen - Kfz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F6A966D9-B820-4703-8C88-74AA9B1629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584" y="1755536"/>
            <a:ext cx="11347991" cy="395680"/>
          </a:xfrm>
        </p:spPr>
        <p:txBody>
          <a:bodyPr/>
          <a:lstStyle/>
          <a:p>
            <a:r>
              <a:rPr lang="de-DE" dirty="0"/>
              <a:t>Kfz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5B27C2B-0D48-4234-92B7-8405E5B20D7F}"/>
              </a:ext>
            </a:extLst>
          </p:cNvPr>
          <p:cNvSpPr txBox="1"/>
          <p:nvPr/>
        </p:nvSpPr>
        <p:spPr>
          <a:xfrm>
            <a:off x="3048215" y="3773095"/>
            <a:ext cx="2160240" cy="369332"/>
          </a:xfrm>
          <a:prstGeom prst="rect">
            <a:avLst/>
          </a:prstGeom>
          <a:solidFill>
            <a:srgbClr val="FCB814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VHV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9050EFA-0874-47DE-A854-B9F33C46C484}"/>
              </a:ext>
            </a:extLst>
          </p:cNvPr>
          <p:cNvSpPr txBox="1"/>
          <p:nvPr/>
        </p:nvSpPr>
        <p:spPr>
          <a:xfrm>
            <a:off x="3048215" y="1753756"/>
            <a:ext cx="2160240" cy="369332"/>
          </a:xfrm>
          <a:prstGeom prst="rect">
            <a:avLst/>
          </a:prstGeom>
          <a:solidFill>
            <a:srgbClr val="1D2D4B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KRAVAG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9D57621-B1E4-455B-90EE-B0B07C13CA33}"/>
              </a:ext>
            </a:extLst>
          </p:cNvPr>
          <p:cNvSpPr txBox="1"/>
          <p:nvPr/>
        </p:nvSpPr>
        <p:spPr>
          <a:xfrm>
            <a:off x="3061701" y="4211481"/>
            <a:ext cx="2160240" cy="1213820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r>
              <a:rPr lang="de-DE" sz="1100" dirty="0"/>
              <a:t>Autostarter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299 € pro Fahrer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18 bis 24 Jahre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Sondereinstufung SF05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6 aufgeführte FZ </a:t>
            </a:r>
          </a:p>
          <a:p>
            <a:endParaRPr lang="de-DE" sz="11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FCCD9F2-E7A3-4D20-8D19-687B74B0F853}"/>
              </a:ext>
            </a:extLst>
          </p:cNvPr>
          <p:cNvSpPr txBox="1"/>
          <p:nvPr/>
        </p:nvSpPr>
        <p:spPr>
          <a:xfrm>
            <a:off x="3048215" y="2192142"/>
            <a:ext cx="2160240" cy="1213820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r>
              <a:rPr lang="de-DE" sz="1100" dirty="0"/>
              <a:t>Zusatzfahrer</a:t>
            </a:r>
          </a:p>
          <a:p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318 € pro Fahrer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18 bis 25 Jahre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Sondereinstufung SF05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“alle FZ“ im Konzern R+V </a:t>
            </a:r>
          </a:p>
          <a:p>
            <a:r>
              <a:rPr lang="de-DE" sz="1100" dirty="0"/>
              <a:t>	</a:t>
            </a:r>
          </a:p>
          <a:p>
            <a:endParaRPr lang="de-DE" sz="1100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9CC08666-7EF8-46CC-8CFC-F3BF08639FC4}"/>
              </a:ext>
            </a:extLst>
          </p:cNvPr>
          <p:cNvSpPr txBox="1"/>
          <p:nvPr/>
        </p:nvSpPr>
        <p:spPr>
          <a:xfrm>
            <a:off x="364221" y="2296584"/>
            <a:ext cx="2611736" cy="31287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sz="1400" b="1" dirty="0"/>
              <a:t>Spezielle Lösungen:</a:t>
            </a:r>
          </a:p>
          <a:p>
            <a:endParaRPr lang="de-DE" sz="14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Junge Leute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400" dirty="0"/>
          </a:p>
          <a:p>
            <a:r>
              <a:rPr lang="de-DE" sz="1400" dirty="0"/>
              <a:t>In Kürze auch im BeraterPortal </a:t>
            </a:r>
          </a:p>
          <a:p>
            <a:r>
              <a:rPr lang="de-DE" sz="1400" dirty="0"/>
              <a:t>als neuer Bereich</a:t>
            </a:r>
          </a:p>
          <a:p>
            <a:r>
              <a:rPr lang="de-DE" sz="1400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46C455F5-704C-4C1E-8A61-4A5F3576F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0124" y="1776794"/>
            <a:ext cx="2591156" cy="1455983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FD7A7E2-D074-496C-964A-9F8ACEECFCAC}"/>
              </a:ext>
            </a:extLst>
          </p:cNvPr>
          <p:cNvSpPr txBox="1"/>
          <p:nvPr/>
        </p:nvSpPr>
        <p:spPr>
          <a:xfrm>
            <a:off x="5378549" y="1759249"/>
            <a:ext cx="2160240" cy="369332"/>
          </a:xfrm>
          <a:prstGeom prst="rect">
            <a:avLst/>
          </a:prstGeom>
          <a:solidFill>
            <a:srgbClr val="1D2D4B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AXA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1E25BCE-1FF9-413A-BB55-E3AB03E9F90B}"/>
              </a:ext>
            </a:extLst>
          </p:cNvPr>
          <p:cNvSpPr txBox="1"/>
          <p:nvPr/>
        </p:nvSpPr>
        <p:spPr>
          <a:xfrm>
            <a:off x="5378549" y="2197635"/>
            <a:ext cx="2160240" cy="1213820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r>
              <a:rPr lang="de-DE" sz="1100" dirty="0"/>
              <a:t>Start &amp; Drive</a:t>
            </a:r>
          </a:p>
          <a:p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320 bis 370 € je Vertrag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18 bis 25 Jahre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Sondereinstufung SF05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FZ je nach Tarif </a:t>
            </a:r>
          </a:p>
          <a:p>
            <a:r>
              <a:rPr lang="de-DE" sz="1100" dirty="0"/>
              <a:t>	</a:t>
            </a:r>
          </a:p>
          <a:p>
            <a:endParaRPr lang="de-DE" sz="1100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BF13EAC8-3186-4C50-89DB-11686E5C982D}"/>
              </a:ext>
            </a:extLst>
          </p:cNvPr>
          <p:cNvSpPr txBox="1"/>
          <p:nvPr/>
        </p:nvSpPr>
        <p:spPr>
          <a:xfrm>
            <a:off x="5378549" y="3773095"/>
            <a:ext cx="2160240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ÖVB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15BCEA7-81D0-4A6A-BDFB-0F06270AFE7B}"/>
              </a:ext>
            </a:extLst>
          </p:cNvPr>
          <p:cNvSpPr txBox="1"/>
          <p:nvPr/>
        </p:nvSpPr>
        <p:spPr>
          <a:xfrm>
            <a:off x="5378549" y="4211481"/>
            <a:ext cx="2160240" cy="1213820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r>
              <a:rPr lang="de-DE" sz="1100" dirty="0"/>
              <a:t>Einschluss Fahrerkreis</a:t>
            </a:r>
          </a:p>
          <a:p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Normaler Tarif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altersunabhängig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-----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nur das tarifierte FZ </a:t>
            </a:r>
          </a:p>
          <a:p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748676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19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ZWS I - Workshop | Privatversicherungen | Empfehlungen - Kfz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F6A966D9-B820-4703-8C88-74AA9B1629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584" y="1755536"/>
            <a:ext cx="11347991" cy="395680"/>
          </a:xfrm>
        </p:spPr>
        <p:txBody>
          <a:bodyPr/>
          <a:lstStyle/>
          <a:p>
            <a:r>
              <a:rPr lang="de-DE" dirty="0"/>
              <a:t>Kfz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5B27C2B-0D48-4234-92B7-8405E5B20D7F}"/>
              </a:ext>
            </a:extLst>
          </p:cNvPr>
          <p:cNvSpPr txBox="1"/>
          <p:nvPr/>
        </p:nvSpPr>
        <p:spPr>
          <a:xfrm>
            <a:off x="6802795" y="1755536"/>
            <a:ext cx="2160240" cy="369332"/>
          </a:xfrm>
          <a:prstGeom prst="rect">
            <a:avLst/>
          </a:prstGeom>
          <a:solidFill>
            <a:srgbClr val="FCB814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VHV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9050EFA-0874-47DE-A854-B9F33C46C484}"/>
              </a:ext>
            </a:extLst>
          </p:cNvPr>
          <p:cNvSpPr txBox="1"/>
          <p:nvPr/>
        </p:nvSpPr>
        <p:spPr>
          <a:xfrm>
            <a:off x="2142127" y="1745155"/>
            <a:ext cx="2160240" cy="369332"/>
          </a:xfrm>
          <a:prstGeom prst="rect">
            <a:avLst/>
          </a:prstGeom>
          <a:solidFill>
            <a:srgbClr val="1D2D4B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KRAVAG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9D57621-B1E4-455B-90EE-B0B07C13CA33}"/>
              </a:ext>
            </a:extLst>
          </p:cNvPr>
          <p:cNvSpPr txBox="1"/>
          <p:nvPr/>
        </p:nvSpPr>
        <p:spPr>
          <a:xfrm>
            <a:off x="6816281" y="2193922"/>
            <a:ext cx="2160240" cy="1213820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/>
              <a:t>Übernahme </a:t>
            </a:r>
            <a:r>
              <a:rPr lang="de-DE" sz="1100" dirty="0"/>
              <a:t>von Sondereinstufungen mit</a:t>
            </a:r>
          </a:p>
          <a:p>
            <a:r>
              <a:rPr lang="de-DE" sz="1100" dirty="0"/>
              <a:t>     wenigen Ausnahmen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FCCD9F2-E7A3-4D20-8D19-687B74B0F853}"/>
              </a:ext>
            </a:extLst>
          </p:cNvPr>
          <p:cNvSpPr txBox="1"/>
          <p:nvPr/>
        </p:nvSpPr>
        <p:spPr>
          <a:xfrm>
            <a:off x="2142127" y="2183541"/>
            <a:ext cx="2160240" cy="1213820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Hohe Neuwerte versicherbar</a:t>
            </a:r>
          </a:p>
          <a:p>
            <a:r>
              <a:rPr lang="de-DE" sz="1100" dirty="0"/>
              <a:t>    - 200.000 € PKW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Übernahme von Sondereinstufungen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KASKO-Spezial</a:t>
            </a:r>
          </a:p>
          <a:p>
            <a:r>
              <a:rPr lang="de-DE" sz="1100" dirty="0"/>
              <a:t>	</a:t>
            </a:r>
          </a:p>
          <a:p>
            <a:endParaRPr lang="de-DE" sz="1100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9CC08666-7EF8-46CC-8CFC-F3BF08639FC4}"/>
              </a:ext>
            </a:extLst>
          </p:cNvPr>
          <p:cNvSpPr txBox="1"/>
          <p:nvPr/>
        </p:nvSpPr>
        <p:spPr>
          <a:xfrm>
            <a:off x="364221" y="2510444"/>
            <a:ext cx="1896841" cy="291485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sz="1400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46C455F5-704C-4C1E-8A61-4A5F3576F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0124" y="1776794"/>
            <a:ext cx="2591156" cy="1455983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FD7A7E2-D074-496C-964A-9F8ACEECFCAC}"/>
              </a:ext>
            </a:extLst>
          </p:cNvPr>
          <p:cNvSpPr txBox="1"/>
          <p:nvPr/>
        </p:nvSpPr>
        <p:spPr>
          <a:xfrm>
            <a:off x="4472461" y="1750648"/>
            <a:ext cx="216024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Allianz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1E25BCE-1FF9-413A-BB55-E3AB03E9F90B}"/>
              </a:ext>
            </a:extLst>
          </p:cNvPr>
          <p:cNvSpPr txBox="1"/>
          <p:nvPr/>
        </p:nvSpPr>
        <p:spPr>
          <a:xfrm>
            <a:off x="4472461" y="2189034"/>
            <a:ext cx="2160240" cy="1213820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Hohe Neuwerte versicherbar</a:t>
            </a:r>
          </a:p>
          <a:p>
            <a:r>
              <a:rPr lang="de-DE" sz="1100" dirty="0"/>
              <a:t>    - 200.000 Plus € PKW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Übernahme von Sondereinstufungen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Beitragsschutz</a:t>
            </a:r>
          </a:p>
          <a:p>
            <a:r>
              <a:rPr lang="de-DE" sz="1100" dirty="0"/>
              <a:t>	</a:t>
            </a:r>
          </a:p>
          <a:p>
            <a:endParaRPr lang="de-DE" sz="1100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BF13EAC8-3186-4C50-89DB-11686E5C982D}"/>
              </a:ext>
            </a:extLst>
          </p:cNvPr>
          <p:cNvSpPr txBox="1"/>
          <p:nvPr/>
        </p:nvSpPr>
        <p:spPr>
          <a:xfrm>
            <a:off x="4472461" y="3764494"/>
            <a:ext cx="2160240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ÖVB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15BCEA7-81D0-4A6A-BDFB-0F06270AFE7B}"/>
              </a:ext>
            </a:extLst>
          </p:cNvPr>
          <p:cNvSpPr txBox="1"/>
          <p:nvPr/>
        </p:nvSpPr>
        <p:spPr>
          <a:xfrm>
            <a:off x="4472461" y="4202880"/>
            <a:ext cx="2160240" cy="1213820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endParaRPr lang="de-DE" sz="1100" dirty="0"/>
          </a:p>
          <a:p>
            <a:r>
              <a:rPr lang="de-DE" sz="1100" dirty="0"/>
              <a:t>Einschluss junger Fahrerkreis</a:t>
            </a:r>
          </a:p>
          <a:p>
            <a:r>
              <a:rPr lang="de-DE" sz="1100" dirty="0"/>
              <a:t>Immer wieder gute Prämien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43E61C0-8F9E-4A8A-B883-ED5C4345A3D8}"/>
              </a:ext>
            </a:extLst>
          </p:cNvPr>
          <p:cNvSpPr txBox="1"/>
          <p:nvPr/>
        </p:nvSpPr>
        <p:spPr>
          <a:xfrm>
            <a:off x="6789309" y="3773096"/>
            <a:ext cx="2160240" cy="369332"/>
          </a:xfrm>
          <a:prstGeom prst="rect">
            <a:avLst/>
          </a:prstGeom>
          <a:solidFill>
            <a:srgbClr val="1D2D4B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Concordia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58B4C2A-9E87-4F8A-8F8D-71FA8A4A737B}"/>
              </a:ext>
            </a:extLst>
          </p:cNvPr>
          <p:cNvSpPr txBox="1"/>
          <p:nvPr/>
        </p:nvSpPr>
        <p:spPr>
          <a:xfrm>
            <a:off x="6789309" y="4211482"/>
            <a:ext cx="2160240" cy="1213820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Sehr gutes Preis-Leistungs-Verhältnis (afm-Konditionen)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Übernahme von Sondereinstufungen</a:t>
            </a:r>
          </a:p>
          <a:p>
            <a:r>
              <a:rPr lang="de-DE" sz="1100" dirty="0"/>
              <a:t>    max. bis SF04</a:t>
            </a:r>
          </a:p>
          <a:p>
            <a:r>
              <a:rPr lang="de-DE" sz="1100" dirty="0"/>
              <a:t>	</a:t>
            </a:r>
          </a:p>
          <a:p>
            <a:endParaRPr lang="de-DE" sz="1100" dirty="0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E7C9DC9B-4A43-4760-9381-DF38D003D0AD}"/>
              </a:ext>
            </a:extLst>
          </p:cNvPr>
          <p:cNvSpPr txBox="1"/>
          <p:nvPr/>
        </p:nvSpPr>
        <p:spPr>
          <a:xfrm>
            <a:off x="2155613" y="3773096"/>
            <a:ext cx="2160240" cy="369332"/>
          </a:xfrm>
          <a:prstGeom prst="rect">
            <a:avLst/>
          </a:prstGeom>
          <a:solidFill>
            <a:srgbClr val="92D050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Itzehoer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A51C4662-9E0F-4672-880C-093B4481941E}"/>
              </a:ext>
            </a:extLst>
          </p:cNvPr>
          <p:cNvSpPr txBox="1"/>
          <p:nvPr/>
        </p:nvSpPr>
        <p:spPr>
          <a:xfrm>
            <a:off x="2155613" y="4211482"/>
            <a:ext cx="2160240" cy="1213820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Gute E-Fahrzeug-Leistungen</a:t>
            </a:r>
          </a:p>
          <a:p>
            <a:endParaRPr lang="de-DE" sz="1100" dirty="0"/>
          </a:p>
          <a:p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2522372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47681"/>
            <a:ext cx="11343218" cy="4011803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de-DE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afm Empfehlungen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>
                <a:solidFill>
                  <a:srgbClr val="000000"/>
                </a:solidFill>
              </a:rPr>
              <a:t>Praktische Anwendung | Antragstellung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Rechentools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>
                <a:solidFill>
                  <a:srgbClr val="000000"/>
                </a:solidFill>
              </a:rPr>
              <a:t>Ausblick</a:t>
            </a:r>
            <a:endParaRPr lang="de-DE" sz="18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ZWS I - Workshop | Privatversicherungen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99617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20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Wir gehen Online !!!!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1"/>
            <a:endParaRPr lang="de-DE" sz="1600" dirty="0"/>
          </a:p>
          <a:p>
            <a:pPr lvl="1"/>
            <a:endParaRPr 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ZWS I - Workshop | Privatversicherungen | Kfz – </a:t>
            </a:r>
            <a:r>
              <a:rPr lang="de-DE" cap="none" dirty="0" err="1"/>
              <a:t>Nafi</a:t>
            </a:r>
            <a:r>
              <a:rPr lang="de-DE" cap="none" dirty="0"/>
              <a:t>-Online</a:t>
            </a:r>
            <a:endParaRPr lang="de-DE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63211A85-FAE4-4436-85AA-C31ACEF4FEEA}"/>
              </a:ext>
            </a:extLst>
          </p:cNvPr>
          <p:cNvSpPr txBox="1">
            <a:spLocks/>
          </p:cNvSpPr>
          <p:nvPr/>
        </p:nvSpPr>
        <p:spPr>
          <a:xfrm>
            <a:off x="721211" y="2247681"/>
            <a:ext cx="10168462" cy="39494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3600" b="1" dirty="0"/>
          </a:p>
          <a:p>
            <a:pPr marL="0" indent="0" algn="ctr">
              <a:buNone/>
            </a:pPr>
            <a:r>
              <a:rPr lang="de-DE" sz="3600" b="1" dirty="0"/>
              <a:t>LIVE</a:t>
            </a:r>
          </a:p>
          <a:p>
            <a:pPr marL="0" indent="0" algn="ctr">
              <a:buNone/>
            </a:pPr>
            <a:endParaRPr lang="de-DE" sz="2000" b="1" dirty="0"/>
          </a:p>
          <a:p>
            <a:pPr marL="0" indent="0" algn="ctr">
              <a:buNone/>
            </a:pPr>
            <a:r>
              <a:rPr lang="de-DE" sz="2000" b="1" dirty="0"/>
              <a:t>Schnellrechner</a:t>
            </a:r>
          </a:p>
          <a:p>
            <a:pPr marL="0" indent="0" algn="ctr">
              <a:buNone/>
            </a:pPr>
            <a:r>
              <a:rPr lang="de-DE" sz="2000" b="1" dirty="0"/>
              <a:t>Bestandsvergleich</a:t>
            </a:r>
          </a:p>
          <a:p>
            <a:pPr marL="0" indent="0" algn="ctr">
              <a:buNone/>
            </a:pPr>
            <a:r>
              <a:rPr lang="de-DE" sz="2000" b="1" dirty="0"/>
              <a:t>Rabatte</a:t>
            </a:r>
          </a:p>
          <a:p>
            <a:pPr marL="0" indent="0" algn="ctr">
              <a:buNone/>
            </a:pPr>
            <a:r>
              <a:rPr lang="de-DE" sz="2000" b="1" dirty="0"/>
              <a:t>Sondereinstufungen</a:t>
            </a:r>
          </a:p>
          <a:p>
            <a:pPr marL="0" indent="0">
              <a:buNone/>
            </a:pP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2634478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21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0" y="3382074"/>
            <a:ext cx="12192000" cy="395680"/>
          </a:xfr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de-DE" altLang="de-DE" dirty="0"/>
              <a:t>Danke für ihre Aufmerksamkeit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ZWS I - Workshop | Privatversicherungen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5355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ZWS I - Workshop | Privatversicherungen | Empfehlungen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237E7CC-8FEC-41C8-8DCA-61D1372684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925" y="1783716"/>
            <a:ext cx="2574222" cy="1717006"/>
          </a:xfrm>
          <a:prstGeom prst="rect">
            <a:avLst/>
          </a:prstGeom>
        </p:spPr>
      </p:pic>
      <p:sp>
        <p:nvSpPr>
          <p:cNvPr id="7" name="Textplatzhalter 2">
            <a:extLst>
              <a:ext uri="{FF2B5EF4-FFF2-40B4-BE49-F238E27FC236}">
                <a16:creationId xmlns:a16="http://schemas.microsoft.com/office/drawing/2014/main" id="{F6A966D9-B820-4703-8C88-74AA9B1629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584" y="1755536"/>
            <a:ext cx="11347991" cy="395680"/>
          </a:xfrm>
        </p:spPr>
        <p:txBody>
          <a:bodyPr/>
          <a:lstStyle/>
          <a:p>
            <a:r>
              <a:rPr lang="de-DE" dirty="0"/>
              <a:t>Privathaftpflicht</a:t>
            </a:r>
          </a:p>
          <a:p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5B27C2B-0D48-4234-92B7-8405E5B20D7F}"/>
              </a:ext>
            </a:extLst>
          </p:cNvPr>
          <p:cNvSpPr txBox="1"/>
          <p:nvPr/>
        </p:nvSpPr>
        <p:spPr>
          <a:xfrm>
            <a:off x="5931037" y="1792183"/>
            <a:ext cx="2160240" cy="338554"/>
          </a:xfrm>
          <a:prstGeom prst="rect">
            <a:avLst/>
          </a:prstGeom>
          <a:solidFill>
            <a:srgbClr val="FCB814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VHV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9050EFA-0874-47DE-A854-B9F33C46C484}"/>
              </a:ext>
            </a:extLst>
          </p:cNvPr>
          <p:cNvSpPr txBox="1"/>
          <p:nvPr/>
        </p:nvSpPr>
        <p:spPr>
          <a:xfrm>
            <a:off x="3458159" y="1792183"/>
            <a:ext cx="2160240" cy="338554"/>
          </a:xfrm>
          <a:prstGeom prst="rect">
            <a:avLst/>
          </a:prstGeom>
          <a:solidFill>
            <a:srgbClr val="008D52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Interlloyd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9D57621-B1E4-455B-90EE-B0B07C13CA33}"/>
              </a:ext>
            </a:extLst>
          </p:cNvPr>
          <p:cNvSpPr txBox="1"/>
          <p:nvPr/>
        </p:nvSpPr>
        <p:spPr>
          <a:xfrm>
            <a:off x="5931037" y="2215180"/>
            <a:ext cx="2160240" cy="2377928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Neu: umfangreiche Absicherung für Beamte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Starkes Leistungspaket in Verbindung mit dem Baustein Exklusiv</a:t>
            </a:r>
            <a:br>
              <a:rPr lang="de-DE" sz="1100" dirty="0"/>
            </a:b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Nachlassmöglichkeiten</a:t>
            </a:r>
            <a:br>
              <a:rPr lang="de-DE" sz="1100" dirty="0"/>
            </a:br>
            <a:r>
              <a:rPr lang="de-DE" sz="1100" dirty="0"/>
              <a:t>10% über Kontingent</a:t>
            </a:r>
            <a:br>
              <a:rPr lang="de-DE" sz="1100" dirty="0"/>
            </a:b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Sehr gutes Preis-Leistungs-Verhältnis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FCCD9F2-E7A3-4D20-8D19-687B74B0F853}"/>
              </a:ext>
            </a:extLst>
          </p:cNvPr>
          <p:cNvSpPr txBox="1"/>
          <p:nvPr/>
        </p:nvSpPr>
        <p:spPr>
          <a:xfrm>
            <a:off x="3458159" y="2215180"/>
            <a:ext cx="2160240" cy="2377928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Leistungsorientierte Konzepte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Sehr gutes Preis-Leistungs-Verhältnis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Lehrer- und Diensthaftpflicht (verwaltende Beamte) bereits inkludiert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5 Jahre Preisgarantie im </a:t>
            </a:r>
            <a:r>
              <a:rPr lang="de-DE" sz="1100" dirty="0" err="1"/>
              <a:t>Infinitus</a:t>
            </a:r>
            <a:endParaRPr lang="de-DE" sz="1100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EC6841D-B2B6-411C-918F-B6AD2BDB9624}"/>
              </a:ext>
            </a:extLst>
          </p:cNvPr>
          <p:cNvSpPr txBox="1"/>
          <p:nvPr/>
        </p:nvSpPr>
        <p:spPr>
          <a:xfrm>
            <a:off x="5931037" y="4726612"/>
            <a:ext cx="2160240" cy="1625543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endParaRPr lang="de-DE" sz="1000" dirty="0"/>
          </a:p>
          <a:p>
            <a:endParaRPr lang="de-DE" sz="10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Smart </a:t>
            </a:r>
            <a:r>
              <a:rPr lang="de-DE" sz="1100" dirty="0" err="1"/>
              <a:t>Consult</a:t>
            </a: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alt. </a:t>
            </a:r>
            <a:r>
              <a:rPr lang="de-DE" sz="1100" dirty="0" err="1"/>
              <a:t>Vokis</a:t>
            </a:r>
            <a:br>
              <a:rPr lang="de-DE" sz="1100" dirty="0"/>
            </a:br>
            <a:r>
              <a:rPr lang="de-DE" sz="1100" dirty="0"/>
              <a:t>(</a:t>
            </a:r>
            <a:r>
              <a:rPr lang="de-DE" sz="1100" dirty="0" err="1"/>
              <a:t>TerminalServer</a:t>
            </a:r>
            <a:r>
              <a:rPr lang="de-DE" sz="1100" dirty="0"/>
              <a:t>)</a:t>
            </a:r>
          </a:p>
          <a:p>
            <a:endParaRPr lang="de-DE" sz="1000" dirty="0"/>
          </a:p>
          <a:p>
            <a:endParaRPr lang="de-DE" sz="1000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23007DD-9799-4DB3-81DD-BEAB1B56CBA4}"/>
              </a:ext>
            </a:extLst>
          </p:cNvPr>
          <p:cNvSpPr txBox="1"/>
          <p:nvPr/>
        </p:nvSpPr>
        <p:spPr>
          <a:xfrm>
            <a:off x="3458159" y="4726612"/>
            <a:ext cx="2160240" cy="1625544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endParaRPr lang="de-DE" sz="1000" dirty="0"/>
          </a:p>
          <a:p>
            <a:endParaRPr lang="de-DE" sz="10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Smart </a:t>
            </a:r>
            <a:r>
              <a:rPr lang="de-DE" sz="1100" dirty="0" err="1"/>
              <a:t>Consult</a:t>
            </a: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alt. Excel-Rechner</a:t>
            </a:r>
            <a:br>
              <a:rPr lang="de-DE" sz="1100" dirty="0"/>
            </a:br>
            <a:r>
              <a:rPr lang="de-DE" sz="1100" dirty="0"/>
              <a:t>(</a:t>
            </a:r>
            <a:r>
              <a:rPr lang="de-DE" sz="1100" dirty="0" err="1"/>
              <a:t>BeraterPortal</a:t>
            </a:r>
            <a:r>
              <a:rPr lang="de-DE" sz="1100" dirty="0"/>
              <a:t>)</a:t>
            </a:r>
          </a:p>
        </p:txBody>
      </p:sp>
      <p:pic>
        <p:nvPicPr>
          <p:cNvPr id="23" name="Bild 1" descr="http://www.afm-berater.de/fileadmin/_migrated/pics/Guetesiegel_04.png">
            <a:extLst>
              <a:ext uri="{FF2B5EF4-FFF2-40B4-BE49-F238E27FC236}">
                <a16:creationId xmlns:a16="http://schemas.microsoft.com/office/drawing/2014/main" id="{EEF33A85-6FAE-4189-A323-5690A1B6A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633" y="1598612"/>
            <a:ext cx="4095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Bild 1" descr="http://www.afm-berater.de/fileadmin/_migrated/pics/Guetesiegel_04.png">
            <a:extLst>
              <a:ext uri="{FF2B5EF4-FFF2-40B4-BE49-F238E27FC236}">
                <a16:creationId xmlns:a16="http://schemas.microsoft.com/office/drawing/2014/main" id="{3E14E4AC-8A66-43CB-834C-4C1898691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737" y="1598612"/>
            <a:ext cx="4095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9CC08666-7EF8-46CC-8CFC-F3BF08639FC4}"/>
              </a:ext>
            </a:extLst>
          </p:cNvPr>
          <p:cNvSpPr txBox="1"/>
          <p:nvPr/>
        </p:nvSpPr>
        <p:spPr>
          <a:xfrm>
            <a:off x="364220" y="2296583"/>
            <a:ext cx="2781301" cy="33123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sz="1400" b="1" dirty="0"/>
              <a:t>Markthighlights:</a:t>
            </a:r>
          </a:p>
          <a:p>
            <a:endParaRPr lang="de-DE" sz="14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Marktgarantie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Besitzstandsgarantie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Deliktunfähigkeit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Erweiterter versicherter Personenkreis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„rund ums geliehene Kfz“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„B-Note“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etc.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31760BB6-783B-4E96-82DC-4393B19196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773" y="4511391"/>
            <a:ext cx="419100" cy="419100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49567A07-109D-4AED-B1A7-260F1CF341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870" y="4511391"/>
            <a:ext cx="41910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276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ZWS I - Workshop | Privatversicherungen | Empfehlungen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237E7CC-8FEC-41C8-8DCA-61D1372684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925" y="1783716"/>
            <a:ext cx="2574222" cy="1717006"/>
          </a:xfrm>
          <a:prstGeom prst="rect">
            <a:avLst/>
          </a:prstGeom>
        </p:spPr>
      </p:pic>
      <p:sp>
        <p:nvSpPr>
          <p:cNvPr id="7" name="Textplatzhalter 2">
            <a:extLst>
              <a:ext uri="{FF2B5EF4-FFF2-40B4-BE49-F238E27FC236}">
                <a16:creationId xmlns:a16="http://schemas.microsoft.com/office/drawing/2014/main" id="{F6A966D9-B820-4703-8C88-74AA9B1629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584" y="1755536"/>
            <a:ext cx="11347991" cy="395680"/>
          </a:xfrm>
        </p:spPr>
        <p:txBody>
          <a:bodyPr/>
          <a:lstStyle/>
          <a:p>
            <a:r>
              <a:rPr lang="de-DE" dirty="0"/>
              <a:t>Privathaftpflicht</a:t>
            </a:r>
          </a:p>
          <a:p>
            <a:endParaRPr lang="de-DE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9CC08666-7EF8-46CC-8CFC-F3BF08639FC4}"/>
              </a:ext>
            </a:extLst>
          </p:cNvPr>
          <p:cNvSpPr txBox="1"/>
          <p:nvPr/>
        </p:nvSpPr>
        <p:spPr>
          <a:xfrm>
            <a:off x="364220" y="2296583"/>
            <a:ext cx="2781301" cy="33123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sz="1400" b="1" dirty="0"/>
              <a:t>Marktvergleich</a:t>
            </a:r>
          </a:p>
          <a:p>
            <a:endParaRPr lang="de-DE" sz="1400" b="1" dirty="0"/>
          </a:p>
          <a:p>
            <a:r>
              <a:rPr lang="de-DE" sz="1400" dirty="0"/>
              <a:t>Familie, ohne SB,</a:t>
            </a:r>
          </a:p>
          <a:p>
            <a:r>
              <a:rPr lang="de-DE" sz="1400" dirty="0"/>
              <a:t>VN geb. 13.03.1980, </a:t>
            </a:r>
          </a:p>
          <a:p>
            <a:r>
              <a:rPr lang="de-DE" sz="1400" dirty="0"/>
              <a:t>mind. 20 Mio. DS,</a:t>
            </a:r>
          </a:p>
          <a:p>
            <a:r>
              <a:rPr lang="de-DE" sz="1400" dirty="0"/>
              <a:t>Adresse KWK,</a:t>
            </a:r>
          </a:p>
          <a:p>
            <a:r>
              <a:rPr lang="de-DE" sz="1400" dirty="0"/>
              <a:t>Vorversicherung seit </a:t>
            </a:r>
          </a:p>
          <a:p>
            <a:r>
              <a:rPr lang="de-DE" sz="1400" dirty="0"/>
              <a:t>&gt; 5 Jahren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31760BB6-783B-4E96-82DC-4393B19196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848" y="2242017"/>
            <a:ext cx="419100" cy="4191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4F3A6F8B-18ED-466C-A8C9-269EC55DB6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7736" y="1606487"/>
            <a:ext cx="4127400" cy="510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73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E5E9FF12-0DA7-4EFE-A91A-9B73E91274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925" y="1776794"/>
            <a:ext cx="2582689" cy="1722654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ZWS I - Workshop | Privatversicherungen | Empfehlungen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F6A966D9-B820-4703-8C88-74AA9B1629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584" y="1755536"/>
            <a:ext cx="11347991" cy="395680"/>
          </a:xfrm>
        </p:spPr>
        <p:txBody>
          <a:bodyPr/>
          <a:lstStyle/>
          <a:p>
            <a:r>
              <a:rPr lang="de-DE" dirty="0"/>
              <a:t>Rechtsschutz</a:t>
            </a:r>
          </a:p>
          <a:p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5B27C2B-0D48-4234-92B7-8405E5B20D7F}"/>
              </a:ext>
            </a:extLst>
          </p:cNvPr>
          <p:cNvSpPr txBox="1"/>
          <p:nvPr/>
        </p:nvSpPr>
        <p:spPr>
          <a:xfrm>
            <a:off x="5931037" y="1792183"/>
            <a:ext cx="2160240" cy="338554"/>
          </a:xfrm>
          <a:prstGeom prst="rect">
            <a:avLst/>
          </a:prstGeom>
          <a:solidFill>
            <a:srgbClr val="FFDE4E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KS / </a:t>
            </a:r>
            <a:r>
              <a:rPr lang="de-DE" dirty="0" err="1"/>
              <a:t>Auxilia</a:t>
            </a:r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9050EFA-0874-47DE-A854-B9F33C46C484}"/>
              </a:ext>
            </a:extLst>
          </p:cNvPr>
          <p:cNvSpPr txBox="1"/>
          <p:nvPr/>
        </p:nvSpPr>
        <p:spPr>
          <a:xfrm>
            <a:off x="3458159" y="1776794"/>
            <a:ext cx="2160240" cy="369332"/>
          </a:xfrm>
          <a:prstGeom prst="rect">
            <a:avLst/>
          </a:prstGeom>
          <a:solidFill>
            <a:srgbClr val="004D95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Concordia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9D57621-B1E4-455B-90EE-B0B07C13CA33}"/>
              </a:ext>
            </a:extLst>
          </p:cNvPr>
          <p:cNvSpPr txBox="1"/>
          <p:nvPr/>
        </p:nvSpPr>
        <p:spPr>
          <a:xfrm>
            <a:off x="5931037" y="2215180"/>
            <a:ext cx="2160240" cy="2377928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Komplettpaket (P, B, V, I) inklusive SSR</a:t>
            </a:r>
            <a:br>
              <a:rPr lang="de-DE" sz="1100" dirty="0"/>
            </a:b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Nur Möglich in Verbindung mit Mitgliedschaft KS Automobilclub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Individuelle SB-Varianten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FCCD9F2-E7A3-4D20-8D19-687B74B0F853}"/>
              </a:ext>
            </a:extLst>
          </p:cNvPr>
          <p:cNvSpPr txBox="1"/>
          <p:nvPr/>
        </p:nvSpPr>
        <p:spPr>
          <a:xfrm>
            <a:off x="3458159" y="2215180"/>
            <a:ext cx="2160240" cy="2377928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Komplettpaket (P, B, V, I) inklusive SSR mit Leistungs- und Prämienvorteilen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Umfangreicher Versicherungsschutz erweiterbar über Sorglos Plus Baustein (119,00 €)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Sehr gutes Preis-Leistungs-Verhältnis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Selbstbehalt 250 € fest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EC6841D-B2B6-411C-918F-B6AD2BDB9624}"/>
              </a:ext>
            </a:extLst>
          </p:cNvPr>
          <p:cNvSpPr txBox="1"/>
          <p:nvPr/>
        </p:nvSpPr>
        <p:spPr>
          <a:xfrm>
            <a:off x="5931037" y="4726612"/>
            <a:ext cx="2160240" cy="1625543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endParaRPr lang="de-DE" sz="1000" dirty="0"/>
          </a:p>
          <a:p>
            <a:endParaRPr lang="de-DE" sz="10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Smart </a:t>
            </a:r>
            <a:r>
              <a:rPr lang="de-DE" sz="1100" dirty="0" err="1"/>
              <a:t>Consult</a:t>
            </a: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alt. Online-Rechner</a:t>
            </a:r>
            <a:br>
              <a:rPr lang="de-DE" sz="1100" dirty="0"/>
            </a:br>
            <a:r>
              <a:rPr lang="de-DE" sz="1100" dirty="0"/>
              <a:t>(</a:t>
            </a:r>
            <a:r>
              <a:rPr lang="de-DE" sz="1100" dirty="0" err="1"/>
              <a:t>BeraterPortal</a:t>
            </a:r>
            <a:r>
              <a:rPr lang="de-DE" sz="1100" dirty="0"/>
              <a:t>)</a:t>
            </a:r>
          </a:p>
          <a:p>
            <a:endParaRPr lang="de-DE" sz="1000" dirty="0"/>
          </a:p>
          <a:p>
            <a:endParaRPr lang="de-DE" sz="1000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23007DD-9799-4DB3-81DD-BEAB1B56CBA4}"/>
              </a:ext>
            </a:extLst>
          </p:cNvPr>
          <p:cNvSpPr txBox="1"/>
          <p:nvPr/>
        </p:nvSpPr>
        <p:spPr>
          <a:xfrm>
            <a:off x="3458159" y="4726612"/>
            <a:ext cx="2160240" cy="1625544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endParaRPr lang="de-DE" sz="1000" dirty="0"/>
          </a:p>
          <a:p>
            <a:endParaRPr lang="de-DE" sz="10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Smart </a:t>
            </a:r>
            <a:r>
              <a:rPr lang="de-DE" sz="1100" dirty="0" err="1"/>
              <a:t>Consult</a:t>
            </a: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alt. Online-Rechner</a:t>
            </a:r>
            <a:br>
              <a:rPr lang="de-DE" sz="1100" dirty="0"/>
            </a:br>
            <a:r>
              <a:rPr lang="de-DE" sz="1100" dirty="0"/>
              <a:t>(</a:t>
            </a:r>
            <a:r>
              <a:rPr lang="de-DE" sz="1100" dirty="0" err="1"/>
              <a:t>BeraterPortal</a:t>
            </a:r>
            <a:r>
              <a:rPr lang="de-DE" sz="1100" dirty="0"/>
              <a:t>)</a:t>
            </a:r>
          </a:p>
        </p:txBody>
      </p:sp>
      <p:pic>
        <p:nvPicPr>
          <p:cNvPr id="23" name="Bild 1" descr="http://www.afm-berater.de/fileadmin/_migrated/pics/Guetesiegel_04.png">
            <a:extLst>
              <a:ext uri="{FF2B5EF4-FFF2-40B4-BE49-F238E27FC236}">
                <a16:creationId xmlns:a16="http://schemas.microsoft.com/office/drawing/2014/main" id="{EEF33A85-6FAE-4189-A323-5690A1B6A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633" y="1598612"/>
            <a:ext cx="4095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Bild 1" descr="http://www.afm-berater.de/fileadmin/_migrated/pics/Guetesiegel_04.png">
            <a:extLst>
              <a:ext uri="{FF2B5EF4-FFF2-40B4-BE49-F238E27FC236}">
                <a16:creationId xmlns:a16="http://schemas.microsoft.com/office/drawing/2014/main" id="{3E14E4AC-8A66-43CB-834C-4C1898691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737" y="1598612"/>
            <a:ext cx="4095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9CC08666-7EF8-46CC-8CFC-F3BF08639FC4}"/>
              </a:ext>
            </a:extLst>
          </p:cNvPr>
          <p:cNvSpPr txBox="1"/>
          <p:nvPr/>
        </p:nvSpPr>
        <p:spPr>
          <a:xfrm>
            <a:off x="364220" y="2296583"/>
            <a:ext cx="2781301" cy="33123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sz="1400" b="1" dirty="0"/>
              <a:t>Markthighlights:</a:t>
            </a:r>
          </a:p>
          <a:p>
            <a:endParaRPr lang="de-DE" sz="14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Bausteine </a:t>
            </a:r>
            <a:br>
              <a:rPr lang="de-DE" sz="1400" dirty="0"/>
            </a:br>
            <a:r>
              <a:rPr lang="de-DE" sz="1400" dirty="0"/>
              <a:t>(u.a. Bauherren, Kapitalanlegerstreitigkeiten, Studienplatzvergabe, Eherecht, erbrecht)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SB Variationen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Geringe Wartezeiten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etc.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31760BB6-783B-4E96-82DC-4393B19196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773" y="4511391"/>
            <a:ext cx="419100" cy="419100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49567A07-109D-4AED-B1A7-260F1CF341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870" y="4511391"/>
            <a:ext cx="419100" cy="419100"/>
          </a:xfrm>
          <a:prstGeom prst="rect">
            <a:avLst/>
          </a:prstGeom>
        </p:spPr>
      </p:pic>
      <p:sp>
        <p:nvSpPr>
          <p:cNvPr id="21" name="Abgerundetes Rechteck 26">
            <a:extLst>
              <a:ext uri="{FF2B5EF4-FFF2-40B4-BE49-F238E27FC236}">
                <a16:creationId xmlns:a16="http://schemas.microsoft.com/office/drawing/2014/main" id="{4BA5326F-37C8-429D-AD0A-F80ACA7D6E43}"/>
              </a:ext>
            </a:extLst>
          </p:cNvPr>
          <p:cNvSpPr/>
          <p:nvPr/>
        </p:nvSpPr>
        <p:spPr bwMode="auto">
          <a:xfrm>
            <a:off x="4926555" y="6238497"/>
            <a:ext cx="774757" cy="21602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 w="6350">
                <a:solidFill>
                  <a:schemeClr val="tx1"/>
                </a:solidFill>
              </a:ln>
              <a:solidFill>
                <a:srgbClr val="1D2D4B"/>
              </a:solidFill>
              <a:effectLst/>
              <a:latin typeface="Arial" pitchFamily="34" charset="0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2451ED55-62A9-41AC-BB09-2EC78B8F414D}"/>
              </a:ext>
            </a:extLst>
          </p:cNvPr>
          <p:cNvSpPr txBox="1"/>
          <p:nvPr/>
        </p:nvSpPr>
        <p:spPr>
          <a:xfrm>
            <a:off x="4926555" y="6229044"/>
            <a:ext cx="7747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000" dirty="0"/>
              <a:t>  262,00 €</a:t>
            </a:r>
          </a:p>
        </p:txBody>
      </p:sp>
      <p:sp>
        <p:nvSpPr>
          <p:cNvPr id="26" name="Abgerundetes Rechteck 28">
            <a:extLst>
              <a:ext uri="{FF2B5EF4-FFF2-40B4-BE49-F238E27FC236}">
                <a16:creationId xmlns:a16="http://schemas.microsoft.com/office/drawing/2014/main" id="{0FDCE1B9-0BC3-4D17-A7E3-8B42CC07BE68}"/>
              </a:ext>
            </a:extLst>
          </p:cNvPr>
          <p:cNvSpPr/>
          <p:nvPr/>
        </p:nvSpPr>
        <p:spPr bwMode="auto">
          <a:xfrm>
            <a:off x="7397451" y="6238497"/>
            <a:ext cx="774757" cy="21602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 w="6350">
                <a:solidFill>
                  <a:schemeClr val="tx1"/>
                </a:solidFill>
              </a:ln>
              <a:solidFill>
                <a:srgbClr val="1D2D4B"/>
              </a:solidFill>
              <a:effectLst/>
              <a:latin typeface="Arial" pitchFamily="34" charset="0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A7DA4F53-B4FD-44CD-A5B6-691B93530671}"/>
              </a:ext>
            </a:extLst>
          </p:cNvPr>
          <p:cNvSpPr txBox="1"/>
          <p:nvPr/>
        </p:nvSpPr>
        <p:spPr>
          <a:xfrm>
            <a:off x="7397451" y="6229044"/>
            <a:ext cx="7747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000" dirty="0"/>
              <a:t>265,00 €</a:t>
            </a:r>
          </a:p>
        </p:txBody>
      </p:sp>
    </p:spTree>
    <p:extLst>
      <p:ext uri="{BB962C8B-B14F-4D97-AF65-F5344CB8AC3E}">
        <p14:creationId xmlns:p14="http://schemas.microsoft.com/office/powerpoint/2010/main" val="3377532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E5E9FF12-0DA7-4EFE-A91A-9B73E91274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925" y="1776794"/>
            <a:ext cx="2582689" cy="1722654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ZWS I - Workshop | Privatversicherungen | Empfehlungen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F6A966D9-B820-4703-8C88-74AA9B1629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584" y="1755536"/>
            <a:ext cx="11347991" cy="395680"/>
          </a:xfrm>
        </p:spPr>
        <p:txBody>
          <a:bodyPr/>
          <a:lstStyle/>
          <a:p>
            <a:r>
              <a:rPr lang="de-DE" dirty="0"/>
              <a:t>Rechtsschutz</a:t>
            </a:r>
          </a:p>
          <a:p>
            <a:endParaRPr lang="de-DE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9CC08666-7EF8-46CC-8CFC-F3BF08639FC4}"/>
              </a:ext>
            </a:extLst>
          </p:cNvPr>
          <p:cNvSpPr txBox="1"/>
          <p:nvPr/>
        </p:nvSpPr>
        <p:spPr>
          <a:xfrm>
            <a:off x="364220" y="2296583"/>
            <a:ext cx="2781301" cy="33123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sz="1400" b="1" dirty="0"/>
              <a:t>Marktvergleich</a:t>
            </a:r>
          </a:p>
          <a:p>
            <a:endParaRPr lang="de-DE" sz="1400" dirty="0"/>
          </a:p>
          <a:p>
            <a:r>
              <a:rPr lang="de-DE" sz="1400" dirty="0"/>
              <a:t>PBVI + SSR</a:t>
            </a:r>
          </a:p>
          <a:p>
            <a:r>
              <a:rPr lang="de-DE" sz="1400" dirty="0"/>
              <a:t>max. 300 € SB </a:t>
            </a:r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EED3504E-39F4-4847-90CF-35ACC07214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848" y="2242017"/>
            <a:ext cx="419100" cy="4191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439C2BEE-A94E-4FFA-BB9A-13FA544E99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8053" y="1540732"/>
            <a:ext cx="4375894" cy="516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30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2FA923B3-0439-4D78-B9D2-CBFE45BBC8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199" y="1776794"/>
            <a:ext cx="2591156" cy="1728301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ZWS I - Workshop | Privatversicherungen | Empfehlungen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F6A966D9-B820-4703-8C88-74AA9B1629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584" y="1755536"/>
            <a:ext cx="11347991" cy="395680"/>
          </a:xfrm>
        </p:spPr>
        <p:txBody>
          <a:bodyPr/>
          <a:lstStyle/>
          <a:p>
            <a:r>
              <a:rPr lang="de-DE" dirty="0"/>
              <a:t>Unfall</a:t>
            </a:r>
          </a:p>
          <a:p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5B27C2B-0D48-4234-92B7-8405E5B20D7F}"/>
              </a:ext>
            </a:extLst>
          </p:cNvPr>
          <p:cNvSpPr txBox="1"/>
          <p:nvPr/>
        </p:nvSpPr>
        <p:spPr>
          <a:xfrm>
            <a:off x="4737229" y="1776794"/>
            <a:ext cx="2160240" cy="369332"/>
          </a:xfrm>
          <a:prstGeom prst="rect">
            <a:avLst/>
          </a:prstGeom>
          <a:solidFill>
            <a:srgbClr val="FCB814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VHV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9050EFA-0874-47DE-A854-B9F33C46C484}"/>
              </a:ext>
            </a:extLst>
          </p:cNvPr>
          <p:cNvSpPr txBox="1"/>
          <p:nvPr/>
        </p:nvSpPr>
        <p:spPr>
          <a:xfrm>
            <a:off x="2399823" y="1776794"/>
            <a:ext cx="2160240" cy="369332"/>
          </a:xfrm>
          <a:prstGeom prst="rect">
            <a:avLst/>
          </a:prstGeom>
          <a:solidFill>
            <a:srgbClr val="1D2D4B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 err="1"/>
              <a:t>balois</a:t>
            </a:r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9D57621-B1E4-455B-90EE-B0B07C13CA33}"/>
              </a:ext>
            </a:extLst>
          </p:cNvPr>
          <p:cNvSpPr txBox="1"/>
          <p:nvPr/>
        </p:nvSpPr>
        <p:spPr>
          <a:xfrm>
            <a:off x="4737229" y="2215180"/>
            <a:ext cx="2160240" cy="2377928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Starkes Leistungspaket in Verbindung mit dem Baustein Exklusiv</a:t>
            </a:r>
          </a:p>
          <a:p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Klassik Deckung ohne Gesundheitsfragen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FCCD9F2-E7A3-4D20-8D19-687B74B0F853}"/>
              </a:ext>
            </a:extLst>
          </p:cNvPr>
          <p:cNvSpPr txBox="1"/>
          <p:nvPr/>
        </p:nvSpPr>
        <p:spPr>
          <a:xfrm>
            <a:off x="2399823" y="2215180"/>
            <a:ext cx="2160240" cy="2377928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Drei Konzepte Silber, Gold und Gold 100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Gesundheitsfragen nur bei Gold 100, Zusatzbausteinen oder im Seniorentarif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Hohe Versicherungssummen möglich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EC6841D-B2B6-411C-918F-B6AD2BDB9624}"/>
              </a:ext>
            </a:extLst>
          </p:cNvPr>
          <p:cNvSpPr txBox="1"/>
          <p:nvPr/>
        </p:nvSpPr>
        <p:spPr>
          <a:xfrm>
            <a:off x="4737229" y="4726612"/>
            <a:ext cx="2160240" cy="1625543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endParaRPr lang="de-DE" sz="1000" dirty="0"/>
          </a:p>
          <a:p>
            <a:endParaRPr lang="de-DE" sz="10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Smart </a:t>
            </a:r>
            <a:r>
              <a:rPr lang="de-DE" sz="1100" dirty="0" err="1"/>
              <a:t>Consult</a:t>
            </a: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alt. </a:t>
            </a:r>
            <a:r>
              <a:rPr lang="de-DE" sz="1100" dirty="0" err="1"/>
              <a:t>Vokis</a:t>
            </a:r>
            <a:br>
              <a:rPr lang="de-DE" sz="1100" dirty="0"/>
            </a:br>
            <a:r>
              <a:rPr lang="de-DE" sz="1100" dirty="0"/>
              <a:t>(</a:t>
            </a:r>
            <a:r>
              <a:rPr lang="de-DE" sz="1100" dirty="0" err="1"/>
              <a:t>TerminalServer</a:t>
            </a:r>
            <a:r>
              <a:rPr lang="de-DE" sz="1100" dirty="0"/>
              <a:t>)</a:t>
            </a:r>
          </a:p>
          <a:p>
            <a:endParaRPr lang="de-DE" sz="1000" dirty="0"/>
          </a:p>
          <a:p>
            <a:endParaRPr lang="de-DE" sz="1000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23007DD-9799-4DB3-81DD-BEAB1B56CBA4}"/>
              </a:ext>
            </a:extLst>
          </p:cNvPr>
          <p:cNvSpPr txBox="1"/>
          <p:nvPr/>
        </p:nvSpPr>
        <p:spPr>
          <a:xfrm>
            <a:off x="2399823" y="4726612"/>
            <a:ext cx="2160240" cy="1625544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endParaRPr lang="de-DE" sz="1000" dirty="0"/>
          </a:p>
          <a:p>
            <a:endParaRPr lang="de-DE" sz="10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Smart </a:t>
            </a:r>
            <a:r>
              <a:rPr lang="de-DE" sz="1100" dirty="0" err="1"/>
              <a:t>Consult</a:t>
            </a: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alt. In Abstimmung bzw. im Aufbau Online-Rechner</a:t>
            </a:r>
            <a:br>
              <a:rPr lang="de-DE" sz="1100" dirty="0"/>
            </a:br>
            <a:r>
              <a:rPr lang="de-DE" sz="1100" dirty="0"/>
              <a:t>(</a:t>
            </a:r>
            <a:r>
              <a:rPr lang="de-DE" sz="1100" dirty="0" err="1"/>
              <a:t>BeraterPortal</a:t>
            </a:r>
            <a:r>
              <a:rPr lang="de-DE" sz="1100" dirty="0"/>
              <a:t>)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9CC08666-7EF8-46CC-8CFC-F3BF08639FC4}"/>
              </a:ext>
            </a:extLst>
          </p:cNvPr>
          <p:cNvSpPr txBox="1"/>
          <p:nvPr/>
        </p:nvSpPr>
        <p:spPr>
          <a:xfrm>
            <a:off x="364220" y="2296583"/>
            <a:ext cx="2781301" cy="33123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sz="1400" b="1" dirty="0"/>
              <a:t>Markthighlights:</a:t>
            </a:r>
          </a:p>
          <a:p>
            <a:endParaRPr lang="de-DE" sz="14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Gliedertaxen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Unfallbegriff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Gesundheitsfragen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Abrechnungen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etc.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31760BB6-783B-4E96-82DC-4393B19196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437" y="4511391"/>
            <a:ext cx="419100" cy="419100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49567A07-109D-4AED-B1A7-260F1CF341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062" y="4511391"/>
            <a:ext cx="419100" cy="419100"/>
          </a:xfrm>
          <a:prstGeom prst="rect">
            <a:avLst/>
          </a:prstGeom>
        </p:spPr>
      </p:pic>
      <p:sp>
        <p:nvSpPr>
          <p:cNvPr id="30" name="Textfeld 29">
            <a:extLst>
              <a:ext uri="{FF2B5EF4-FFF2-40B4-BE49-F238E27FC236}">
                <a16:creationId xmlns:a16="http://schemas.microsoft.com/office/drawing/2014/main" id="{EFFAEA19-946D-4678-9F55-47C6B9635A08}"/>
              </a:ext>
            </a:extLst>
          </p:cNvPr>
          <p:cNvSpPr txBox="1"/>
          <p:nvPr/>
        </p:nvSpPr>
        <p:spPr>
          <a:xfrm>
            <a:off x="7041254" y="1776794"/>
            <a:ext cx="2160240" cy="369332"/>
          </a:xfrm>
          <a:prstGeom prst="rect">
            <a:avLst/>
          </a:prstGeom>
          <a:solidFill>
            <a:srgbClr val="008D52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Interlloyd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F16FB11F-816A-4F03-9F91-487AE2963AFA}"/>
              </a:ext>
            </a:extLst>
          </p:cNvPr>
          <p:cNvSpPr txBox="1"/>
          <p:nvPr/>
        </p:nvSpPr>
        <p:spPr>
          <a:xfrm>
            <a:off x="7041254" y="2215180"/>
            <a:ext cx="2160240" cy="2377928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afm Sondertarif Premium</a:t>
            </a:r>
            <a:br>
              <a:rPr lang="de-DE" sz="1100" dirty="0"/>
            </a:b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Sehr gutes Preis-Leistungs-Verhältnis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Solide Grunddeckung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C484DE2D-861D-405E-BCC8-7CF71A22B7F1}"/>
              </a:ext>
            </a:extLst>
          </p:cNvPr>
          <p:cNvSpPr txBox="1"/>
          <p:nvPr/>
        </p:nvSpPr>
        <p:spPr>
          <a:xfrm>
            <a:off x="7041254" y="4726612"/>
            <a:ext cx="2160240" cy="1625543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endParaRPr lang="de-DE" sz="1000" dirty="0"/>
          </a:p>
          <a:p>
            <a:endParaRPr lang="de-DE" sz="10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Smart </a:t>
            </a:r>
            <a:r>
              <a:rPr lang="de-DE" sz="1100" dirty="0" err="1"/>
              <a:t>Consult</a:t>
            </a: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alt. Excel-Rechner</a:t>
            </a:r>
            <a:br>
              <a:rPr lang="de-DE" sz="1100" dirty="0"/>
            </a:br>
            <a:r>
              <a:rPr lang="de-DE" sz="1100" dirty="0"/>
              <a:t>(</a:t>
            </a:r>
            <a:r>
              <a:rPr lang="de-DE" sz="1100" dirty="0" err="1"/>
              <a:t>BeraterPortal</a:t>
            </a:r>
            <a:r>
              <a:rPr lang="de-DE" sz="1100" dirty="0"/>
              <a:t>)</a:t>
            </a:r>
          </a:p>
          <a:p>
            <a:endParaRPr lang="de-DE" sz="1000" dirty="0"/>
          </a:p>
          <a:p>
            <a:endParaRPr lang="de-DE" sz="1000" dirty="0"/>
          </a:p>
        </p:txBody>
      </p:sp>
      <p:pic>
        <p:nvPicPr>
          <p:cNvPr id="33" name="Bild 1" descr="http://www.afm-berater.de/fileadmin/_migrated/pics/Guetesiegel_04.png">
            <a:extLst>
              <a:ext uri="{FF2B5EF4-FFF2-40B4-BE49-F238E27FC236}">
                <a16:creationId xmlns:a16="http://schemas.microsoft.com/office/drawing/2014/main" id="{FF2744B3-0654-4072-9C63-AA82265D9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784" y="1598612"/>
            <a:ext cx="4095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1ECBDD8B-4A19-4B5E-8D6B-340C53E91F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8087" y="4511391"/>
            <a:ext cx="41910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91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2FA923B3-0439-4D78-B9D2-CBFE45BBC8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199" y="1776794"/>
            <a:ext cx="2591156" cy="1728301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ZWS I - Workshop | Privatversicherungen | Empfehlungen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F6A966D9-B820-4703-8C88-74AA9B1629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584" y="1755536"/>
            <a:ext cx="11347991" cy="395680"/>
          </a:xfrm>
        </p:spPr>
        <p:txBody>
          <a:bodyPr/>
          <a:lstStyle/>
          <a:p>
            <a:r>
              <a:rPr lang="de-DE" dirty="0"/>
              <a:t>Unfall</a:t>
            </a:r>
          </a:p>
          <a:p>
            <a:endParaRPr lang="de-DE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9CC08666-7EF8-46CC-8CFC-F3BF08639FC4}"/>
              </a:ext>
            </a:extLst>
          </p:cNvPr>
          <p:cNvSpPr txBox="1"/>
          <p:nvPr/>
        </p:nvSpPr>
        <p:spPr>
          <a:xfrm>
            <a:off x="364220" y="2296583"/>
            <a:ext cx="2781301" cy="33123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sz="1400" b="1" dirty="0"/>
              <a:t>Marktvergleich</a:t>
            </a:r>
          </a:p>
          <a:p>
            <a:endParaRPr lang="de-DE" sz="1400" b="1" dirty="0"/>
          </a:p>
          <a:p>
            <a:r>
              <a:rPr lang="de-DE" sz="1400" dirty="0"/>
              <a:t>Immobilienkaufmann,</a:t>
            </a:r>
          </a:p>
          <a:p>
            <a:r>
              <a:rPr lang="de-DE" sz="1400" dirty="0"/>
              <a:t>100k Grundsumme,</a:t>
            </a:r>
          </a:p>
          <a:p>
            <a:r>
              <a:rPr lang="de-DE" sz="1400" dirty="0"/>
              <a:t>10k Tod,</a:t>
            </a:r>
          </a:p>
          <a:p>
            <a:r>
              <a:rPr lang="de-DE" sz="1400" dirty="0"/>
              <a:t>20 € KHT,</a:t>
            </a:r>
          </a:p>
          <a:p>
            <a:r>
              <a:rPr lang="de-DE" sz="1400" dirty="0"/>
              <a:t>1.000 € Rente,</a:t>
            </a:r>
          </a:p>
          <a:p>
            <a:r>
              <a:rPr lang="de-DE" sz="1400" dirty="0"/>
              <a:t>Eigenbewegungen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35D318B2-D9D9-4F0A-A611-E27E43BED2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848" y="2242017"/>
            <a:ext cx="419100" cy="4191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84CC89D5-FECC-453A-AEA5-3F20DFA2A9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5623" y="1776794"/>
            <a:ext cx="3028950" cy="413385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1CB49548-2019-4538-8156-9836EDC54D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961" y="2896560"/>
            <a:ext cx="299085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356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2FA923B3-0439-4D78-B9D2-CBFE45BBC8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199" y="1776794"/>
            <a:ext cx="2591156" cy="1728301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ZWS I - Workshop | Privatversicherungen | Empfehlungen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F6A966D9-B820-4703-8C88-74AA9B1629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584" y="1755536"/>
            <a:ext cx="11347991" cy="395680"/>
          </a:xfrm>
        </p:spPr>
        <p:txBody>
          <a:bodyPr/>
          <a:lstStyle/>
          <a:p>
            <a:r>
              <a:rPr lang="de-DE" dirty="0"/>
              <a:t>Tiere - KV</a:t>
            </a:r>
          </a:p>
          <a:p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5B27C2B-0D48-4234-92B7-8405E5B20D7F}"/>
              </a:ext>
            </a:extLst>
          </p:cNvPr>
          <p:cNvSpPr txBox="1"/>
          <p:nvPr/>
        </p:nvSpPr>
        <p:spPr>
          <a:xfrm>
            <a:off x="4737229" y="1776794"/>
            <a:ext cx="2160240" cy="369332"/>
          </a:xfrm>
          <a:prstGeom prst="rect">
            <a:avLst/>
          </a:prstGeom>
          <a:solidFill>
            <a:srgbClr val="00B0F0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Barmenia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9050EFA-0874-47DE-A854-B9F33C46C484}"/>
              </a:ext>
            </a:extLst>
          </p:cNvPr>
          <p:cNvSpPr txBox="1"/>
          <p:nvPr/>
        </p:nvSpPr>
        <p:spPr>
          <a:xfrm>
            <a:off x="2399823" y="1776794"/>
            <a:ext cx="2160240" cy="369332"/>
          </a:xfrm>
          <a:prstGeom prst="rect">
            <a:avLst/>
          </a:prstGeom>
          <a:solidFill>
            <a:srgbClr val="008D52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Uelzener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9D57621-B1E4-455B-90EE-B0B07C13CA33}"/>
              </a:ext>
            </a:extLst>
          </p:cNvPr>
          <p:cNvSpPr txBox="1"/>
          <p:nvPr/>
        </p:nvSpPr>
        <p:spPr>
          <a:xfrm>
            <a:off x="4737229" y="2215180"/>
            <a:ext cx="2160240" cy="2377928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Sehr gutes Preis-Leistungs-Verhältnis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Kündigungsverzicht mit Beginn des 4. VJ in den OP-Tarifen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FCCD9F2-E7A3-4D20-8D19-687B74B0F853}"/>
              </a:ext>
            </a:extLst>
          </p:cNvPr>
          <p:cNvSpPr txBox="1"/>
          <p:nvPr/>
        </p:nvSpPr>
        <p:spPr>
          <a:xfrm>
            <a:off x="2399823" y="2215180"/>
            <a:ext cx="2160240" cy="2377928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Prämien unabhängig von Rasse, Alter, Geschlecht und Nutzung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Altersfaktoren (jährliche Prämienanpassung)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Starke Leistungen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Hohes Prämienniveau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EC6841D-B2B6-411C-918F-B6AD2BDB9624}"/>
              </a:ext>
            </a:extLst>
          </p:cNvPr>
          <p:cNvSpPr txBox="1"/>
          <p:nvPr/>
        </p:nvSpPr>
        <p:spPr>
          <a:xfrm>
            <a:off x="4737229" y="4726612"/>
            <a:ext cx="2160240" cy="1625543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endParaRPr lang="de-DE" sz="1000" dirty="0"/>
          </a:p>
          <a:p>
            <a:endParaRPr lang="de-DE" sz="10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Online-Rechner</a:t>
            </a:r>
            <a:br>
              <a:rPr lang="de-DE" sz="1100" dirty="0"/>
            </a:br>
            <a:r>
              <a:rPr lang="de-DE" sz="1100" dirty="0"/>
              <a:t>(BeraterPortal)</a:t>
            </a:r>
          </a:p>
          <a:p>
            <a:endParaRPr lang="de-DE" sz="1000" dirty="0"/>
          </a:p>
          <a:p>
            <a:endParaRPr lang="de-DE" sz="1000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23007DD-9799-4DB3-81DD-BEAB1B56CBA4}"/>
              </a:ext>
            </a:extLst>
          </p:cNvPr>
          <p:cNvSpPr txBox="1"/>
          <p:nvPr/>
        </p:nvSpPr>
        <p:spPr>
          <a:xfrm>
            <a:off x="2399823" y="4726612"/>
            <a:ext cx="2160240" cy="1625544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endParaRPr lang="de-DE" sz="1000" dirty="0"/>
          </a:p>
          <a:p>
            <a:endParaRPr lang="de-DE" sz="10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Online-Rechner</a:t>
            </a:r>
            <a:br>
              <a:rPr lang="de-DE" sz="1100" dirty="0"/>
            </a:br>
            <a:r>
              <a:rPr lang="de-DE" sz="1100" dirty="0"/>
              <a:t>(BeraterPortal)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9CC08666-7EF8-46CC-8CFC-F3BF08639FC4}"/>
              </a:ext>
            </a:extLst>
          </p:cNvPr>
          <p:cNvSpPr txBox="1"/>
          <p:nvPr/>
        </p:nvSpPr>
        <p:spPr>
          <a:xfrm>
            <a:off x="364220" y="2296583"/>
            <a:ext cx="2781301" cy="33123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sz="1400" b="1" dirty="0"/>
              <a:t>Markthighlights:</a:t>
            </a:r>
          </a:p>
          <a:p>
            <a:endParaRPr lang="de-DE" sz="14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Benannte </a:t>
            </a:r>
            <a:br>
              <a:rPr lang="de-DE" sz="1400" dirty="0"/>
            </a:br>
            <a:r>
              <a:rPr lang="de-DE" sz="1400" dirty="0"/>
              <a:t>Krankheiten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GOT Sätze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Behandlungs-</a:t>
            </a:r>
            <a:br>
              <a:rPr lang="de-DE" sz="1400" dirty="0"/>
            </a:br>
            <a:r>
              <a:rPr lang="de-DE" sz="1400" dirty="0" err="1"/>
              <a:t>zeitraum</a:t>
            </a:r>
            <a:endParaRPr lang="de-DE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Kündigungsschutz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etc.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31760BB6-783B-4E96-82DC-4393B19196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437" y="4511391"/>
            <a:ext cx="419100" cy="419100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49567A07-109D-4AED-B1A7-260F1CF341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062" y="4511391"/>
            <a:ext cx="419100" cy="419100"/>
          </a:xfrm>
          <a:prstGeom prst="rect">
            <a:avLst/>
          </a:prstGeom>
        </p:spPr>
      </p:pic>
      <p:sp>
        <p:nvSpPr>
          <p:cNvPr id="30" name="Textfeld 29">
            <a:extLst>
              <a:ext uri="{FF2B5EF4-FFF2-40B4-BE49-F238E27FC236}">
                <a16:creationId xmlns:a16="http://schemas.microsoft.com/office/drawing/2014/main" id="{EFFAEA19-946D-4678-9F55-47C6B9635A08}"/>
              </a:ext>
            </a:extLst>
          </p:cNvPr>
          <p:cNvSpPr txBox="1"/>
          <p:nvPr/>
        </p:nvSpPr>
        <p:spPr>
          <a:xfrm>
            <a:off x="7041254" y="1776794"/>
            <a:ext cx="2160240" cy="369332"/>
          </a:xfrm>
          <a:prstGeom prst="rect">
            <a:avLst/>
          </a:prstGeom>
          <a:solidFill>
            <a:srgbClr val="C60000"/>
          </a:solidFill>
          <a:ln w="63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>
            <a:defPPr>
              <a:defRPr lang="de-DE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Helvetia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F16FB11F-816A-4F03-9F91-487AE2963AFA}"/>
              </a:ext>
            </a:extLst>
          </p:cNvPr>
          <p:cNvSpPr txBox="1"/>
          <p:nvPr/>
        </p:nvSpPr>
        <p:spPr>
          <a:xfrm>
            <a:off x="7041254" y="2215180"/>
            <a:ext cx="2160240" cy="2377928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Sehr gutes Preis-Leistungs-Verhältnis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Kündigungsverzicht mit Beginn des 4. VJ in den OP-Tarifen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C484DE2D-861D-405E-BCC8-7CF71A22B7F1}"/>
              </a:ext>
            </a:extLst>
          </p:cNvPr>
          <p:cNvSpPr txBox="1"/>
          <p:nvPr/>
        </p:nvSpPr>
        <p:spPr>
          <a:xfrm>
            <a:off x="7041254" y="4726612"/>
            <a:ext cx="2160240" cy="1625543"/>
          </a:xfrm>
          <a:prstGeom prst="rect">
            <a:avLst/>
          </a:prstGeom>
          <a:noFill/>
          <a:ln w="6350">
            <a:solidFill>
              <a:srgbClr val="1D2D4B"/>
            </a:solidFill>
          </a:ln>
        </p:spPr>
        <p:txBody>
          <a:bodyPr wrap="square" rtlCol="0">
            <a:noAutofit/>
          </a:bodyPr>
          <a:lstStyle/>
          <a:p>
            <a:endParaRPr lang="de-DE" sz="1000" dirty="0"/>
          </a:p>
          <a:p>
            <a:endParaRPr lang="de-DE" sz="10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100" dirty="0"/>
              <a:t>Online-Rechner</a:t>
            </a:r>
            <a:br>
              <a:rPr lang="de-DE" sz="1100" dirty="0"/>
            </a:br>
            <a:r>
              <a:rPr lang="de-DE" sz="1100" dirty="0"/>
              <a:t>(BeraterPortal)</a:t>
            </a:r>
          </a:p>
          <a:p>
            <a:endParaRPr lang="de-DE" sz="1000" dirty="0"/>
          </a:p>
          <a:p>
            <a:endParaRPr lang="de-DE" sz="1000" dirty="0"/>
          </a:p>
        </p:txBody>
      </p:sp>
      <p:pic>
        <p:nvPicPr>
          <p:cNvPr id="33" name="Bild 1" descr="http://www.afm-berater.de/fileadmin/_migrated/pics/Guetesiegel_04.png">
            <a:extLst>
              <a:ext uri="{FF2B5EF4-FFF2-40B4-BE49-F238E27FC236}">
                <a16:creationId xmlns:a16="http://schemas.microsoft.com/office/drawing/2014/main" id="{FF2744B3-0654-4072-9C63-AA82265D9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784" y="1598612"/>
            <a:ext cx="4095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1ECBDD8B-4A19-4B5E-8D6B-340C53E91F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8087" y="4511391"/>
            <a:ext cx="41910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84157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2022-04-22 KRG</Template>
  <TotalTime>0</TotalTime>
  <Words>1195</Words>
  <Application>Microsoft Office PowerPoint</Application>
  <PresentationFormat>Breitbild</PresentationFormat>
  <Paragraphs>420</Paragraphs>
  <Slides>21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7" baseType="lpstr">
      <vt:lpstr> Arial </vt:lpstr>
      <vt:lpstr>Arial</vt:lpstr>
      <vt:lpstr>Calibri</vt:lpstr>
      <vt:lpstr>Symbol</vt:lpstr>
      <vt:lpstr>Wingdings</vt:lpstr>
      <vt:lpstr>Design_afm</vt:lpstr>
      <vt:lpstr>PowerPoint-Präsentation</vt:lpstr>
      <vt:lpstr>ZWS I - Workshop | Privatversicherungen</vt:lpstr>
      <vt:lpstr>ZWS I - Workshop | Privatversicherungen | Empfehlungen</vt:lpstr>
      <vt:lpstr>ZWS I - Workshop | Privatversicherungen | Empfehlungen</vt:lpstr>
      <vt:lpstr>ZWS I - Workshop | Privatversicherungen | Empfehlungen</vt:lpstr>
      <vt:lpstr>ZWS I - Workshop | Privatversicherungen | Empfehlungen</vt:lpstr>
      <vt:lpstr>ZWS I - Workshop | Privatversicherungen | Empfehlungen</vt:lpstr>
      <vt:lpstr>ZWS I - Workshop | Privatversicherungen | Empfehlungen</vt:lpstr>
      <vt:lpstr>ZWS I - Workshop | Privatversicherungen | Empfehlungen</vt:lpstr>
      <vt:lpstr>ZWS I - Workshop | Privatversicherungen | Empfehlungen</vt:lpstr>
      <vt:lpstr>ZWS I - Workshop | Privatversicherungen | Empfehlungen</vt:lpstr>
      <vt:lpstr>ZWS I - Workshop | Privatversicherungen | Ausblick</vt:lpstr>
      <vt:lpstr>ZWS I - Workshop | Privatversicherungen | Ausblick</vt:lpstr>
      <vt:lpstr>ZWS I - Workshop | Privatversicherungen | Ausblick</vt:lpstr>
      <vt:lpstr>ZW 2025 - I | Best of Privatversicherungen - Kfz-Markt</vt:lpstr>
      <vt:lpstr>ZWS I - Workshop | Privatversicherungen | Kfz-Markt</vt:lpstr>
      <vt:lpstr>ZWS I - Workshop | Privatversicherungen | Kfz-Markt</vt:lpstr>
      <vt:lpstr>ZWS I - Workshop | Privatversicherungen | Empfehlungen - Kfz</vt:lpstr>
      <vt:lpstr>ZWS I - Workshop | Privatversicherungen | Empfehlungen - Kfz</vt:lpstr>
      <vt:lpstr>ZWS I - Workshop | Privatversicherungen | Kfz – Nafi-Online</vt:lpstr>
      <vt:lpstr>ZWS I - Workshop | Privatversicherungen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Ringo Wilken</dc:creator>
  <cp:lastModifiedBy>Wilken, Ringo</cp:lastModifiedBy>
  <cp:revision>575</cp:revision>
  <cp:lastPrinted>2019-08-21T13:01:55Z</cp:lastPrinted>
  <dcterms:created xsi:type="dcterms:W3CDTF">2022-04-08T12:13:21Z</dcterms:created>
  <dcterms:modified xsi:type="dcterms:W3CDTF">2025-02-12T09:49:04Z</dcterms:modified>
</cp:coreProperties>
</file>