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24"/>
  </p:notesMasterIdLst>
  <p:handoutMasterIdLst>
    <p:handoutMasterId r:id="rId25"/>
  </p:handoutMasterIdLst>
  <p:sldIdLst>
    <p:sldId id="271" r:id="rId2"/>
    <p:sldId id="258" r:id="rId3"/>
    <p:sldId id="260" r:id="rId4"/>
    <p:sldId id="282" r:id="rId5"/>
    <p:sldId id="259" r:id="rId6"/>
    <p:sldId id="261" r:id="rId7"/>
    <p:sldId id="262" r:id="rId8"/>
    <p:sldId id="28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69" r:id="rId17"/>
    <p:sldId id="268" r:id="rId18"/>
    <p:sldId id="283" r:id="rId19"/>
    <p:sldId id="264" r:id="rId20"/>
    <p:sldId id="270" r:id="rId21"/>
    <p:sldId id="274" r:id="rId22"/>
    <p:sldId id="273" r:id="rId23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22" autoAdjust="0"/>
    <p:restoredTop sz="94870" autoAdjust="0"/>
  </p:normalViewPr>
  <p:slideViewPr>
    <p:cSldViewPr snapToGrid="0" showGuides="1">
      <p:cViewPr varScale="1">
        <p:scale>
          <a:sx n="128" d="100"/>
          <a:sy n="128" d="100"/>
        </p:scale>
        <p:origin x="1171" y="91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10.02.2025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10.02.2025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tagesschau.de/wirtschaft/verbraucher/kfz-versicherung-preise-reparaturkosten-teurer-versicherungen-auto-100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dv.de/gdv/medien/medieninformationen/kfz-versicherern-drohen-auch-2024-milliardenverluste-17604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dv.de/gdv/medien/medieninformationen/untersuchung-der-versicherer-autohersteller-erhoehen-ersatzteilpreise-weiter-18246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asscompact.de/nachrichten/bafin-fordert-von-versicherern-deutliche-pr%C3%A4mienerh%C3%B6hung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ZW </a:t>
            </a:r>
            <a:r>
              <a:rPr lang="de-DE" dirty="0" smtClean="0"/>
              <a:t>I 2025 </a:t>
            </a: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</a:rPr>
              <a:t>| </a:t>
            </a:r>
            <a:r>
              <a:rPr lang="de-DE" sz="2400" dirty="0" smtClean="0">
                <a:solidFill>
                  <a:srgbClr val="1D2D4B"/>
                </a:solidFill>
                <a:latin typeface="Arial" panose="020B0604020202020204" pitchFamily="34" charset="0"/>
              </a:rPr>
              <a:t>12.02.2025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4294967295"/>
          </p:nvPr>
        </p:nvSpPr>
        <p:spPr>
          <a:xfrm>
            <a:off x="364221" y="1964779"/>
            <a:ext cx="11459359" cy="374513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3200" dirty="0">
                <a:solidFill>
                  <a:srgbClr val="1D2D4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Best Practice Vertriebserfolg im Firmenversicherungsgeschäft </a:t>
            </a:r>
            <a:endParaRPr lang="de-DE" sz="3200" dirty="0" smtClean="0">
              <a:solidFill>
                <a:srgbClr val="1D2D4B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3200" dirty="0" smtClean="0">
                <a:solidFill>
                  <a:srgbClr val="1D2D4B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Verkauf von </a:t>
            </a:r>
            <a:r>
              <a:rPr lang="de-DE" sz="3200" dirty="0">
                <a:solidFill>
                  <a:srgbClr val="1D2D4B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</a:t>
            </a:r>
            <a:r>
              <a:rPr lang="de-DE" sz="3200" dirty="0" smtClean="0">
                <a:solidFill>
                  <a:srgbClr val="1D2D4B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eitragsanpassungen &amp; antizyklischer Vertrieb</a:t>
            </a:r>
            <a:endParaRPr lang="de-DE" sz="3000" dirty="0">
              <a:solidFill>
                <a:srgbClr val="1D2D4B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de-DE" sz="4800" b="1" dirty="0" smtClean="0">
              <a:solidFill>
                <a:srgbClr val="137C9B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de-DE" sz="3200" b="1" dirty="0" smtClean="0">
                <a:solidFill>
                  <a:srgbClr val="137C9B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Sanierung &amp; Beitragsanpassung </a:t>
            </a:r>
          </a:p>
          <a:p>
            <a:pPr marL="0" indent="0" algn="ctr">
              <a:buNone/>
            </a:pPr>
            <a:r>
              <a:rPr lang="de-DE" sz="2400" b="1" dirty="0" smtClean="0">
                <a:solidFill>
                  <a:srgbClr val="137C9B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eigene Einstellung </a:t>
            </a:r>
            <a:r>
              <a:rPr lang="de-DE" sz="2400" b="1" dirty="0">
                <a:solidFill>
                  <a:srgbClr val="137C9B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| Motivation </a:t>
            </a:r>
            <a:r>
              <a:rPr lang="de-DE" sz="2400" b="1" dirty="0">
                <a:solidFill>
                  <a:srgbClr val="137C9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| Selbstverständnis</a:t>
            </a:r>
          </a:p>
          <a:p>
            <a:pPr marL="0" indent="0">
              <a:buNone/>
            </a:pPr>
            <a:endParaRPr lang="de-DE" sz="3000" b="1" dirty="0" smtClean="0">
              <a:solidFill>
                <a:srgbClr val="137C9B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DE" sz="1600" b="1" dirty="0">
              <a:solidFill>
                <a:srgbClr val="137C9B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DE" sz="800" b="1" dirty="0">
              <a:solidFill>
                <a:srgbClr val="137C9B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1800" dirty="0" smtClean="0">
                <a:solidFill>
                  <a:srgbClr val="1D2D4B"/>
                </a:solidFill>
                <a:latin typeface="Arial" panose="020B0604020202020204" pitchFamily="34" charset="0"/>
              </a:rPr>
              <a:t>Boris Pfennig &amp; Lars </a:t>
            </a: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</a:rPr>
              <a:t>Waschatz</a:t>
            </a:r>
          </a:p>
        </p:txBody>
      </p:sp>
    </p:spTree>
    <p:extLst>
      <p:ext uri="{BB962C8B-B14F-4D97-AF65-F5344CB8AC3E}">
        <p14:creationId xmlns:p14="http://schemas.microsoft.com/office/powerpoint/2010/main" val="377754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614616"/>
            <a:ext cx="11343218" cy="4983034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www.tagesschau.de/wirtschaft/verbraucher/kfz-versicherung-preise-reparaturkosten-teurer-versicherungen-auto-100.html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KFZ – aktuelle Marktlage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747" y="2586335"/>
            <a:ext cx="6766372" cy="384697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22" y="2536179"/>
            <a:ext cx="2286319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8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614616"/>
            <a:ext cx="11343218" cy="700216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www.gdv.de/gdv/medien/medieninformationen/kfz-versicherern-drohen-auch-2024-milliardenverluste-176046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KFZ – aktuelle Marktlage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20" y="2503743"/>
            <a:ext cx="2568450" cy="52925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702" y="3322783"/>
            <a:ext cx="9040487" cy="302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9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614616"/>
            <a:ext cx="11343218" cy="700216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www.gdv.de/gdv/medien/medieninformationen/untersuchung-der-versicherer-autohersteller-erhoehen-ersatzteilpreise-weiter-182466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KFZ – aktuelle Marktlage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20" y="2503743"/>
            <a:ext cx="2568450" cy="52925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413" y="3179888"/>
            <a:ext cx="8869013" cy="31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KFZ – Aktuelle Schadensdaten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551" y="1516991"/>
            <a:ext cx="8516429" cy="5341009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90079" y="2364259"/>
            <a:ext cx="31443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1D2D4B"/>
                </a:solidFill>
              </a:rPr>
              <a:t>Schadensquoten</a:t>
            </a:r>
          </a:p>
          <a:p>
            <a:r>
              <a:rPr lang="de-DE" sz="2400" b="1" dirty="0" smtClean="0">
                <a:solidFill>
                  <a:srgbClr val="1D2D4B"/>
                </a:solidFill>
              </a:rPr>
              <a:t>inkl. Reserven</a:t>
            </a:r>
          </a:p>
          <a:p>
            <a:endParaRPr lang="de-DE" sz="2400" dirty="0" smtClean="0">
              <a:solidFill>
                <a:srgbClr val="1D2D4B"/>
              </a:solidFill>
            </a:endParaRPr>
          </a:p>
          <a:p>
            <a:r>
              <a:rPr lang="de-DE" sz="2400" dirty="0" smtClean="0">
                <a:solidFill>
                  <a:srgbClr val="1D2D4B"/>
                </a:solidFill>
              </a:rPr>
              <a:t>2021:           </a:t>
            </a:r>
            <a:r>
              <a:rPr lang="de-DE" sz="2400" dirty="0" smtClean="0">
                <a:solidFill>
                  <a:srgbClr val="FF0000"/>
                </a:solidFill>
              </a:rPr>
              <a:t>107 %</a:t>
            </a:r>
          </a:p>
          <a:p>
            <a:r>
              <a:rPr lang="de-DE" sz="2400" dirty="0" smtClean="0">
                <a:solidFill>
                  <a:srgbClr val="1D2D4B"/>
                </a:solidFill>
              </a:rPr>
              <a:t>2022:           </a:t>
            </a:r>
            <a:r>
              <a:rPr lang="de-DE" sz="2400" dirty="0" smtClean="0">
                <a:solidFill>
                  <a:srgbClr val="FF0000"/>
                </a:solidFill>
              </a:rPr>
              <a:t>151 %</a:t>
            </a:r>
          </a:p>
          <a:p>
            <a:r>
              <a:rPr lang="de-DE" sz="2400" dirty="0" smtClean="0">
                <a:solidFill>
                  <a:srgbClr val="1D2D4B"/>
                </a:solidFill>
              </a:rPr>
              <a:t>2023:           </a:t>
            </a:r>
            <a:r>
              <a:rPr lang="de-DE" sz="2400" dirty="0" smtClean="0">
                <a:solidFill>
                  <a:srgbClr val="FF0000"/>
                </a:solidFill>
              </a:rPr>
              <a:t>172 %</a:t>
            </a:r>
          </a:p>
          <a:p>
            <a:r>
              <a:rPr lang="de-DE" sz="2400" dirty="0" smtClean="0">
                <a:solidFill>
                  <a:srgbClr val="1D2D4B"/>
                </a:solidFill>
              </a:rPr>
              <a:t>2024:           </a:t>
            </a:r>
            <a:r>
              <a:rPr lang="de-DE" sz="2400" dirty="0" smtClean="0">
                <a:solidFill>
                  <a:srgbClr val="FF0000"/>
                </a:solidFill>
              </a:rPr>
              <a:t>133 %</a:t>
            </a:r>
          </a:p>
          <a:p>
            <a:r>
              <a:rPr lang="de-DE" sz="2400" b="1" dirty="0" smtClean="0">
                <a:solidFill>
                  <a:srgbClr val="1D2D4B"/>
                </a:solidFill>
              </a:rPr>
              <a:t>Gesamt:      </a:t>
            </a:r>
            <a:r>
              <a:rPr lang="de-DE" sz="2400" b="1" dirty="0" smtClean="0">
                <a:solidFill>
                  <a:srgbClr val="FF0000"/>
                </a:solidFill>
              </a:rPr>
              <a:t>143 %</a:t>
            </a:r>
            <a:endParaRPr lang="de-DE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6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243231" y="1752467"/>
            <a:ext cx="5388892" cy="4796592"/>
          </a:xfrm>
        </p:spPr>
        <p:txBody>
          <a:bodyPr/>
          <a:lstStyle/>
          <a:p>
            <a:r>
              <a:rPr lang="de-DE" sz="3200" dirty="0" smtClean="0"/>
              <a:t>Verlängerungsangebot TVM</a:t>
            </a:r>
          </a:p>
          <a:p>
            <a:endParaRPr lang="de-DE" sz="240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 smtClean="0"/>
              <a:t>SB diagonal </a:t>
            </a:r>
            <a:r>
              <a:rPr lang="de-DE" sz="2400" dirty="0"/>
              <a:t>5.000 </a:t>
            </a:r>
            <a:r>
              <a:rPr lang="de-DE" sz="2400" dirty="0" smtClean="0"/>
              <a:t>€ KH/VK/TK</a:t>
            </a:r>
            <a:endParaRPr lang="de-DE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Start </a:t>
            </a:r>
            <a:r>
              <a:rPr lang="de-DE" sz="2400" b="1" dirty="0" err="1">
                <a:solidFill>
                  <a:srgbClr val="00B050"/>
                </a:solidFill>
              </a:rPr>
              <a:t>Riskmanagement</a:t>
            </a:r>
            <a:endParaRPr lang="de-DE" sz="2400" b="1" dirty="0">
              <a:solidFill>
                <a:srgbClr val="00B05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Einführung Schadentool - „</a:t>
            </a:r>
            <a:r>
              <a:rPr lang="de-DE" sz="2400" dirty="0" err="1"/>
              <a:t>Bumper</a:t>
            </a:r>
            <a:r>
              <a:rPr lang="de-DE" sz="2400" dirty="0" smtClean="0"/>
              <a:t>“</a:t>
            </a:r>
          </a:p>
          <a:p>
            <a:pPr>
              <a:lnSpc>
                <a:spcPct val="100000"/>
              </a:lnSpc>
            </a:pPr>
            <a:r>
              <a:rPr lang="de-DE" sz="1500" dirty="0" smtClean="0"/>
              <a:t>(„In </a:t>
            </a:r>
            <a:r>
              <a:rPr lang="de-DE" sz="1500" dirty="0"/>
              <a:t>den Niederlanden läuft die Anwendung ´</a:t>
            </a:r>
            <a:r>
              <a:rPr lang="de-DE" sz="1500" dirty="0" err="1"/>
              <a:t>Bumper</a:t>
            </a:r>
            <a:r>
              <a:rPr lang="de-DE" sz="1500" dirty="0"/>
              <a:t>´ seit 4 Jahren und führt zu einer durchschnittlichen Kostenersparnis von mehr als 15</a:t>
            </a:r>
            <a:r>
              <a:rPr lang="de-DE" sz="1500" dirty="0" smtClean="0"/>
              <a:t>%.“)</a:t>
            </a:r>
            <a:endParaRPr lang="de-DE" sz="1500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KFZ – Angebot 1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b="6514"/>
          <a:stretch/>
        </p:blipFill>
        <p:spPr>
          <a:xfrm>
            <a:off x="5745196" y="1584246"/>
            <a:ext cx="6191457" cy="513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2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KFZ - Gesamtbetrachtung</a:t>
            </a:r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89128" y="2597572"/>
          <a:ext cx="11903675" cy="240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1438"/>
                <a:gridCol w="2398699"/>
                <a:gridCol w="2479589"/>
                <a:gridCol w="2133399"/>
                <a:gridCol w="2140550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IST-Stand</a:t>
                      </a:r>
                      <a:r>
                        <a:rPr lang="de-DE" baseline="0" dirty="0" smtClean="0"/>
                        <a:t> TVM</a:t>
                      </a:r>
                    </a:p>
                    <a:p>
                      <a:pPr algn="ctr"/>
                      <a:r>
                        <a:rPr lang="de-DE" sz="1200" baseline="0" dirty="0" smtClean="0"/>
                        <a:t>SB: KH 1.500 € / Kasko 5.000 €</a:t>
                      </a:r>
                      <a:endParaRPr lang="de-DE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Angebot</a:t>
                      </a:r>
                      <a:r>
                        <a:rPr lang="de-DE" baseline="0" dirty="0" smtClean="0"/>
                        <a:t> TVM 2024</a:t>
                      </a:r>
                    </a:p>
                    <a:p>
                      <a:pPr algn="ctr"/>
                      <a:r>
                        <a:rPr lang="de-DE" sz="1200" dirty="0" smtClean="0"/>
                        <a:t>SB: 5.000 € diagonal KH/VK/TK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Angebot </a:t>
                      </a:r>
                      <a:r>
                        <a:rPr lang="de-DE" dirty="0" err="1" smtClean="0"/>
                        <a:t>Kravag</a:t>
                      </a:r>
                      <a:endParaRPr lang="de-DE" dirty="0" smtClean="0"/>
                    </a:p>
                    <a:p>
                      <a:pPr algn="ctr"/>
                      <a:r>
                        <a:rPr lang="de-DE" sz="1200" dirty="0" smtClean="0"/>
                        <a:t>SB:</a:t>
                      </a:r>
                      <a:r>
                        <a:rPr lang="de-DE" sz="1200" baseline="0" dirty="0" smtClean="0"/>
                        <a:t> 5.000 € VK/TK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Indikation VHV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/>
                        <a:t>SB:</a:t>
                      </a:r>
                      <a:r>
                        <a:rPr lang="de-DE" sz="1200" baseline="0" dirty="0" smtClean="0"/>
                        <a:t> 5.000 € VK/TK</a:t>
                      </a:r>
                      <a:endParaRPr lang="de-DE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Jahresnettoprämie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aseline="0" dirty="0" smtClean="0"/>
                        <a:t>415.252 €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727.321 €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 smtClean="0"/>
                        <a:t>980.688 €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760.000 €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Aufwand KH-SB p.a. ca.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(2024) 116.204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~ 290.000 €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/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/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Schadenaggregat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/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/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100.000 €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200.000 €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Gesamtaufwand (Netto)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531.456</a:t>
                      </a:r>
                      <a:r>
                        <a:rPr lang="de-DE" baseline="0" dirty="0" smtClean="0"/>
                        <a:t>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~ 1.017.321 €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1.080.688 €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960.000 €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Gesamtaufwand (Brutto)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/>
                        <a:t>610.354 €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 smtClean="0">
                          <a:solidFill>
                            <a:srgbClr val="0070C0"/>
                          </a:solidFill>
                        </a:rPr>
                        <a:t>~ 1.155.512</a:t>
                      </a:r>
                      <a:r>
                        <a:rPr lang="de-DE" b="1" baseline="0" dirty="0" smtClean="0">
                          <a:solidFill>
                            <a:srgbClr val="0070C0"/>
                          </a:solidFill>
                        </a:rPr>
                        <a:t> €</a:t>
                      </a:r>
                      <a:endParaRPr lang="de-DE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 smtClean="0">
                          <a:solidFill>
                            <a:srgbClr val="FF0000"/>
                          </a:solidFill>
                        </a:rPr>
                        <a:t>1.267.019 €</a:t>
                      </a:r>
                      <a:endParaRPr lang="de-DE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 smtClean="0">
                          <a:solidFill>
                            <a:srgbClr val="00B050"/>
                          </a:solidFill>
                        </a:rPr>
                        <a:t>1.104.400 €</a:t>
                      </a:r>
                      <a:endParaRPr lang="de-DE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321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26148" y="1960519"/>
            <a:ext cx="11343218" cy="3446283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Einfamilienhaus nicht versichert Wert 700.000,-- €</a:t>
            </a:r>
          </a:p>
          <a:p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Gewerbegebäude nicht versichert Wert 7 Mio. €</a:t>
            </a:r>
            <a:endParaRPr lang="de-DE" dirty="0"/>
          </a:p>
          <a:p>
            <a:endParaRPr lang="de-DE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 smtClean="0"/>
              <a:t>Die Nachricht kommt Anfang Dezember, wie fühlt ihr Euch Weihnachten &amp; Sylvester</a:t>
            </a:r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0375" y="380168"/>
            <a:ext cx="9621522" cy="1325563"/>
          </a:xfrm>
        </p:spPr>
        <p:txBody>
          <a:bodyPr/>
          <a:lstStyle/>
          <a:p>
            <a:r>
              <a:rPr lang="de-DE" dirty="0" smtClean="0"/>
              <a:t>Was sind Eure Gedanken / Wie fühlt Ihr Euch?</a:t>
            </a:r>
            <a:endParaRPr lang="de-DE" dirty="0"/>
          </a:p>
        </p:txBody>
      </p:sp>
      <p:sp>
        <p:nvSpPr>
          <p:cNvPr id="6" name="AutoShape 2" descr="Fototapete Vektor-Illustration der Angst Comic-Katze - PIXERS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" name="AutoShape 4" descr="16.900+ Grafiken, lizenzfreie Vektorgrafiken und Clipart zu Kein Schlaf -  iStock | Schlafstörungen, Nicht schlafen können, Nicht schlafen"/>
          <p:cNvSpPr>
            <a:spLocks noChangeAspect="1" noChangeArrowheads="1"/>
          </p:cNvSpPr>
          <p:nvPr/>
        </p:nvSpPr>
        <p:spPr bwMode="auto">
          <a:xfrm>
            <a:off x="155575" y="-922338"/>
            <a:ext cx="23622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352" y="4545501"/>
            <a:ext cx="2530639" cy="207145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043" y="1519775"/>
            <a:ext cx="1811898" cy="22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5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5262" y="303680"/>
            <a:ext cx="9608681" cy="1325563"/>
          </a:xfrm>
        </p:spPr>
        <p:txBody>
          <a:bodyPr/>
          <a:lstStyle/>
          <a:p>
            <a:r>
              <a:rPr lang="de-DE" dirty="0" smtClean="0"/>
              <a:t>Matratzenfabrik aus Insolvenz gekauft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891" y="1795314"/>
            <a:ext cx="5086762" cy="2691075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half" idx="2"/>
          </p:nvPr>
        </p:nvSpPr>
        <p:spPr>
          <a:xfrm>
            <a:off x="5960563" y="1840992"/>
            <a:ext cx="5981706" cy="2645397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 smtClean="0"/>
              <a:t>Brandschutzunterlagen etc. unvollständig</a:t>
            </a:r>
          </a:p>
          <a:p>
            <a:pPr>
              <a:lnSpc>
                <a:spcPct val="150000"/>
              </a:lnSpc>
            </a:pPr>
            <a:endParaRPr lang="de-DE" sz="100" dirty="0" smtClean="0"/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dirty="0" smtClean="0"/>
              <a:t>Evtl. vernachlässigter Brandschutz durch bisherigen Eigentümer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de-DE" sz="1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 smtClean="0"/>
              <a:t>Besitzender Versicherer kündigt zum 01.01.25</a:t>
            </a:r>
            <a:endParaRPr lang="de-DE" dirty="0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1069744" y="4933333"/>
            <a:ext cx="8199718" cy="836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 smtClean="0"/>
              <a:t>Versicherungswert 70 Mio. €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dirty="0" smtClean="0"/>
              <a:t>Stand heute: nicht versichert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086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93910" y="1779901"/>
            <a:ext cx="8487126" cy="2642687"/>
          </a:xfrm>
        </p:spPr>
        <p:txBody>
          <a:bodyPr/>
          <a:lstStyle/>
          <a:p>
            <a:r>
              <a:rPr lang="de-DE" sz="2400" dirty="0" smtClean="0"/>
              <a:t>Einstellung</a:t>
            </a:r>
            <a:endParaRPr lang="de-DE" dirty="0"/>
          </a:p>
          <a:p>
            <a:endParaRPr lang="de-DE" sz="2400" dirty="0" smtClean="0"/>
          </a:p>
          <a:p>
            <a:r>
              <a:rPr lang="de-DE" sz="2400" dirty="0" smtClean="0"/>
              <a:t>Einstellung</a:t>
            </a:r>
          </a:p>
          <a:p>
            <a:endParaRPr lang="de-DE" sz="2400" dirty="0"/>
          </a:p>
          <a:p>
            <a:r>
              <a:rPr lang="de-DE" sz="2400" dirty="0" smtClean="0"/>
              <a:t>Einstellung</a:t>
            </a:r>
            <a:r>
              <a:rPr lang="de-DE" sz="2400" dirty="0"/>
              <a:t>	</a:t>
            </a:r>
            <a:endParaRPr lang="de-DE" sz="2400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42260" y="308197"/>
            <a:ext cx="9710543" cy="1325563"/>
          </a:xfrm>
        </p:spPr>
        <p:txBody>
          <a:bodyPr>
            <a:normAutofit/>
          </a:bodyPr>
          <a:lstStyle/>
          <a:p>
            <a:r>
              <a:rPr lang="de-DE" dirty="0" err="1" smtClean="0"/>
              <a:t>Mindset</a:t>
            </a:r>
            <a:r>
              <a:rPr lang="de-DE" dirty="0" smtClean="0"/>
              <a:t> für die Kundenansprache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="" xmlns:a16="http://schemas.microsoft.com/office/drawing/2014/main" id="{BC7058A2-D7C8-4923-9859-B79499BBE03A}"/>
              </a:ext>
            </a:extLst>
          </p:cNvPr>
          <p:cNvSpPr txBox="1"/>
          <p:nvPr/>
        </p:nvSpPr>
        <p:spPr>
          <a:xfrm>
            <a:off x="3255324" y="3244334"/>
            <a:ext cx="6510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pic>
        <p:nvPicPr>
          <p:cNvPr id="1026" name="Picture 2" descr="Starker, selbstbewusster Cartoon-Geschäftsmann in einem Anzug | Premium  KI-generierter Vek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446" y="182207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393910" y="4200936"/>
            <a:ext cx="110032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2400" dirty="0" smtClean="0">
                <a:solidFill>
                  <a:srgbClr val="1D2D4B"/>
                </a:solidFill>
              </a:rPr>
              <a:t>Ich bin nicht der Auslöser oder Grund der Kündigung, Erhöhung oder Sanierung</a:t>
            </a:r>
          </a:p>
          <a:p>
            <a:pPr lvl="0">
              <a:lnSpc>
                <a:spcPct val="150000"/>
              </a:lnSpc>
            </a:pPr>
            <a:r>
              <a:rPr lang="de-DE" sz="2400" dirty="0" smtClean="0">
                <a:solidFill>
                  <a:srgbClr val="1D2D4B"/>
                </a:solidFill>
              </a:rPr>
              <a:t>Ich arbeite weiter an der Lösung und bin an der Seite des Kunden</a:t>
            </a:r>
            <a:endParaRPr lang="de-DE" sz="2400" dirty="0">
              <a:solidFill>
                <a:srgbClr val="1D2D4B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42260" y="5537662"/>
            <a:ext cx="9323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accent1"/>
                </a:solidFill>
              </a:rPr>
              <a:t>Richtig bei großen Verträgen/Summen ist auch richtig bei kleineren Verträgen/Summen</a:t>
            </a:r>
            <a:endParaRPr lang="de-DE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19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04911"/>
            <a:ext cx="11822643" cy="366668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Neuabschlüsse bei Kunden die Erhöhung bekommen haben</a:t>
            </a:r>
          </a:p>
          <a:p>
            <a:endParaRPr lang="de-DE" sz="2800" dirty="0" smtClean="0">
              <a:solidFill>
                <a:srgbClr val="137C9B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3600" dirty="0" smtClean="0">
                <a:solidFill>
                  <a:srgbClr val="137C9B"/>
                </a:solidFill>
              </a:rPr>
              <a:t>sofortige </a:t>
            </a:r>
            <a:r>
              <a:rPr lang="de-DE" sz="3600" dirty="0" err="1" smtClean="0">
                <a:solidFill>
                  <a:srgbClr val="137C9B"/>
                </a:solidFill>
              </a:rPr>
              <a:t>Empfehlungsnahme</a:t>
            </a:r>
            <a:r>
              <a:rPr lang="de-DE" sz="3600" dirty="0" smtClean="0">
                <a:solidFill>
                  <a:srgbClr val="137C9B"/>
                </a:solidFill>
              </a:rPr>
              <a:t> </a:t>
            </a:r>
          </a:p>
          <a:p>
            <a:r>
              <a:rPr lang="de-DE" sz="2800" dirty="0" smtClean="0"/>
              <a:t>     Bedingung </a:t>
            </a:r>
            <a:r>
              <a:rPr lang="de-DE" sz="2800" dirty="0"/>
              <a:t>&amp; Selbstverständlichkeit</a:t>
            </a: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Die goldene Regel (Ein Danke und der nächste Bitte)</a:t>
            </a:r>
          </a:p>
          <a:p>
            <a:endParaRPr lang="de-DE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9357" y="355864"/>
            <a:ext cx="9591834" cy="1325563"/>
          </a:xfrm>
        </p:spPr>
        <p:txBody>
          <a:bodyPr/>
          <a:lstStyle/>
          <a:p>
            <a:r>
              <a:rPr lang="de-DE" dirty="0" smtClean="0"/>
              <a:t>Chancen in der Sanierungsphase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876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2010641" y="4370272"/>
            <a:ext cx="8227562" cy="591283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2400" dirty="0" smtClean="0"/>
              <a:t>Empfehlungen durch Sanierung anderer Marktteilnehmer </a:t>
            </a:r>
            <a:endParaRPr lang="de-DE" sz="24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="" xmlns:a16="http://schemas.microsoft.com/office/drawing/2014/main" id="{3B81C4EA-E0D1-4893-85E7-228C185F6309}"/>
              </a:ext>
            </a:extLst>
          </p:cNvPr>
          <p:cNvSpPr txBox="1"/>
          <p:nvPr/>
        </p:nvSpPr>
        <p:spPr>
          <a:xfrm>
            <a:off x="2010641" y="2091157"/>
            <a:ext cx="7814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1D2D4B"/>
                </a:solidFill>
              </a:rPr>
              <a:t>Auswirkung Anpassungsschreiben auf den Vertrieb</a:t>
            </a:r>
            <a:endParaRPr lang="de-DE" sz="2400" dirty="0">
              <a:solidFill>
                <a:srgbClr val="1D2D4B"/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=""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2010641" y="3255107"/>
            <a:ext cx="6103916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1D2D4B"/>
                </a:solidFill>
              </a:rPr>
              <a:t>Welche Handlung folgt vom Vertrieb</a:t>
            </a:r>
            <a:endParaRPr lang="de-DE" sz="2400" dirty="0">
              <a:solidFill>
                <a:srgbClr val="1D2D4B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=""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2010641" y="5465741"/>
            <a:ext cx="67058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1D2D4B"/>
                </a:solidFill>
              </a:rPr>
              <a:t>Wirtschaftliche Gesamtlage Risiko/Chance</a:t>
            </a:r>
            <a:endParaRPr lang="de-DE" sz="24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5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2" grpId="0" build="allAtOnce"/>
      <p:bldP spid="25" grpId="0"/>
      <p:bldP spid="1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1600"/>
              </a:spcBef>
            </a:pPr>
            <a:r>
              <a:rPr lang="de-DE" sz="2400" dirty="0"/>
              <a:t>TEAM</a:t>
            </a:r>
            <a:endParaRPr lang="de-DE" sz="2400" dirty="0">
              <a:solidFill>
                <a:srgbClr val="137C9B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endParaRPr lang="de-DE" sz="1800" dirty="0"/>
          </a:p>
          <a:p>
            <a:pPr lvl="0">
              <a:spcBef>
                <a:spcPts val="2000"/>
              </a:spcBef>
            </a:pPr>
            <a:r>
              <a:rPr lang="de-DE" sz="2400" dirty="0" smtClean="0"/>
              <a:t>„</a:t>
            </a:r>
            <a:r>
              <a:rPr lang="de-DE" sz="2400" dirty="0" err="1" smtClean="0"/>
              <a:t>Earlybird</a:t>
            </a:r>
            <a:r>
              <a:rPr lang="de-DE" sz="2400" dirty="0" smtClean="0"/>
              <a:t>“ antizyklisch handeln und gewinnen</a:t>
            </a:r>
            <a:endParaRPr lang="de-DE" sz="2400" dirty="0"/>
          </a:p>
          <a:p>
            <a:pPr>
              <a:spcBef>
                <a:spcPts val="2000"/>
              </a:spcBef>
            </a:pPr>
            <a:r>
              <a:rPr lang="de-DE" sz="2400" dirty="0" smtClean="0"/>
              <a:t>Anpassungen beim Kunden noch im Gedächtnis 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de-DE" sz="2400" dirty="0" smtClean="0"/>
              <a:t>    z.B. </a:t>
            </a:r>
            <a:r>
              <a:rPr lang="de-DE" sz="2400" dirty="0" err="1" smtClean="0"/>
              <a:t>Kravag</a:t>
            </a:r>
            <a:r>
              <a:rPr lang="de-DE" sz="2400" dirty="0" smtClean="0"/>
              <a:t> Kfz + 15-18% allgemein, zzgl. </a:t>
            </a:r>
            <a:r>
              <a:rPr lang="de-DE" sz="2400" dirty="0" err="1" smtClean="0"/>
              <a:t>indiv</a:t>
            </a:r>
            <a:r>
              <a:rPr lang="de-DE" sz="2400" dirty="0" smtClean="0"/>
              <a:t>. Sanierungen</a:t>
            </a:r>
            <a:endParaRPr lang="de-DE" sz="2400" dirty="0"/>
          </a:p>
          <a:p>
            <a:pPr>
              <a:spcBef>
                <a:spcPts val="2000"/>
              </a:spcBef>
            </a:pPr>
            <a:r>
              <a:rPr lang="de-DE" sz="2400" dirty="0" smtClean="0"/>
              <a:t>Sofortiger Start der Neukundenansprache</a:t>
            </a:r>
          </a:p>
          <a:p>
            <a:pPr>
              <a:spcBef>
                <a:spcPts val="2000"/>
              </a:spcBef>
            </a:pPr>
            <a:r>
              <a:rPr lang="de-DE" sz="2400" dirty="0" smtClean="0"/>
              <a:t>Recall-Listen</a:t>
            </a:r>
          </a:p>
          <a:p>
            <a:pPr>
              <a:spcBef>
                <a:spcPts val="2000"/>
              </a:spcBef>
            </a:pPr>
            <a:r>
              <a:rPr lang="de-DE" sz="2400" dirty="0" smtClean="0"/>
              <a:t>nicht zustande gekommene Kundenbeziehung</a:t>
            </a:r>
          </a:p>
          <a:p>
            <a:pPr>
              <a:spcBef>
                <a:spcPts val="2000"/>
              </a:spcBef>
            </a:pPr>
            <a:r>
              <a:rPr lang="de-DE" sz="2400" dirty="0" smtClean="0"/>
              <a:t>Multiplikatoren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7096" y="221335"/>
            <a:ext cx="9566505" cy="1325563"/>
          </a:xfrm>
        </p:spPr>
        <p:txBody>
          <a:bodyPr/>
          <a:lstStyle/>
          <a:p>
            <a:r>
              <a:rPr lang="de-DE" dirty="0"/>
              <a:t>Chancen </a:t>
            </a:r>
            <a:r>
              <a:rPr lang="de-DE" dirty="0" smtClean="0">
                <a:solidFill>
                  <a:schemeClr val="accent1"/>
                </a:solidFill>
              </a:rPr>
              <a:t>nach</a:t>
            </a:r>
            <a:r>
              <a:rPr lang="de-DE" dirty="0" smtClean="0"/>
              <a:t> der Sanierungsphase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0F7B7B85-F579-4C9B-9AF8-40A17D2C3A46}"/>
              </a:ext>
            </a:extLst>
          </p:cNvPr>
          <p:cNvSpPr txBox="1"/>
          <p:nvPr/>
        </p:nvSpPr>
        <p:spPr>
          <a:xfrm>
            <a:off x="1797224" y="1679515"/>
            <a:ext cx="61040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–  </a:t>
            </a:r>
            <a:r>
              <a:rPr lang="de-DE" sz="3200" b="1" u="sng" dirty="0">
                <a:solidFill>
                  <a:srgbClr val="137C9B"/>
                </a:solidFill>
              </a:rPr>
              <a:t>T</a:t>
            </a:r>
            <a:r>
              <a:rPr lang="de-DE" sz="3200" dirty="0">
                <a:solidFill>
                  <a:srgbClr val="137C9B"/>
                </a:solidFill>
              </a:rPr>
              <a:t>raut </a:t>
            </a:r>
            <a:r>
              <a:rPr lang="de-DE" sz="3200" b="1" u="sng" dirty="0">
                <a:solidFill>
                  <a:srgbClr val="137C9B"/>
                </a:solidFill>
              </a:rPr>
              <a:t>E</a:t>
            </a:r>
            <a:r>
              <a:rPr lang="de-DE" sz="3200" dirty="0">
                <a:solidFill>
                  <a:srgbClr val="137C9B"/>
                </a:solidFill>
              </a:rPr>
              <a:t>uch </a:t>
            </a:r>
            <a:r>
              <a:rPr lang="de-DE" sz="3200" b="1" u="sng" dirty="0">
                <a:solidFill>
                  <a:srgbClr val="137C9B"/>
                </a:solidFill>
              </a:rPr>
              <a:t>a</a:t>
            </a:r>
            <a:r>
              <a:rPr lang="de-DE" sz="3200" dirty="0">
                <a:solidFill>
                  <a:srgbClr val="137C9B"/>
                </a:solidFill>
              </a:rPr>
              <a:t>lle </a:t>
            </a:r>
            <a:r>
              <a:rPr lang="de-DE" sz="3200" b="1" u="sng" dirty="0">
                <a:solidFill>
                  <a:srgbClr val="137C9B"/>
                </a:solidFill>
              </a:rPr>
              <a:t>m</a:t>
            </a:r>
            <a:r>
              <a:rPr lang="de-DE" sz="3200" dirty="0">
                <a:solidFill>
                  <a:srgbClr val="137C9B"/>
                </a:solidFill>
              </a:rPr>
              <a:t>ehr</a:t>
            </a:r>
            <a:endParaRPr lang="de-DE" sz="32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298" y="4550960"/>
            <a:ext cx="3064228" cy="210650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298" y="1666529"/>
            <a:ext cx="3064228" cy="235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1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51133" y="288154"/>
            <a:ext cx="9591834" cy="1325563"/>
          </a:xfrm>
        </p:spPr>
        <p:txBody>
          <a:bodyPr>
            <a:normAutofit/>
          </a:bodyPr>
          <a:lstStyle/>
          <a:p>
            <a:r>
              <a:rPr lang="de-DE" sz="2800" dirty="0" smtClean="0"/>
              <a:t>Fazit </a:t>
            </a:r>
            <a:endParaRPr lang="de-DE" sz="28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410" y="1744010"/>
            <a:ext cx="1914310" cy="238983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410" y="4349224"/>
            <a:ext cx="2139881" cy="213988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2508" y="1885997"/>
            <a:ext cx="2143125" cy="191593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509" y="4345980"/>
            <a:ext cx="2143125" cy="2143125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5103291" y="2834585"/>
            <a:ext cx="1069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 smtClean="0"/>
              <a:t>=</a:t>
            </a:r>
            <a:endParaRPr lang="de-DE" sz="5400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6434" y="4846018"/>
            <a:ext cx="1396105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4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6E5F929C-987C-450D-A109-1041C6515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BA9D9544-3289-44BF-A358-24EE5F77C1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0251" y="2236786"/>
            <a:ext cx="11343218" cy="1947553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de-DE" sz="6000" b="1" dirty="0"/>
              <a:t>Vielen Dank </a:t>
            </a:r>
          </a:p>
          <a:p>
            <a:pPr algn="ctr">
              <a:spcBef>
                <a:spcPts val="0"/>
              </a:spcBef>
            </a:pPr>
            <a:r>
              <a:rPr lang="de-DE" sz="2800" dirty="0" smtClean="0">
                <a:solidFill>
                  <a:srgbClr val="137C9B"/>
                </a:solidFill>
              </a:rPr>
              <a:t>für </a:t>
            </a:r>
            <a:r>
              <a:rPr lang="de-DE" sz="2800" dirty="0">
                <a:solidFill>
                  <a:srgbClr val="137C9B"/>
                </a:solidFill>
              </a:rPr>
              <a:t>Ihre Aufmerksamkeit.</a:t>
            </a:r>
            <a:endParaRPr lang="de-DE" sz="2400" dirty="0">
              <a:solidFill>
                <a:srgbClr val="137C9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132" y="3937204"/>
            <a:ext cx="3963455" cy="221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6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BD846B18-AAAE-459C-A55A-EE1D1DCD4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CF1F5904-612C-40E8-8C70-79C0086D5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676" y="2051222"/>
            <a:ext cx="12042647" cy="4483495"/>
          </a:xfrm>
        </p:spPr>
        <p:txBody>
          <a:bodyPr/>
          <a:lstStyle/>
          <a:p>
            <a:pPr algn="ctr"/>
            <a:r>
              <a:rPr lang="de-DE" sz="6000" b="1" dirty="0" smtClean="0">
                <a:solidFill>
                  <a:srgbClr val="137C9B"/>
                </a:solidFill>
              </a:rPr>
              <a:t>Was sind Eure Gedanken?</a:t>
            </a:r>
            <a:endParaRPr lang="de-DE" sz="6000" b="1" dirty="0">
              <a:solidFill>
                <a:srgbClr val="137C9B"/>
              </a:solidFill>
            </a:endParaRPr>
          </a:p>
          <a:p>
            <a:pPr algn="ctr"/>
            <a:endParaRPr lang="de-DE" b="1" dirty="0"/>
          </a:p>
          <a:p>
            <a:pPr marL="171450" indent="-171450">
              <a:buFontTx/>
              <a:buChar char="-"/>
            </a:pPr>
            <a:r>
              <a:rPr lang="de-DE" sz="800" b="1" dirty="0" smtClean="0"/>
              <a:t>Panik</a:t>
            </a:r>
          </a:p>
          <a:p>
            <a:pPr marL="171450" indent="-171450">
              <a:buFontTx/>
              <a:buChar char="-"/>
            </a:pPr>
            <a:r>
              <a:rPr lang="de-DE" sz="800" b="1" dirty="0" smtClean="0"/>
              <a:t>Angst </a:t>
            </a:r>
          </a:p>
          <a:p>
            <a:pPr marL="171450" indent="-171450">
              <a:buFontTx/>
              <a:buChar char="-"/>
            </a:pPr>
            <a:r>
              <a:rPr lang="de-DE" sz="800" b="1" dirty="0" smtClean="0"/>
              <a:t>Schlechtes Gewissen</a:t>
            </a:r>
          </a:p>
          <a:p>
            <a:pPr marL="171450" indent="-171450">
              <a:buFontTx/>
              <a:buChar char="-"/>
            </a:pPr>
            <a:r>
              <a:rPr lang="de-DE" sz="800" b="1" dirty="0" smtClean="0"/>
              <a:t>Ungerechte Behandlung</a:t>
            </a:r>
          </a:p>
          <a:p>
            <a:pPr marL="171450" indent="-171450">
              <a:buFontTx/>
              <a:buChar char="-"/>
            </a:pPr>
            <a:r>
              <a:rPr lang="de-DE" sz="800" b="1" dirty="0" smtClean="0"/>
              <a:t>Belastete Kundenbeziehung</a:t>
            </a:r>
          </a:p>
          <a:p>
            <a:pPr marL="171450" indent="-171450">
              <a:buFontTx/>
              <a:buChar char="-"/>
            </a:pPr>
            <a:r>
              <a:rPr lang="de-DE" sz="800" b="1" dirty="0" smtClean="0"/>
              <a:t>Evtl. Konkurrenzsituation</a:t>
            </a:r>
          </a:p>
          <a:p>
            <a:pPr marL="171450" indent="-171450">
              <a:buFontTx/>
              <a:buChar char="-"/>
            </a:pPr>
            <a:endParaRPr lang="de-DE" sz="1200" b="1" dirty="0" smtClean="0"/>
          </a:p>
          <a:p>
            <a:pPr marL="171450" indent="-171450">
              <a:buFontTx/>
              <a:buChar char="-"/>
            </a:pPr>
            <a:endParaRPr lang="de-DE" sz="1200" b="1" dirty="0"/>
          </a:p>
        </p:txBody>
      </p:sp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434283" y="457051"/>
            <a:ext cx="6058264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2400" dirty="0" smtClean="0">
                <a:solidFill>
                  <a:srgbClr val="1D2D4B"/>
                </a:solidFill>
              </a:rPr>
              <a:t>Anpassung / Sanierung / Kündigung</a:t>
            </a:r>
            <a:endParaRPr lang="de-DE" sz="2400" dirty="0">
              <a:solidFill>
                <a:srgbClr val="1D2D4B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4631703" y="3298827"/>
            <a:ext cx="61039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2400" dirty="0" smtClean="0">
                <a:solidFill>
                  <a:srgbClr val="1D2D4B"/>
                </a:solidFill>
              </a:rPr>
              <a:t>35 % Mehrbeitrag</a:t>
            </a:r>
            <a:endParaRPr lang="de-DE" sz="2400" dirty="0">
              <a:solidFill>
                <a:srgbClr val="1D2D4B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4631703" y="4100475"/>
            <a:ext cx="6103916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2400" dirty="0" smtClean="0">
                <a:solidFill>
                  <a:srgbClr val="1D2D4B"/>
                </a:solidFill>
              </a:rPr>
              <a:t>Kündigung durch VR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4631703" y="4979378"/>
            <a:ext cx="64736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2400" dirty="0" smtClean="0">
                <a:solidFill>
                  <a:srgbClr val="1D2D4B"/>
                </a:solidFill>
              </a:rPr>
              <a:t>15 % Mehrbeitrag &amp; SB Erhöhung auf 2.500€</a:t>
            </a:r>
            <a:endParaRPr lang="de-DE" sz="2400" dirty="0">
              <a:solidFill>
                <a:srgbClr val="1D2D4B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4631702" y="5781026"/>
            <a:ext cx="64736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2400" dirty="0" smtClean="0">
                <a:solidFill>
                  <a:srgbClr val="1D2D4B"/>
                </a:solidFill>
              </a:rPr>
              <a:t>Rückzug VR aus geschäftspolitischem Grund</a:t>
            </a:r>
            <a:endParaRPr lang="de-DE" sz="24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80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93910" y="1779901"/>
            <a:ext cx="8487126" cy="2642687"/>
          </a:xfrm>
        </p:spPr>
        <p:txBody>
          <a:bodyPr/>
          <a:lstStyle/>
          <a:p>
            <a:r>
              <a:rPr lang="de-DE" sz="2400" dirty="0" smtClean="0"/>
              <a:t>Einstellung</a:t>
            </a:r>
            <a:endParaRPr lang="de-DE" dirty="0"/>
          </a:p>
          <a:p>
            <a:endParaRPr lang="de-DE" sz="2400" dirty="0" smtClean="0"/>
          </a:p>
          <a:p>
            <a:r>
              <a:rPr lang="de-DE" sz="2400" dirty="0" smtClean="0"/>
              <a:t>Einstellung</a:t>
            </a:r>
          </a:p>
          <a:p>
            <a:endParaRPr lang="de-DE" sz="2400" dirty="0"/>
          </a:p>
          <a:p>
            <a:r>
              <a:rPr lang="de-DE" sz="2400" dirty="0" smtClean="0"/>
              <a:t>Einstellung</a:t>
            </a:r>
            <a:r>
              <a:rPr lang="de-DE" sz="2400" dirty="0"/>
              <a:t>	</a:t>
            </a:r>
            <a:endParaRPr lang="de-DE" sz="2400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42260" y="206600"/>
            <a:ext cx="9710543" cy="1325563"/>
          </a:xfrm>
        </p:spPr>
        <p:txBody>
          <a:bodyPr>
            <a:normAutofit/>
          </a:bodyPr>
          <a:lstStyle/>
          <a:p>
            <a:r>
              <a:rPr lang="de-DE" dirty="0" err="1" smtClean="0"/>
              <a:t>Mindset</a:t>
            </a:r>
            <a:r>
              <a:rPr lang="de-DE" dirty="0" smtClean="0"/>
              <a:t> für die Kundenansprache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="" xmlns:a16="http://schemas.microsoft.com/office/drawing/2014/main" id="{BC7058A2-D7C8-4923-9859-B79499BBE03A}"/>
              </a:ext>
            </a:extLst>
          </p:cNvPr>
          <p:cNvSpPr txBox="1"/>
          <p:nvPr/>
        </p:nvSpPr>
        <p:spPr>
          <a:xfrm>
            <a:off x="3255324" y="3244334"/>
            <a:ext cx="6510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pic>
        <p:nvPicPr>
          <p:cNvPr id="1026" name="Picture 2" descr="Starker, selbstbewusster Cartoon-Geschäftsmann in einem Anzug | Premium  KI-generierter Vek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446" y="182207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442260" y="5002413"/>
            <a:ext cx="11008658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2400" dirty="0" smtClean="0">
                <a:solidFill>
                  <a:srgbClr val="1D2D4B"/>
                </a:solidFill>
              </a:rPr>
              <a:t>Ich bin nicht der Auslöser oder Grund der Erhöhung oder Sanierung</a:t>
            </a:r>
            <a:endParaRPr lang="de-DE" sz="2400" dirty="0">
              <a:solidFill>
                <a:srgbClr val="1D2D4B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42260" y="5811335"/>
            <a:ext cx="9586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Gesamtleistung afm, Firmenrisikomanagement, alle Verträge im Blick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52394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93909" y="1779901"/>
            <a:ext cx="11250695" cy="4435628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 smtClean="0"/>
              <a:t>Keine Reaktion bei Standardanpassung</a:t>
            </a:r>
            <a:endParaRPr lang="de-DE" sz="2400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 smtClean="0"/>
              <a:t>Beitragshistorie ? ( evtl. noch immer günstiger als vor Wechsel zu afm )</a:t>
            </a:r>
            <a:endParaRPr lang="de-DE" sz="2400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 smtClean="0"/>
              <a:t>Schadenhistorie des Vertrags</a:t>
            </a:r>
          </a:p>
          <a:p>
            <a:endParaRPr lang="de-DE" dirty="0"/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2400" dirty="0" smtClean="0"/>
              <a:t>Marktausschreibung</a:t>
            </a:r>
            <a:r>
              <a:rPr lang="de-DE" sz="1800" dirty="0" smtClean="0"/>
              <a:t> </a:t>
            </a:r>
            <a:r>
              <a:rPr lang="de-DE" sz="2400" dirty="0" smtClean="0"/>
              <a:t>immer?</a:t>
            </a:r>
            <a:endParaRPr lang="de-DE" sz="2400" dirty="0"/>
          </a:p>
          <a:p>
            <a:r>
              <a:rPr lang="de-DE" dirty="0" smtClean="0"/>
              <a:t>Welchen </a:t>
            </a:r>
            <a:r>
              <a:rPr lang="de-DE" dirty="0"/>
              <a:t>Stellenwert hat die Erhöhung beim Kunden insgesamt?</a:t>
            </a:r>
          </a:p>
          <a:p>
            <a:r>
              <a:rPr lang="de-DE" dirty="0"/>
              <a:t>z.B. Lohn- oder Energiekosten im Verhältnis zur </a:t>
            </a:r>
            <a:r>
              <a:rPr lang="de-DE" dirty="0" smtClean="0"/>
              <a:t>Beitragserhöhung</a:t>
            </a:r>
            <a:r>
              <a:rPr lang="de-DE" sz="2400" dirty="0"/>
              <a:t>	</a:t>
            </a:r>
            <a:endParaRPr lang="de-DE" sz="2400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93909" y="317711"/>
            <a:ext cx="10018718" cy="1325563"/>
          </a:xfrm>
        </p:spPr>
        <p:txBody>
          <a:bodyPr>
            <a:normAutofit/>
          </a:bodyPr>
          <a:lstStyle/>
          <a:p>
            <a:r>
              <a:rPr lang="de-DE" dirty="0" smtClean="0"/>
              <a:t>Vorbereitung zur Umsetzung &amp; verkauf der Anpassung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="" xmlns:a16="http://schemas.microsoft.com/office/drawing/2014/main" id="{BC7058A2-D7C8-4923-9859-B79499BBE03A}"/>
              </a:ext>
            </a:extLst>
          </p:cNvPr>
          <p:cNvSpPr txBox="1"/>
          <p:nvPr/>
        </p:nvSpPr>
        <p:spPr>
          <a:xfrm>
            <a:off x="3255324" y="3244334"/>
            <a:ext cx="6510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892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DE8050F1-2C74-40E9-B45A-78C6F3AEF5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5" name="Textplatzhalter 2">
            <a:extLst>
              <a:ext uri="{FF2B5EF4-FFF2-40B4-BE49-F238E27FC236}">
                <a16:creationId xmlns="" xmlns:a16="http://schemas.microsoft.com/office/drawing/2014/main" id="{B7C25B45-51A5-44B5-A63E-CA79E1B9A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888" y="2003703"/>
            <a:ext cx="11550263" cy="4795837"/>
          </a:xfrm>
        </p:spPr>
        <p:txBody>
          <a:bodyPr/>
          <a:lstStyle/>
          <a:p>
            <a:r>
              <a:rPr lang="de-DE" sz="2400" dirty="0" smtClean="0">
                <a:solidFill>
                  <a:srgbClr val="137C9B"/>
                </a:solidFill>
              </a:rPr>
              <a:t>Wann fahre ich persönlich zum Termin?</a:t>
            </a:r>
          </a:p>
          <a:p>
            <a:endParaRPr lang="de-DE" sz="2400" dirty="0" smtClean="0">
              <a:solidFill>
                <a:srgbClr val="137C9B"/>
              </a:solidFill>
            </a:endParaRPr>
          </a:p>
          <a:p>
            <a:r>
              <a:rPr lang="de-DE" sz="2400" dirty="0" smtClean="0">
                <a:solidFill>
                  <a:srgbClr val="137C9B"/>
                </a:solidFill>
              </a:rPr>
              <a:t>Wann telefoniere ich nur mit dem Kunden</a:t>
            </a:r>
          </a:p>
          <a:p>
            <a:endParaRPr lang="de-DE" sz="2400" dirty="0" smtClean="0">
              <a:solidFill>
                <a:srgbClr val="137C9B"/>
              </a:solidFill>
            </a:endParaRPr>
          </a:p>
          <a:p>
            <a:r>
              <a:rPr lang="de-DE" sz="2400" dirty="0" smtClean="0">
                <a:solidFill>
                  <a:srgbClr val="137C9B"/>
                </a:solidFill>
              </a:rPr>
              <a:t>Was kann ich per Mail, Teams o.ä. erledigen?</a:t>
            </a:r>
            <a:endParaRPr lang="de-DE" sz="2400" dirty="0">
              <a:solidFill>
                <a:srgbClr val="137C9B"/>
              </a:solidFill>
            </a:endParaRPr>
          </a:p>
          <a:p>
            <a:endParaRPr lang="de-DE" sz="1600" dirty="0" smtClean="0"/>
          </a:p>
          <a:p>
            <a:endParaRPr lang="de-DE" sz="16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Vorbereitung zur Umsetzung &amp; verkauf der Anpassung</a:t>
            </a:r>
          </a:p>
        </p:txBody>
      </p:sp>
    </p:spTree>
    <p:extLst>
      <p:ext uri="{BB962C8B-B14F-4D97-AF65-F5344CB8AC3E}">
        <p14:creationId xmlns:p14="http://schemas.microsoft.com/office/powerpoint/2010/main" val="272015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BD846B18-AAAE-459C-A55A-EE1D1DCD4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CF1F5904-612C-40E8-8C70-79C0086D5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1658" y="2223256"/>
            <a:ext cx="10180643" cy="804581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Wie bereite ich mich vor?			&gt;	bestmöglich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 smtClean="0"/>
          </a:p>
          <a:p>
            <a:pPr marL="0" indent="0">
              <a:buNone/>
            </a:pPr>
            <a:r>
              <a:rPr lang="de-DE" sz="2400" dirty="0" smtClean="0"/>
              <a:t>Beispiel Kfz-Versicherung Logistikunternehmen</a:t>
            </a:r>
            <a:endParaRPr lang="de-DE" sz="2400" dirty="0"/>
          </a:p>
        </p:txBody>
      </p:sp>
      <p:sp>
        <p:nvSpPr>
          <p:cNvPr id="6" name="Titel 3">
            <a:extLst>
              <a:ext uri="{FF2B5EF4-FFF2-40B4-BE49-F238E27FC236}">
                <a16:creationId xmlns="" xmlns:a16="http://schemas.microsoft.com/office/drawing/2014/main" id="{145A09AE-1B8B-421D-9241-B32A1CA502FA}"/>
              </a:ext>
            </a:extLst>
          </p:cNvPr>
          <p:cNvSpPr txBox="1">
            <a:spLocks/>
          </p:cNvSpPr>
          <p:nvPr/>
        </p:nvSpPr>
        <p:spPr>
          <a:xfrm>
            <a:off x="291658" y="337251"/>
            <a:ext cx="100550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/>
              <a:t>Vorbereitung zur Umsetzung &amp; verkauf der Anpassung</a:t>
            </a:r>
          </a:p>
        </p:txBody>
      </p:sp>
    </p:spTree>
    <p:extLst>
      <p:ext uri="{BB962C8B-B14F-4D97-AF65-F5344CB8AC3E}">
        <p14:creationId xmlns:p14="http://schemas.microsoft.com/office/powerpoint/2010/main" val="220546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t="1672"/>
          <a:stretch/>
        </p:blipFill>
        <p:spPr>
          <a:xfrm>
            <a:off x="1445018" y="1576873"/>
            <a:ext cx="9233408" cy="5140408"/>
          </a:xfrm>
          <a:prstGeom prst="rect">
            <a:avLst/>
          </a:prstGeom>
        </p:spPr>
      </p:pic>
      <p:sp>
        <p:nvSpPr>
          <p:cNvPr id="6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KFZ – aktuelle Marktlage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111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614616"/>
            <a:ext cx="11343218" cy="700216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www.asscompact.de/nachrichten/bafin-fordert-von-versicherern-deutliche-pr%C3%A4mienerh%C3%B6hungen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KFZ – aktuelle Marktlage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938" y="2503743"/>
            <a:ext cx="6801799" cy="154326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937" y="4235919"/>
            <a:ext cx="6801799" cy="243785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965" y="2656096"/>
            <a:ext cx="3160972" cy="50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1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626</Words>
  <Application>Microsoft Office PowerPoint</Application>
  <PresentationFormat>Breitbild</PresentationFormat>
  <Paragraphs>184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Arial</vt:lpstr>
      <vt:lpstr>Calibri</vt:lpstr>
      <vt:lpstr>Symbol</vt:lpstr>
      <vt:lpstr>Wingdings</vt:lpstr>
      <vt:lpstr>Design_afm</vt:lpstr>
      <vt:lpstr>ZW I 2025 | 12.02.2025 </vt:lpstr>
      <vt:lpstr>Agenda</vt:lpstr>
      <vt:lpstr>PowerPoint-Präsentation</vt:lpstr>
      <vt:lpstr>Mindset für die Kundenansprache</vt:lpstr>
      <vt:lpstr>Vorbereitung zur Umsetzung &amp; verkauf der Anpassung</vt:lpstr>
      <vt:lpstr>Vorbereitung zur Umsetzung &amp; verkauf der Anpassung</vt:lpstr>
      <vt:lpstr>PowerPoint-Präsentation</vt:lpstr>
      <vt:lpstr>KFZ – aktuelle Marktlage</vt:lpstr>
      <vt:lpstr>KFZ – aktuelle Marktlage</vt:lpstr>
      <vt:lpstr>KFZ – aktuelle Marktlage</vt:lpstr>
      <vt:lpstr>KFZ – aktuelle Marktlage</vt:lpstr>
      <vt:lpstr>KFZ – aktuelle Marktlage</vt:lpstr>
      <vt:lpstr>KFZ – Aktuelle Schadensdaten</vt:lpstr>
      <vt:lpstr>KFZ – Angebot 1</vt:lpstr>
      <vt:lpstr>KFZ - Gesamtbetrachtung</vt:lpstr>
      <vt:lpstr>Was sind Eure Gedanken / Wie fühlt Ihr Euch?</vt:lpstr>
      <vt:lpstr>Matratzenfabrik aus Insolvenz gekauft</vt:lpstr>
      <vt:lpstr>Mindset für die Kundenansprache</vt:lpstr>
      <vt:lpstr>Chancen in der Sanierungsphase</vt:lpstr>
      <vt:lpstr>Chancen nach der Sanierungsphase</vt:lpstr>
      <vt:lpstr>Fazit 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Bröer, Yannick</dc:creator>
  <cp:lastModifiedBy>Waschatz, Lars</cp:lastModifiedBy>
  <cp:revision>182</cp:revision>
  <cp:lastPrinted>2019-08-21T13:01:55Z</cp:lastPrinted>
  <dcterms:created xsi:type="dcterms:W3CDTF">2024-04-25T06:34:59Z</dcterms:created>
  <dcterms:modified xsi:type="dcterms:W3CDTF">2025-02-10T10:31:59Z</dcterms:modified>
</cp:coreProperties>
</file>