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3" r:id="rId1"/>
  </p:sldMasterIdLst>
  <p:notesMasterIdLst>
    <p:notesMasterId r:id="rId52"/>
  </p:notesMasterIdLst>
  <p:handoutMasterIdLst>
    <p:handoutMasterId r:id="rId53"/>
  </p:handoutMasterIdLst>
  <p:sldIdLst>
    <p:sldId id="257" r:id="rId2"/>
    <p:sldId id="259" r:id="rId3"/>
    <p:sldId id="262" r:id="rId4"/>
    <p:sldId id="260" r:id="rId5"/>
    <p:sldId id="263" r:id="rId6"/>
    <p:sldId id="264" r:id="rId7"/>
    <p:sldId id="265" r:id="rId8"/>
    <p:sldId id="266" r:id="rId9"/>
    <p:sldId id="261" r:id="rId10"/>
    <p:sldId id="268" r:id="rId11"/>
    <p:sldId id="269" r:id="rId12"/>
    <p:sldId id="270" r:id="rId13"/>
    <p:sldId id="267" r:id="rId14"/>
    <p:sldId id="272" r:id="rId15"/>
    <p:sldId id="277" r:id="rId16"/>
    <p:sldId id="273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3" r:id="rId32"/>
    <p:sldId id="292" r:id="rId33"/>
    <p:sldId id="294" r:id="rId34"/>
    <p:sldId id="295" r:id="rId35"/>
    <p:sldId id="296" r:id="rId36"/>
    <p:sldId id="297" r:id="rId37"/>
    <p:sldId id="298" r:id="rId38"/>
    <p:sldId id="299" r:id="rId39"/>
    <p:sldId id="300" r:id="rId40"/>
    <p:sldId id="303" r:id="rId41"/>
    <p:sldId id="301" r:id="rId42"/>
    <p:sldId id="302" r:id="rId43"/>
    <p:sldId id="304" r:id="rId44"/>
    <p:sldId id="305" r:id="rId45"/>
    <p:sldId id="306" r:id="rId46"/>
    <p:sldId id="308" r:id="rId47"/>
    <p:sldId id="310" r:id="rId48"/>
    <p:sldId id="309" r:id="rId49"/>
    <p:sldId id="307" r:id="rId50"/>
    <p:sldId id="271" r:id="rId51"/>
  </p:sldIdLst>
  <p:sldSz cx="12192000" cy="6858000"/>
  <p:notesSz cx="6794500" cy="100076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3" orient="horz" pos="4315" userDrawn="1">
          <p15:clr>
            <a:srgbClr val="F26B43"/>
          </p15:clr>
        </p15:guide>
        <p15:guide id="38" pos="76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2D4B"/>
    <a:srgbClr val="137C9B"/>
    <a:srgbClr val="EDEDED"/>
    <a:srgbClr val="D0CECE"/>
    <a:srgbClr val="D6D6D6"/>
    <a:srgbClr val="C60000"/>
    <a:srgbClr val="AAA295"/>
    <a:srgbClr val="5C87AA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4C1A8A3-306A-4EB7-A6B1-4F7E0EB9C5D6}" styleName="Mittlere Formatvorlage 3 - Akz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8" autoAdjust="0"/>
    <p:restoredTop sz="94870" autoAdjust="0"/>
  </p:normalViewPr>
  <p:slideViewPr>
    <p:cSldViewPr snapToGrid="0" showGuides="1">
      <p:cViewPr varScale="1">
        <p:scale>
          <a:sx n="101" d="100"/>
          <a:sy n="101" d="100"/>
        </p:scale>
        <p:origin x="144" y="846"/>
      </p:cViewPr>
      <p:guideLst>
        <p:guide orient="horz" pos="4315"/>
        <p:guide pos="7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>
      <p:cViewPr varScale="1">
        <p:scale>
          <a:sx n="125" d="100"/>
          <a:sy n="125" d="100"/>
        </p:scale>
        <p:origin x="4928" y="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62AAD-EE45-4569-A43C-3777BCDBA7C9}" type="datetimeFigureOut">
              <a:rPr lang="de-DE" smtClean="0"/>
              <a:t>22.04.2022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140E1-5310-4036-A144-230CEA5198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88685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C9ED1C-5157-4F32-B542-B10EF038D16B}" type="datetimeFigureOut">
              <a:rPr lang="de-DE" smtClean="0"/>
              <a:t>22.04.2022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95288" y="1250950"/>
            <a:ext cx="6003925" cy="3378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816157"/>
            <a:ext cx="5435600" cy="394049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10007-DD6A-49C3-B266-EDEF5C5CFD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112034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1" y="370203"/>
            <a:ext cx="9012862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>
            <a:extLst/>
          </p:cNvPr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96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53028092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60911284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6124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240040973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837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5670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168053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4" pos="3863" userDrawn="1">
          <p15:clr>
            <a:srgbClr val="FBAE40"/>
          </p15:clr>
        </p15:guide>
        <p15:guide id="5" orient="horz" pos="1298" userDrawn="1">
          <p15:clr>
            <a:srgbClr val="FBAE40"/>
          </p15:clr>
        </p15:guide>
        <p15:guide id="6" orient="horz" pos="157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3786"/>
            <a:ext cx="5579544" cy="399878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4156"/>
            <a:ext cx="5581666" cy="74156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 </a:t>
            </a:r>
          </a:p>
        </p:txBody>
      </p:sp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275322457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0" pos="3749" userDrawn="1">
          <p15:clr>
            <a:srgbClr val="FBAE40"/>
          </p15:clr>
        </p15:guide>
        <p15:guide id="3" pos="3863" userDrawn="1">
          <p15:clr>
            <a:srgbClr val="FBAE40"/>
          </p15:clr>
        </p15:guide>
        <p15:guide id="4" orient="horz" pos="1298" userDrawn="1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98264913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386536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77071719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418643609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74318469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1773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smtClean="0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63228627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8161994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9387025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Inhaltsplatzhalter 2">
            <a:extLst/>
          </p:cNvPr>
          <p:cNvSpPr txBox="1">
            <a:spLocks/>
          </p:cNvSpPr>
          <p:nvPr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>
            <a:extLst/>
          </p:cNvPr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265804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6002706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8971145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9580111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4797213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37521"/>
            <a:ext cx="11343218" cy="43601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3493796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2885231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91973831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2268558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6317985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_2x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6340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9691562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057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0833997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8506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0624286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202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495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3550705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8866"/>
            <a:ext cx="5579544" cy="3998783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6704"/>
            <a:ext cx="5581666" cy="73902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 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4975166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71185646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38941956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3861672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529632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1069658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95947465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smtClean="0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453573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739976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0565276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Aufmerksamk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79425" y="3164936"/>
            <a:ext cx="11233150" cy="7111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 baseline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Vielen Dank</a:t>
            </a:r>
          </a:p>
        </p:txBody>
      </p:sp>
      <p:sp>
        <p:nvSpPr>
          <p:cNvPr id="4" name="Rechteck 3"/>
          <p:cNvSpPr/>
          <p:nvPr userDrawn="1"/>
        </p:nvSpPr>
        <p:spPr>
          <a:xfrm>
            <a:off x="479425" y="3797612"/>
            <a:ext cx="112331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de-DE" sz="2400" b="0" dirty="0" smtClean="0">
                <a:solidFill>
                  <a:srgbClr val="137C9B"/>
                </a:solidFill>
              </a:rPr>
              <a:t>                             für Ihre Aufmerksamkeit.</a:t>
            </a:r>
          </a:p>
        </p:txBody>
      </p:sp>
    </p:spTree>
    <p:extLst>
      <p:ext uri="{BB962C8B-B14F-4D97-AF65-F5344CB8AC3E}">
        <p14:creationId xmlns:p14="http://schemas.microsoft.com/office/powerpoint/2010/main" val="290479935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pic>
        <p:nvPicPr>
          <p:cNvPr id="5" name="Bild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" t="39699" r="3566" b="38330"/>
          <a:stretch/>
        </p:blipFill>
        <p:spPr bwMode="auto">
          <a:xfrm>
            <a:off x="2545521" y="3179875"/>
            <a:ext cx="7100958" cy="125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250566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e_Kontaktda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3" name="Rechteck 2"/>
          <p:cNvSpPr/>
          <p:nvPr userDrawn="1"/>
        </p:nvSpPr>
        <p:spPr>
          <a:xfrm>
            <a:off x="479425" y="3194001"/>
            <a:ext cx="112331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2400" b="0" dirty="0" smtClean="0">
                <a:solidFill>
                  <a:srgbClr val="137C9B"/>
                </a:solidFill>
              </a:rPr>
              <a:t>Wir freuen uns darauf, Sie zu unterstützen! </a:t>
            </a:r>
            <a:endParaRPr lang="de-DE" altLang="de-DE" sz="2400" b="0" dirty="0">
              <a:solidFill>
                <a:srgbClr val="137C9B"/>
              </a:solidFill>
            </a:endParaRPr>
          </a:p>
        </p:txBody>
      </p:sp>
      <p:sp>
        <p:nvSpPr>
          <p:cNvPr id="5" name="Textplatzhalter 3"/>
          <p:cNvSpPr>
            <a:spLocks noGrp="1"/>
          </p:cNvSpPr>
          <p:nvPr>
            <p:ph type="body" sz="half" idx="10" hasCustomPrompt="1"/>
          </p:nvPr>
        </p:nvSpPr>
        <p:spPr>
          <a:xfrm>
            <a:off x="479425" y="4515267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Am Musterplatz 123 | 54321 Musterstadt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479425" y="4863199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Tel. 040 543211-123 | Fax 040 543211-123 | Mobil 0172 1234567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479425" y="5222634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mustermann@afm-gruppe.de | www.afm-gruppe.de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10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479425" y="4167335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Geschäftsstelle Musterstadt | Manfred Mustermann</a:t>
            </a:r>
          </a:p>
          <a:p>
            <a:pPr algn="ctr">
              <a:defRPr/>
            </a:pPr>
            <a:endParaRPr lang="de-DE" altLang="de-DE" dirty="0" smtClean="0"/>
          </a:p>
        </p:txBody>
      </p:sp>
    </p:spTree>
    <p:extLst>
      <p:ext uri="{BB962C8B-B14F-4D97-AF65-F5344CB8AC3E}">
        <p14:creationId xmlns:p14="http://schemas.microsoft.com/office/powerpoint/2010/main" val="325700483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37835909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1298" userDrawn="1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71203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90844845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8869264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23774556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="" xmlns:a16="http://schemas.microsoft.com/office/drawing/2014/main" id="{2AECA3F4-6DCE-1B44-A219-80DC499C6570}"/>
              </a:ext>
            </a:extLst>
          </p:cNvPr>
          <p:cNvCxnSpPr/>
          <p:nvPr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 Verbindung 13">
            <a:extLst>
              <a:ext uri="{FF2B5EF4-FFF2-40B4-BE49-F238E27FC236}">
                <a16:creationId xmlns="" xmlns:a16="http://schemas.microsoft.com/office/drawing/2014/main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942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8" r:id="rId2"/>
    <p:sldLayoutId id="2147483767" r:id="rId3"/>
    <p:sldLayoutId id="2147483705" r:id="rId4"/>
    <p:sldLayoutId id="2147483778" r:id="rId5"/>
    <p:sldLayoutId id="2147483765" r:id="rId6"/>
    <p:sldLayoutId id="2147483766" r:id="rId7"/>
    <p:sldLayoutId id="2147483785" r:id="rId8"/>
    <p:sldLayoutId id="2147483786" r:id="rId9"/>
    <p:sldLayoutId id="2147483691" r:id="rId10"/>
    <p:sldLayoutId id="2147483813" r:id="rId11"/>
    <p:sldLayoutId id="2147483787" r:id="rId12"/>
    <p:sldLayoutId id="2147483788" r:id="rId13"/>
    <p:sldLayoutId id="2147483702" r:id="rId14"/>
    <p:sldLayoutId id="2147483811" r:id="rId15"/>
    <p:sldLayoutId id="2147483812" r:id="rId16"/>
    <p:sldLayoutId id="2147483700" r:id="rId17"/>
    <p:sldLayoutId id="2147483784" r:id="rId18"/>
    <p:sldLayoutId id="2147483815" r:id="rId19"/>
    <p:sldLayoutId id="2147483692" r:id="rId20"/>
    <p:sldLayoutId id="2147483695" r:id="rId21"/>
    <p:sldLayoutId id="2147483697" r:id="rId22"/>
    <p:sldLayoutId id="2147483791" r:id="rId23"/>
    <p:sldLayoutId id="2147483792" r:id="rId24"/>
    <p:sldLayoutId id="2147483793" r:id="rId25"/>
    <p:sldLayoutId id="2147483794" r:id="rId26"/>
    <p:sldLayoutId id="2147483795" r:id="rId27"/>
    <p:sldLayoutId id="2147483796" r:id="rId28"/>
    <p:sldLayoutId id="2147483797" r:id="rId29"/>
    <p:sldLayoutId id="2147483798" r:id="rId30"/>
    <p:sldLayoutId id="2147483799" r:id="rId31"/>
    <p:sldLayoutId id="2147483800" r:id="rId32"/>
    <p:sldLayoutId id="2147483814" r:id="rId33"/>
    <p:sldLayoutId id="2147483801" r:id="rId34"/>
    <p:sldLayoutId id="2147483802" r:id="rId35"/>
    <p:sldLayoutId id="2147483803" r:id="rId36"/>
    <p:sldLayoutId id="2147483804" r:id="rId37"/>
    <p:sldLayoutId id="2147483805" r:id="rId38"/>
    <p:sldLayoutId id="2147483806" r:id="rId39"/>
    <p:sldLayoutId id="2147483807" r:id="rId40"/>
    <p:sldLayoutId id="2147483816" r:id="rId41"/>
    <p:sldLayoutId id="2147483808" r:id="rId42"/>
    <p:sldLayoutId id="2147483809" r:id="rId43"/>
    <p:sldLayoutId id="2147483810" r:id="rId44"/>
    <p:sldLayoutId id="2147483790" r:id="rId45"/>
    <p:sldLayoutId id="2147483783" r:id="rId46"/>
    <p:sldLayoutId id="2147483818" r:id="rId47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378">
          <p15:clr>
            <a:srgbClr val="F26B43"/>
          </p15:clr>
        </p15:guide>
        <p15:guide id="2" pos="302">
          <p15:clr>
            <a:srgbClr val="F26B43"/>
          </p15:clr>
        </p15:guide>
        <p15:guide id="3" orient="horz" pos="709">
          <p15:clr>
            <a:srgbClr val="F26B43"/>
          </p15:clr>
        </p15:guide>
        <p15:guide id="4" orient="horz" pos="41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8.em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gif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Beraterausbildung</a:t>
            </a: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364221" y="1993377"/>
            <a:ext cx="77724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84" tIns="45691" rIns="91384" bIns="45691"/>
          <a:lstStyle/>
          <a:p>
            <a:pPr algn="l"/>
            <a:r>
              <a:rPr lang="de-DE" sz="2800" dirty="0">
                <a:solidFill>
                  <a:srgbClr val="1D2D4B"/>
                </a:solidFill>
              </a:rPr>
              <a:t>Thema </a:t>
            </a:r>
            <a:r>
              <a:rPr lang="de-DE" sz="2800" dirty="0" smtClean="0">
                <a:solidFill>
                  <a:srgbClr val="1D2D4B"/>
                </a:solidFill>
              </a:rPr>
              <a:t>Unfallversicherungen</a:t>
            </a:r>
            <a:endParaRPr lang="de-DE" sz="2800" dirty="0">
              <a:solidFill>
                <a:srgbClr val="1D2D4B"/>
              </a:solidFill>
            </a:endParaRP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08" b="41383"/>
          <a:stretch/>
        </p:blipFill>
        <p:spPr>
          <a:xfrm>
            <a:off x="479425" y="2697089"/>
            <a:ext cx="11233150" cy="3400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736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10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altLang="de-DE" dirty="0"/>
              <a:t>Die Leistungsh</a:t>
            </a:r>
            <a:r>
              <a:rPr lang="de-DE" altLang="de-DE" dirty="0">
                <a:latin typeface="Arial (TT) Bold" charset="0"/>
              </a:rPr>
              <a:t>ö</a:t>
            </a:r>
            <a:r>
              <a:rPr lang="de-DE" altLang="de-DE" dirty="0"/>
              <a:t>he der gesetzlichen Unfallversicherung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Beraterausbildung | Unfall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364219" y="2667742"/>
            <a:ext cx="11348355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kumimoji="1" lang="de-DE" altLang="de-DE" sz="1600" dirty="0"/>
              <a:t>Bei einer Vollrente, d. h. der Invaliditätsgrad beträgt 100%, ergeben sich die folgenden Leistungen (Stand </a:t>
            </a:r>
            <a:r>
              <a:rPr kumimoji="1" lang="de-DE" altLang="de-DE" sz="1600" dirty="0" smtClean="0"/>
              <a:t>2019). </a:t>
            </a:r>
            <a:endParaRPr kumimoji="1" lang="de-DE" altLang="de-DE" sz="1600" dirty="0"/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kumimoji="1" lang="de-DE" altLang="de-DE" sz="1600" dirty="0"/>
              <a:t>Ist die Verletzung geringer, wird dem Invaliditätsgrad entsprechend weniger gezahlt. 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kumimoji="1" lang="de-DE" altLang="de-DE" sz="1600" dirty="0"/>
              <a:t>Bei einer Invalidität unter 20% wird überhaupt keine Leistung fällig.</a:t>
            </a:r>
          </a:p>
        </p:txBody>
      </p:sp>
      <p:graphicFrame>
        <p:nvGraphicFramePr>
          <p:cNvPr id="9" name="Group 10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3614822"/>
              </p:ext>
            </p:extLst>
          </p:nvPr>
        </p:nvGraphicFramePr>
        <p:xfrm>
          <a:off x="2257948" y="4092436"/>
          <a:ext cx="7561262" cy="2522538"/>
        </p:xfrm>
        <a:graphic>
          <a:graphicData uri="http://schemas.openxmlformats.org/drawingml/2006/table">
            <a:tbl>
              <a:tblPr/>
              <a:tblGrid>
                <a:gridCol w="3395083"/>
                <a:gridCol w="2083090"/>
                <a:gridCol w="2083089"/>
              </a:tblGrid>
              <a:tr h="3353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D2D4B"/>
                        </a:solidFill>
                        <a:effectLst/>
                        <a:latin typeface="Arial" pitchFamily="34" charset="0"/>
                        <a:ea typeface="ＭＳ Ｐゴシック" pitchFamily="-16" charset="-128"/>
                      </a:endParaRPr>
                    </a:p>
                  </a:txBody>
                  <a:tcPr marL="91445" marR="91445" marT="45731" marB="45731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D2D4B"/>
                          </a:solidFill>
                          <a:effectLst/>
                          <a:latin typeface="Arial" pitchFamily="34" charset="0"/>
                          <a:ea typeface="ＭＳ Ｐゴシック" pitchFamily="-16" charset="-128"/>
                        </a:rPr>
                        <a:t>Monatliche Rente in EUR</a:t>
                      </a:r>
                    </a:p>
                  </a:txBody>
                  <a:tcPr marL="91445" marR="91445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</a:tr>
              <a:tr h="5054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D2D4B"/>
                          </a:solidFill>
                          <a:effectLst/>
                          <a:latin typeface="Arial" pitchFamily="34" charset="0"/>
                          <a:ea typeface="ＭＳ Ｐゴシック" pitchFamily="-16" charset="-128"/>
                        </a:rPr>
                        <a:t>Alter des Verletzten</a:t>
                      </a:r>
                    </a:p>
                  </a:txBody>
                  <a:tcPr marL="91445" marR="91445" marT="45731" marB="45731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D2D4B"/>
                          </a:solidFill>
                          <a:effectLst/>
                          <a:latin typeface="Arial" pitchFamily="34" charset="0"/>
                          <a:ea typeface="ＭＳ Ｐゴシック" pitchFamily="-16" charset="-128"/>
                        </a:rPr>
                        <a:t>Alte Bundesländer</a:t>
                      </a:r>
                    </a:p>
                  </a:txBody>
                  <a:tcPr marL="91445" marR="91445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D2D4B"/>
                          </a:solidFill>
                          <a:effectLst/>
                          <a:latin typeface="Arial" pitchFamily="34" charset="0"/>
                          <a:ea typeface="ＭＳ Ｐゴシック" pitchFamily="-16" charset="-128"/>
                        </a:rPr>
                        <a:t>Neue Bundesländer</a:t>
                      </a:r>
                    </a:p>
                  </a:txBody>
                  <a:tcPr marL="91445" marR="91445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D2D4B"/>
                          </a:solidFill>
                          <a:effectLst/>
                          <a:latin typeface="Arial" pitchFamily="34" charset="0"/>
                          <a:ea typeface="ＭＳ Ｐゴシック" pitchFamily="-16" charset="-128"/>
                        </a:rPr>
                        <a:t>bis zum 6. Lebensjahr (</a:t>
                      </a:r>
                      <a:r>
                        <a:rPr kumimoji="0" lang="de-DE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D2D4B"/>
                          </a:solidFill>
                          <a:effectLst/>
                          <a:latin typeface="Arial" pitchFamily="34" charset="0"/>
                          <a:ea typeface="ＭＳ Ｐゴシック" pitchFamily="-16" charset="-128"/>
                        </a:rPr>
                        <a:t>Lj</a:t>
                      </a:r>
                      <a:r>
                        <a:rPr kumimoji="0" lang="de-D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D2D4B"/>
                          </a:solidFill>
                          <a:effectLst/>
                          <a:latin typeface="Arial" pitchFamily="34" charset="0"/>
                          <a:ea typeface="ＭＳ Ｐゴシック" pitchFamily="-16" charset="-128"/>
                        </a:rPr>
                        <a:t>)</a:t>
                      </a:r>
                    </a:p>
                  </a:txBody>
                  <a:tcPr marL="91445" marR="91445" marT="45731" marB="45731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D2D4B"/>
                          </a:solidFill>
                          <a:effectLst/>
                          <a:latin typeface="Arial" pitchFamily="34" charset="0"/>
                          <a:ea typeface="ＭＳ Ｐゴシック" pitchFamily="-16" charset="-128"/>
                        </a:rPr>
                        <a:t>548,33</a:t>
                      </a:r>
                      <a:endParaRPr kumimoji="0" lang="de-DE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D2D4B"/>
                        </a:solidFill>
                        <a:effectLst/>
                        <a:latin typeface="Arial" pitchFamily="34" charset="0"/>
                        <a:ea typeface="ＭＳ Ｐゴシック" pitchFamily="-16" charset="-128"/>
                      </a:endParaRPr>
                    </a:p>
                  </a:txBody>
                  <a:tcPr marL="91445" marR="91445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D2D4B"/>
                          </a:solidFill>
                          <a:effectLst/>
                          <a:latin typeface="Arial" pitchFamily="34" charset="0"/>
                          <a:ea typeface="ＭＳ Ｐゴシック" pitchFamily="-16" charset="-128"/>
                        </a:rPr>
                        <a:t>525,00</a:t>
                      </a:r>
                      <a:endParaRPr kumimoji="0" lang="de-DE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D2D4B"/>
                        </a:solidFill>
                        <a:effectLst/>
                        <a:latin typeface="Arial" pitchFamily="34" charset="0"/>
                        <a:ea typeface="ＭＳ Ｐゴシック" pitchFamily="-16" charset="-128"/>
                      </a:endParaRPr>
                    </a:p>
                  </a:txBody>
                  <a:tcPr marL="91445" marR="91445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54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D2D4B"/>
                          </a:solidFill>
                          <a:effectLst/>
                          <a:latin typeface="Arial" pitchFamily="34" charset="0"/>
                          <a:ea typeface="ＭＳ Ｐゴシック" pitchFamily="-16" charset="-128"/>
                        </a:rPr>
                        <a:t>ab dem 6. bis zum 14. Lebensjahr</a:t>
                      </a:r>
                    </a:p>
                  </a:txBody>
                  <a:tcPr marL="91445" marR="91445" marT="45731" marB="45731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D2D4B"/>
                          </a:solidFill>
                          <a:effectLst/>
                          <a:latin typeface="Arial" pitchFamily="34" charset="0"/>
                          <a:ea typeface="ＭＳ Ｐゴシック" pitchFamily="-16" charset="-128"/>
                        </a:rPr>
                        <a:t>731,11</a:t>
                      </a:r>
                      <a:endParaRPr kumimoji="0" lang="de-DE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D2D4B"/>
                        </a:solidFill>
                        <a:effectLst/>
                        <a:latin typeface="Arial" pitchFamily="34" charset="0"/>
                        <a:ea typeface="ＭＳ Ｐゴシック" pitchFamily="-16" charset="-128"/>
                      </a:endParaRPr>
                    </a:p>
                  </a:txBody>
                  <a:tcPr marL="91445" marR="91445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D2D4B"/>
                          </a:solidFill>
                          <a:effectLst/>
                          <a:latin typeface="Arial" pitchFamily="34" charset="0"/>
                          <a:ea typeface="ＭＳ Ｐゴシック" pitchFamily="-16" charset="-128"/>
                        </a:rPr>
                        <a:t>700,00</a:t>
                      </a:r>
                      <a:endParaRPr kumimoji="0" lang="de-DE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D2D4B"/>
                        </a:solidFill>
                        <a:effectLst/>
                        <a:latin typeface="Arial" pitchFamily="34" charset="0"/>
                        <a:ea typeface="ＭＳ Ｐゴシック" pitchFamily="-16" charset="-128"/>
                      </a:endParaRPr>
                    </a:p>
                  </a:txBody>
                  <a:tcPr marL="91445" marR="91445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54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D2D4B"/>
                          </a:solidFill>
                          <a:effectLst/>
                          <a:latin typeface="Arial" pitchFamily="34" charset="0"/>
                          <a:ea typeface="ＭＳ Ｐゴシック" pitchFamily="-16" charset="-128"/>
                        </a:rPr>
                        <a:t>ab dem 14. bis zum 18. Lebensjahr</a:t>
                      </a:r>
                    </a:p>
                  </a:txBody>
                  <a:tcPr marL="91445" marR="91445" marT="45731" marB="45731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D2D4B"/>
                          </a:solidFill>
                          <a:effectLst/>
                          <a:latin typeface="Arial" pitchFamily="34" charset="0"/>
                          <a:ea typeface="ＭＳ Ｐゴシック" pitchFamily="-16" charset="-128"/>
                        </a:rPr>
                        <a:t>877,33</a:t>
                      </a:r>
                      <a:endParaRPr kumimoji="0" lang="de-DE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D2D4B"/>
                        </a:solidFill>
                        <a:effectLst/>
                        <a:latin typeface="Arial" pitchFamily="34" charset="0"/>
                        <a:ea typeface="ＭＳ Ｐゴシック" pitchFamily="-16" charset="-128"/>
                      </a:endParaRPr>
                    </a:p>
                  </a:txBody>
                  <a:tcPr marL="91445" marR="91445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D2D4B"/>
                          </a:solidFill>
                          <a:effectLst/>
                          <a:latin typeface="Arial" pitchFamily="34" charset="0"/>
                          <a:ea typeface="ＭＳ Ｐゴシック" pitchFamily="-16" charset="-128"/>
                        </a:rPr>
                        <a:t>840,00</a:t>
                      </a:r>
                      <a:endParaRPr kumimoji="0" lang="de-DE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D2D4B"/>
                        </a:solidFill>
                        <a:effectLst/>
                        <a:latin typeface="Arial" pitchFamily="34" charset="0"/>
                        <a:ea typeface="ＭＳ Ｐゴシック" pitchFamily="-16" charset="-128"/>
                      </a:endParaRPr>
                    </a:p>
                  </a:txBody>
                  <a:tcPr marL="91445" marR="91445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D2D4B"/>
                          </a:solidFill>
                          <a:effectLst/>
                          <a:latin typeface="Arial" pitchFamily="34" charset="0"/>
                          <a:ea typeface="ＭＳ Ｐゴシック" pitchFamily="-16" charset="-128"/>
                        </a:rPr>
                        <a:t>ab dem 18. Lebensjahr</a:t>
                      </a:r>
                    </a:p>
                  </a:txBody>
                  <a:tcPr marL="91445" marR="91445" marT="45731" marB="45731"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D2D4B"/>
                          </a:solidFill>
                          <a:effectLst/>
                          <a:latin typeface="Arial" pitchFamily="34" charset="0"/>
                          <a:ea typeface="ＭＳ Ｐゴシック" pitchFamily="-16" charset="-128"/>
                        </a:rPr>
                        <a:t>1.316,00</a:t>
                      </a:r>
                      <a:endParaRPr kumimoji="0" lang="de-DE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D2D4B"/>
                        </a:solidFill>
                        <a:effectLst/>
                        <a:latin typeface="Arial" pitchFamily="34" charset="0"/>
                        <a:ea typeface="ＭＳ Ｐゴシック" pitchFamily="-16" charset="-128"/>
                      </a:endParaRPr>
                    </a:p>
                  </a:txBody>
                  <a:tcPr marL="91445" marR="91445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D2D4B"/>
                          </a:solidFill>
                          <a:effectLst/>
                          <a:latin typeface="Arial" pitchFamily="34" charset="0"/>
                          <a:ea typeface="ＭＳ Ｐゴシック" pitchFamily="-16" charset="-128"/>
                        </a:rPr>
                        <a:t>1.260,00</a:t>
                      </a:r>
                      <a:endParaRPr kumimoji="0" lang="de-DE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D2D4B"/>
                        </a:solidFill>
                        <a:effectLst/>
                        <a:latin typeface="Arial" pitchFamily="34" charset="0"/>
                        <a:ea typeface="ＭＳ Ｐゴシック" pitchFamily="-16" charset="-128"/>
                      </a:endParaRPr>
                    </a:p>
                  </a:txBody>
                  <a:tcPr marL="91445" marR="91445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364220" y="2210986"/>
            <a:ext cx="1039244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de-DE"/>
            </a:defPPr>
            <a:lvl1pPr>
              <a:spcBef>
                <a:spcPct val="50000"/>
              </a:spcBef>
              <a:buFont typeface="Wingdings" panose="05000000000000000000" pitchFamily="2" charset="2"/>
              <a:buNone/>
              <a:defRPr kumimoji="1" b="1" u="sng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dirty="0"/>
              <a:t>Renten in der gesetzlichen Unfallversicherung für Kinder, Schüler und Studenten:</a:t>
            </a:r>
          </a:p>
        </p:txBody>
      </p:sp>
    </p:spTree>
    <p:extLst>
      <p:ext uri="{BB962C8B-B14F-4D97-AF65-F5344CB8AC3E}">
        <p14:creationId xmlns:p14="http://schemas.microsoft.com/office/powerpoint/2010/main" val="2399338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11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altLang="de-DE" dirty="0"/>
              <a:t>Ermittlung der max. Unfallrente  für Schüler und Kinder in der GUV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Beraterausbildung | Unfall</a:t>
            </a:r>
          </a:p>
        </p:txBody>
      </p:sp>
      <p:sp>
        <p:nvSpPr>
          <p:cNvPr id="8" name="Rechteck 4"/>
          <p:cNvSpPr>
            <a:spLocks noChangeArrowheads="1"/>
          </p:cNvSpPr>
          <p:nvPr/>
        </p:nvSpPr>
        <p:spPr bwMode="auto">
          <a:xfrm>
            <a:off x="364220" y="2210986"/>
            <a:ext cx="8064500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de-DE" altLang="de-DE" sz="1600" dirty="0"/>
              <a:t>Vollrente ab 100% Minderung der Erwerbsfähigkeit (</a:t>
            </a:r>
            <a:r>
              <a:rPr lang="de-DE" altLang="de-DE" sz="1600" dirty="0" err="1"/>
              <a:t>MdE</a:t>
            </a:r>
            <a:r>
              <a:rPr lang="de-DE" altLang="de-DE" sz="1600" dirty="0"/>
              <a:t>)</a:t>
            </a:r>
          </a:p>
          <a:p>
            <a:pPr>
              <a:spcBef>
                <a:spcPct val="0"/>
              </a:spcBef>
            </a:pPr>
            <a:r>
              <a:rPr lang="de-DE" altLang="de-DE" sz="1600" dirty="0"/>
              <a:t>Teilrente ab 20% Minderung der Erwerbsfähigkeit (</a:t>
            </a:r>
            <a:r>
              <a:rPr lang="de-DE" altLang="de-DE" sz="1600" dirty="0" err="1"/>
              <a:t>MdE</a:t>
            </a:r>
            <a:r>
              <a:rPr lang="de-DE" altLang="de-DE" sz="1600" dirty="0"/>
              <a:t>)</a:t>
            </a:r>
          </a:p>
          <a:p>
            <a:pPr>
              <a:spcBef>
                <a:spcPct val="0"/>
              </a:spcBef>
            </a:pPr>
            <a:endParaRPr lang="de-DE" altLang="de-DE" sz="1600" dirty="0"/>
          </a:p>
          <a:p>
            <a:pPr>
              <a:spcBef>
                <a:spcPct val="0"/>
              </a:spcBef>
            </a:pPr>
            <a:r>
              <a:rPr lang="de-DE" altLang="de-DE" sz="1600" b="1" dirty="0"/>
              <a:t>Bezugsgröße </a:t>
            </a:r>
            <a:r>
              <a:rPr lang="de-DE" altLang="de-DE" sz="1600" b="1" dirty="0" smtClean="0"/>
              <a:t>2022</a:t>
            </a:r>
            <a:r>
              <a:rPr lang="de-DE" altLang="de-DE" sz="1600" dirty="0" smtClean="0"/>
              <a:t> </a:t>
            </a:r>
            <a:r>
              <a:rPr lang="de-DE" altLang="de-DE" sz="1600" dirty="0"/>
              <a:t>= </a:t>
            </a:r>
            <a:r>
              <a:rPr lang="de-DE" altLang="de-DE" sz="1600" dirty="0" smtClean="0"/>
              <a:t>39</a:t>
            </a:r>
            <a:r>
              <a:rPr lang="de-DE" altLang="de-DE" sz="1600" dirty="0" smtClean="0"/>
              <a:t>.480 </a:t>
            </a:r>
            <a:r>
              <a:rPr lang="de-DE" altLang="de-DE" sz="1600" dirty="0"/>
              <a:t>€ (West) / </a:t>
            </a:r>
            <a:r>
              <a:rPr lang="de-DE" altLang="de-DE" sz="1600" dirty="0" smtClean="0"/>
              <a:t>37.800 </a:t>
            </a:r>
            <a:r>
              <a:rPr lang="de-DE" altLang="de-DE" sz="1600" dirty="0"/>
              <a:t>€ (Ost)  </a:t>
            </a:r>
          </a:p>
          <a:p>
            <a:pPr>
              <a:spcBef>
                <a:spcPct val="0"/>
              </a:spcBef>
            </a:pPr>
            <a:endParaRPr lang="de-DE" altLang="de-DE" sz="1600" dirty="0"/>
          </a:p>
          <a:p>
            <a:pPr>
              <a:spcBef>
                <a:spcPct val="0"/>
              </a:spcBef>
            </a:pPr>
            <a:r>
              <a:rPr lang="de-DE" altLang="de-DE" sz="1600" b="1" dirty="0"/>
              <a:t>Jahresrente = JAV x Alter% x 2/3 x </a:t>
            </a:r>
            <a:r>
              <a:rPr lang="de-DE" altLang="de-DE" sz="1600" b="1" dirty="0" err="1"/>
              <a:t>MdE</a:t>
            </a:r>
            <a:r>
              <a:rPr lang="de-DE" altLang="de-DE" sz="1600" b="1" dirty="0"/>
              <a:t>%</a:t>
            </a:r>
          </a:p>
          <a:p>
            <a:pPr>
              <a:spcBef>
                <a:spcPct val="0"/>
              </a:spcBef>
            </a:pPr>
            <a:r>
              <a:rPr lang="de-DE" altLang="de-DE" sz="1600" dirty="0"/>
              <a:t> </a:t>
            </a:r>
          </a:p>
          <a:p>
            <a:pPr>
              <a:spcBef>
                <a:spcPct val="0"/>
              </a:spcBef>
            </a:pPr>
            <a:endParaRPr lang="de-DE" altLang="de-DE" sz="1600" dirty="0"/>
          </a:p>
          <a:p>
            <a:pPr>
              <a:spcBef>
                <a:spcPct val="0"/>
              </a:spcBef>
            </a:pPr>
            <a:r>
              <a:rPr lang="de-DE" altLang="de-DE" sz="1600" dirty="0"/>
              <a:t>Mind. JAV ab 18 Jahre 	= 60% der Bezugsgröße</a:t>
            </a:r>
          </a:p>
          <a:p>
            <a:pPr>
              <a:spcBef>
                <a:spcPct val="0"/>
              </a:spcBef>
            </a:pPr>
            <a:r>
              <a:rPr lang="de-DE" altLang="de-DE" sz="1600" dirty="0"/>
              <a:t>Max.  JAV ab 18 Jahre	= 2 x Bezugsgröße </a:t>
            </a:r>
          </a:p>
          <a:p>
            <a:pPr>
              <a:spcBef>
                <a:spcPct val="0"/>
              </a:spcBef>
            </a:pPr>
            <a:endParaRPr lang="de-DE" altLang="de-DE" sz="1600" dirty="0"/>
          </a:p>
          <a:p>
            <a:pPr>
              <a:spcBef>
                <a:spcPct val="0"/>
              </a:spcBef>
            </a:pPr>
            <a:endParaRPr lang="de-DE" altLang="de-DE" sz="1600" dirty="0"/>
          </a:p>
          <a:p>
            <a:pPr>
              <a:spcBef>
                <a:spcPct val="0"/>
              </a:spcBef>
            </a:pPr>
            <a:r>
              <a:rPr lang="de-DE" altLang="de-DE" sz="1600" b="1" u="sng" dirty="0"/>
              <a:t>Alter%</a:t>
            </a:r>
            <a:r>
              <a:rPr lang="de-DE" altLang="de-DE" sz="1600" dirty="0"/>
              <a:t>  	0-6 Jahre:	25%</a:t>
            </a:r>
          </a:p>
          <a:p>
            <a:pPr>
              <a:spcBef>
                <a:spcPct val="0"/>
              </a:spcBef>
            </a:pPr>
            <a:r>
              <a:rPr lang="de-DE" altLang="de-DE" sz="1600" dirty="0"/>
              <a:t>	7-14 Jahre:	1/3 = 33,33% </a:t>
            </a:r>
          </a:p>
          <a:p>
            <a:pPr>
              <a:spcBef>
                <a:spcPct val="0"/>
              </a:spcBef>
            </a:pPr>
            <a:r>
              <a:rPr lang="de-DE" altLang="de-DE" sz="1600" dirty="0"/>
              <a:t>	15-17 Jahre: 	40%</a:t>
            </a:r>
          </a:p>
          <a:p>
            <a:pPr>
              <a:spcBef>
                <a:spcPct val="0"/>
              </a:spcBef>
            </a:pPr>
            <a:r>
              <a:rPr lang="de-DE" altLang="de-DE" sz="1600" dirty="0"/>
              <a:t>	ab 18 Jahre: 	60% </a:t>
            </a:r>
          </a:p>
        </p:txBody>
      </p:sp>
    </p:spTree>
    <p:extLst>
      <p:ext uri="{BB962C8B-B14F-4D97-AF65-F5344CB8AC3E}">
        <p14:creationId xmlns:p14="http://schemas.microsoft.com/office/powerpoint/2010/main" val="1836031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12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altLang="de-DE" dirty="0"/>
              <a:t>Die Leistungsh</a:t>
            </a:r>
            <a:r>
              <a:rPr lang="de-DE" altLang="de-DE" dirty="0">
                <a:latin typeface="Arial (TT) Bold" charset="0"/>
              </a:rPr>
              <a:t>ö</a:t>
            </a:r>
            <a:r>
              <a:rPr lang="de-DE" altLang="de-DE" dirty="0"/>
              <a:t>he der gesetzlichen Unfallversicherung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Beraterausbildung | Unfall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64220" y="2210986"/>
            <a:ext cx="79994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kumimoji="1" lang="de-DE" altLang="de-DE" sz="1800" b="1" u="sng" dirty="0"/>
              <a:t>Der gesetzliche Schutz ist beschränkt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64219" y="2720573"/>
            <a:ext cx="11348355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b="1" dirty="0"/>
              <a:t>räumlich</a:t>
            </a:r>
            <a:r>
              <a:rPr kumimoji="1" lang="de-DE" altLang="de-DE" sz="1600" dirty="0"/>
              <a:t> 	(Deutschland)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b="1" dirty="0"/>
              <a:t>zeitlich</a:t>
            </a:r>
            <a:r>
              <a:rPr kumimoji="1" lang="de-DE" altLang="de-DE" sz="1600" dirty="0"/>
              <a:t> 	(Beruf)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b="1" dirty="0"/>
              <a:t>qualitativ</a:t>
            </a:r>
            <a:r>
              <a:rPr kumimoji="1" lang="de-DE" altLang="de-DE" sz="1600" dirty="0"/>
              <a:t> 	(Bemessung nach allgemeinem Leistungsvermögen)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b="1" dirty="0"/>
              <a:t>quantitativ</a:t>
            </a:r>
            <a:r>
              <a:rPr kumimoji="1" lang="de-DE" altLang="de-DE" sz="1600" dirty="0"/>
              <a:t> 	(Leistungshöhe)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b="1" dirty="0"/>
              <a:t>persönlich</a:t>
            </a:r>
            <a:r>
              <a:rPr kumimoji="1" lang="de-DE" altLang="de-DE" sz="1600" dirty="0"/>
              <a:t> 	(Selbstständige, Kinder außerhalb des Kindergartens und </a:t>
            </a:r>
            <a:r>
              <a:rPr kumimoji="1" lang="de-DE" altLang="de-DE" sz="1600" dirty="0" smtClean="0"/>
              <a:t>der </a:t>
            </a:r>
            <a:r>
              <a:rPr kumimoji="1" lang="de-DE" altLang="de-DE" sz="1600" dirty="0"/>
              <a:t>Schule, Hausfrauen und -männer</a:t>
            </a:r>
            <a:r>
              <a:rPr kumimoji="1" lang="de-DE" altLang="de-DE" sz="1600" dirty="0" smtClean="0"/>
              <a:t>)</a:t>
            </a:r>
            <a:endParaRPr kumimoji="1" lang="de-DE" altLang="de-DE" sz="1600" dirty="0"/>
          </a:p>
        </p:txBody>
      </p:sp>
    </p:spTree>
    <p:extLst>
      <p:ext uri="{BB962C8B-B14F-4D97-AF65-F5344CB8AC3E}">
        <p14:creationId xmlns:p14="http://schemas.microsoft.com/office/powerpoint/2010/main" val="664801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13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altLang="de-DE" b="1" dirty="0"/>
              <a:t>Die private Unfallversicherung</a:t>
            </a:r>
          </a:p>
          <a:p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Beraterausbildung | Unfall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08" b="41383"/>
          <a:stretch/>
        </p:blipFill>
        <p:spPr>
          <a:xfrm>
            <a:off x="479425" y="2496147"/>
            <a:ext cx="11233150" cy="3400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837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14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altLang="de-DE" dirty="0"/>
              <a:t>Die private Unfallversicherung</a:t>
            </a:r>
          </a:p>
          <a:p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Beraterausbildung | Unfall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64220" y="2210986"/>
            <a:ext cx="79994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kumimoji="1" lang="de-DE" altLang="de-DE" sz="1800" b="1" u="sng" dirty="0"/>
              <a:t>Grundsätzlich kann sich jeder versichern!</a:t>
            </a:r>
            <a:endParaRPr kumimoji="1" lang="de-DE" altLang="de-DE" sz="1800" b="1" dirty="0"/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364220" y="2640643"/>
            <a:ext cx="5616575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896938" indent="-896938">
              <a:spcBef>
                <a:spcPct val="50000"/>
              </a:spcBef>
              <a:spcAft>
                <a:spcPct val="50000"/>
              </a:spcAft>
              <a:buFont typeface="Wingdings" pitchFamily="2" charset="2"/>
              <a:buNone/>
              <a:defRPr/>
            </a:pPr>
            <a:r>
              <a:rPr kumimoji="1" lang="de-DE" sz="1600" dirty="0">
                <a:solidFill>
                  <a:srgbClr val="1D2D4B"/>
                </a:solidFill>
              </a:rPr>
              <a:t>Ausnahmen:</a:t>
            </a:r>
          </a:p>
          <a:p>
            <a:pPr marL="896938" indent="-630238">
              <a:spcBef>
                <a:spcPct val="50000"/>
              </a:spcBef>
              <a:buClr>
                <a:srgbClr val="1D2D4B"/>
              </a:buClr>
              <a:buFont typeface="Wingdings" pitchFamily="2" charset="2"/>
              <a:buChar char="§"/>
              <a:defRPr/>
            </a:pPr>
            <a:r>
              <a:rPr kumimoji="1" lang="de-DE" sz="1600" dirty="0">
                <a:solidFill>
                  <a:srgbClr val="1D2D4B"/>
                </a:solidFill>
              </a:rPr>
              <a:t>hohes Alter (zum Beispiel &gt;75 Jahre)</a:t>
            </a:r>
          </a:p>
          <a:p>
            <a:pPr marL="896938" indent="-630238">
              <a:spcBef>
                <a:spcPct val="50000"/>
              </a:spcBef>
              <a:buClr>
                <a:srgbClr val="1D2D4B"/>
              </a:buClr>
              <a:buFont typeface="Wingdings" pitchFamily="2" charset="2"/>
              <a:buChar char="§"/>
              <a:defRPr/>
            </a:pPr>
            <a:r>
              <a:rPr kumimoji="1" lang="de-DE" sz="1600" dirty="0">
                <a:solidFill>
                  <a:srgbClr val="1D2D4B"/>
                </a:solidFill>
              </a:rPr>
              <a:t>hohes Tätigkeitsrisiko</a:t>
            </a:r>
          </a:p>
          <a:p>
            <a:pPr marL="896938" indent="-630238">
              <a:spcBef>
                <a:spcPct val="50000"/>
              </a:spcBef>
              <a:buClr>
                <a:srgbClr val="1D2D4B"/>
              </a:buClr>
              <a:buFont typeface="Wingdings" pitchFamily="2" charset="2"/>
              <a:buChar char="§"/>
              <a:defRPr/>
            </a:pPr>
            <a:r>
              <a:rPr kumimoji="1" lang="de-DE" sz="1600" dirty="0">
                <a:solidFill>
                  <a:srgbClr val="1D2D4B"/>
                </a:solidFill>
              </a:rPr>
              <a:t>Pflegebedürftige</a:t>
            </a:r>
          </a:p>
          <a:p>
            <a:pPr marL="896938" indent="-630238">
              <a:spcBef>
                <a:spcPct val="50000"/>
              </a:spcBef>
              <a:buClr>
                <a:srgbClr val="1D2D4B"/>
              </a:buClr>
              <a:buFont typeface="Wingdings" pitchFamily="2" charset="2"/>
              <a:buChar char="§"/>
              <a:defRPr/>
            </a:pPr>
            <a:r>
              <a:rPr kumimoji="1" lang="de-DE" sz="1600" dirty="0">
                <a:solidFill>
                  <a:srgbClr val="1D2D4B"/>
                </a:solidFill>
              </a:rPr>
              <a:t>Geisteskranke (hochgradig)</a:t>
            </a:r>
          </a:p>
        </p:txBody>
      </p:sp>
    </p:spTree>
    <p:extLst>
      <p:ext uri="{BB962C8B-B14F-4D97-AF65-F5344CB8AC3E}">
        <p14:creationId xmlns:p14="http://schemas.microsoft.com/office/powerpoint/2010/main" val="238477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15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altLang="de-DE" dirty="0"/>
              <a:t>Der Unfallbegriff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Beraterausbildung | Unfall</a:t>
            </a: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364220" y="2210986"/>
            <a:ext cx="8064500" cy="2185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tabLst>
                <a:tab pos="447675" algn="l"/>
              </a:tabLst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tabLst>
                <a:tab pos="447675" algn="l"/>
              </a:tabLst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tabLst>
                <a:tab pos="447675" algn="l"/>
              </a:tabLst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tabLst>
                <a:tab pos="447675" algn="l"/>
              </a:tabLst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tabLst>
                <a:tab pos="447675" algn="l"/>
              </a:tabLst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tabLst>
                <a:tab pos="447675" algn="l"/>
              </a:tabLst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tabLst>
                <a:tab pos="447675" algn="l"/>
              </a:tabLst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tabLst>
                <a:tab pos="447675" algn="l"/>
              </a:tabLst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tabLst>
                <a:tab pos="447675" algn="l"/>
              </a:tabLst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50000"/>
              </a:spcAft>
              <a:buFont typeface="Wingdings" panose="05000000000000000000" pitchFamily="2" charset="2"/>
              <a:buNone/>
            </a:pPr>
            <a:r>
              <a:rPr kumimoji="1" lang="de-DE" altLang="de-DE" sz="1600" dirty="0"/>
              <a:t>Ein Unfall liegt vor, wenn die versicherte Person durch ein</a:t>
            </a:r>
          </a:p>
          <a:p>
            <a:pPr>
              <a:spcBef>
                <a:spcPct val="0"/>
              </a:spcBef>
              <a:spcAft>
                <a:spcPct val="50000"/>
              </a:spcAft>
              <a:buFont typeface="Wingdings" panose="05000000000000000000" pitchFamily="2" charset="2"/>
              <a:buNone/>
            </a:pPr>
            <a:r>
              <a:rPr kumimoji="1" lang="de-DE" altLang="de-DE" sz="1600" dirty="0"/>
              <a:t>	</a:t>
            </a:r>
            <a:r>
              <a:rPr kumimoji="1" lang="de-DE" altLang="de-DE" sz="1600" b="1" dirty="0">
                <a:solidFill>
                  <a:srgbClr val="C00000"/>
                </a:solidFill>
              </a:rPr>
              <a:t>p</a:t>
            </a:r>
            <a:r>
              <a:rPr kumimoji="1" lang="de-DE" altLang="de-DE" sz="1600" dirty="0"/>
              <a:t>lötzlich, von</a:t>
            </a:r>
          </a:p>
          <a:p>
            <a:pPr>
              <a:spcBef>
                <a:spcPct val="0"/>
              </a:spcBef>
              <a:spcAft>
                <a:spcPct val="50000"/>
              </a:spcAft>
              <a:buFont typeface="Wingdings" panose="05000000000000000000" pitchFamily="2" charset="2"/>
              <a:buNone/>
            </a:pPr>
            <a:r>
              <a:rPr kumimoji="1" lang="de-DE" altLang="de-DE" sz="1600" dirty="0"/>
              <a:t>	</a:t>
            </a:r>
            <a:r>
              <a:rPr kumimoji="1" lang="de-DE" altLang="de-DE" sz="1600" b="1" dirty="0">
                <a:solidFill>
                  <a:srgbClr val="C00000"/>
                </a:solidFill>
              </a:rPr>
              <a:t>a</a:t>
            </a:r>
            <a:r>
              <a:rPr kumimoji="1" lang="de-DE" altLang="de-DE" sz="1600" dirty="0"/>
              <a:t>ußen wirkendes,</a:t>
            </a:r>
          </a:p>
          <a:p>
            <a:pPr>
              <a:spcBef>
                <a:spcPct val="0"/>
              </a:spcBef>
              <a:spcAft>
                <a:spcPct val="50000"/>
              </a:spcAft>
              <a:buFont typeface="Wingdings" panose="05000000000000000000" pitchFamily="2" charset="2"/>
              <a:buNone/>
            </a:pPr>
            <a:r>
              <a:rPr kumimoji="1" lang="de-DE" altLang="de-DE" sz="1600" dirty="0"/>
              <a:t>	</a:t>
            </a:r>
            <a:r>
              <a:rPr kumimoji="1" lang="de-DE" altLang="de-DE" sz="1600" b="1" dirty="0">
                <a:solidFill>
                  <a:srgbClr val="C00000"/>
                </a:solidFill>
              </a:rPr>
              <a:t>u</a:t>
            </a:r>
            <a:r>
              <a:rPr kumimoji="1" lang="de-DE" altLang="de-DE" sz="1600" dirty="0"/>
              <a:t>nvorhersehbares,</a:t>
            </a:r>
          </a:p>
          <a:p>
            <a:pPr>
              <a:spcBef>
                <a:spcPct val="0"/>
              </a:spcBef>
              <a:spcAft>
                <a:spcPct val="50000"/>
              </a:spcAft>
              <a:buFont typeface="Wingdings" panose="05000000000000000000" pitchFamily="2" charset="2"/>
              <a:buNone/>
            </a:pPr>
            <a:r>
              <a:rPr kumimoji="1" lang="de-DE" altLang="de-DE" sz="1600" dirty="0"/>
              <a:t>	</a:t>
            </a:r>
            <a:r>
              <a:rPr kumimoji="1" lang="de-DE" altLang="de-DE" sz="1600" b="1" dirty="0">
                <a:solidFill>
                  <a:srgbClr val="C00000"/>
                </a:solidFill>
              </a:rPr>
              <a:t>k</a:t>
            </a:r>
            <a:r>
              <a:rPr kumimoji="1" lang="de-DE" altLang="de-DE" sz="1600" dirty="0"/>
              <a:t>örperschädigendes</a:t>
            </a:r>
          </a:p>
          <a:p>
            <a:pPr>
              <a:spcBef>
                <a:spcPct val="0"/>
              </a:spcBef>
              <a:spcAft>
                <a:spcPct val="50000"/>
              </a:spcAft>
              <a:buFont typeface="Wingdings" panose="05000000000000000000" pitchFamily="2" charset="2"/>
              <a:buNone/>
            </a:pPr>
            <a:r>
              <a:rPr kumimoji="1" lang="de-DE" altLang="de-DE" sz="1600" dirty="0"/>
              <a:t>	</a:t>
            </a:r>
            <a:r>
              <a:rPr kumimoji="1" lang="de-DE" altLang="de-DE" sz="1600" b="1" dirty="0">
                <a:solidFill>
                  <a:srgbClr val="C00000"/>
                </a:solidFill>
              </a:rPr>
              <a:t>E</a:t>
            </a:r>
            <a:r>
              <a:rPr kumimoji="1" lang="de-DE" altLang="de-DE" sz="1600" dirty="0"/>
              <a:t>reignis (Unfallereignis) eine Gesundheitsschädigung erleidet</a:t>
            </a:r>
            <a:r>
              <a:rPr kumimoji="1" lang="de-DE" altLang="de-DE" sz="1600" dirty="0" smtClean="0"/>
              <a:t>.</a:t>
            </a:r>
            <a:endParaRPr kumimoji="1" lang="de-DE" altLang="de-DE" sz="1600" dirty="0"/>
          </a:p>
        </p:txBody>
      </p:sp>
    </p:spTree>
    <p:extLst>
      <p:ext uri="{BB962C8B-B14F-4D97-AF65-F5344CB8AC3E}">
        <p14:creationId xmlns:p14="http://schemas.microsoft.com/office/powerpoint/2010/main" val="1318586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16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de-DE" altLang="de-DE" dirty="0"/>
              <a:t>Invaliditätsleistungen der privaten Unfallversicherung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Beraterausbildung | Unfall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64220" y="2210986"/>
            <a:ext cx="79994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kumimoji="1" lang="de-DE" altLang="de-DE" sz="1800" b="1" u="sng" dirty="0"/>
              <a:t>Leistungsvoraussetzung: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364219" y="2640643"/>
            <a:ext cx="11348355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>
                <a:srgbClr val="1D2D4B"/>
              </a:buClr>
            </a:pPr>
            <a:r>
              <a:rPr kumimoji="1" lang="de-DE" altLang="de-DE" sz="1600" dirty="0"/>
              <a:t>Ein durch einen Unfall hervorgerufener Invaliditätsfall liegt vor, wenn: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die versicherte Person durch den Unfall auf Dauer beeinträchtigt ist.</a:t>
            </a:r>
          </a:p>
          <a:p>
            <a:pPr>
              <a:spcBef>
                <a:spcPct val="50000"/>
              </a:spcBef>
              <a:buClr>
                <a:srgbClr val="1D2D4B"/>
              </a:buClr>
            </a:pPr>
            <a:r>
              <a:rPr kumimoji="1" lang="de-DE" altLang="de-DE" sz="1600" dirty="0"/>
              <a:t>	Die Beeinträchtigungen können die körperliche und/oder geistige Leistungsfähigkeit betreffen</a:t>
            </a:r>
          </a:p>
        </p:txBody>
      </p:sp>
    </p:spTree>
    <p:extLst>
      <p:ext uri="{BB962C8B-B14F-4D97-AF65-F5344CB8AC3E}">
        <p14:creationId xmlns:p14="http://schemas.microsoft.com/office/powerpoint/2010/main" val="2346053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17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de-DE" altLang="de-DE" dirty="0"/>
              <a:t>Invaliditätsleistungen der privaten Unfallversicherung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Beraterausbildung | Unfall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64220" y="2210986"/>
            <a:ext cx="79994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kumimoji="1" lang="de-DE" altLang="de-DE" sz="1800" b="1" u="sng" dirty="0"/>
              <a:t>Anzeigepflicht im Schadenfall: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64219" y="2640643"/>
            <a:ext cx="11348355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spcAft>
                <a:spcPct val="50000"/>
              </a:spcAft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Der Versicherungsnehmer muss den Schadenfall unverzüglich melden, einen Arzt hinzuziehen und die Anordnungen befolgen</a:t>
            </a:r>
          </a:p>
          <a:p>
            <a:pPr>
              <a:spcBef>
                <a:spcPct val="50000"/>
              </a:spcBef>
              <a:spcAft>
                <a:spcPct val="50000"/>
              </a:spcAft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Die Invalidität muss innerhalb eines Jahres nach dem Unfall eingetreten sein (kein Unfalltod)</a:t>
            </a:r>
          </a:p>
          <a:p>
            <a:pPr>
              <a:spcBef>
                <a:spcPct val="50000"/>
              </a:spcBef>
              <a:spcAft>
                <a:spcPct val="50000"/>
              </a:spcAft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schriftliche Bestätigung des Arztes innerhalb von 15 Monaten 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Geltendmachung beim Versicherer innerhalb von 15 Monaten </a:t>
            </a:r>
          </a:p>
        </p:txBody>
      </p:sp>
    </p:spTree>
    <p:extLst>
      <p:ext uri="{BB962C8B-B14F-4D97-AF65-F5344CB8AC3E}">
        <p14:creationId xmlns:p14="http://schemas.microsoft.com/office/powerpoint/2010/main" val="420905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18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de-DE" altLang="de-DE" dirty="0"/>
              <a:t>Invaliditätsleistungen der privaten Unfallversicherung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Beraterausbildung | Unfall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64220" y="2210986"/>
            <a:ext cx="79994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kumimoji="1" lang="de-DE" altLang="de-DE" sz="1800" b="1" u="sng" dirty="0"/>
              <a:t>Höhe des Invaliditätsgrades / der </a:t>
            </a:r>
            <a:r>
              <a:rPr kumimoji="1" lang="de-DE" altLang="de-DE" sz="1800" b="1" u="sng" dirty="0" smtClean="0"/>
              <a:t>Leistung:</a:t>
            </a:r>
            <a:endParaRPr kumimoji="1" lang="de-DE" altLang="de-DE" sz="1800" b="1" u="sng" dirty="0"/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64219" y="2640643"/>
            <a:ext cx="1134835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spcAft>
                <a:spcPct val="50000"/>
              </a:spcAft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Der Invaliditätsgrad wird prinzipiell anhand der sogenannten </a:t>
            </a:r>
            <a:r>
              <a:rPr kumimoji="1" lang="de-DE" altLang="de-DE" sz="1600" u="sng" dirty="0"/>
              <a:t>Gliedertaxe</a:t>
            </a:r>
            <a:r>
              <a:rPr kumimoji="1" lang="de-DE" altLang="de-DE" sz="1600" dirty="0"/>
              <a:t> festgelegt</a:t>
            </a:r>
          </a:p>
          <a:p>
            <a:pPr>
              <a:spcBef>
                <a:spcPct val="50000"/>
              </a:spcBef>
              <a:spcAft>
                <a:spcPct val="50000"/>
              </a:spcAft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Die Gliedertaxe bestimmt den jeweiligen Invaliditätsgrad entsprechend der betroffenen Körperteile und Sinnesorgane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In Bezug auf die Versicherungssumme wird entsprechend prozentual geleistet</a:t>
            </a:r>
          </a:p>
        </p:txBody>
      </p:sp>
    </p:spTree>
    <p:extLst>
      <p:ext uri="{BB962C8B-B14F-4D97-AF65-F5344CB8AC3E}">
        <p14:creationId xmlns:p14="http://schemas.microsoft.com/office/powerpoint/2010/main" val="127845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19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de-DE" altLang="de-DE" dirty="0" smtClean="0"/>
              <a:t>Gliedertaxe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Beraterausbildung | Unfall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64220" y="2210986"/>
            <a:ext cx="7999413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kumimoji="1" lang="de-DE" altLang="de-DE" sz="1800" b="1" u="sng" dirty="0"/>
              <a:t>Invaliditätsgrad (Beispiel):</a:t>
            </a:r>
            <a:br>
              <a:rPr kumimoji="1" lang="de-DE" altLang="de-DE" sz="1800" b="1" u="sng" dirty="0"/>
            </a:br>
            <a:r>
              <a:rPr kumimoji="1" lang="de-DE" altLang="de-DE" sz="1600" dirty="0"/>
              <a:t>(bei Verlust oder </a:t>
            </a:r>
            <a:br>
              <a:rPr kumimoji="1" lang="de-DE" altLang="de-DE" sz="1600" dirty="0"/>
            </a:br>
            <a:r>
              <a:rPr kumimoji="1" lang="de-DE" altLang="de-DE" sz="1600" dirty="0" smtClean="0"/>
              <a:t>vollständiger </a:t>
            </a:r>
            <a:r>
              <a:rPr kumimoji="1" lang="de-DE" altLang="de-DE" sz="1600" dirty="0"/>
              <a:t>Funktionsunfähigkeit)</a:t>
            </a:r>
          </a:p>
        </p:txBody>
      </p:sp>
      <p:pic>
        <p:nvPicPr>
          <p:cNvPr id="1026" name="Picture 2" descr="Gliedertaxe | Gesundheit | NÜRNBERGER Versicheru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2643" y="2151216"/>
            <a:ext cx="6005784" cy="42460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364220" y="3132530"/>
            <a:ext cx="393346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spcAft>
                <a:spcPct val="75000"/>
              </a:spcAft>
              <a:buFont typeface="Wingdings" panose="05000000000000000000" pitchFamily="2" charset="2"/>
              <a:buNone/>
            </a:pPr>
            <a:r>
              <a:rPr kumimoji="1" lang="de-DE" altLang="de-DE" sz="1600" dirty="0"/>
              <a:t>Wird die Funktionsfähigkeit nur teilweise eingeschränkt, wird der entsprechende Teil des Prozentsatzes der Gliedertaxe </a:t>
            </a:r>
            <a:r>
              <a:rPr kumimoji="1" lang="de-DE" altLang="de-DE" sz="1600" dirty="0" smtClean="0"/>
              <a:t>angenommen.</a:t>
            </a:r>
            <a:endParaRPr kumimoji="1" lang="de-DE" altLang="de-DE" sz="1600" dirty="0"/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355651" y="4273648"/>
            <a:ext cx="4008275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75000"/>
              </a:spcAft>
            </a:pPr>
            <a:r>
              <a:rPr lang="de-DE" altLang="de-DE" sz="1600" dirty="0"/>
              <a:t>Werden durch den Unfall mehrere Körperteile oder Sinnesorgane beeinträchtigt, müssen die sich jeweils ergebenden Invaliditätsgrade laut Gliedertaxe zusammengerechnet werden.</a:t>
            </a:r>
          </a:p>
          <a:p>
            <a:pPr>
              <a:spcBef>
                <a:spcPct val="50000"/>
              </a:spcBef>
              <a:spcAft>
                <a:spcPct val="50000"/>
              </a:spcAft>
            </a:pPr>
            <a:r>
              <a:rPr lang="de-DE" altLang="de-DE" sz="1600" b="1" dirty="0"/>
              <a:t>Der Invaliditätsgrad kann jedoch 100% nicht übersteigen</a:t>
            </a:r>
          </a:p>
        </p:txBody>
      </p:sp>
    </p:spTree>
    <p:extLst>
      <p:ext uri="{BB962C8B-B14F-4D97-AF65-F5344CB8AC3E}">
        <p14:creationId xmlns:p14="http://schemas.microsoft.com/office/powerpoint/2010/main" val="3607587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 smtClean="0"/>
              <a:t>Das Risiko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57188" lvl="0" indent="-357188">
              <a:spcBef>
                <a:spcPct val="75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ca. alle 4 Sekunden passiert in Deutschland ein Unfall</a:t>
            </a:r>
          </a:p>
          <a:p>
            <a:pPr marL="357188" lvl="0" indent="-357188">
              <a:spcBef>
                <a:spcPct val="75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8,25 Millionen Menschen werden jährlich verletzt (ohne Bagatellunfälle)</a:t>
            </a:r>
          </a:p>
          <a:p>
            <a:pPr marL="357188" lvl="0" indent="-357188">
              <a:spcBef>
                <a:spcPct val="75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Knapp 2/3 aller Unfälle passieren in der Freizeit (5,36 Millionen Unfälle)</a:t>
            </a:r>
          </a:p>
          <a:p>
            <a:pPr marL="357188" lvl="0" indent="-357188">
              <a:spcBef>
                <a:spcPct val="75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20.243 Menschen versterben an Unfällen und viele werden schwer verletzt</a:t>
            </a:r>
          </a:p>
          <a:p>
            <a:pPr marL="357188" lvl="0" indent="-357188">
              <a:spcBef>
                <a:spcPct val="75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ca. 10,5% der angezeigten Arbeits- und Wegeunfälle sind Verkehrsunfälle</a:t>
            </a:r>
          </a:p>
          <a:p>
            <a:pPr marL="357188" lvl="0" indent="-357188">
              <a:spcBef>
                <a:spcPct val="75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ca. 49,9% der tödlichen Arbeits- und Wegeunfälle sind Verkehrsunfälle</a:t>
            </a:r>
          </a:p>
          <a:p>
            <a:pPr marL="357188" lvl="0" indent="-357188">
              <a:spcBef>
                <a:spcPct val="75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ca. 1,31 Millionen Kinder verletzen sich bei Schulunfällen</a:t>
            </a:r>
          </a:p>
          <a:p>
            <a:pPr marL="357188" lvl="0" indent="-357188">
              <a:spcBef>
                <a:spcPct val="75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124.572 Kinder verletzen sich auf dem Schulweg, 50 davon </a:t>
            </a:r>
            <a:r>
              <a:rPr kumimoji="1" lang="de-DE" altLang="de-DE" sz="1600" dirty="0" smtClean="0"/>
              <a:t>tödlich D</a:t>
            </a:r>
            <a:br>
              <a:rPr kumimoji="1" lang="de-DE" altLang="de-DE" sz="1600" dirty="0" smtClean="0"/>
            </a:br>
            <a:r>
              <a:rPr kumimoji="1" lang="de-DE" altLang="de-DE" sz="1600" dirty="0" smtClean="0"/>
              <a:t>(die </a:t>
            </a:r>
            <a:r>
              <a:rPr kumimoji="1" lang="de-DE" altLang="de-DE" sz="1600" dirty="0"/>
              <a:t>tödlichen Schulwegunfälle sind </a:t>
            </a:r>
            <a:r>
              <a:rPr kumimoji="1" lang="de-DE" altLang="de-DE" sz="1600" dirty="0" smtClean="0"/>
              <a:t>Verkehrsunfälle)</a:t>
            </a:r>
            <a:endParaRPr kumimoji="1" lang="de-DE" altLang="de-DE" sz="1600" b="1" dirty="0"/>
          </a:p>
          <a:p>
            <a:pPr marL="357188" lvl="0" indent="-357188">
              <a:spcBef>
                <a:spcPct val="75000"/>
              </a:spcBef>
              <a:buClr>
                <a:srgbClr val="D6D6D6"/>
              </a:buClr>
              <a:buFont typeface="Wingdings" panose="05000000000000000000" pitchFamily="2" charset="2"/>
              <a:buChar char="è"/>
            </a:pPr>
            <a:r>
              <a:rPr kumimoji="1" lang="de-DE" altLang="de-DE" sz="1600" b="1" dirty="0">
                <a:solidFill>
                  <a:srgbClr val="C00000"/>
                </a:solidFill>
              </a:rPr>
              <a:t>es besteht ergänzender Handlungsbedarf zur Absicherung</a:t>
            </a:r>
            <a:r>
              <a:rPr kumimoji="1" lang="de-DE" altLang="de-DE" sz="1600" b="1" dirty="0" smtClean="0">
                <a:solidFill>
                  <a:srgbClr val="C00000"/>
                </a:solidFill>
              </a:rPr>
              <a:t>!</a:t>
            </a:r>
            <a:endParaRPr kumimoji="1" lang="de-DE" altLang="de-DE" sz="1600" b="1" dirty="0">
              <a:solidFill>
                <a:srgbClr val="C00000"/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Beraterausbildung | Unfall</a:t>
            </a:r>
          </a:p>
        </p:txBody>
      </p:sp>
      <p:sp>
        <p:nvSpPr>
          <p:cNvPr id="6" name="Textfeld 4"/>
          <p:cNvSpPr txBox="1">
            <a:spLocks noChangeArrowheads="1"/>
          </p:cNvSpPr>
          <p:nvPr/>
        </p:nvSpPr>
        <p:spPr bwMode="auto">
          <a:xfrm>
            <a:off x="767225" y="6352156"/>
            <a:ext cx="3586162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de-DE" altLang="de-DE" sz="800" dirty="0">
                <a:solidFill>
                  <a:schemeClr val="tx1"/>
                </a:solidFill>
              </a:rPr>
              <a:t>Quelle: Bundesanstalt für Arbeitsschutz und Arbeitsmedizin (www.baua.de)</a:t>
            </a:r>
          </a:p>
        </p:txBody>
      </p:sp>
    </p:spTree>
    <p:extLst>
      <p:ext uri="{BB962C8B-B14F-4D97-AF65-F5344CB8AC3E}">
        <p14:creationId xmlns:p14="http://schemas.microsoft.com/office/powerpoint/2010/main" val="2312525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20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de-DE" altLang="de-DE" dirty="0" smtClean="0"/>
              <a:t>Gliedertaxe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Beraterausbildung | Unfall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64220" y="2210986"/>
            <a:ext cx="799941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kumimoji="1" lang="de-DE" altLang="de-DE" sz="1800" b="1" u="sng" dirty="0" smtClean="0"/>
              <a:t>Beispiele:</a:t>
            </a:r>
            <a:endParaRPr kumimoji="1" lang="de-DE" altLang="de-DE" sz="1800" b="1" u="sng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19250"/>
              </p:ext>
            </p:extLst>
          </p:nvPr>
        </p:nvGraphicFramePr>
        <p:xfrm>
          <a:off x="479425" y="2683716"/>
          <a:ext cx="11233152" cy="18268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288"/>
                <a:gridCol w="2808288"/>
                <a:gridCol w="2808288"/>
                <a:gridCol w="2808288"/>
              </a:tblGrid>
              <a:tr h="593406"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chemeClr val="bg1"/>
                          </a:solidFill>
                        </a:rPr>
                        <a:t>Unfallfolge</a:t>
                      </a:r>
                      <a:endParaRPr lang="de-DE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chemeClr val="bg1"/>
                          </a:solidFill>
                        </a:rPr>
                        <a:t>Grundwert </a:t>
                      </a:r>
                      <a:r>
                        <a:rPr lang="de-DE" baseline="0" dirty="0" smtClean="0">
                          <a:solidFill>
                            <a:schemeClr val="bg1"/>
                          </a:solidFill>
                        </a:rPr>
                        <a:t>gemäß Gliedertaxe</a:t>
                      </a:r>
                      <a:endParaRPr lang="de-DE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chemeClr val="bg1"/>
                          </a:solidFill>
                        </a:rPr>
                        <a:t>Ermittelte Einschränkung</a:t>
                      </a:r>
                      <a:endParaRPr lang="de-DE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chemeClr val="bg1"/>
                          </a:solidFill>
                        </a:rPr>
                        <a:t>Invaliditätsgrad / Leistung</a:t>
                      </a:r>
                      <a:endParaRPr lang="de-DE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1D2D4B"/>
                    </a:solidFill>
                  </a:tcPr>
                </a:tc>
              </a:tr>
              <a:tr h="593406"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Verlust eines Auges und</a:t>
                      </a:r>
                    </a:p>
                    <a:p>
                      <a:r>
                        <a:rPr lang="de-DE" sz="1600" dirty="0" smtClean="0"/>
                        <a:t>Verletzung</a:t>
                      </a:r>
                      <a:r>
                        <a:rPr lang="de-DE" sz="1600" baseline="0" dirty="0" smtClean="0"/>
                        <a:t> des Unterarms</a:t>
                      </a:r>
                      <a:endParaRPr lang="de-DE" sz="16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50%</a:t>
                      </a:r>
                    </a:p>
                    <a:p>
                      <a:r>
                        <a:rPr lang="de-DE" sz="1600" dirty="0" smtClean="0"/>
                        <a:t>60%</a:t>
                      </a:r>
                      <a:endParaRPr lang="de-DE" sz="16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1/1</a:t>
                      </a:r>
                    </a:p>
                    <a:p>
                      <a:r>
                        <a:rPr lang="de-DE" sz="1600" dirty="0" smtClean="0"/>
                        <a:t>1/2</a:t>
                      </a:r>
                      <a:endParaRPr lang="de-DE" sz="16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50% + 30% = 80%</a:t>
                      </a:r>
                      <a:endParaRPr lang="de-DE" sz="16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93406"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Vollständige Lähmung beider Beine</a:t>
                      </a:r>
                      <a:endParaRPr lang="de-DE" sz="16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70%</a:t>
                      </a:r>
                    </a:p>
                    <a:p>
                      <a:r>
                        <a:rPr lang="de-DE" sz="1600" dirty="0" smtClean="0"/>
                        <a:t>70%</a:t>
                      </a:r>
                      <a:endParaRPr lang="de-DE" sz="16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1/1</a:t>
                      </a:r>
                    </a:p>
                    <a:p>
                      <a:r>
                        <a:rPr lang="de-DE" sz="1600" dirty="0" smtClean="0"/>
                        <a:t>1/1</a:t>
                      </a:r>
                      <a:endParaRPr lang="de-DE" sz="16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70% + 70%</a:t>
                      </a:r>
                      <a:r>
                        <a:rPr lang="de-DE" sz="1600" baseline="0" dirty="0" smtClean="0"/>
                        <a:t> = 100%</a:t>
                      </a:r>
                      <a:endParaRPr lang="de-DE" sz="16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641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21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de-DE" altLang="de-DE" dirty="0" smtClean="0"/>
              <a:t>Gliedertaxe bei Heilberufen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Beraterausbildung | Unfall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64220" y="2210986"/>
            <a:ext cx="11348355" cy="1269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spcAft>
                <a:spcPct val="75000"/>
              </a:spcAft>
              <a:buFont typeface="Wingdings" panose="05000000000000000000" pitchFamily="2" charset="2"/>
              <a:buNone/>
            </a:pPr>
            <a:r>
              <a:rPr kumimoji="1" lang="de-DE" altLang="de-DE" sz="1800" dirty="0"/>
              <a:t>Die Empfehlung des GDV zu Besonderen Bedingungen für die Bemessung des Invaliditätsgrades für  Heilberufe (BB Heilberufe 99) sehen keine festen Invaliditätsgrade vor. </a:t>
            </a:r>
            <a:endParaRPr kumimoji="1" lang="de-DE" altLang="de-DE" sz="1800" dirty="0" smtClean="0"/>
          </a:p>
          <a:p>
            <a:pPr>
              <a:spcBef>
                <a:spcPct val="50000"/>
              </a:spcBef>
              <a:spcAft>
                <a:spcPct val="75000"/>
              </a:spcAft>
            </a:pPr>
            <a:r>
              <a:rPr kumimoji="1" lang="de-DE" altLang="de-DE" sz="1800" dirty="0"/>
              <a:t>Diese können von Gesellschaft zu Gesellschaft variieren</a:t>
            </a:r>
            <a:r>
              <a:rPr kumimoji="1" lang="de-DE" altLang="de-DE" sz="1800" dirty="0" smtClean="0"/>
              <a:t>.</a:t>
            </a:r>
            <a:endParaRPr kumimoji="1" lang="de-DE" altLang="de-DE" sz="1800" dirty="0"/>
          </a:p>
        </p:txBody>
      </p:sp>
    </p:spTree>
    <p:extLst>
      <p:ext uri="{BB962C8B-B14F-4D97-AF65-F5344CB8AC3E}">
        <p14:creationId xmlns:p14="http://schemas.microsoft.com/office/powerpoint/2010/main" val="3733544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22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de-DE" altLang="de-DE" dirty="0"/>
              <a:t>Invaliditätsleistungen der privaten Unfallversicherung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Beraterausbildung | Unfall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64220" y="2210986"/>
            <a:ext cx="79994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kumimoji="1" lang="de-DE" altLang="de-DE" sz="1800" b="1" u="sng" dirty="0"/>
              <a:t>Leistungsart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64219" y="2640643"/>
            <a:ext cx="11348355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Leistungen des Versicherers erfolgen generell in Form einer Kapitalzahlung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Einige </a:t>
            </a:r>
            <a:r>
              <a:rPr kumimoji="1" lang="de-DE" altLang="de-DE" sz="1600" u="sng" dirty="0"/>
              <a:t>ältere</a:t>
            </a:r>
            <a:r>
              <a:rPr kumimoji="1" lang="de-DE" altLang="de-DE" sz="1600" dirty="0"/>
              <a:t> Tarife sehen noch die Leistung in Form einer Rentenzahlung vor, sofern der Unfalleintritt in späteren Lebensjahren erfolgt</a:t>
            </a:r>
            <a:br>
              <a:rPr kumimoji="1" lang="de-DE" altLang="de-DE" sz="1600" dirty="0"/>
            </a:br>
            <a:r>
              <a:rPr kumimoji="1" lang="de-DE" altLang="de-DE" sz="1600" dirty="0"/>
              <a:t/>
            </a:r>
            <a:br>
              <a:rPr kumimoji="1" lang="de-DE" altLang="de-DE" sz="1600" dirty="0"/>
            </a:br>
            <a:r>
              <a:rPr kumimoji="1" lang="de-DE" altLang="de-DE" sz="1600" dirty="0"/>
              <a:t>(z.B. 65. oder 70. Lebensjahr/dies variiert je nach Versicherer) </a:t>
            </a:r>
          </a:p>
        </p:txBody>
      </p:sp>
    </p:spTree>
    <p:extLst>
      <p:ext uri="{BB962C8B-B14F-4D97-AF65-F5344CB8AC3E}">
        <p14:creationId xmlns:p14="http://schemas.microsoft.com/office/powerpoint/2010/main" val="1323070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23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de-DE" altLang="de-DE" dirty="0"/>
              <a:t>Invaliditätsleistungen der privaten Unfallversicherung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Beraterausbildung | Unfall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64220" y="2210986"/>
            <a:ext cx="79994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kumimoji="1" lang="de-DE" altLang="de-DE" sz="1800" b="1" u="sng" dirty="0"/>
              <a:t>Leistungshöhe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64219" y="2640643"/>
            <a:ext cx="1134835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die jeweils ermittelten Invaliditätsgrade werden zusammengerechnet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maximal 100% Invaliditätsgrad möglich</a:t>
            </a:r>
          </a:p>
        </p:txBody>
      </p:sp>
    </p:spTree>
    <p:extLst>
      <p:ext uri="{BB962C8B-B14F-4D97-AF65-F5344CB8AC3E}">
        <p14:creationId xmlns:p14="http://schemas.microsoft.com/office/powerpoint/2010/main" val="1296714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24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de-DE" altLang="de-DE" dirty="0"/>
              <a:t>Invaliditätsleistungen der privaten Unfallversicherung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Beraterausbildung | Unfall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64220" y="2210986"/>
            <a:ext cx="79994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kumimoji="1" lang="de-DE" altLang="de-DE" sz="1800" b="1" u="sng" dirty="0"/>
              <a:t>Vorschaden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64219" y="2640643"/>
            <a:ext cx="1134835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berücksichtigt werden durch den Unfall betroffene Körperteile oder Sinnesorgane, sofern an diesen schon vorher ein dauernder Schaden bestand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der Invaliditätsgrad wird um die Vorinvaliditätshöhe gemindert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Mitwirkungsgrade von weniger als 25% bleiben unberücksichtigt</a:t>
            </a:r>
          </a:p>
        </p:txBody>
      </p:sp>
    </p:spTree>
    <p:extLst>
      <p:ext uri="{BB962C8B-B14F-4D97-AF65-F5344CB8AC3E}">
        <p14:creationId xmlns:p14="http://schemas.microsoft.com/office/powerpoint/2010/main" val="2531949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25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de-DE" altLang="de-DE" dirty="0" smtClean="0"/>
              <a:t>Invaliditätsgrundsumme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Beraterausbildung | Unfall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64220" y="2210986"/>
            <a:ext cx="7999413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kumimoji="1" lang="de-DE" altLang="de-DE" sz="1800" b="1" u="sng" dirty="0"/>
              <a:t>Lineare Grundsumme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endParaRPr kumimoji="1" lang="de-DE" altLang="de-DE" sz="1800" b="1" u="sng" dirty="0"/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64219" y="2640643"/>
            <a:ext cx="11348355" cy="2431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kumimoji="1" lang="de-DE" altLang="de-DE" sz="1600" u="sng" dirty="0"/>
              <a:t>Beispiel:</a:t>
            </a:r>
            <a:r>
              <a:rPr kumimoji="1" lang="de-DE" altLang="de-DE" sz="1600" dirty="0"/>
              <a:t/>
            </a:r>
            <a:br>
              <a:rPr kumimoji="1" lang="de-DE" altLang="de-DE" sz="1600" dirty="0"/>
            </a:br>
            <a:endParaRPr kumimoji="1" lang="de-DE" altLang="de-DE" sz="1600" dirty="0"/>
          </a:p>
          <a:p>
            <a:pPr>
              <a:spcBef>
                <a:spcPct val="50000"/>
              </a:spcBef>
            </a:pPr>
            <a:r>
              <a:rPr kumimoji="1" lang="de-DE" altLang="de-DE" sz="1600" b="1" dirty="0"/>
              <a:t>Invaliditätsgrundsumme 100.000 € (ohne Progression)</a:t>
            </a:r>
          </a:p>
          <a:p>
            <a:pPr>
              <a:spcBef>
                <a:spcPct val="50000"/>
              </a:spcBef>
            </a:pPr>
            <a:endParaRPr kumimoji="1" lang="de-DE" altLang="de-DE" sz="1600" dirty="0"/>
          </a:p>
          <a:p>
            <a:pPr>
              <a:spcBef>
                <a:spcPct val="50000"/>
              </a:spcBef>
            </a:pPr>
            <a:r>
              <a:rPr kumimoji="1" lang="de-DE" altLang="de-DE" sz="1600" dirty="0"/>
              <a:t>Bei </a:t>
            </a:r>
            <a:r>
              <a:rPr kumimoji="1" lang="de-DE" altLang="de-DE" sz="1600" b="1" dirty="0"/>
              <a:t>10 Prozent </a:t>
            </a:r>
            <a:r>
              <a:rPr kumimoji="1" lang="de-DE" altLang="de-DE" sz="1600" dirty="0"/>
              <a:t>Gliedertaxwert = </a:t>
            </a:r>
            <a:r>
              <a:rPr kumimoji="1" lang="de-DE" altLang="de-DE" sz="1600" b="1" dirty="0"/>
              <a:t>10.000 €</a:t>
            </a:r>
            <a:r>
              <a:rPr kumimoji="1" lang="de-DE" altLang="de-DE" sz="1600" dirty="0"/>
              <a:t> Leistung  </a:t>
            </a:r>
          </a:p>
          <a:p>
            <a:pPr>
              <a:spcBef>
                <a:spcPct val="50000"/>
              </a:spcBef>
            </a:pPr>
            <a:r>
              <a:rPr kumimoji="1" lang="de-DE" altLang="de-DE" sz="1600" dirty="0"/>
              <a:t>Bei </a:t>
            </a:r>
            <a:r>
              <a:rPr kumimoji="1" lang="de-DE" altLang="de-DE" sz="1600" b="1" dirty="0"/>
              <a:t>50 Prozent </a:t>
            </a:r>
            <a:r>
              <a:rPr kumimoji="1" lang="de-DE" altLang="de-DE" sz="1600" dirty="0"/>
              <a:t>Gliedertaxwert = </a:t>
            </a:r>
            <a:r>
              <a:rPr kumimoji="1" lang="de-DE" altLang="de-DE" sz="1600" b="1" dirty="0"/>
              <a:t>50.000 €</a:t>
            </a:r>
            <a:r>
              <a:rPr kumimoji="1" lang="de-DE" altLang="de-DE" sz="1600" dirty="0"/>
              <a:t> Leistung              </a:t>
            </a:r>
          </a:p>
          <a:p>
            <a:pPr>
              <a:spcBef>
                <a:spcPct val="50000"/>
              </a:spcBef>
            </a:pPr>
            <a:r>
              <a:rPr kumimoji="1" lang="de-DE" altLang="de-DE" sz="1600" dirty="0"/>
              <a:t>Bei </a:t>
            </a:r>
            <a:r>
              <a:rPr kumimoji="1" lang="de-DE" altLang="de-DE" sz="1600" b="1" dirty="0"/>
              <a:t>90 Prozent </a:t>
            </a:r>
            <a:r>
              <a:rPr kumimoji="1" lang="de-DE" altLang="de-DE" sz="1600" dirty="0"/>
              <a:t>Gliedertaxwert = </a:t>
            </a:r>
            <a:r>
              <a:rPr kumimoji="1" lang="de-DE" altLang="de-DE" sz="1600" b="1" dirty="0"/>
              <a:t>90.000 €</a:t>
            </a:r>
            <a:r>
              <a:rPr kumimoji="1" lang="de-DE" altLang="de-DE" sz="1600" dirty="0"/>
              <a:t> Leistung</a:t>
            </a:r>
          </a:p>
        </p:txBody>
      </p:sp>
    </p:spTree>
    <p:extLst>
      <p:ext uri="{BB962C8B-B14F-4D97-AF65-F5344CB8AC3E}">
        <p14:creationId xmlns:p14="http://schemas.microsoft.com/office/powerpoint/2010/main" val="1887973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26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de-DE" altLang="de-DE" dirty="0" smtClean="0"/>
              <a:t>Invaliditätsgrundsumme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Beraterausbildung | Unfall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64220" y="2210986"/>
            <a:ext cx="11348354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kumimoji="1" lang="de-DE" altLang="de-DE" sz="1800" b="1" u="sng" dirty="0"/>
              <a:t>Besondere Bedingungen für Mehrleistung bei hohen </a:t>
            </a:r>
            <a:r>
              <a:rPr kumimoji="1" lang="de-DE" altLang="de-DE" sz="1800" b="1" u="sng" dirty="0" smtClean="0"/>
              <a:t>Invaliditätsgraden (</a:t>
            </a:r>
            <a:r>
              <a:rPr kumimoji="1" lang="de-DE" altLang="de-DE" sz="1800" b="1" u="sng" dirty="0"/>
              <a:t>lineare Grundsumme)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endParaRPr kumimoji="1" lang="de-DE" altLang="de-DE" sz="1800" b="1" u="sng" dirty="0"/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64219" y="2640643"/>
            <a:ext cx="11348355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Mehrleistungen werden ab 70, 75 oder 90 Prozent Invaliditätsgrad vereinbart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Keine Änderung der Leistungshöhe bis zum vereinbarten Invaliditätsgrad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Leistungsverdopplung bei einem darüber liegenden Invaliditätsgrad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Begrenzung der Mehrleistung i.d.R. auf 150.000 €</a:t>
            </a:r>
          </a:p>
        </p:txBody>
      </p:sp>
    </p:spTree>
    <p:extLst>
      <p:ext uri="{BB962C8B-B14F-4D97-AF65-F5344CB8AC3E}">
        <p14:creationId xmlns:p14="http://schemas.microsoft.com/office/powerpoint/2010/main" val="1361082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27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altLang="de-DE" dirty="0"/>
              <a:t>Progressive Invalidit</a:t>
            </a:r>
            <a:r>
              <a:rPr lang="de-DE" altLang="de-DE" dirty="0">
                <a:latin typeface="Arial (TT) Bold" charset="0"/>
              </a:rPr>
              <a:t>ä</a:t>
            </a:r>
            <a:r>
              <a:rPr lang="de-DE" altLang="de-DE" dirty="0"/>
              <a:t>tsstaffeln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Beraterausbildung | Unfall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64220" y="2210986"/>
            <a:ext cx="1134835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kumimoji="1" lang="de-DE" altLang="de-DE" sz="1800" b="1" u="sng" dirty="0"/>
              <a:t>Progression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64219" y="2640643"/>
            <a:ext cx="1134835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100000"/>
              </a:spcBef>
              <a:buFont typeface="Wingdings" panose="05000000000000000000" pitchFamily="2" charset="2"/>
              <a:buNone/>
            </a:pPr>
            <a:r>
              <a:rPr kumimoji="1" lang="de-DE" altLang="de-DE" sz="1600" dirty="0"/>
              <a:t>Durch Progressionsstaffeln erfolgt in der Regel eine Leistungserhöhung ab ca. 25 Prozent Invaliditätsgrad.</a:t>
            </a:r>
          </a:p>
          <a:p>
            <a:pPr>
              <a:spcBef>
                <a:spcPct val="100000"/>
              </a:spcBef>
              <a:buFont typeface="Wingdings" panose="05000000000000000000" pitchFamily="2" charset="2"/>
              <a:buNone/>
            </a:pPr>
            <a:r>
              <a:rPr kumimoji="1" lang="de-DE" altLang="de-DE" sz="1600" dirty="0"/>
              <a:t>Es handelt sich um eine mit der Höhe des Invaliditätsgrades progressiv steigende Leistungserhöhung.</a:t>
            </a:r>
          </a:p>
          <a:p>
            <a:pPr>
              <a:spcBef>
                <a:spcPct val="100000"/>
              </a:spcBef>
              <a:buFont typeface="Wingdings" panose="05000000000000000000" pitchFamily="2" charset="2"/>
              <a:buNone/>
            </a:pPr>
            <a:r>
              <a:rPr kumimoji="1" lang="de-DE" altLang="de-DE" sz="1600" b="1" dirty="0"/>
              <a:t>Mögliche Progressionen: 225% bis 1000%</a:t>
            </a:r>
          </a:p>
        </p:txBody>
      </p:sp>
    </p:spTree>
    <p:extLst>
      <p:ext uri="{BB962C8B-B14F-4D97-AF65-F5344CB8AC3E}">
        <p14:creationId xmlns:p14="http://schemas.microsoft.com/office/powerpoint/2010/main" val="328992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28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altLang="de-DE" dirty="0"/>
              <a:t>Progressive Invalidit</a:t>
            </a:r>
            <a:r>
              <a:rPr lang="de-DE" altLang="de-DE" dirty="0">
                <a:latin typeface="Arial (TT) Bold" charset="0"/>
              </a:rPr>
              <a:t>ä</a:t>
            </a:r>
            <a:r>
              <a:rPr lang="de-DE" altLang="de-DE" dirty="0"/>
              <a:t>tsstaffeln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Beraterausbildung | Unfall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64220" y="2210986"/>
            <a:ext cx="1134835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kumimoji="1" lang="de-DE" altLang="de-DE" sz="1800" b="1" u="sng" dirty="0"/>
              <a:t>Beispiel (ohne Progressionsstaffel):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64219" y="2640643"/>
            <a:ext cx="11348355" cy="292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kumimoji="1" lang="de-DE" altLang="de-DE" sz="1600" dirty="0"/>
              <a:t>Bei </a:t>
            </a:r>
            <a:r>
              <a:rPr kumimoji="1" lang="de-DE" altLang="de-DE" sz="1600" dirty="0" smtClean="0"/>
              <a:t>Verlust/Funktionsunfähigkeit </a:t>
            </a:r>
            <a:r>
              <a:rPr kumimoji="1" lang="de-DE" altLang="de-DE" sz="1600" dirty="0"/>
              <a:t>der Hand im Handgelenk erfolgt eine Leistung von 55.000 €, ausgehend von 100.000 </a:t>
            </a:r>
            <a:r>
              <a:rPr kumimoji="1" lang="de-DE" altLang="de-DE" sz="1600" dirty="0" smtClean="0"/>
              <a:t>€ VS.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endParaRPr kumimoji="1" lang="de-DE" altLang="de-DE" sz="1600" dirty="0"/>
          </a:p>
          <a:p>
            <a:pPr>
              <a:spcBef>
                <a:spcPct val="50000"/>
              </a:spcBef>
            </a:pPr>
            <a:r>
              <a:rPr kumimoji="1" lang="de-DE" altLang="de-DE" sz="1600" dirty="0"/>
              <a:t>Im gleichen Fall beträgt die Leistung bei einer Invalidität mit: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endParaRPr kumimoji="1" lang="de-DE" altLang="de-DE" sz="1600" dirty="0" smtClean="0"/>
          </a:p>
          <a:p>
            <a:pPr>
              <a:spcBef>
                <a:spcPct val="50000"/>
              </a:spcBef>
            </a:pPr>
            <a:r>
              <a:rPr kumimoji="1" lang="de-DE" altLang="de-DE" sz="1600" dirty="0"/>
              <a:t>Progression   </a:t>
            </a:r>
            <a:r>
              <a:rPr kumimoji="1" lang="de-DE" altLang="de-DE" sz="1600" b="1" dirty="0"/>
              <a:t>225</a:t>
            </a:r>
            <a:r>
              <a:rPr kumimoji="1" lang="de-DE" altLang="de-DE" sz="1600" b="1" dirty="0" smtClean="0"/>
              <a:t>%		</a:t>
            </a:r>
            <a:r>
              <a:rPr kumimoji="1" lang="de-DE" altLang="de-DE" sz="1600" dirty="0"/>
              <a:t>bis zu </a:t>
            </a:r>
            <a:r>
              <a:rPr kumimoji="1" lang="de-DE" altLang="de-DE" sz="1600" b="1" dirty="0"/>
              <a:t>90.000 </a:t>
            </a:r>
            <a:r>
              <a:rPr kumimoji="1" lang="de-DE" altLang="de-DE" sz="1600" b="1" dirty="0" smtClean="0"/>
              <a:t>€</a:t>
            </a:r>
            <a:endParaRPr kumimoji="1" lang="de-DE" altLang="de-DE" sz="1600" b="1" dirty="0"/>
          </a:p>
          <a:p>
            <a:pPr>
              <a:spcBef>
                <a:spcPct val="50000"/>
              </a:spcBef>
            </a:pPr>
            <a:r>
              <a:rPr kumimoji="1" lang="de-DE" altLang="de-DE" sz="1600" dirty="0"/>
              <a:t>Progression   </a:t>
            </a:r>
            <a:r>
              <a:rPr kumimoji="1" lang="de-DE" altLang="de-DE" sz="1600" b="1" dirty="0"/>
              <a:t>300</a:t>
            </a:r>
            <a:r>
              <a:rPr kumimoji="1" lang="de-DE" altLang="de-DE" sz="1600" b="1" dirty="0" smtClean="0"/>
              <a:t>%		</a:t>
            </a:r>
            <a:r>
              <a:rPr kumimoji="1" lang="de-DE" altLang="de-DE" sz="1600" dirty="0"/>
              <a:t>bis zu </a:t>
            </a:r>
            <a:r>
              <a:rPr kumimoji="1" lang="de-DE" altLang="de-DE" sz="1600" b="1" dirty="0"/>
              <a:t>120.000 </a:t>
            </a:r>
            <a:r>
              <a:rPr kumimoji="1" lang="de-DE" altLang="de-DE" sz="1600" b="1" dirty="0" smtClean="0"/>
              <a:t>€</a:t>
            </a:r>
            <a:endParaRPr lang="de-DE" altLang="de-DE" sz="1600" b="1" dirty="0"/>
          </a:p>
          <a:p>
            <a:pPr>
              <a:spcBef>
                <a:spcPct val="50000"/>
              </a:spcBef>
            </a:pPr>
            <a:r>
              <a:rPr kumimoji="1" lang="de-DE" altLang="de-DE" sz="1600" dirty="0"/>
              <a:t>Progression   </a:t>
            </a:r>
            <a:r>
              <a:rPr kumimoji="1" lang="de-DE" altLang="de-DE" sz="1600" b="1" dirty="0"/>
              <a:t>350</a:t>
            </a:r>
            <a:r>
              <a:rPr kumimoji="1" lang="de-DE" altLang="de-DE" sz="1600" b="1" dirty="0" smtClean="0"/>
              <a:t>%		</a:t>
            </a:r>
            <a:r>
              <a:rPr kumimoji="1" lang="de-DE" altLang="de-DE" sz="1600" dirty="0"/>
              <a:t>bis zu </a:t>
            </a:r>
            <a:r>
              <a:rPr kumimoji="1" lang="de-DE" altLang="de-DE" sz="1600" b="1" dirty="0"/>
              <a:t>125.000 </a:t>
            </a:r>
            <a:r>
              <a:rPr kumimoji="1" lang="de-DE" altLang="de-DE" sz="1600" b="1" dirty="0" smtClean="0"/>
              <a:t>€</a:t>
            </a:r>
            <a:endParaRPr kumimoji="1" lang="de-DE" altLang="de-DE" sz="1600" b="1" dirty="0"/>
          </a:p>
          <a:p>
            <a:pPr>
              <a:spcBef>
                <a:spcPct val="50000"/>
              </a:spcBef>
            </a:pPr>
            <a:r>
              <a:rPr kumimoji="1" lang="de-DE" altLang="de-DE" sz="1600" dirty="0"/>
              <a:t>Progression   </a:t>
            </a:r>
            <a:r>
              <a:rPr kumimoji="1" lang="de-DE" altLang="de-DE" sz="1600" b="1" dirty="0"/>
              <a:t>500</a:t>
            </a:r>
            <a:r>
              <a:rPr kumimoji="1" lang="de-DE" altLang="de-DE" sz="1600" b="1" dirty="0" smtClean="0"/>
              <a:t>%		</a:t>
            </a:r>
            <a:r>
              <a:rPr kumimoji="1" lang="de-DE" altLang="de-DE" sz="1600" dirty="0"/>
              <a:t>bis zu </a:t>
            </a:r>
            <a:r>
              <a:rPr kumimoji="1" lang="de-DE" altLang="de-DE" sz="1600" b="1" dirty="0"/>
              <a:t>155.000 </a:t>
            </a:r>
            <a:r>
              <a:rPr kumimoji="1" lang="de-DE" altLang="de-DE" sz="1600" b="1" dirty="0" smtClean="0"/>
              <a:t>€</a:t>
            </a:r>
            <a:endParaRPr kumimoji="1" lang="de-DE" altLang="de-DE" sz="1600" b="1" dirty="0"/>
          </a:p>
        </p:txBody>
      </p:sp>
    </p:spTree>
    <p:extLst>
      <p:ext uri="{BB962C8B-B14F-4D97-AF65-F5344CB8AC3E}">
        <p14:creationId xmlns:p14="http://schemas.microsoft.com/office/powerpoint/2010/main" val="265688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29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altLang="de-DE" dirty="0"/>
              <a:t>Progressive </a:t>
            </a:r>
            <a:r>
              <a:rPr lang="de-DE" altLang="de-DE" dirty="0" smtClean="0"/>
              <a:t>Invalidit</a:t>
            </a:r>
            <a:r>
              <a:rPr lang="de-DE" altLang="de-DE" dirty="0" smtClean="0">
                <a:latin typeface="Arial (TT) Bold" charset="0"/>
              </a:rPr>
              <a:t>ä</a:t>
            </a:r>
            <a:r>
              <a:rPr lang="de-DE" altLang="de-DE" dirty="0" smtClean="0"/>
              <a:t>tsstaffeln und Leistungsanspruch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Beraterausbildung | Unfall</a:t>
            </a:r>
          </a:p>
        </p:txBody>
      </p:sp>
      <p:graphicFrame>
        <p:nvGraphicFramePr>
          <p:cNvPr id="8" name="Object 10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3872062"/>
              </p:ext>
            </p:extLst>
          </p:nvPr>
        </p:nvGraphicFramePr>
        <p:xfrm>
          <a:off x="3033371" y="2433071"/>
          <a:ext cx="6010416" cy="39190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5" name="Diagramm" r:id="rId3" imgW="7315200" imgH="5276698" progId="MSGraph.Chart.8">
                  <p:embed followColorScheme="full"/>
                </p:oleObj>
              </mc:Choice>
              <mc:Fallback>
                <p:oleObj name="Diagramm" r:id="rId3" imgW="7315200" imgH="5276698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3371" y="2433071"/>
                        <a:ext cx="6010416" cy="391908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66274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 smtClean="0"/>
              <a:t>Das Risiko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Beraterausbildung | Unfall</a:t>
            </a: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364220" y="2925945"/>
            <a:ext cx="6805613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50000"/>
              </a:lnSpc>
              <a:spcBef>
                <a:spcPct val="50000"/>
              </a:spcBef>
              <a:buFontTx/>
              <a:buAutoNum type="arabicParenR"/>
            </a:pPr>
            <a:r>
              <a:rPr kumimoji="1" lang="de-DE" altLang="de-DE" sz="1800" b="1"/>
              <a:t>Berufsunfähigkeitsschutz</a:t>
            </a:r>
            <a:r>
              <a:rPr kumimoji="1" lang="de-DE" altLang="de-DE" sz="2000" b="1"/>
              <a:t> 	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kumimoji="1" lang="de-DE" altLang="de-DE" sz="1600"/>
              <a:t>	(deckt Krankheiten und Unfälle)</a:t>
            </a:r>
          </a:p>
        </p:txBody>
      </p:sp>
      <p:grpSp>
        <p:nvGrpSpPr>
          <p:cNvPr id="9" name="Group 13"/>
          <p:cNvGrpSpPr>
            <a:grpSpLocks/>
          </p:cNvGrpSpPr>
          <p:nvPr/>
        </p:nvGrpSpPr>
        <p:grpSpPr bwMode="auto">
          <a:xfrm>
            <a:off x="4390275" y="2929465"/>
            <a:ext cx="3889375" cy="385762"/>
            <a:chOff x="2784" y="1725"/>
            <a:chExt cx="1584" cy="243"/>
          </a:xfrm>
        </p:grpSpPr>
        <p:sp>
          <p:nvSpPr>
            <p:cNvPr id="10" name="AutoShape 5"/>
            <p:cNvSpPr>
              <a:spLocks noChangeArrowheads="1"/>
            </p:cNvSpPr>
            <p:nvPr/>
          </p:nvSpPr>
          <p:spPr bwMode="auto">
            <a:xfrm>
              <a:off x="2784" y="1728"/>
              <a:ext cx="480" cy="24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003366"/>
            </a:solidFill>
            <a:ln w="9525">
              <a:solidFill>
                <a:srgbClr val="1D2D4B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defRPr sz="2400"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§"/>
                <a:defRPr sz="2200"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Wingdings" panose="05000000000000000000" pitchFamily="2" charset="2"/>
                <a:buChar char="§"/>
                <a:defRPr sz="2000"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Wingdings" panose="05000000000000000000" pitchFamily="2" charset="2"/>
                <a:buChar char="§"/>
                <a:defRPr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Wingdings" panose="05000000000000000000" pitchFamily="2" charset="2"/>
                <a:buChar char="§"/>
                <a:defRPr sz="1600"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§"/>
                <a:defRPr sz="1600"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§"/>
                <a:defRPr sz="1600"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§"/>
                <a:defRPr sz="1600"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§"/>
                <a:defRPr sz="1600"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</a:pPr>
              <a:endParaRPr kumimoji="1" lang="de-DE" altLang="de-DE" b="1"/>
            </a:p>
          </p:txBody>
        </p:sp>
        <p:sp>
          <p:nvSpPr>
            <p:cNvPr id="11" name="Text Box 6"/>
            <p:cNvSpPr txBox="1">
              <a:spLocks noChangeArrowheads="1"/>
            </p:cNvSpPr>
            <p:nvPr/>
          </p:nvSpPr>
          <p:spPr bwMode="auto">
            <a:xfrm>
              <a:off x="3552" y="1725"/>
              <a:ext cx="81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457200" indent="-457200">
                <a:spcBef>
                  <a:spcPct val="20000"/>
                </a:spcBef>
                <a:defRPr sz="2400"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§"/>
                <a:defRPr sz="2200"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Wingdings" panose="05000000000000000000" pitchFamily="2" charset="2"/>
                <a:buChar char="§"/>
                <a:defRPr sz="2000"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Wingdings" panose="05000000000000000000" pitchFamily="2" charset="2"/>
                <a:buChar char="§"/>
                <a:defRPr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Wingdings" panose="05000000000000000000" pitchFamily="2" charset="2"/>
                <a:buChar char="§"/>
                <a:defRPr sz="1600"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§"/>
                <a:defRPr sz="1600"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§"/>
                <a:defRPr sz="1600"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§"/>
                <a:defRPr sz="1600"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§"/>
                <a:defRPr sz="1600"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kumimoji="1" lang="de-DE" altLang="de-DE" sz="1800" b="1" dirty="0"/>
                <a:t>Rentenleistung</a:t>
              </a:r>
            </a:p>
          </p:txBody>
        </p:sp>
      </p:grp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364220" y="4276217"/>
            <a:ext cx="593725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AutoNum type="arabicParenR" startAt="2"/>
            </a:pPr>
            <a:r>
              <a:rPr kumimoji="1" lang="de-DE" altLang="de-DE" sz="1800" b="1" dirty="0"/>
              <a:t>Private Unfallversicherung</a:t>
            </a:r>
            <a:r>
              <a:rPr kumimoji="1" lang="de-DE" altLang="de-DE" sz="2000" b="1" dirty="0"/>
              <a:t/>
            </a:r>
            <a:br>
              <a:rPr kumimoji="1" lang="de-DE" altLang="de-DE" sz="2000" b="1" dirty="0"/>
            </a:br>
            <a:r>
              <a:rPr kumimoji="1" lang="de-DE" altLang="de-DE" sz="1600" dirty="0"/>
              <a:t>(deckt Unfälle)</a:t>
            </a:r>
          </a:p>
        </p:txBody>
      </p:sp>
      <p:grpSp>
        <p:nvGrpSpPr>
          <p:cNvPr id="13" name="Group 12"/>
          <p:cNvGrpSpPr>
            <a:grpSpLocks/>
          </p:cNvGrpSpPr>
          <p:nvPr/>
        </p:nvGrpSpPr>
        <p:grpSpPr bwMode="auto">
          <a:xfrm>
            <a:off x="4390275" y="4391310"/>
            <a:ext cx="5746750" cy="385763"/>
            <a:chOff x="2784" y="3165"/>
            <a:chExt cx="2341" cy="243"/>
          </a:xfrm>
        </p:grpSpPr>
        <p:sp>
          <p:nvSpPr>
            <p:cNvPr id="14" name="Text Box 7"/>
            <p:cNvSpPr txBox="1">
              <a:spLocks noChangeArrowheads="1"/>
            </p:cNvSpPr>
            <p:nvPr/>
          </p:nvSpPr>
          <p:spPr bwMode="auto">
            <a:xfrm>
              <a:off x="3541" y="3165"/>
              <a:ext cx="1584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457200" indent="-457200">
                <a:spcBef>
                  <a:spcPct val="20000"/>
                </a:spcBef>
                <a:defRPr sz="2400"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§"/>
                <a:defRPr sz="2200"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Wingdings" panose="05000000000000000000" pitchFamily="2" charset="2"/>
                <a:buChar char="§"/>
                <a:defRPr sz="2000"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Wingdings" panose="05000000000000000000" pitchFamily="2" charset="2"/>
                <a:buChar char="§"/>
                <a:defRPr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Wingdings" panose="05000000000000000000" pitchFamily="2" charset="2"/>
                <a:buChar char="§"/>
                <a:defRPr sz="1600"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§"/>
                <a:defRPr sz="1600"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§"/>
                <a:defRPr sz="1600"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§"/>
                <a:defRPr sz="1600"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§"/>
                <a:defRPr sz="1600"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kumimoji="1" lang="de-DE" altLang="de-DE" sz="1800" b="1"/>
                <a:t>Kapitalleistung</a:t>
              </a:r>
            </a:p>
          </p:txBody>
        </p:sp>
        <p:sp>
          <p:nvSpPr>
            <p:cNvPr id="15" name="AutoShape 9"/>
            <p:cNvSpPr>
              <a:spLocks noChangeArrowheads="1"/>
            </p:cNvSpPr>
            <p:nvPr/>
          </p:nvSpPr>
          <p:spPr bwMode="auto">
            <a:xfrm>
              <a:off x="2784" y="3168"/>
              <a:ext cx="480" cy="24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003366"/>
            </a:solidFill>
            <a:ln w="9525">
              <a:solidFill>
                <a:srgbClr val="1D2D4B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defRPr sz="2400"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Wingdings" panose="05000000000000000000" pitchFamily="2" charset="2"/>
                <a:buChar char="§"/>
                <a:defRPr sz="2200"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Wingdings" panose="05000000000000000000" pitchFamily="2" charset="2"/>
                <a:buChar char="§"/>
                <a:defRPr sz="2000"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Wingdings" panose="05000000000000000000" pitchFamily="2" charset="2"/>
                <a:buChar char="§"/>
                <a:defRPr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Wingdings" panose="05000000000000000000" pitchFamily="2" charset="2"/>
                <a:buChar char="§"/>
                <a:defRPr sz="1600"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§"/>
                <a:defRPr sz="1600"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§"/>
                <a:defRPr sz="1600"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§"/>
                <a:defRPr sz="1600"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anose="05000000000000000000" pitchFamily="2" charset="2"/>
                <a:buChar char="§"/>
                <a:defRPr sz="1600">
                  <a:solidFill>
                    <a:srgbClr val="1D2D4B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</a:pPr>
              <a:endParaRPr kumimoji="1" lang="de-DE" altLang="de-DE" b="1"/>
            </a:p>
          </p:txBody>
        </p:sp>
      </p:grpSp>
    </p:spTree>
    <p:extLst>
      <p:ext uri="{BB962C8B-B14F-4D97-AF65-F5344CB8AC3E}">
        <p14:creationId xmlns:p14="http://schemas.microsoft.com/office/powerpoint/2010/main" val="1400217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30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altLang="de-DE" dirty="0"/>
              <a:t>Progressive Invalidit</a:t>
            </a:r>
            <a:r>
              <a:rPr lang="de-DE" altLang="de-DE" dirty="0">
                <a:latin typeface="Arial (TT) Bold" charset="0"/>
              </a:rPr>
              <a:t>ä</a:t>
            </a:r>
            <a:r>
              <a:rPr lang="de-DE" altLang="de-DE" dirty="0"/>
              <a:t>tsstaffeln und Leistungsanspruch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Beraterausbildung | Unfall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64220" y="2210986"/>
            <a:ext cx="11348355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kumimoji="1" lang="de-DE" altLang="de-DE" sz="1800" dirty="0"/>
              <a:t>Bei gleichen Beiträgen können unterschiedliche Grundsummen versichert werden. 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kumimoji="1" lang="de-DE" altLang="de-DE" sz="1800" dirty="0"/>
              <a:t>Unter dieser Annahme ergeben sich folgende Leistungsansprüche:</a:t>
            </a:r>
          </a:p>
        </p:txBody>
      </p:sp>
      <p:graphicFrame>
        <p:nvGraphicFramePr>
          <p:cNvPr id="7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1409540"/>
              </p:ext>
            </p:extLst>
          </p:nvPr>
        </p:nvGraphicFramePr>
        <p:xfrm>
          <a:off x="3101912" y="3226095"/>
          <a:ext cx="5872970" cy="30365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9" name="Diagramm" r:id="rId3" imgW="7619910" imgH="4676670" progId="MSGraph.Chart.8">
                  <p:embed followColorScheme="full"/>
                </p:oleObj>
              </mc:Choice>
              <mc:Fallback>
                <p:oleObj name="Diagramm" r:id="rId3" imgW="7619910" imgH="4676670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01912" y="3226095"/>
                        <a:ext cx="5872970" cy="303659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86722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31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altLang="de-DE" dirty="0"/>
              <a:t>Todesfallleistung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Beraterausbildung | Unfall</a:t>
            </a: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364221" y="3851914"/>
            <a:ext cx="1134835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kumimoji="1" lang="de-DE" sz="1800" b="1" u="sng" dirty="0"/>
              <a:t>Fristbeginn der „48-Stunden-Frist“ ist der Zeitpunkt ab:</a:t>
            </a: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364220" y="4281571"/>
            <a:ext cx="11348355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361950" lvl="1" indent="266700">
              <a:spcBef>
                <a:spcPct val="50000"/>
              </a:spcBef>
              <a:defRPr/>
            </a:pPr>
            <a:r>
              <a:rPr kumimoji="1" lang="de-DE" sz="1600" dirty="0"/>
              <a:t>Kenntnisnahme vom Tod des Versicherten</a:t>
            </a:r>
          </a:p>
          <a:p>
            <a:pPr marL="571500" lvl="1" indent="0">
              <a:spcBef>
                <a:spcPct val="50000"/>
              </a:spcBef>
              <a:buNone/>
              <a:defRPr/>
            </a:pPr>
            <a:r>
              <a:rPr kumimoji="1" lang="de-DE" sz="1600" u="sng" dirty="0" smtClean="0"/>
              <a:t> und</a:t>
            </a:r>
            <a:endParaRPr kumimoji="1" lang="de-DE" sz="1600" u="sng" dirty="0"/>
          </a:p>
          <a:p>
            <a:pPr marL="361950" lvl="1" indent="276225">
              <a:spcBef>
                <a:spcPct val="50000"/>
              </a:spcBef>
              <a:defRPr/>
            </a:pPr>
            <a:r>
              <a:rPr kumimoji="1" lang="de-DE" sz="1600" dirty="0"/>
              <a:t>Kenntnisnahme der Möglichkeit einer Unfallursächlichkeit für den Tod des Versicherten</a:t>
            </a: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364220" y="2210986"/>
            <a:ext cx="1134835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kumimoji="1" lang="de-DE" altLang="de-DE" sz="1800" b="1" u="sng" dirty="0"/>
              <a:t>Anspruchsvoraussetzungen:</a:t>
            </a: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364219" y="2640643"/>
            <a:ext cx="11348355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Tod der versicherten Person innerhalb eines Jahres nach Unfall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Tod durch Unfallfolgen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Tod muss dem VR innerhalb von 48 Stunden gemeldet werden</a:t>
            </a:r>
          </a:p>
        </p:txBody>
      </p:sp>
    </p:spTree>
    <p:extLst>
      <p:ext uri="{BB962C8B-B14F-4D97-AF65-F5344CB8AC3E}">
        <p14:creationId xmlns:p14="http://schemas.microsoft.com/office/powerpoint/2010/main" val="1491927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32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altLang="de-DE" dirty="0">
                <a:latin typeface="Arial (TT) Bold" charset="0"/>
              </a:rPr>
              <a:t>Ü</a:t>
            </a:r>
            <a:r>
              <a:rPr lang="de-DE" altLang="de-DE" dirty="0"/>
              <a:t>bergangsleistung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Beraterausbildung | Unfall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64220" y="2210986"/>
            <a:ext cx="1134835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kumimoji="1" lang="de-DE" altLang="de-DE" sz="1800" dirty="0"/>
              <a:t>Die Übergangsleistung überbrückt als eine Art Vorschuss die Wartephase, während der der Versicherer noch die Ansprüche auf die Versicherungsleistung überprüft.</a:t>
            </a: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364221" y="3851914"/>
            <a:ext cx="1134835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kumimoji="1" lang="de-DE" altLang="de-DE" sz="1800" b="1" u="sng" dirty="0"/>
              <a:t>Auszahlungsfrist für vereinbarte Übergangsleistungen</a:t>
            </a: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364220" y="4281571"/>
            <a:ext cx="1134835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361950" lvl="1" indent="266700">
              <a:spcBef>
                <a:spcPct val="50000"/>
              </a:spcBef>
              <a:defRPr/>
            </a:pPr>
            <a:r>
              <a:rPr kumimoji="1" lang="de-DE" sz="1600" dirty="0" smtClean="0"/>
              <a:t>6 Monate</a:t>
            </a:r>
            <a:endParaRPr kumimoji="1" lang="de-DE" sz="1600" dirty="0"/>
          </a:p>
        </p:txBody>
      </p:sp>
    </p:spTree>
    <p:extLst>
      <p:ext uri="{BB962C8B-B14F-4D97-AF65-F5344CB8AC3E}">
        <p14:creationId xmlns:p14="http://schemas.microsoft.com/office/powerpoint/2010/main" val="151993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33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altLang="de-DE" dirty="0">
                <a:latin typeface="Arial (TT) Bold" charset="0"/>
              </a:rPr>
              <a:t>Ü</a:t>
            </a:r>
            <a:r>
              <a:rPr lang="de-DE" altLang="de-DE" dirty="0"/>
              <a:t>bergangsleistung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Beraterausbildung | Unfall</a:t>
            </a: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364220" y="2210986"/>
            <a:ext cx="1134835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kumimoji="1" lang="de-DE" altLang="de-DE" sz="1800" b="1" u="sng" dirty="0"/>
              <a:t>Voraussetzungen für die Übergangsleistung</a:t>
            </a: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364219" y="2640643"/>
            <a:ext cx="11348355" cy="1828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marL="285750" indent="-285750"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  <a:defRPr kumimoji="1"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de-DE" altLang="de-DE" dirty="0"/>
              <a:t>mehr als 50% Beeinträchtigung</a:t>
            </a:r>
          </a:p>
          <a:p>
            <a:r>
              <a:rPr lang="de-DE" altLang="de-DE" dirty="0"/>
              <a:t>ununterbrochene Beständigkeit innerhalb der ersten 6 Monate</a:t>
            </a:r>
          </a:p>
          <a:p>
            <a:r>
              <a:rPr lang="de-DE" altLang="de-DE" dirty="0"/>
              <a:t>unfallbedingte Beeinträchtigung besteht fort</a:t>
            </a:r>
          </a:p>
          <a:p>
            <a:r>
              <a:rPr lang="de-DE" altLang="de-DE" dirty="0"/>
              <a:t>gilt sowohl für die körperliche als auch für die geistige  Leistungsfähigkeit</a:t>
            </a:r>
          </a:p>
          <a:p>
            <a:r>
              <a:rPr lang="de-DE" altLang="de-DE" dirty="0"/>
              <a:t>muss mit ärztlichem Attest innerhalb von 9 Monaten (ab Unfall) beim Versicherer geltend gemacht werden</a:t>
            </a:r>
          </a:p>
        </p:txBody>
      </p:sp>
    </p:spTree>
    <p:extLst>
      <p:ext uri="{BB962C8B-B14F-4D97-AF65-F5344CB8AC3E}">
        <p14:creationId xmlns:p14="http://schemas.microsoft.com/office/powerpoint/2010/main" val="45383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34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altLang="de-DE" dirty="0"/>
              <a:t>Unfall-Tagegelder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Beraterausbildung | Unfall</a:t>
            </a: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364220" y="2210986"/>
            <a:ext cx="1134835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kumimoji="1" lang="de-DE" altLang="de-DE" sz="1800" b="1" u="sng" dirty="0"/>
              <a:t>Krankenhaustagegeld</a:t>
            </a: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364219" y="2640643"/>
            <a:ext cx="11348355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muss zusätzlich gegen Beitragszuschlag mitversichert werden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ist jeweils pro Kalendertag fällig, sofern der Krankenhausaufenthalt durch einen Unfall begründet ist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ist meist auf ein Jahr begrenzt (einzelne Versicherer zahlen maximal für fünf Jahre)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wird nicht für Aufenthalte in Kuranstalten, Sanatorien oder Erholungsheimen </a:t>
            </a:r>
            <a:r>
              <a:rPr kumimoji="1" lang="de-DE" altLang="de-DE" sz="1600" dirty="0" smtClean="0"/>
              <a:t>gezahlt</a:t>
            </a:r>
            <a:endParaRPr kumimoji="1" lang="de-DE" altLang="de-DE" sz="1600" dirty="0"/>
          </a:p>
        </p:txBody>
      </p:sp>
    </p:spTree>
    <p:extLst>
      <p:ext uri="{BB962C8B-B14F-4D97-AF65-F5344CB8AC3E}">
        <p14:creationId xmlns:p14="http://schemas.microsoft.com/office/powerpoint/2010/main" val="2841365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35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altLang="de-DE" dirty="0"/>
              <a:t>Unfall-Tagegelder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Beraterausbildung | Unfall</a:t>
            </a: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364220" y="2210986"/>
            <a:ext cx="1134835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kumimoji="1" lang="de-DE" altLang="de-DE" sz="1800" b="1" u="sng" dirty="0"/>
              <a:t>Krankentagegeld</a:t>
            </a: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364219" y="2640643"/>
            <a:ext cx="11348355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bei unfallbedingter Beeinträchtigung der Arbeitsfähigkeit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wenn in regelmäßiger ärztlicher Behandlung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Höhe richtet sich nach der vereinbarten Versicherungssumme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Abstufung anhand des Grades der Beeinträchtigung der Berufstätigkeit oder der Beschäftigung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ist primär als Ausgleich des Verdienstausfalls während des ersten Unfalljahres </a:t>
            </a:r>
            <a:r>
              <a:rPr kumimoji="1" lang="de-DE" altLang="de-DE" sz="1600" dirty="0" smtClean="0"/>
              <a:t>bestimmt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Zahldauer während ärztlicher Behandlung, längstens ein Jahr ab Unfalltag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Dauer der Arztbehandlung: Zeitraum zwischen erstem Arztbesuch nach einem Unfall und letzter Untersuchung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Mit Beendigung der Untersuchung sollte der Arzt die volle Wiederherstellung bzw. eine weitere regelmäßige Behandlung als nicht mehr erforderlich attestieren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Arbeitnehmer benötigen diese teure Zusatzleistung zumeist </a:t>
            </a:r>
            <a:r>
              <a:rPr kumimoji="1" lang="de-DE" altLang="de-DE" sz="1600" dirty="0" smtClean="0"/>
              <a:t>nicht</a:t>
            </a:r>
            <a:endParaRPr kumimoji="1" lang="de-DE" altLang="de-DE" sz="1600" dirty="0"/>
          </a:p>
        </p:txBody>
      </p:sp>
    </p:spTree>
    <p:extLst>
      <p:ext uri="{BB962C8B-B14F-4D97-AF65-F5344CB8AC3E}">
        <p14:creationId xmlns:p14="http://schemas.microsoft.com/office/powerpoint/2010/main" val="1895037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36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altLang="de-DE" dirty="0"/>
              <a:t>Unfall-Tagegelder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Beraterausbildung | Unfall</a:t>
            </a: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364220" y="2210986"/>
            <a:ext cx="1134835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kumimoji="1" lang="de-DE" altLang="de-DE" sz="1800" b="1" u="sng" dirty="0"/>
              <a:t>Genesungsgeld</a:t>
            </a: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364219" y="2640643"/>
            <a:ext cx="11348355" cy="2185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muss zusätzlich gegen Beitragszuschlag mitversichert werden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ist ein Zusatz zum Krankenhaustagegeld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schließt sich an die Zahlung des Krankenhaustagegeldes an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wird für dieselbe Tagesanzahl wie das Krankenhaustagegeld gezahlt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ist jedoch i.d.R. auf eine Maximalleistungsdauer von 100 Tagen begrenzt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wird mit gestaffelter Leistungshöhe gezahlt</a:t>
            </a:r>
          </a:p>
        </p:txBody>
      </p:sp>
    </p:spTree>
    <p:extLst>
      <p:ext uri="{BB962C8B-B14F-4D97-AF65-F5344CB8AC3E}">
        <p14:creationId xmlns:p14="http://schemas.microsoft.com/office/powerpoint/2010/main" val="452698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37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altLang="de-DE" dirty="0" smtClean="0"/>
              <a:t>Unfall-Zusatzleistungen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Beraterausbildung | Unfall</a:t>
            </a: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364220" y="2210986"/>
            <a:ext cx="1134835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kumimoji="1" lang="de-DE" altLang="de-DE" sz="1800" b="1" u="sng" dirty="0"/>
              <a:t>Verbessertes </a:t>
            </a:r>
            <a:r>
              <a:rPr kumimoji="1" lang="de-DE" altLang="de-DE" sz="1800" b="1" u="sng" dirty="0" smtClean="0"/>
              <a:t>Genesungsgeld</a:t>
            </a:r>
            <a:endParaRPr kumimoji="1" lang="de-DE" altLang="de-DE" sz="1800" b="1" u="sng" dirty="0"/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364219" y="2640643"/>
            <a:ext cx="11348355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entspricht der Höhe des Krankenhaustagegeldes (keine Staffelung)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die Zahldauer entspricht der gleichen Zeit wie der des Krankenhaustagegeldes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i.d.R. längstens jedoch für 100 Tage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der Anspruch entsteht mit der Entlassung aus dem </a:t>
            </a:r>
            <a:r>
              <a:rPr kumimoji="1" lang="de-DE" altLang="de-DE" sz="1600" dirty="0" smtClean="0"/>
              <a:t>Krankenhaus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endParaRPr kumimoji="1" lang="de-DE" altLang="de-DE" sz="1600" dirty="0"/>
          </a:p>
          <a:p>
            <a:pPr marL="0" indent="0">
              <a:spcBef>
                <a:spcPct val="50000"/>
              </a:spcBef>
              <a:buClr>
                <a:srgbClr val="1D2D4B"/>
              </a:buClr>
            </a:pPr>
            <a:r>
              <a:rPr kumimoji="1" lang="de-DE" altLang="de-DE" sz="1600" b="1" dirty="0"/>
              <a:t>Mehrere vollstationäre Aufenthalte aufgrund desselben Unfalles gelten als ein </a:t>
            </a:r>
            <a:r>
              <a:rPr kumimoji="1" lang="de-DE" altLang="de-DE" sz="1600" b="1" u="sng" dirty="0"/>
              <a:t>ununterbrochener</a:t>
            </a:r>
            <a:r>
              <a:rPr kumimoji="1" lang="de-DE" altLang="de-DE" sz="1600" b="1" dirty="0"/>
              <a:t> Krankenhausaufenthalt!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endParaRPr kumimoji="1" lang="de-DE" altLang="de-DE" sz="1600" dirty="0"/>
          </a:p>
        </p:txBody>
      </p:sp>
    </p:spTree>
    <p:extLst>
      <p:ext uri="{BB962C8B-B14F-4D97-AF65-F5344CB8AC3E}">
        <p14:creationId xmlns:p14="http://schemas.microsoft.com/office/powerpoint/2010/main" val="1361808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38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altLang="de-DE" dirty="0" smtClean="0"/>
              <a:t>Unfall-Zusatzleistungen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Beraterausbildung | Unfall</a:t>
            </a: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364220" y="2210986"/>
            <a:ext cx="1134835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kumimoji="1" lang="de-DE" altLang="de-DE" sz="1800" b="1" u="sng" dirty="0"/>
              <a:t>Rooming-In</a:t>
            </a: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364219" y="2640643"/>
            <a:ext cx="11348355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>
              <a:spcBef>
                <a:spcPct val="100000"/>
              </a:spcBef>
              <a:buFont typeface="Wingdings" panose="05000000000000000000" pitchFamily="2" charset="2"/>
              <a:buNone/>
            </a:pPr>
            <a:r>
              <a:rPr kumimoji="1" lang="de-DE" altLang="de-DE" sz="1600" dirty="0"/>
              <a:t>Mehrkosten bei Rooming-In Nutzung eines Elternteils können über die Krankenhaustagegeldversicherung des </a:t>
            </a:r>
            <a:r>
              <a:rPr kumimoji="1" lang="de-DE" altLang="de-DE" sz="1600" dirty="0" smtClean="0"/>
              <a:t>Kindes gedeckt </a:t>
            </a:r>
            <a:r>
              <a:rPr kumimoji="1" lang="de-DE" altLang="de-DE" sz="1600" dirty="0"/>
              <a:t>werden</a:t>
            </a:r>
          </a:p>
          <a:p>
            <a:pPr>
              <a:spcBef>
                <a:spcPct val="100000"/>
              </a:spcBef>
              <a:buFont typeface="Wingdings" panose="05000000000000000000" pitchFamily="2" charset="2"/>
              <a:buNone/>
            </a:pPr>
            <a:r>
              <a:rPr kumimoji="1" lang="de-DE" altLang="de-DE" sz="1600" dirty="0"/>
              <a:t>Einige Versicherer decken dieses Risiko als Baustein automatisch mit ab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endParaRPr kumimoji="1" lang="de-DE" altLang="de-DE" sz="1600" dirty="0"/>
          </a:p>
        </p:txBody>
      </p:sp>
    </p:spTree>
    <p:extLst>
      <p:ext uri="{BB962C8B-B14F-4D97-AF65-F5344CB8AC3E}">
        <p14:creationId xmlns:p14="http://schemas.microsoft.com/office/powerpoint/2010/main" val="2267204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39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altLang="de-DE" dirty="0" smtClean="0"/>
              <a:t>Unfall-Zusatzleistungen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Beraterausbildung | Unfall</a:t>
            </a: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364220" y="2210986"/>
            <a:ext cx="1134835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kumimoji="1" lang="de-DE" altLang="de-DE" sz="1800" b="1" u="sng" dirty="0"/>
              <a:t>Bergungskosten</a:t>
            </a: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364219" y="2640643"/>
            <a:ext cx="11348355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kumimoji="1" lang="de-DE" altLang="de-DE" sz="1600" dirty="0"/>
              <a:t>Der Versicherer ersetzt die entstehenden Kosten, soweit der Unfall über den Versicherungsvertrag versichert ist, für </a:t>
            </a:r>
            <a:r>
              <a:rPr kumimoji="1" lang="de-DE" altLang="de-DE" sz="1600" dirty="0" smtClean="0"/>
              <a:t>:</a:t>
            </a:r>
          </a:p>
          <a:p>
            <a:pPr>
              <a:spcBef>
                <a:spcPct val="50000"/>
              </a:spcBef>
            </a:pPr>
            <a:endParaRPr kumimoji="1" lang="de-DE" altLang="de-DE" sz="1600" dirty="0"/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Such-, Rettungs- oder Bergungseinsätze von öffentlich-  rechtlich oder privat-rechtlich organisierten Rettungsdiensten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Transport des Verletzten ins nächste Krankenhaus bzw. in eine entsprechende Spezialklinik, soweit medizinisch notwendig und ärztlich angeordnet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Mehraufwand bei der Heimreise zum ständigen Wohnsitz sofern ärztlich verordnet oder unvermeidbar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Überführung zum letzten ständigen Wohnsitz im Todesfall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endParaRPr kumimoji="1" lang="de-DE" altLang="de-DE" sz="1600" dirty="0"/>
          </a:p>
        </p:txBody>
      </p:sp>
    </p:spTree>
    <p:extLst>
      <p:ext uri="{BB962C8B-B14F-4D97-AF65-F5344CB8AC3E}">
        <p14:creationId xmlns:p14="http://schemas.microsoft.com/office/powerpoint/2010/main" val="2906975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altLang="de-DE" dirty="0"/>
              <a:t>Die gesetzliche Unfallversicherung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Beraterausbildung | Unfall</a:t>
            </a: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364220" y="2210986"/>
            <a:ext cx="78470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kumimoji="1" lang="de-DE" altLang="de-DE" sz="1800" b="1" u="sng" dirty="0"/>
              <a:t>Träger der gesetzlichen Unfallversicherung</a:t>
            </a:r>
          </a:p>
        </p:txBody>
      </p:sp>
      <p:sp>
        <p:nvSpPr>
          <p:cNvPr id="7" name="Text Box 17"/>
          <p:cNvSpPr txBox="1">
            <a:spLocks noChangeArrowheads="1"/>
          </p:cNvSpPr>
          <p:nvPr/>
        </p:nvSpPr>
        <p:spPr bwMode="auto">
          <a:xfrm>
            <a:off x="364220" y="3284051"/>
            <a:ext cx="78470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kumimoji="1" lang="de-DE" altLang="de-DE" sz="1800" b="1" u="sng"/>
              <a:t>Das Leistungsspektrum der gesetzlichen Unfallversicherung</a:t>
            </a:r>
            <a:endParaRPr kumimoji="1" lang="de-DE" altLang="de-DE" sz="1800" b="1"/>
          </a:p>
        </p:txBody>
      </p:sp>
      <p:sp>
        <p:nvSpPr>
          <p:cNvPr id="8" name="Text Box 18"/>
          <p:cNvSpPr txBox="1">
            <a:spLocks noChangeArrowheads="1"/>
          </p:cNvSpPr>
          <p:nvPr/>
        </p:nvSpPr>
        <p:spPr bwMode="auto">
          <a:xfrm>
            <a:off x="364220" y="2715811"/>
            <a:ext cx="784701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/>
              <a:t>sind die Berufsgenossenschaften</a:t>
            </a:r>
          </a:p>
        </p:txBody>
      </p:sp>
      <p:sp>
        <p:nvSpPr>
          <p:cNvPr id="9" name="Text Box 19"/>
          <p:cNvSpPr txBox="1">
            <a:spLocks noChangeArrowheads="1"/>
          </p:cNvSpPr>
          <p:nvPr/>
        </p:nvSpPr>
        <p:spPr bwMode="auto">
          <a:xfrm>
            <a:off x="364220" y="3788876"/>
            <a:ext cx="68405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46088" indent="-446088"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/>
              <a:t>bestimmt sich nach SGB VII</a:t>
            </a:r>
          </a:p>
        </p:txBody>
      </p:sp>
    </p:spTree>
    <p:extLst>
      <p:ext uri="{BB962C8B-B14F-4D97-AF65-F5344CB8AC3E}">
        <p14:creationId xmlns:p14="http://schemas.microsoft.com/office/powerpoint/2010/main" val="142492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40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altLang="de-DE" dirty="0" smtClean="0"/>
              <a:t>Unfall-Zusatzleistungen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Beraterausbildung | Unfall</a:t>
            </a: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364220" y="2210986"/>
            <a:ext cx="1134835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kumimoji="1" lang="de-DE" altLang="de-DE" sz="1800" b="1" u="sng" dirty="0"/>
              <a:t>Bergungskosten</a:t>
            </a: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364219" y="2640643"/>
            <a:ext cx="11348355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Entstandene Kosten für Such-, Rettungs- oder Bergungseinsätze, auch ohne Unfall, sind vom Versicherer zu tragen, wenn ein Unfall unmittelbar drohte oder nach den konkreten Umständen zu vermuten war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Gibt es einen anderen Ersatzpflichtigen, so trägt der Versicherer nur die restlichen Kosten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Bestreitet dieser Ersatzpflichtige seine Leistungspflicht, kann der Versicherungsnehmer sich direkt an den Versicherer wenden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Bergungskosten werden bis zur vereinbarten Höhe gezahlt, in der Regel zwischen 5.000 € und 75.000 </a:t>
            </a:r>
            <a:r>
              <a:rPr kumimoji="1" lang="de-DE" altLang="de-DE" sz="1600" dirty="0" smtClean="0"/>
              <a:t>€</a:t>
            </a:r>
            <a:endParaRPr kumimoji="1" lang="de-DE" altLang="de-DE" sz="1600" dirty="0"/>
          </a:p>
        </p:txBody>
      </p:sp>
    </p:spTree>
    <p:extLst>
      <p:ext uri="{BB962C8B-B14F-4D97-AF65-F5344CB8AC3E}">
        <p14:creationId xmlns:p14="http://schemas.microsoft.com/office/powerpoint/2010/main" val="3119602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41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altLang="de-DE" dirty="0" smtClean="0"/>
              <a:t>Unfall-Zusatzleistungen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Beraterausbildung | Unfall</a:t>
            </a: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364220" y="2210986"/>
            <a:ext cx="1134835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1800" b="1" u="sng" dirty="0"/>
              <a:t>Kurkostenbeihilfe</a:t>
            </a:r>
            <a:endParaRPr kumimoji="1" lang="de-DE" altLang="de-DE" sz="1800" b="1" u="sng" dirty="0"/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364219" y="2640643"/>
            <a:ext cx="11348355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>
                <a:srgbClr val="1D2D4B"/>
              </a:buClr>
            </a:pPr>
            <a:r>
              <a:rPr kumimoji="1" lang="de-DE" altLang="de-DE" sz="1600" dirty="0"/>
              <a:t>Der Versicherer zahlt den vereinbarten Betrag, wenn:</a:t>
            </a:r>
          </a:p>
          <a:p>
            <a:pPr>
              <a:spcBef>
                <a:spcPct val="50000"/>
              </a:spcBef>
              <a:buClr>
                <a:srgbClr val="1D2D4B"/>
              </a:buClr>
            </a:pPr>
            <a:endParaRPr kumimoji="1" lang="de-DE" altLang="de-DE" sz="1600" dirty="0"/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Kur aufgrund der Unfallschäden verordnet wird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Mindestens drei Wochen </a:t>
            </a:r>
            <a:r>
              <a:rPr kumimoji="1" lang="de-DE" altLang="de-DE" sz="1600" dirty="0" err="1"/>
              <a:t>Kurdauer</a:t>
            </a:r>
            <a:endParaRPr kumimoji="1" lang="de-DE" altLang="de-DE" sz="1600" dirty="0"/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Der Anspruch innerhalb von 3 Jahren nach dem Unfalltag geltend gemacht wird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Durch Mitwirkung von Krankheit oder Gebrechen mindert sich die Leistung entsprechend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Die Kurkostenbeihilfe liegt in der Regel zwischen 1.000 € bis 5.000 € (selten auch höher</a:t>
            </a:r>
            <a:r>
              <a:rPr kumimoji="1" lang="de-DE" altLang="de-DE" sz="1600" dirty="0" smtClean="0"/>
              <a:t>)</a:t>
            </a:r>
            <a:endParaRPr kumimoji="1" lang="de-DE" altLang="de-DE" sz="1600" dirty="0"/>
          </a:p>
        </p:txBody>
      </p:sp>
    </p:spTree>
    <p:extLst>
      <p:ext uri="{BB962C8B-B14F-4D97-AF65-F5344CB8AC3E}">
        <p14:creationId xmlns:p14="http://schemas.microsoft.com/office/powerpoint/2010/main" val="3027215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42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altLang="de-DE" dirty="0" smtClean="0"/>
              <a:t>Unfall-Zusatzleistungen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Beraterausbildung | Unfall</a:t>
            </a: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364220" y="2210986"/>
            <a:ext cx="1134835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kumimoji="1" lang="de-DE" altLang="de-DE" sz="1800" b="1" u="sng" dirty="0"/>
              <a:t>Kosmetische Operationen</a:t>
            </a: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364219" y="2640643"/>
            <a:ext cx="11348355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100000"/>
              </a:spcBef>
            </a:pPr>
            <a:r>
              <a:rPr kumimoji="1" lang="de-DE" altLang="de-DE" sz="1600" dirty="0"/>
              <a:t>Dieser zuschlagsfreie Einschluss ist an eine Operation und klinische Behandlung gebunden, wenn</a:t>
            </a:r>
            <a:r>
              <a:rPr kumimoji="1" lang="de-DE" altLang="de-DE" sz="1600" dirty="0" smtClean="0"/>
              <a:t>:</a:t>
            </a:r>
            <a:endParaRPr kumimoji="1" lang="de-DE" altLang="de-DE" sz="1600" dirty="0"/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endParaRPr kumimoji="1" lang="de-DE" altLang="de-DE" sz="1600" dirty="0" smtClean="0"/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 smtClean="0"/>
              <a:t>Die </a:t>
            </a:r>
            <a:r>
              <a:rPr kumimoji="1" lang="de-DE" altLang="de-DE" sz="1600" dirty="0"/>
              <a:t>Unfallverletzungen nach Abschluss der Heilbehandlung es erforderlich machen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Der Zeitraum von drei Jahren nach Unfalltag nicht überschritten wird</a:t>
            </a:r>
          </a:p>
        </p:txBody>
      </p:sp>
    </p:spTree>
    <p:extLst>
      <p:ext uri="{BB962C8B-B14F-4D97-AF65-F5344CB8AC3E}">
        <p14:creationId xmlns:p14="http://schemas.microsoft.com/office/powerpoint/2010/main" val="3650552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43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altLang="de-DE" dirty="0" smtClean="0"/>
              <a:t>Unfall-Zusatzleistungen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Beraterausbildung | Unfall</a:t>
            </a: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364220" y="2210986"/>
            <a:ext cx="1134835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kumimoji="1" lang="de-DE" altLang="de-DE" sz="1800" b="1" u="sng" dirty="0"/>
              <a:t>Kosmetische Operationen</a:t>
            </a: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364219" y="2640643"/>
            <a:ext cx="11348355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100000"/>
              </a:spcBef>
              <a:buClr>
                <a:srgbClr val="1D2D4B"/>
              </a:buClr>
            </a:pPr>
            <a:r>
              <a:rPr kumimoji="1" lang="de-DE" altLang="de-DE" sz="1600" dirty="0"/>
              <a:t>Die Kostenübernahme beinhaltet: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endParaRPr kumimoji="1" lang="de-DE" altLang="de-DE" sz="1600" dirty="0" smtClean="0"/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Arzthonorare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sonstige Kosten der kosmetischen Operation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Unterbringungs- und Verpflegungskosten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Eventuell Zahnbehandlung und Zahnersatz bei Verlust oder Beschädigung von Schneide- und Eckzähnen, teilweise auch von Backenzähnen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Leistung erfolgt nach durchgeführter Operation, klinischer Behandlung oder Zahnbehandlung </a:t>
            </a:r>
          </a:p>
        </p:txBody>
      </p:sp>
    </p:spTree>
    <p:extLst>
      <p:ext uri="{BB962C8B-B14F-4D97-AF65-F5344CB8AC3E}">
        <p14:creationId xmlns:p14="http://schemas.microsoft.com/office/powerpoint/2010/main" val="1042894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44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altLang="de-DE" dirty="0" smtClean="0"/>
              <a:t>Unfall-Zusatzleistungen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Beraterausbildung | Unfall</a:t>
            </a: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364220" y="2210986"/>
            <a:ext cx="1134835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kumimoji="1" lang="de-DE" altLang="de-DE" sz="1800" b="1" u="sng" dirty="0"/>
              <a:t>Neugeborene</a:t>
            </a: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364219" y="2640643"/>
            <a:ext cx="11348355" cy="2492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100000"/>
              </a:spcBef>
              <a:spcAft>
                <a:spcPct val="50000"/>
              </a:spcAft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Beitragsfreie Mitversicherung maximal für ein Jahr (bis zur nächsten Hauptfälligkeit)</a:t>
            </a:r>
          </a:p>
          <a:p>
            <a:pPr>
              <a:spcBef>
                <a:spcPct val="50000"/>
              </a:spcBef>
              <a:spcAft>
                <a:spcPct val="50000"/>
              </a:spcAft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Die Versicherungssumme beträgt regelmäßig 50 Prozent der Versicherungssumme des Versicherungsnehmers ohne Progression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Höchstleistungen beschränken sich auf beispielsweise:</a:t>
            </a:r>
          </a:p>
          <a:p>
            <a:pPr lvl="1">
              <a:spcBef>
                <a:spcPct val="25000"/>
              </a:spcBef>
              <a:buClr>
                <a:srgbClr val="1D2D4B"/>
              </a:buClr>
            </a:pPr>
            <a:r>
              <a:rPr kumimoji="1" lang="de-DE" altLang="de-DE" sz="1600" dirty="0"/>
              <a:t>50.000 € Invaliditätsgrundsumme</a:t>
            </a:r>
          </a:p>
          <a:p>
            <a:pPr lvl="1">
              <a:spcBef>
                <a:spcPct val="25000"/>
              </a:spcBef>
              <a:buClr>
                <a:srgbClr val="1D2D4B"/>
              </a:buClr>
            </a:pPr>
            <a:r>
              <a:rPr kumimoji="1" lang="de-DE" altLang="de-DE" sz="1600" dirty="0"/>
              <a:t>5.000 € im Todesfall</a:t>
            </a:r>
          </a:p>
          <a:p>
            <a:pPr lvl="1">
              <a:spcBef>
                <a:spcPct val="25000"/>
              </a:spcBef>
              <a:buClr>
                <a:srgbClr val="1D2D4B"/>
              </a:buClr>
            </a:pPr>
            <a:r>
              <a:rPr kumimoji="1" lang="de-DE" altLang="de-DE" sz="1600" dirty="0"/>
              <a:t>10 € Krankenhaustagegeld und Genesungsgeld</a:t>
            </a:r>
          </a:p>
        </p:txBody>
      </p:sp>
    </p:spTree>
    <p:extLst>
      <p:ext uri="{BB962C8B-B14F-4D97-AF65-F5344CB8AC3E}">
        <p14:creationId xmlns:p14="http://schemas.microsoft.com/office/powerpoint/2010/main" val="2218585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45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altLang="de-DE" dirty="0" smtClean="0"/>
              <a:t>Unfall-Zusatzleistungen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Beraterausbildung | Unfall</a:t>
            </a: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364220" y="2210986"/>
            <a:ext cx="1134835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kumimoji="1" lang="de-DE" altLang="de-DE" sz="1800" b="1" u="sng" dirty="0"/>
              <a:t>Unfallrente</a:t>
            </a: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364219" y="2640643"/>
            <a:ext cx="11348355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10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Voraussetzungen der Leistungen einer Unfallrente entsprechen den Voraussetzungen für die Invaliditätsleistung</a:t>
            </a:r>
            <a:br>
              <a:rPr kumimoji="1" lang="de-DE" altLang="de-DE" sz="1600" dirty="0"/>
            </a:br>
            <a:r>
              <a:rPr kumimoji="1" lang="de-DE" altLang="de-DE" sz="1600" dirty="0"/>
              <a:t>(Ziffer 5.1 Abs.1 und 2)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Der Invaliditätsgrad muss durch den Unfall mindestens 50 Prozent </a:t>
            </a:r>
            <a:r>
              <a:rPr kumimoji="1" lang="de-DE" altLang="de-DE" sz="1600" dirty="0" smtClean="0"/>
              <a:t>betragen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 smtClean="0"/>
              <a:t>Zahlung </a:t>
            </a:r>
            <a:r>
              <a:rPr kumimoji="1" lang="de-DE" altLang="de-DE" sz="1600" dirty="0"/>
              <a:t>der Unfallrente erfolgt ab Schadentag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Monatliche Vorauszahlung bis zum Ende des Monats, in dem die versicherte Person stirbt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Die Unfallrente wird in Höhe der Versicherungssumme geleistet, unabhängig vom Alter der versicherten Person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Leistung endet (außer durch Tod) zum Ende des Monats, in dem der unfallbedingte Invaliditätsgrad auf unter 50% bescheinigt wird 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Bis zur Besserung des Gesundheitszustandes erbrachte Rentenleistungen sind nicht </a:t>
            </a:r>
            <a:r>
              <a:rPr kumimoji="1" lang="de-DE" altLang="de-DE" sz="1600" dirty="0" smtClean="0"/>
              <a:t>zurückzuzahlen</a:t>
            </a:r>
            <a:endParaRPr kumimoji="1" lang="de-DE" altLang="de-DE" sz="1600" dirty="0"/>
          </a:p>
        </p:txBody>
      </p:sp>
    </p:spTree>
    <p:extLst>
      <p:ext uri="{BB962C8B-B14F-4D97-AF65-F5344CB8AC3E}">
        <p14:creationId xmlns:p14="http://schemas.microsoft.com/office/powerpoint/2010/main" val="313155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46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altLang="de-DE" dirty="0" smtClean="0"/>
              <a:t>Motive und Lösungen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Beraterausbildung | Unfall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9007" y="2731857"/>
            <a:ext cx="5772150" cy="279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744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47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altLang="de-DE" dirty="0"/>
              <a:t>Motive und Lösungen | Tarife mit/ohne Gesundheitsfragen</a:t>
            </a:r>
            <a:endParaRPr lang="de-DE" dirty="0"/>
          </a:p>
          <a:p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Beraterausbildung | Unfall</a:t>
            </a: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364220" y="2210986"/>
            <a:ext cx="11348354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kumimoji="1" lang="de-DE" altLang="de-DE" sz="1800" b="1" u="sng" dirty="0"/>
              <a:t>Besonderheiten in der Beratung </a:t>
            </a:r>
          </a:p>
          <a:p>
            <a:pPr>
              <a:spcBef>
                <a:spcPct val="50000"/>
              </a:spcBef>
            </a:pPr>
            <a:endParaRPr kumimoji="1" lang="de-DE" altLang="de-DE" sz="1800" b="1" u="sng" dirty="0"/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364219" y="2640643"/>
            <a:ext cx="11348355" cy="2431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10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Hinweise bei bestehenden Gebrechen und Invalidität in Tarifen auch ohne </a:t>
            </a:r>
            <a:r>
              <a:rPr kumimoji="1" lang="de-DE" altLang="de-DE" sz="1600" dirty="0" smtClean="0"/>
              <a:t>Gesundheitsangaben</a:t>
            </a:r>
          </a:p>
          <a:p>
            <a:pPr lvl="1">
              <a:spcBef>
                <a:spcPct val="100000"/>
              </a:spcBef>
              <a:buClr>
                <a:srgbClr val="1D2D4B"/>
              </a:buClr>
            </a:pPr>
            <a:r>
              <a:rPr kumimoji="1" lang="de-DE" altLang="de-DE" sz="1400" dirty="0" smtClean="0"/>
              <a:t>Im </a:t>
            </a:r>
            <a:r>
              <a:rPr kumimoji="1" lang="de-DE" altLang="de-DE" sz="1400" dirty="0"/>
              <a:t>Leistungsfall werden Gebrechen und Krankheiten entsprechend der Mitwirkung berücksichtigt</a:t>
            </a:r>
            <a:r>
              <a:rPr kumimoji="1" lang="de-DE" altLang="de-DE" sz="1400" dirty="0" smtClean="0"/>
              <a:t>.</a:t>
            </a:r>
            <a:endParaRPr kumimoji="1" lang="de-DE" altLang="de-DE" sz="1400" dirty="0"/>
          </a:p>
          <a:p>
            <a:pPr lvl="1">
              <a:spcBef>
                <a:spcPct val="100000"/>
              </a:spcBef>
              <a:buClr>
                <a:srgbClr val="1D2D4B"/>
              </a:buClr>
            </a:pPr>
            <a:r>
              <a:rPr kumimoji="1" lang="de-DE" altLang="de-DE" sz="1400" dirty="0"/>
              <a:t>Dieses gilt auch wenn sie während der Vertragslaufzeit erst eintreten</a:t>
            </a:r>
            <a:r>
              <a:rPr kumimoji="1" lang="de-DE" altLang="de-DE" sz="1400" dirty="0" smtClean="0"/>
              <a:t>.</a:t>
            </a:r>
            <a:endParaRPr kumimoji="1" lang="de-DE" altLang="de-DE" sz="1400" dirty="0"/>
          </a:p>
          <a:p>
            <a:pPr lvl="1">
              <a:spcBef>
                <a:spcPct val="100000"/>
              </a:spcBef>
              <a:buClr>
                <a:srgbClr val="1D2D4B"/>
              </a:buClr>
            </a:pPr>
            <a:r>
              <a:rPr kumimoji="1" lang="de-DE" altLang="de-DE" sz="1400" dirty="0"/>
              <a:t>Gerade wegen einer möglichen Mitwirkung von Gebrechen und Krankheiten ist es besonders wichtig Tarife zu </a:t>
            </a:r>
            <a:r>
              <a:rPr kumimoji="1" lang="de-DE" altLang="de-DE" sz="1400" dirty="0" smtClean="0"/>
              <a:t>wählen, die </a:t>
            </a:r>
            <a:r>
              <a:rPr kumimoji="1" lang="de-DE" altLang="de-DE" sz="1400" dirty="0"/>
              <a:t>auf eine Anrechnung verzichten oder diese erst ab sehr hohen Anteil berücksichtigen. </a:t>
            </a:r>
          </a:p>
          <a:p>
            <a:pPr>
              <a:spcBef>
                <a:spcPct val="10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endParaRPr kumimoji="1" lang="de-DE" altLang="de-DE" sz="1600" dirty="0"/>
          </a:p>
        </p:txBody>
      </p:sp>
    </p:spTree>
    <p:extLst>
      <p:ext uri="{BB962C8B-B14F-4D97-AF65-F5344CB8AC3E}">
        <p14:creationId xmlns:p14="http://schemas.microsoft.com/office/powerpoint/2010/main" val="2622791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48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altLang="de-DE" dirty="0" smtClean="0"/>
              <a:t>Motive und Lösungen | Tarife mit/ohne Gesundheitsfragen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Beraterausbildung | Unfall</a:t>
            </a:r>
          </a:p>
        </p:txBody>
      </p:sp>
      <p:sp>
        <p:nvSpPr>
          <p:cNvPr id="6" name="Textplatzhalter 4"/>
          <p:cNvSpPr>
            <a:spLocks noGrp="1"/>
          </p:cNvSpPr>
          <p:nvPr/>
        </p:nvSpPr>
        <p:spPr>
          <a:xfrm>
            <a:off x="6952614" y="2935029"/>
            <a:ext cx="1349375" cy="1341108"/>
          </a:xfrm>
          <a:prstGeom prst="rect">
            <a:avLst/>
          </a:prstGeom>
          <a:ln>
            <a:solidFill>
              <a:srgbClr val="1D2D4B"/>
            </a:solidFill>
          </a:ln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200" dirty="0" smtClean="0"/>
              <a:t>Premium</a:t>
            </a:r>
            <a:br>
              <a:rPr lang="de-DE" sz="1200" dirty="0" smtClean="0"/>
            </a:br>
            <a:endParaRPr lang="de-DE" sz="1200" dirty="0" smtClean="0"/>
          </a:p>
          <a:p>
            <a:pPr algn="ctr"/>
            <a:r>
              <a:rPr lang="de-DE" sz="1200" dirty="0" smtClean="0"/>
              <a:t>GP</a:t>
            </a:r>
          </a:p>
          <a:p>
            <a:pPr algn="ctr"/>
            <a:r>
              <a:rPr lang="de-DE" sz="1200" dirty="0" smtClean="0"/>
              <a:t>MA 50 %</a:t>
            </a:r>
            <a:br>
              <a:rPr lang="de-DE" sz="1200" dirty="0" smtClean="0"/>
            </a:br>
            <a:r>
              <a:rPr lang="de-DE" sz="1200" dirty="0" smtClean="0"/>
              <a:t>(ab 60. LJ 25 %)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6532" y="2446948"/>
            <a:ext cx="801537" cy="320615"/>
          </a:xfrm>
          <a:prstGeom prst="rect">
            <a:avLst/>
          </a:prstGeom>
        </p:spPr>
      </p:pic>
      <p:grpSp>
        <p:nvGrpSpPr>
          <p:cNvPr id="8" name="Gruppieren 7"/>
          <p:cNvGrpSpPr/>
          <p:nvPr/>
        </p:nvGrpSpPr>
        <p:grpSpPr>
          <a:xfrm>
            <a:off x="809150" y="2288798"/>
            <a:ext cx="1349374" cy="2452023"/>
            <a:chOff x="626700" y="2060575"/>
            <a:chExt cx="1349374" cy="2452023"/>
          </a:xfrm>
        </p:grpSpPr>
        <p:pic>
          <p:nvPicPr>
            <p:cNvPr id="51" name="Grafik 5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8495" y="2219742"/>
              <a:ext cx="985784" cy="292118"/>
            </a:xfrm>
            <a:prstGeom prst="rect">
              <a:avLst/>
            </a:prstGeom>
          </p:spPr>
        </p:pic>
        <p:sp>
          <p:nvSpPr>
            <p:cNvPr id="52" name="Textplatzhalter 4"/>
            <p:cNvSpPr txBox="1">
              <a:spLocks/>
            </p:cNvSpPr>
            <p:nvPr/>
          </p:nvSpPr>
          <p:spPr>
            <a:xfrm>
              <a:off x="626700" y="2707821"/>
              <a:ext cx="1349374" cy="1341108"/>
            </a:xfrm>
            <a:prstGeom prst="rect">
              <a:avLst/>
            </a:prstGeom>
            <a:ln>
              <a:solidFill>
                <a:srgbClr val="1D2D4B"/>
              </a:solidFill>
            </a:ln>
          </p:spPr>
          <p:txBody>
            <a:bodyPr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sz="1200" dirty="0" smtClean="0"/>
                <a:t>Silber</a:t>
              </a:r>
              <a:br>
                <a:rPr lang="de-DE" sz="1200" dirty="0" smtClean="0"/>
              </a:br>
              <a:endParaRPr lang="de-DE" sz="1200" dirty="0" smtClean="0"/>
            </a:p>
            <a:p>
              <a:pPr algn="ctr"/>
              <a:r>
                <a:rPr lang="de-DE" sz="1200" dirty="0" smtClean="0"/>
                <a:t>Ohne GP</a:t>
              </a:r>
            </a:p>
            <a:p>
              <a:pPr algn="ctr"/>
              <a:r>
                <a:rPr lang="de-DE" sz="1200" dirty="0" smtClean="0"/>
                <a:t>MA 50 %</a:t>
              </a:r>
              <a:endParaRPr lang="de-DE" sz="1200" dirty="0"/>
            </a:p>
          </p:txBody>
        </p:sp>
        <p:sp>
          <p:nvSpPr>
            <p:cNvPr id="53" name="Textplatzhalter 4"/>
            <p:cNvSpPr txBox="1">
              <a:spLocks/>
            </p:cNvSpPr>
            <p:nvPr/>
          </p:nvSpPr>
          <p:spPr>
            <a:xfrm>
              <a:off x="626700" y="4123647"/>
              <a:ext cx="1349374" cy="388951"/>
            </a:xfrm>
            <a:prstGeom prst="rect">
              <a:avLst/>
            </a:prstGeom>
            <a:ln>
              <a:solidFill>
                <a:srgbClr val="1D2D4B"/>
              </a:solidFill>
            </a:ln>
          </p:spPr>
          <p:txBody>
            <a:bodyPr tIns="126000" bIns="90000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sz="1200" b="1" dirty="0" smtClean="0"/>
                <a:t>64,74 €</a:t>
              </a:r>
              <a:endParaRPr lang="de-DE" sz="1200" b="1" dirty="0"/>
            </a:p>
          </p:txBody>
        </p:sp>
        <p:sp>
          <p:nvSpPr>
            <p:cNvPr id="54" name="Textplatzhalter 4"/>
            <p:cNvSpPr txBox="1">
              <a:spLocks/>
            </p:cNvSpPr>
            <p:nvPr/>
          </p:nvSpPr>
          <p:spPr>
            <a:xfrm>
              <a:off x="631823" y="2060575"/>
              <a:ext cx="1344251" cy="572528"/>
            </a:xfrm>
            <a:prstGeom prst="rect">
              <a:avLst/>
            </a:prstGeom>
            <a:ln>
              <a:solidFill>
                <a:srgbClr val="1D2D4B"/>
              </a:solidFill>
            </a:ln>
          </p:spPr>
          <p:txBody>
            <a:bodyPr tIns="90000" bIns="90000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e-DE" sz="1200" b="1" dirty="0"/>
            </a:p>
          </p:txBody>
        </p:sp>
      </p:grpSp>
      <p:sp>
        <p:nvSpPr>
          <p:cNvPr id="9" name="Textplatzhalter 4"/>
          <p:cNvSpPr txBox="1">
            <a:spLocks/>
          </p:cNvSpPr>
          <p:nvPr/>
        </p:nvSpPr>
        <p:spPr>
          <a:xfrm>
            <a:off x="6955184" y="2287781"/>
            <a:ext cx="1349375" cy="572528"/>
          </a:xfrm>
          <a:prstGeom prst="rect">
            <a:avLst/>
          </a:prstGeom>
          <a:ln>
            <a:solidFill>
              <a:srgbClr val="1D2D4B"/>
            </a:solidFill>
          </a:ln>
        </p:spPr>
        <p:txBody>
          <a:bodyPr tIns="90000" bIns="90000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e-DE" sz="1200" b="1" dirty="0"/>
          </a:p>
        </p:txBody>
      </p:sp>
      <p:grpSp>
        <p:nvGrpSpPr>
          <p:cNvPr id="10" name="Gruppieren 9"/>
          <p:cNvGrpSpPr/>
          <p:nvPr/>
        </p:nvGrpSpPr>
        <p:grpSpPr>
          <a:xfrm>
            <a:off x="2340320" y="2288798"/>
            <a:ext cx="1349375" cy="2452023"/>
            <a:chOff x="2157870" y="2060575"/>
            <a:chExt cx="1349375" cy="2452023"/>
          </a:xfrm>
        </p:grpSpPr>
        <p:sp>
          <p:nvSpPr>
            <p:cNvPr id="48" name="Textplatzhalter 4"/>
            <p:cNvSpPr txBox="1">
              <a:spLocks/>
            </p:cNvSpPr>
            <p:nvPr/>
          </p:nvSpPr>
          <p:spPr>
            <a:xfrm>
              <a:off x="2157870" y="2698938"/>
              <a:ext cx="1343121" cy="1341108"/>
            </a:xfrm>
            <a:prstGeom prst="rect">
              <a:avLst/>
            </a:prstGeom>
            <a:ln>
              <a:solidFill>
                <a:srgbClr val="1D2D4B"/>
              </a:solidFill>
            </a:ln>
          </p:spPr>
          <p:txBody>
            <a:bodyPr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sz="1200" dirty="0" smtClean="0"/>
                <a:t>Gold</a:t>
              </a:r>
              <a:br>
                <a:rPr lang="de-DE" sz="1200" dirty="0" smtClean="0"/>
              </a:br>
              <a:endParaRPr lang="de-DE" sz="1200" dirty="0" smtClean="0"/>
            </a:p>
            <a:p>
              <a:pPr algn="ctr"/>
              <a:r>
                <a:rPr lang="de-DE" sz="1200" dirty="0" smtClean="0"/>
                <a:t>Ohne GP</a:t>
              </a:r>
            </a:p>
            <a:p>
              <a:pPr algn="ctr"/>
              <a:r>
                <a:rPr lang="de-DE" sz="1200" dirty="0" smtClean="0"/>
                <a:t>MA 75 %</a:t>
              </a:r>
              <a:endParaRPr lang="de-DE" sz="1200" dirty="0"/>
            </a:p>
          </p:txBody>
        </p:sp>
        <p:sp>
          <p:nvSpPr>
            <p:cNvPr id="49" name="Textplatzhalter 4"/>
            <p:cNvSpPr txBox="1">
              <a:spLocks/>
            </p:cNvSpPr>
            <p:nvPr/>
          </p:nvSpPr>
          <p:spPr>
            <a:xfrm>
              <a:off x="2157870" y="2060575"/>
              <a:ext cx="1349375" cy="572528"/>
            </a:xfrm>
            <a:prstGeom prst="rect">
              <a:avLst/>
            </a:prstGeom>
            <a:ln>
              <a:solidFill>
                <a:srgbClr val="1D2D4B"/>
              </a:solidFill>
            </a:ln>
          </p:spPr>
          <p:txBody>
            <a:bodyPr tIns="90000" bIns="90000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e-DE" sz="1200" b="1" dirty="0"/>
            </a:p>
          </p:txBody>
        </p:sp>
        <p:sp>
          <p:nvSpPr>
            <p:cNvPr id="50" name="Textplatzhalter 4"/>
            <p:cNvSpPr txBox="1">
              <a:spLocks/>
            </p:cNvSpPr>
            <p:nvPr/>
          </p:nvSpPr>
          <p:spPr>
            <a:xfrm>
              <a:off x="2157870" y="4123647"/>
              <a:ext cx="1349375" cy="388951"/>
            </a:xfrm>
            <a:prstGeom prst="rect">
              <a:avLst/>
            </a:prstGeom>
            <a:ln>
              <a:solidFill>
                <a:srgbClr val="1D2D4B"/>
              </a:solidFill>
            </a:ln>
          </p:spPr>
          <p:txBody>
            <a:bodyPr tIns="126000" bIns="90000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sz="1200" b="1" dirty="0" smtClean="0"/>
                <a:t>112,81 €</a:t>
              </a:r>
              <a:endParaRPr lang="de-DE" sz="1200" b="1" dirty="0"/>
            </a:p>
          </p:txBody>
        </p:sp>
      </p:grpSp>
      <p:sp>
        <p:nvSpPr>
          <p:cNvPr id="11" name="Textplatzhalter 4"/>
          <p:cNvSpPr txBox="1">
            <a:spLocks/>
          </p:cNvSpPr>
          <p:nvPr/>
        </p:nvSpPr>
        <p:spPr>
          <a:xfrm>
            <a:off x="6947073" y="4348032"/>
            <a:ext cx="1349375" cy="388951"/>
          </a:xfrm>
          <a:prstGeom prst="rect">
            <a:avLst/>
          </a:prstGeom>
          <a:ln>
            <a:solidFill>
              <a:srgbClr val="1D2D4B"/>
            </a:solidFill>
          </a:ln>
        </p:spPr>
        <p:txBody>
          <a:bodyPr tIns="126000" bIns="90000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200" b="1" dirty="0" smtClean="0"/>
              <a:t>84,49 €</a:t>
            </a:r>
            <a:endParaRPr lang="de-DE" sz="1200" b="1" dirty="0"/>
          </a:p>
        </p:txBody>
      </p:sp>
      <p:grpSp>
        <p:nvGrpSpPr>
          <p:cNvPr id="12" name="Gruppieren 11"/>
          <p:cNvGrpSpPr/>
          <p:nvPr/>
        </p:nvGrpSpPr>
        <p:grpSpPr>
          <a:xfrm>
            <a:off x="5413267" y="2288798"/>
            <a:ext cx="1349376" cy="2452023"/>
            <a:chOff x="5248219" y="2060575"/>
            <a:chExt cx="1349376" cy="2452023"/>
          </a:xfrm>
        </p:grpSpPr>
        <p:sp>
          <p:nvSpPr>
            <p:cNvPr id="44" name="Textplatzhalter 4"/>
            <p:cNvSpPr txBox="1">
              <a:spLocks/>
            </p:cNvSpPr>
            <p:nvPr/>
          </p:nvSpPr>
          <p:spPr>
            <a:xfrm>
              <a:off x="5248219" y="2707821"/>
              <a:ext cx="1349375" cy="1341108"/>
            </a:xfrm>
            <a:prstGeom prst="rect">
              <a:avLst/>
            </a:prstGeom>
            <a:ln>
              <a:solidFill>
                <a:srgbClr val="1D2D4B"/>
              </a:solidFill>
            </a:ln>
          </p:spPr>
          <p:txBody>
            <a:bodyPr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ts val="0"/>
                </a:spcBef>
              </a:pPr>
              <a:r>
                <a:rPr lang="de-DE" sz="1200" dirty="0" smtClean="0"/>
                <a:t>Komplett papierl.</a:t>
              </a:r>
            </a:p>
            <a:p>
              <a:pPr algn="ctr">
                <a:lnSpc>
                  <a:spcPct val="100000"/>
                </a:lnSpc>
                <a:spcBef>
                  <a:spcPts val="0"/>
                </a:spcBef>
              </a:pPr>
              <a:r>
                <a:rPr lang="de-DE" sz="1200" dirty="0" smtClean="0"/>
                <a:t>Taxe Komfort</a:t>
              </a:r>
            </a:p>
            <a:p>
              <a:pPr algn="ctr">
                <a:lnSpc>
                  <a:spcPct val="100000"/>
                </a:lnSpc>
              </a:pPr>
              <a:r>
                <a:rPr lang="de-DE" sz="1200" dirty="0" smtClean="0"/>
                <a:t>GP</a:t>
              </a:r>
            </a:p>
            <a:p>
              <a:pPr algn="ctr">
                <a:lnSpc>
                  <a:spcPct val="100000"/>
                </a:lnSpc>
              </a:pPr>
              <a:r>
                <a:rPr lang="de-DE" sz="1200" dirty="0" smtClean="0"/>
                <a:t>MA 100 %</a:t>
              </a:r>
              <a:endParaRPr lang="de-DE" sz="1200" dirty="0"/>
            </a:p>
          </p:txBody>
        </p:sp>
        <p:pic>
          <p:nvPicPr>
            <p:cNvPr id="45" name="Grafik 4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9833" y="2219742"/>
              <a:ext cx="646145" cy="292119"/>
            </a:xfrm>
            <a:prstGeom prst="rect">
              <a:avLst/>
            </a:prstGeom>
          </p:spPr>
        </p:pic>
        <p:sp>
          <p:nvSpPr>
            <p:cNvPr id="46" name="Textplatzhalter 4"/>
            <p:cNvSpPr txBox="1">
              <a:spLocks/>
            </p:cNvSpPr>
            <p:nvPr/>
          </p:nvSpPr>
          <p:spPr>
            <a:xfrm>
              <a:off x="5248220" y="2060575"/>
              <a:ext cx="1349375" cy="572528"/>
            </a:xfrm>
            <a:prstGeom prst="rect">
              <a:avLst/>
            </a:prstGeom>
            <a:ln>
              <a:solidFill>
                <a:srgbClr val="1D2D4B"/>
              </a:solidFill>
            </a:ln>
          </p:spPr>
          <p:txBody>
            <a:bodyPr tIns="90000" bIns="90000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e-DE" sz="1200" b="1" dirty="0"/>
            </a:p>
          </p:txBody>
        </p:sp>
        <p:sp>
          <p:nvSpPr>
            <p:cNvPr id="47" name="Textplatzhalter 4"/>
            <p:cNvSpPr txBox="1">
              <a:spLocks/>
            </p:cNvSpPr>
            <p:nvPr/>
          </p:nvSpPr>
          <p:spPr>
            <a:xfrm>
              <a:off x="5248219" y="4123647"/>
              <a:ext cx="1349375" cy="388951"/>
            </a:xfrm>
            <a:prstGeom prst="rect">
              <a:avLst/>
            </a:prstGeom>
            <a:ln>
              <a:solidFill>
                <a:srgbClr val="1D2D4B"/>
              </a:solidFill>
            </a:ln>
          </p:spPr>
          <p:txBody>
            <a:bodyPr tIns="126000" bIns="90000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sz="1200" b="1" dirty="0" smtClean="0"/>
                <a:t>101,74 €</a:t>
              </a:r>
              <a:endParaRPr lang="de-DE" sz="1200" b="1" dirty="0"/>
            </a:p>
          </p:txBody>
        </p:sp>
      </p:grpSp>
      <p:grpSp>
        <p:nvGrpSpPr>
          <p:cNvPr id="13" name="Gruppieren 12"/>
          <p:cNvGrpSpPr/>
          <p:nvPr/>
        </p:nvGrpSpPr>
        <p:grpSpPr>
          <a:xfrm>
            <a:off x="3867248" y="2284961"/>
            <a:ext cx="1349377" cy="2452022"/>
            <a:chOff x="6790357" y="2060575"/>
            <a:chExt cx="1349377" cy="2452022"/>
          </a:xfrm>
        </p:grpSpPr>
        <p:sp>
          <p:nvSpPr>
            <p:cNvPr id="40" name="Textplatzhalter 4"/>
            <p:cNvSpPr txBox="1">
              <a:spLocks/>
            </p:cNvSpPr>
            <p:nvPr/>
          </p:nvSpPr>
          <p:spPr>
            <a:xfrm>
              <a:off x="6790358" y="2708071"/>
              <a:ext cx="1349375" cy="1341108"/>
            </a:xfrm>
            <a:prstGeom prst="rect">
              <a:avLst/>
            </a:prstGeom>
            <a:ln>
              <a:solidFill>
                <a:srgbClr val="1D2D4B"/>
              </a:solidFill>
            </a:ln>
          </p:spPr>
          <p:txBody>
            <a:bodyPr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sz="1200" dirty="0" smtClean="0"/>
                <a:t>afm Klassik Garant Exklusiv</a:t>
              </a:r>
            </a:p>
            <a:p>
              <a:pPr algn="ctr">
                <a:lnSpc>
                  <a:spcPct val="100000"/>
                </a:lnSpc>
              </a:pPr>
              <a:r>
                <a:rPr lang="de-DE" sz="1200" dirty="0"/>
                <a:t>O</a:t>
              </a:r>
              <a:r>
                <a:rPr lang="de-DE" sz="1200" dirty="0" smtClean="0"/>
                <a:t>hne GP</a:t>
              </a:r>
            </a:p>
            <a:p>
              <a:pPr algn="ctr">
                <a:lnSpc>
                  <a:spcPct val="100000"/>
                </a:lnSpc>
              </a:pPr>
              <a:r>
                <a:rPr lang="de-DE" sz="1200" dirty="0" smtClean="0"/>
                <a:t>MA 100 %</a:t>
              </a:r>
              <a:endParaRPr lang="de-DE" sz="1200" dirty="0"/>
            </a:p>
          </p:txBody>
        </p:sp>
        <p:pic>
          <p:nvPicPr>
            <p:cNvPr id="41" name="Grafik 4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59751" y="2219742"/>
              <a:ext cx="810586" cy="271796"/>
            </a:xfrm>
            <a:prstGeom prst="rect">
              <a:avLst/>
            </a:prstGeom>
          </p:spPr>
        </p:pic>
        <p:sp>
          <p:nvSpPr>
            <p:cNvPr id="42" name="Textplatzhalter 4"/>
            <p:cNvSpPr txBox="1">
              <a:spLocks/>
            </p:cNvSpPr>
            <p:nvPr/>
          </p:nvSpPr>
          <p:spPr>
            <a:xfrm>
              <a:off x="6790359" y="2060575"/>
              <a:ext cx="1349375" cy="572528"/>
            </a:xfrm>
            <a:prstGeom prst="rect">
              <a:avLst/>
            </a:prstGeom>
            <a:ln>
              <a:solidFill>
                <a:srgbClr val="1D2D4B"/>
              </a:solidFill>
            </a:ln>
          </p:spPr>
          <p:txBody>
            <a:bodyPr tIns="90000" bIns="90000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e-DE" sz="1200" b="1" dirty="0"/>
            </a:p>
          </p:txBody>
        </p:sp>
        <p:sp>
          <p:nvSpPr>
            <p:cNvPr id="43" name="Textplatzhalter 4"/>
            <p:cNvSpPr txBox="1">
              <a:spLocks/>
            </p:cNvSpPr>
            <p:nvPr/>
          </p:nvSpPr>
          <p:spPr>
            <a:xfrm>
              <a:off x="6790357" y="4123646"/>
              <a:ext cx="1349375" cy="388951"/>
            </a:xfrm>
            <a:prstGeom prst="rect">
              <a:avLst/>
            </a:prstGeom>
            <a:ln>
              <a:solidFill>
                <a:srgbClr val="1D2D4B"/>
              </a:solidFill>
            </a:ln>
          </p:spPr>
          <p:txBody>
            <a:bodyPr tIns="126000" bIns="90000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sz="1200" b="1" dirty="0" smtClean="0"/>
                <a:t>116,96 €</a:t>
              </a:r>
              <a:endParaRPr lang="de-DE" sz="1200" b="1" dirty="0"/>
            </a:p>
          </p:txBody>
        </p:sp>
      </p:grpSp>
      <p:grpSp>
        <p:nvGrpSpPr>
          <p:cNvPr id="14" name="Gruppieren 13"/>
          <p:cNvGrpSpPr/>
          <p:nvPr/>
        </p:nvGrpSpPr>
        <p:grpSpPr>
          <a:xfrm>
            <a:off x="8489898" y="2272006"/>
            <a:ext cx="1349377" cy="2452022"/>
            <a:chOff x="8409124" y="2060575"/>
            <a:chExt cx="1349377" cy="2452022"/>
          </a:xfrm>
        </p:grpSpPr>
        <p:pic>
          <p:nvPicPr>
            <p:cNvPr id="36" name="Grafik 3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98900" y="2180230"/>
              <a:ext cx="962959" cy="252980"/>
            </a:xfrm>
            <a:prstGeom prst="rect">
              <a:avLst/>
            </a:prstGeom>
          </p:spPr>
        </p:pic>
        <p:sp>
          <p:nvSpPr>
            <p:cNvPr id="37" name="Textplatzhalter 4"/>
            <p:cNvSpPr txBox="1">
              <a:spLocks/>
            </p:cNvSpPr>
            <p:nvPr/>
          </p:nvSpPr>
          <p:spPr>
            <a:xfrm>
              <a:off x="8409125" y="2708071"/>
              <a:ext cx="1349375" cy="1341108"/>
            </a:xfrm>
            <a:prstGeom prst="rect">
              <a:avLst/>
            </a:prstGeom>
            <a:ln>
              <a:solidFill>
                <a:srgbClr val="1D2D4B"/>
              </a:solidFill>
            </a:ln>
          </p:spPr>
          <p:txBody>
            <a:bodyPr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sz="1200" dirty="0" smtClean="0"/>
                <a:t>XXL</a:t>
              </a:r>
              <a:br>
                <a:rPr lang="de-DE" sz="1200" dirty="0" smtClean="0"/>
              </a:br>
              <a:r>
                <a:rPr lang="de-DE" sz="1200" dirty="0" smtClean="0"/>
                <a:t>mit Plus-Taxe</a:t>
              </a:r>
            </a:p>
            <a:p>
              <a:pPr algn="ctr"/>
              <a:r>
                <a:rPr lang="de-DE" sz="1200" dirty="0" smtClean="0"/>
                <a:t>GP</a:t>
              </a:r>
            </a:p>
            <a:p>
              <a:pPr algn="ctr"/>
              <a:r>
                <a:rPr lang="de-DE" sz="1200" dirty="0" smtClean="0"/>
                <a:t>MA 100 %</a:t>
              </a:r>
              <a:endParaRPr lang="de-DE" sz="1200" dirty="0"/>
            </a:p>
          </p:txBody>
        </p:sp>
        <p:sp>
          <p:nvSpPr>
            <p:cNvPr id="38" name="Textplatzhalter 4"/>
            <p:cNvSpPr txBox="1">
              <a:spLocks/>
            </p:cNvSpPr>
            <p:nvPr/>
          </p:nvSpPr>
          <p:spPr>
            <a:xfrm>
              <a:off x="8409126" y="2060575"/>
              <a:ext cx="1349375" cy="572528"/>
            </a:xfrm>
            <a:prstGeom prst="rect">
              <a:avLst/>
            </a:prstGeom>
            <a:ln>
              <a:solidFill>
                <a:srgbClr val="1D2D4B"/>
              </a:solidFill>
            </a:ln>
          </p:spPr>
          <p:txBody>
            <a:bodyPr tIns="90000" bIns="90000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e-DE" sz="1200" b="1" dirty="0"/>
            </a:p>
          </p:txBody>
        </p:sp>
        <p:sp>
          <p:nvSpPr>
            <p:cNvPr id="39" name="Textplatzhalter 4"/>
            <p:cNvSpPr txBox="1">
              <a:spLocks/>
            </p:cNvSpPr>
            <p:nvPr/>
          </p:nvSpPr>
          <p:spPr>
            <a:xfrm>
              <a:off x="8409124" y="4123646"/>
              <a:ext cx="1349375" cy="388951"/>
            </a:xfrm>
            <a:prstGeom prst="rect">
              <a:avLst/>
            </a:prstGeom>
            <a:ln>
              <a:solidFill>
                <a:srgbClr val="1D2D4B"/>
              </a:solidFill>
            </a:ln>
          </p:spPr>
          <p:txBody>
            <a:bodyPr tIns="126000" bIns="90000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sz="1200" b="1" dirty="0" smtClean="0"/>
                <a:t>129,59 €</a:t>
              </a:r>
              <a:endParaRPr lang="de-DE" sz="1200" b="1" dirty="0"/>
            </a:p>
          </p:txBody>
        </p:sp>
      </p:grpSp>
      <p:grpSp>
        <p:nvGrpSpPr>
          <p:cNvPr id="15" name="Gruppieren 14"/>
          <p:cNvGrpSpPr/>
          <p:nvPr/>
        </p:nvGrpSpPr>
        <p:grpSpPr>
          <a:xfrm>
            <a:off x="9987478" y="2276449"/>
            <a:ext cx="1349377" cy="2452022"/>
            <a:chOff x="10027891" y="2060575"/>
            <a:chExt cx="1349377" cy="2452022"/>
          </a:xfrm>
        </p:grpSpPr>
        <p:pic>
          <p:nvPicPr>
            <p:cNvPr id="32" name="Grafik 3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23247" y="2204329"/>
              <a:ext cx="958662" cy="312784"/>
            </a:xfrm>
            <a:prstGeom prst="rect">
              <a:avLst/>
            </a:prstGeom>
          </p:spPr>
        </p:pic>
        <p:sp>
          <p:nvSpPr>
            <p:cNvPr id="33" name="Textplatzhalter 4"/>
            <p:cNvSpPr txBox="1">
              <a:spLocks/>
            </p:cNvSpPr>
            <p:nvPr/>
          </p:nvSpPr>
          <p:spPr>
            <a:xfrm>
              <a:off x="10027892" y="2708071"/>
              <a:ext cx="1349375" cy="1341108"/>
            </a:xfrm>
            <a:prstGeom prst="rect">
              <a:avLst/>
            </a:prstGeom>
            <a:ln>
              <a:solidFill>
                <a:srgbClr val="1D2D4B"/>
              </a:solidFill>
            </a:ln>
          </p:spPr>
          <p:txBody>
            <a:bodyPr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sz="1200" dirty="0" smtClean="0"/>
                <a:t>TR3 Premium</a:t>
              </a:r>
              <a:br>
                <a:rPr lang="de-DE" sz="1200" dirty="0" smtClean="0"/>
              </a:br>
              <a:endParaRPr lang="de-DE" sz="1200" dirty="0" smtClean="0"/>
            </a:p>
            <a:p>
              <a:pPr algn="ctr"/>
              <a:r>
                <a:rPr lang="de-DE" sz="1200" dirty="0" smtClean="0"/>
                <a:t>GP</a:t>
              </a:r>
            </a:p>
            <a:p>
              <a:pPr algn="ctr"/>
              <a:r>
                <a:rPr lang="de-DE" sz="1200" dirty="0" smtClean="0"/>
                <a:t>MA 50 %</a:t>
              </a:r>
              <a:endParaRPr lang="de-DE" sz="1200" dirty="0"/>
            </a:p>
          </p:txBody>
        </p:sp>
        <p:sp>
          <p:nvSpPr>
            <p:cNvPr id="34" name="Textplatzhalter 4"/>
            <p:cNvSpPr txBox="1">
              <a:spLocks/>
            </p:cNvSpPr>
            <p:nvPr/>
          </p:nvSpPr>
          <p:spPr>
            <a:xfrm>
              <a:off x="10027893" y="2060575"/>
              <a:ext cx="1349375" cy="572528"/>
            </a:xfrm>
            <a:prstGeom prst="rect">
              <a:avLst/>
            </a:prstGeom>
            <a:ln>
              <a:solidFill>
                <a:srgbClr val="1D2D4B"/>
              </a:solidFill>
            </a:ln>
          </p:spPr>
          <p:txBody>
            <a:bodyPr tIns="90000" bIns="90000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de-DE" sz="1200" b="1" dirty="0"/>
            </a:p>
          </p:txBody>
        </p:sp>
        <p:sp>
          <p:nvSpPr>
            <p:cNvPr id="35" name="Textplatzhalter 4"/>
            <p:cNvSpPr txBox="1">
              <a:spLocks/>
            </p:cNvSpPr>
            <p:nvPr/>
          </p:nvSpPr>
          <p:spPr>
            <a:xfrm>
              <a:off x="10027891" y="4123646"/>
              <a:ext cx="1349375" cy="388951"/>
            </a:xfrm>
            <a:prstGeom prst="rect">
              <a:avLst/>
            </a:prstGeom>
            <a:ln>
              <a:solidFill>
                <a:srgbClr val="1D2D4B"/>
              </a:solidFill>
            </a:ln>
          </p:spPr>
          <p:txBody>
            <a:bodyPr tIns="126000" bIns="90000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de-DE" sz="1200" b="1" dirty="0" smtClean="0"/>
                <a:t>143,07 €</a:t>
              </a:r>
              <a:endParaRPr lang="de-DE" sz="1200" b="1" dirty="0"/>
            </a:p>
          </p:txBody>
        </p:sp>
      </p:grpSp>
      <p:sp>
        <p:nvSpPr>
          <p:cNvPr id="16" name="Textplatzhalter 4"/>
          <p:cNvSpPr txBox="1">
            <a:spLocks/>
          </p:cNvSpPr>
          <p:nvPr/>
        </p:nvSpPr>
        <p:spPr>
          <a:xfrm>
            <a:off x="809149" y="4815540"/>
            <a:ext cx="1353175" cy="374300"/>
          </a:xfrm>
          <a:prstGeom prst="rect">
            <a:avLst/>
          </a:prstGeom>
          <a:ln>
            <a:solidFill>
              <a:srgbClr val="1D2D4B"/>
            </a:solidFill>
          </a:ln>
        </p:spPr>
        <p:txBody>
          <a:bodyPr tIns="126000" bIns="90000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200" b="1" dirty="0" smtClean="0"/>
              <a:t>64,74 €</a:t>
            </a:r>
            <a:endParaRPr lang="de-DE" sz="1200" b="1" dirty="0"/>
          </a:p>
        </p:txBody>
      </p:sp>
      <p:sp>
        <p:nvSpPr>
          <p:cNvPr id="17" name="Textplatzhalter 4"/>
          <p:cNvSpPr txBox="1">
            <a:spLocks/>
          </p:cNvSpPr>
          <p:nvPr/>
        </p:nvSpPr>
        <p:spPr>
          <a:xfrm>
            <a:off x="2340321" y="4815539"/>
            <a:ext cx="1359172" cy="388951"/>
          </a:xfrm>
          <a:prstGeom prst="rect">
            <a:avLst/>
          </a:prstGeom>
          <a:ln>
            <a:solidFill>
              <a:srgbClr val="1D2D4B"/>
            </a:solidFill>
          </a:ln>
        </p:spPr>
        <p:txBody>
          <a:bodyPr tIns="126000" bIns="90000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200" b="1" dirty="0" smtClean="0"/>
              <a:t>112,81 €</a:t>
            </a:r>
            <a:endParaRPr lang="de-DE" sz="1200" b="1" dirty="0"/>
          </a:p>
        </p:txBody>
      </p:sp>
      <p:pic>
        <p:nvPicPr>
          <p:cNvPr id="18" name="Grafik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317" y="2427645"/>
            <a:ext cx="985784" cy="292118"/>
          </a:xfrm>
          <a:prstGeom prst="rect">
            <a:avLst/>
          </a:prstGeom>
        </p:spPr>
      </p:pic>
      <p:sp>
        <p:nvSpPr>
          <p:cNvPr id="19" name="Textplatzhalter 4"/>
          <p:cNvSpPr txBox="1">
            <a:spLocks/>
          </p:cNvSpPr>
          <p:nvPr/>
        </p:nvSpPr>
        <p:spPr>
          <a:xfrm>
            <a:off x="3876163" y="4809762"/>
            <a:ext cx="1359172" cy="388951"/>
          </a:xfrm>
          <a:prstGeom prst="rect">
            <a:avLst/>
          </a:prstGeom>
          <a:ln>
            <a:solidFill>
              <a:srgbClr val="1D2D4B"/>
            </a:solidFill>
          </a:ln>
        </p:spPr>
        <p:txBody>
          <a:bodyPr tIns="126000" bIns="90000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200" b="1" dirty="0" smtClean="0"/>
              <a:t>209,77 €</a:t>
            </a:r>
            <a:endParaRPr lang="de-DE" sz="1200" b="1" dirty="0"/>
          </a:p>
        </p:txBody>
      </p:sp>
      <p:sp>
        <p:nvSpPr>
          <p:cNvPr id="20" name="Textplatzhalter 4"/>
          <p:cNvSpPr txBox="1">
            <a:spLocks/>
          </p:cNvSpPr>
          <p:nvPr/>
        </p:nvSpPr>
        <p:spPr>
          <a:xfrm>
            <a:off x="5413267" y="4807496"/>
            <a:ext cx="1359172" cy="388951"/>
          </a:xfrm>
          <a:prstGeom prst="rect">
            <a:avLst/>
          </a:prstGeom>
          <a:ln>
            <a:solidFill>
              <a:srgbClr val="1D2D4B"/>
            </a:solidFill>
          </a:ln>
        </p:spPr>
        <p:txBody>
          <a:bodyPr tIns="126000" bIns="90000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200" b="1" dirty="0" smtClean="0"/>
              <a:t>217,06 €</a:t>
            </a:r>
            <a:endParaRPr lang="de-DE" sz="1200" b="1" dirty="0"/>
          </a:p>
        </p:txBody>
      </p:sp>
      <p:sp>
        <p:nvSpPr>
          <p:cNvPr id="21" name="Textplatzhalter 4"/>
          <p:cNvSpPr txBox="1">
            <a:spLocks/>
          </p:cNvSpPr>
          <p:nvPr/>
        </p:nvSpPr>
        <p:spPr>
          <a:xfrm>
            <a:off x="6947073" y="4804173"/>
            <a:ext cx="1359172" cy="400317"/>
          </a:xfrm>
          <a:prstGeom prst="rect">
            <a:avLst/>
          </a:prstGeom>
          <a:ln>
            <a:solidFill>
              <a:srgbClr val="1D2D4B"/>
            </a:solidFill>
          </a:ln>
        </p:spPr>
        <p:txBody>
          <a:bodyPr tIns="126000" bIns="90000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200" b="1" dirty="0" smtClean="0"/>
              <a:t>102,58 €</a:t>
            </a:r>
            <a:endParaRPr lang="de-DE" sz="1200" b="1" dirty="0"/>
          </a:p>
        </p:txBody>
      </p:sp>
      <p:sp>
        <p:nvSpPr>
          <p:cNvPr id="22" name="Textplatzhalter 4"/>
          <p:cNvSpPr txBox="1">
            <a:spLocks/>
          </p:cNvSpPr>
          <p:nvPr/>
        </p:nvSpPr>
        <p:spPr>
          <a:xfrm>
            <a:off x="9987478" y="4798559"/>
            <a:ext cx="1359172" cy="400317"/>
          </a:xfrm>
          <a:prstGeom prst="rect">
            <a:avLst/>
          </a:prstGeom>
          <a:ln>
            <a:solidFill>
              <a:srgbClr val="1D2D4B"/>
            </a:solidFill>
          </a:ln>
        </p:spPr>
        <p:txBody>
          <a:bodyPr tIns="126000" bIns="90000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200" b="1" dirty="0" smtClean="0"/>
              <a:t>143,07 €</a:t>
            </a:r>
            <a:endParaRPr lang="de-DE" sz="1200" b="1" dirty="0"/>
          </a:p>
        </p:txBody>
      </p:sp>
      <p:sp>
        <p:nvSpPr>
          <p:cNvPr id="23" name="Textplatzhalter 4"/>
          <p:cNvSpPr txBox="1">
            <a:spLocks/>
          </p:cNvSpPr>
          <p:nvPr/>
        </p:nvSpPr>
        <p:spPr>
          <a:xfrm>
            <a:off x="8489898" y="4798558"/>
            <a:ext cx="1359172" cy="400317"/>
          </a:xfrm>
          <a:prstGeom prst="rect">
            <a:avLst/>
          </a:prstGeom>
          <a:ln>
            <a:solidFill>
              <a:srgbClr val="1D2D4B"/>
            </a:solidFill>
          </a:ln>
        </p:spPr>
        <p:txBody>
          <a:bodyPr tIns="126000" bIns="90000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200" b="1" dirty="0" smtClean="0"/>
              <a:t>223,47 €</a:t>
            </a:r>
            <a:endParaRPr lang="de-DE" sz="1200" b="1" dirty="0"/>
          </a:p>
        </p:txBody>
      </p:sp>
      <p:sp>
        <p:nvSpPr>
          <p:cNvPr id="24" name="Textplatzhalter 4"/>
          <p:cNvSpPr txBox="1">
            <a:spLocks/>
          </p:cNvSpPr>
          <p:nvPr/>
        </p:nvSpPr>
        <p:spPr>
          <a:xfrm>
            <a:off x="5413091" y="5269542"/>
            <a:ext cx="1353175" cy="366362"/>
          </a:xfrm>
          <a:prstGeom prst="rect">
            <a:avLst/>
          </a:prstGeom>
          <a:ln>
            <a:solidFill>
              <a:srgbClr val="1D2D4B"/>
            </a:solidFill>
          </a:ln>
        </p:spPr>
        <p:txBody>
          <a:bodyPr tIns="126000" bIns="90000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200" b="1" dirty="0" smtClean="0"/>
              <a:t>265,25 €</a:t>
            </a:r>
            <a:endParaRPr lang="de-DE" sz="1200" b="1" dirty="0"/>
          </a:p>
        </p:txBody>
      </p:sp>
      <p:sp>
        <p:nvSpPr>
          <p:cNvPr id="25" name="Textplatzhalter 4"/>
          <p:cNvSpPr txBox="1">
            <a:spLocks/>
          </p:cNvSpPr>
          <p:nvPr/>
        </p:nvSpPr>
        <p:spPr>
          <a:xfrm>
            <a:off x="8495895" y="5269542"/>
            <a:ext cx="1353175" cy="374300"/>
          </a:xfrm>
          <a:prstGeom prst="rect">
            <a:avLst/>
          </a:prstGeom>
          <a:ln>
            <a:solidFill>
              <a:srgbClr val="1D2D4B"/>
            </a:solidFill>
          </a:ln>
        </p:spPr>
        <p:txBody>
          <a:bodyPr tIns="126000" bIns="90000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200" b="1" dirty="0" smtClean="0"/>
              <a:t>274,65 €</a:t>
            </a:r>
            <a:endParaRPr lang="de-DE" sz="1200" b="1" dirty="0"/>
          </a:p>
        </p:txBody>
      </p:sp>
      <p:sp>
        <p:nvSpPr>
          <p:cNvPr id="26" name="Textplatzhalter 4"/>
          <p:cNvSpPr txBox="1">
            <a:spLocks/>
          </p:cNvSpPr>
          <p:nvPr/>
        </p:nvSpPr>
        <p:spPr>
          <a:xfrm>
            <a:off x="3880523" y="5279067"/>
            <a:ext cx="1353175" cy="358425"/>
          </a:xfrm>
          <a:prstGeom prst="rect">
            <a:avLst/>
          </a:prstGeom>
          <a:ln>
            <a:solidFill>
              <a:srgbClr val="1D2D4B"/>
            </a:solidFill>
          </a:ln>
        </p:spPr>
        <p:txBody>
          <a:bodyPr tIns="126000" bIns="90000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200" b="1" dirty="0" smtClean="0"/>
              <a:t>209,77 €</a:t>
            </a:r>
            <a:endParaRPr lang="de-DE" sz="1200" b="1" dirty="0"/>
          </a:p>
        </p:txBody>
      </p:sp>
      <p:sp>
        <p:nvSpPr>
          <p:cNvPr id="27" name="Textplatzhalter 4"/>
          <p:cNvSpPr txBox="1">
            <a:spLocks/>
          </p:cNvSpPr>
          <p:nvPr/>
        </p:nvSpPr>
        <p:spPr>
          <a:xfrm>
            <a:off x="6955184" y="5278124"/>
            <a:ext cx="1353175" cy="374300"/>
          </a:xfrm>
          <a:prstGeom prst="rect">
            <a:avLst/>
          </a:prstGeom>
          <a:ln>
            <a:solidFill>
              <a:srgbClr val="1D2D4B"/>
            </a:solidFill>
          </a:ln>
        </p:spPr>
        <p:txBody>
          <a:bodyPr tIns="126000" bIns="90000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200" b="1" dirty="0" smtClean="0"/>
              <a:t>102,58 €</a:t>
            </a:r>
            <a:endParaRPr lang="de-DE" sz="1200" b="1" dirty="0"/>
          </a:p>
        </p:txBody>
      </p:sp>
      <p:sp>
        <p:nvSpPr>
          <p:cNvPr id="28" name="Textplatzhalter 4"/>
          <p:cNvSpPr txBox="1">
            <a:spLocks/>
          </p:cNvSpPr>
          <p:nvPr/>
        </p:nvSpPr>
        <p:spPr>
          <a:xfrm>
            <a:off x="9983678" y="5275614"/>
            <a:ext cx="1353175" cy="374300"/>
          </a:xfrm>
          <a:prstGeom prst="rect">
            <a:avLst/>
          </a:prstGeom>
          <a:ln>
            <a:solidFill>
              <a:srgbClr val="1D2D4B"/>
            </a:solidFill>
          </a:ln>
        </p:spPr>
        <p:txBody>
          <a:bodyPr tIns="126000" bIns="90000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200" b="1" dirty="0" smtClean="0"/>
              <a:t>219,42 €</a:t>
            </a:r>
            <a:endParaRPr lang="de-DE" sz="1200" b="1" dirty="0"/>
          </a:p>
        </p:txBody>
      </p:sp>
      <p:sp>
        <p:nvSpPr>
          <p:cNvPr id="29" name="Textplatzhalter 4"/>
          <p:cNvSpPr txBox="1">
            <a:spLocks/>
          </p:cNvSpPr>
          <p:nvPr/>
        </p:nvSpPr>
        <p:spPr>
          <a:xfrm>
            <a:off x="807249" y="5264559"/>
            <a:ext cx="1353175" cy="371345"/>
          </a:xfrm>
          <a:prstGeom prst="rect">
            <a:avLst/>
          </a:prstGeom>
          <a:ln>
            <a:solidFill>
              <a:srgbClr val="1D2D4B"/>
            </a:solidFill>
          </a:ln>
        </p:spPr>
        <p:txBody>
          <a:bodyPr tIns="126000" bIns="90000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200" b="1" dirty="0" smtClean="0"/>
              <a:t>114,48 €</a:t>
            </a:r>
            <a:endParaRPr lang="de-DE" sz="1200" b="1" dirty="0"/>
          </a:p>
        </p:txBody>
      </p:sp>
      <p:sp>
        <p:nvSpPr>
          <p:cNvPr id="30" name="Textplatzhalter 4"/>
          <p:cNvSpPr txBox="1">
            <a:spLocks/>
          </p:cNvSpPr>
          <p:nvPr/>
        </p:nvSpPr>
        <p:spPr>
          <a:xfrm>
            <a:off x="2347672" y="5277479"/>
            <a:ext cx="1351822" cy="358425"/>
          </a:xfrm>
          <a:prstGeom prst="rect">
            <a:avLst/>
          </a:prstGeom>
          <a:ln>
            <a:solidFill>
              <a:srgbClr val="1D2D4B"/>
            </a:solidFill>
          </a:ln>
        </p:spPr>
        <p:txBody>
          <a:bodyPr tIns="126000" bIns="90000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200" b="1" dirty="0" smtClean="0"/>
              <a:t>250,50 €</a:t>
            </a:r>
            <a:endParaRPr lang="de-DE" sz="1200" b="1" dirty="0"/>
          </a:p>
        </p:txBody>
      </p:sp>
      <p:sp>
        <p:nvSpPr>
          <p:cNvPr id="31" name="Textplatzhalter 4"/>
          <p:cNvSpPr txBox="1">
            <a:spLocks/>
          </p:cNvSpPr>
          <p:nvPr/>
        </p:nvSpPr>
        <p:spPr>
          <a:xfrm>
            <a:off x="2328620" y="5708893"/>
            <a:ext cx="1353175" cy="522472"/>
          </a:xfrm>
          <a:prstGeom prst="rect">
            <a:avLst/>
          </a:prstGeom>
          <a:ln>
            <a:solidFill>
              <a:srgbClr val="1D2D4B"/>
            </a:solidFill>
          </a:ln>
        </p:spPr>
        <p:txBody>
          <a:bodyPr tIns="126000" bIns="90000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200" dirty="0" smtClean="0"/>
              <a:t>Gold 100 mit GP</a:t>
            </a:r>
            <a:br>
              <a:rPr lang="de-DE" sz="1200" dirty="0" smtClean="0"/>
            </a:br>
            <a:r>
              <a:rPr lang="de-DE" sz="1200" dirty="0" smtClean="0"/>
              <a:t>ca.30% Zuschlag</a:t>
            </a:r>
          </a:p>
          <a:p>
            <a:pPr algn="ctr"/>
            <a:endParaRPr lang="de-DE" sz="1200" dirty="0"/>
          </a:p>
        </p:txBody>
      </p:sp>
      <p:sp>
        <p:nvSpPr>
          <p:cNvPr id="55" name="Textplatzhalter 2"/>
          <p:cNvSpPr txBox="1">
            <a:spLocks/>
          </p:cNvSpPr>
          <p:nvPr/>
        </p:nvSpPr>
        <p:spPr>
          <a:xfrm>
            <a:off x="4019238" y="5873861"/>
            <a:ext cx="7422662" cy="646566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de-DE" sz="1000" dirty="0" smtClean="0"/>
              <a:t>1) Bürokaufmann      | </a:t>
            </a:r>
            <a:r>
              <a:rPr lang="de-DE" sz="1000" dirty="0"/>
              <a:t>40 </a:t>
            </a:r>
            <a:r>
              <a:rPr lang="de-DE" sz="1000" dirty="0" smtClean="0"/>
              <a:t>Jahre | </a:t>
            </a:r>
            <a:r>
              <a:rPr lang="de-DE" sz="1000" dirty="0"/>
              <a:t>GG </a:t>
            </a:r>
            <a:r>
              <a:rPr lang="de-DE" sz="1000" dirty="0" smtClean="0"/>
              <a:t>  A   | </a:t>
            </a:r>
            <a:r>
              <a:rPr lang="de-DE" sz="1000" dirty="0"/>
              <a:t>INV 100.000 € </a:t>
            </a:r>
            <a:r>
              <a:rPr lang="de-DE" sz="1000" dirty="0" smtClean="0"/>
              <a:t>| 350 % Progression | </a:t>
            </a:r>
            <a:r>
              <a:rPr lang="de-DE" sz="1000" dirty="0"/>
              <a:t>Tod 10.000 </a:t>
            </a:r>
            <a:r>
              <a:rPr lang="de-DE" sz="1000" dirty="0" smtClean="0"/>
              <a:t>€ | </a:t>
            </a:r>
            <a:r>
              <a:rPr lang="de-DE" sz="1000" dirty="0"/>
              <a:t>Eigenbewegung </a:t>
            </a:r>
            <a:r>
              <a:rPr lang="de-DE" sz="1000" dirty="0" smtClean="0"/>
              <a:t>mitversichert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de-DE" sz="1000" dirty="0" smtClean="0"/>
              <a:t>2) Elektroinstallateur | 40 Jahre | GG A/B  | INV 100.000 € | 350 % Progression | Tod 10.000 € | Eigenbewegung mitversichert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de-DE" sz="1000" dirty="0" smtClean="0"/>
              <a:t>3) </a:t>
            </a:r>
            <a:r>
              <a:rPr lang="de-DE" sz="1000" dirty="0"/>
              <a:t>Klempner         </a:t>
            </a:r>
            <a:r>
              <a:rPr lang="de-DE" sz="1000" dirty="0" smtClean="0"/>
              <a:t>     | </a:t>
            </a:r>
            <a:r>
              <a:rPr lang="de-DE" sz="1000" dirty="0"/>
              <a:t>40 Jahre | GG </a:t>
            </a:r>
            <a:r>
              <a:rPr lang="de-DE" sz="1000" dirty="0" smtClean="0"/>
              <a:t>  B   | </a:t>
            </a:r>
            <a:r>
              <a:rPr lang="de-DE" sz="1000" dirty="0"/>
              <a:t>INV 100.000 € | 350 % Progression | Tod 10.000 € | Eigenbewegung mitversichert</a:t>
            </a:r>
            <a:endParaRPr lang="de-DE" sz="1000" dirty="0" smtClean="0"/>
          </a:p>
          <a:p>
            <a:pPr algn="ctr"/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3357707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49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altLang="de-DE" dirty="0" smtClean="0"/>
              <a:t>Der Markt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Beraterausbildung | Unfall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2337" y="2151216"/>
            <a:ext cx="5932483" cy="4143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51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5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altLang="de-DE" dirty="0"/>
              <a:t>Die gesetzliche Unfallversicherung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Beraterausbildung | Unfall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835708" y="2819129"/>
            <a:ext cx="71628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/>
              <a:t>Heilbehandlung</a:t>
            </a:r>
            <a:br>
              <a:rPr kumimoji="1" lang="de-DE" altLang="de-DE" sz="1600"/>
            </a:br>
            <a:r>
              <a:rPr kumimoji="1" lang="de-DE" altLang="de-DE" sz="1600"/>
              <a:t>(Erstversorgung, Heil-, Hilfs- und Arzneimittel u.s.w.)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64220" y="2387329"/>
            <a:ext cx="7162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800" b="1" dirty="0"/>
              <a:t>Milderung der Gesundheitsstörung 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364220" y="3819254"/>
            <a:ext cx="71628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800" b="1"/>
              <a:t>Berufliche Eingliederung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835708" y="4251054"/>
            <a:ext cx="7162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/>
              <a:t>berufsfördernde Rehabilitationen</a:t>
            </a:r>
            <a:br>
              <a:rPr kumimoji="1" lang="de-DE" altLang="de-DE" sz="1600"/>
            </a:br>
            <a:r>
              <a:rPr kumimoji="1" lang="de-DE" altLang="de-DE" sz="1600"/>
              <a:t>(berufsfördernde Umschulung, Anpassung u.s.w.)</a:t>
            </a:r>
          </a:p>
        </p:txBody>
      </p:sp>
    </p:spTree>
    <p:extLst>
      <p:ext uri="{BB962C8B-B14F-4D97-AF65-F5344CB8AC3E}">
        <p14:creationId xmlns:p14="http://schemas.microsoft.com/office/powerpoint/2010/main" val="3029944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50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 smtClean="0"/>
              <a:t>Ende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de-DE" altLang="de-DE" b="1" dirty="0"/>
              <a:t>Vielen Dank für Ihre Aufmerksamkeit!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Beraterausbildung | Unfall</a:t>
            </a:r>
          </a:p>
        </p:txBody>
      </p:sp>
    </p:spTree>
    <p:extLst>
      <p:ext uri="{BB962C8B-B14F-4D97-AF65-F5344CB8AC3E}">
        <p14:creationId xmlns:p14="http://schemas.microsoft.com/office/powerpoint/2010/main" val="344059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6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altLang="de-DE" dirty="0"/>
              <a:t>Die gesetzliche Unfallversicherung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Beraterausbildung | Unfall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835707" y="4255817"/>
            <a:ext cx="1087686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/>
              <a:t>Geldentschädigung (Verletztengeld, Übergangsgeld, Witwen/Witwer-Renten und Verletztenrente)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64220" y="2382567"/>
            <a:ext cx="7162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800" b="1" dirty="0"/>
              <a:t>Anpassung der Lebensumstände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835708" y="2814367"/>
            <a:ext cx="10876866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soziale Rehabilitation</a:t>
            </a:r>
            <a:br>
              <a:rPr kumimoji="1" lang="de-DE" altLang="de-DE" sz="1600" dirty="0"/>
            </a:br>
            <a:r>
              <a:rPr kumimoji="1" lang="de-DE" altLang="de-DE" sz="1600" dirty="0"/>
              <a:t>(Kraftfahrzeug-, Haushalts- und Wohnungshilfen </a:t>
            </a:r>
            <a:r>
              <a:rPr kumimoji="1" lang="de-DE" altLang="de-DE" sz="1600" dirty="0" err="1"/>
              <a:t>u.s.w</a:t>
            </a:r>
            <a:r>
              <a:rPr kumimoji="1" lang="de-DE" altLang="de-DE" sz="1600" dirty="0"/>
              <a:t>.)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364220" y="3822429"/>
            <a:ext cx="7162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800" b="1"/>
              <a:t>Entschädigung</a:t>
            </a:r>
          </a:p>
        </p:txBody>
      </p:sp>
    </p:spTree>
    <p:extLst>
      <p:ext uri="{BB962C8B-B14F-4D97-AF65-F5344CB8AC3E}">
        <p14:creationId xmlns:p14="http://schemas.microsoft.com/office/powerpoint/2010/main" val="125391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7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altLang="de-DE" dirty="0"/>
              <a:t>Die gesetzliche Unfallversicherung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Beraterausbildung | Unfall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364220" y="2210986"/>
            <a:ext cx="85693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kumimoji="1" lang="de-DE" altLang="de-DE" sz="1800" b="1" u="sng" dirty="0"/>
              <a:t>Beitragszahlung erfolgt durch den Arbeitgeber</a:t>
            </a: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364220" y="2765455"/>
            <a:ext cx="69850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572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>
                <a:srgbClr val="1D2D4B"/>
              </a:buClr>
            </a:pPr>
            <a:r>
              <a:rPr kumimoji="1" lang="de-DE" altLang="de-DE" sz="1600" dirty="0"/>
              <a:t>Abhängig von:</a:t>
            </a:r>
          </a:p>
          <a:p>
            <a:pPr lvl="1">
              <a:spcBef>
                <a:spcPct val="50000"/>
              </a:spcBef>
              <a:buClr>
                <a:srgbClr val="1D2D4B"/>
              </a:buClr>
            </a:pPr>
            <a:r>
              <a:rPr kumimoji="1" lang="de-DE" altLang="de-DE" sz="1600" dirty="0"/>
              <a:t>der Einkommenshöhe der Mitarbeiter</a:t>
            </a:r>
          </a:p>
          <a:p>
            <a:pPr lvl="1">
              <a:spcBef>
                <a:spcPct val="50000"/>
              </a:spcBef>
              <a:buClr>
                <a:srgbClr val="1D2D4B"/>
              </a:buClr>
            </a:pPr>
            <a:r>
              <a:rPr kumimoji="1" lang="de-DE" altLang="de-DE" sz="1600" dirty="0"/>
              <a:t>der beruflichen Risiken</a:t>
            </a: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364220" y="4543887"/>
            <a:ext cx="7634288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Deckung in Deutschland und für berufliche Auslandsreisen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Deckung ab einer Invalidität in Höhe von 20%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Deckung nur für Arbeitsunfälle, Wegeunfälle und Berufskrankheiten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364220" y="4026362"/>
            <a:ext cx="69040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kumimoji="1" lang="de-DE" altLang="de-DE" sz="1800" b="1" u="sng" dirty="0"/>
              <a:t>Versichert ist:</a:t>
            </a:r>
          </a:p>
        </p:txBody>
      </p:sp>
    </p:spTree>
    <p:extLst>
      <p:ext uri="{BB962C8B-B14F-4D97-AF65-F5344CB8AC3E}">
        <p14:creationId xmlns:p14="http://schemas.microsoft.com/office/powerpoint/2010/main" val="2654712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8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altLang="de-DE" dirty="0"/>
              <a:t>Die gesetzliche Unfallversicherung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Beraterausbildung | Unfall</a:t>
            </a:r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98820" y="2226945"/>
            <a:ext cx="6479518" cy="43077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0320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9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altLang="de-DE" dirty="0"/>
              <a:t>Die Leistungsh</a:t>
            </a:r>
            <a:r>
              <a:rPr lang="de-DE" altLang="de-DE" dirty="0">
                <a:latin typeface="Arial (TT) Bold" charset="0"/>
              </a:rPr>
              <a:t>ö</a:t>
            </a:r>
            <a:r>
              <a:rPr lang="de-DE" altLang="de-DE" dirty="0"/>
              <a:t>he der gesetzlichen Unfallversicherung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Beraterausbildung | Unfall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64220" y="2210986"/>
            <a:ext cx="79994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kumimoji="1" lang="de-DE" altLang="de-DE" sz="1800" b="1" u="sng" dirty="0"/>
              <a:t>Verletztenrente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64220" y="2720573"/>
            <a:ext cx="11348355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defRPr sz="24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22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rgbClr val="1D2D4B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Minderung der Erwerbstätigkeit nach Betrachtung des geminderten Leistungsvermögens auf dem gesamten Gebiet  des </a:t>
            </a:r>
            <a:r>
              <a:rPr kumimoji="1" lang="de-DE" altLang="de-DE" sz="1600" dirty="0" smtClean="0"/>
              <a:t>Erwerbslebens (</a:t>
            </a:r>
            <a:r>
              <a:rPr kumimoji="1" lang="de-DE" altLang="de-DE" sz="1600" dirty="0"/>
              <a:t>mindestens 20%)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Char char="§"/>
            </a:pPr>
            <a:r>
              <a:rPr kumimoji="1" lang="de-DE" altLang="de-DE" sz="1600" dirty="0"/>
              <a:t>Mindestdauer 26 Wochen 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None/>
            </a:pPr>
            <a:endParaRPr kumimoji="1" lang="de-DE" altLang="de-DE" sz="1600" dirty="0"/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None/>
            </a:pPr>
            <a:r>
              <a:rPr kumimoji="1" lang="de-DE" altLang="de-DE" sz="1600" dirty="0"/>
              <a:t>Höhe gemäß Grad der Einschränkung</a:t>
            </a:r>
          </a:p>
          <a:p>
            <a:pPr>
              <a:spcBef>
                <a:spcPct val="50000"/>
              </a:spcBef>
              <a:buClr>
                <a:srgbClr val="1D2D4B"/>
              </a:buClr>
              <a:buFont typeface="Wingdings" panose="05000000000000000000" pitchFamily="2" charset="2"/>
              <a:buNone/>
            </a:pPr>
            <a:r>
              <a:rPr kumimoji="1" lang="de-DE" altLang="de-DE" sz="1600" dirty="0"/>
              <a:t>Vollrente = ² /</a:t>
            </a:r>
            <a:r>
              <a:rPr kumimoji="1" lang="de-DE" altLang="de-DE" sz="1600" baseline="-25000" dirty="0"/>
              <a:t>3</a:t>
            </a:r>
            <a:r>
              <a:rPr kumimoji="1" lang="de-DE" altLang="de-DE" sz="1600" dirty="0"/>
              <a:t> des Jahresarbeitsverdienstes (JAV)</a:t>
            </a:r>
          </a:p>
        </p:txBody>
      </p:sp>
    </p:spTree>
    <p:extLst>
      <p:ext uri="{BB962C8B-B14F-4D97-AF65-F5344CB8AC3E}">
        <p14:creationId xmlns:p14="http://schemas.microsoft.com/office/powerpoint/2010/main" val="3898606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ign_afm">
  <a:themeElements>
    <a:clrScheme name="afm-Farbwelt">
      <a:dk1>
        <a:srgbClr val="000000"/>
      </a:dk1>
      <a:lt1>
        <a:sysClr val="window" lastClr="FFFFFF"/>
      </a:lt1>
      <a:dk2>
        <a:srgbClr val="1D2D4B"/>
      </a:dk2>
      <a:lt2>
        <a:srgbClr val="D6D6D6"/>
      </a:lt2>
      <a:accent1>
        <a:srgbClr val="137C9B"/>
      </a:accent1>
      <a:accent2>
        <a:srgbClr val="5F99AF"/>
      </a:accent2>
      <a:accent3>
        <a:srgbClr val="5C87AA"/>
      </a:accent3>
      <a:accent4>
        <a:srgbClr val="AAA295"/>
      </a:accent4>
      <a:accent5>
        <a:srgbClr val="777777"/>
      </a:accent5>
      <a:accent6>
        <a:srgbClr val="C60000"/>
      </a:accent6>
      <a:hlink>
        <a:srgbClr val="137C9B"/>
      </a:hlink>
      <a:folHlink>
        <a:srgbClr val="5F99AF"/>
      </a:folHlink>
    </a:clrScheme>
    <a:fontScheme name="Standard_af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E938EC84-8C49-4573-9A81-6CF8FBD39457}" vid="{7F47FEB2-A553-4A68-8DC8-2A2258395FF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2022-04-22 KRG</Template>
  <TotalTime>0</TotalTime>
  <Words>2154</Words>
  <Application>Microsoft Office PowerPoint</Application>
  <PresentationFormat>Breitbild</PresentationFormat>
  <Paragraphs>468</Paragraphs>
  <Slides>50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50</vt:i4>
      </vt:variant>
    </vt:vector>
  </HeadingPairs>
  <TitlesOfParts>
    <vt:vector size="58" baseType="lpstr">
      <vt:lpstr>ＭＳ Ｐゴシック</vt:lpstr>
      <vt:lpstr>Arial</vt:lpstr>
      <vt:lpstr>Arial (TT) Bold</vt:lpstr>
      <vt:lpstr>Calibri</vt:lpstr>
      <vt:lpstr>Symbol</vt:lpstr>
      <vt:lpstr>Wingdings</vt:lpstr>
      <vt:lpstr>Design_afm</vt:lpstr>
      <vt:lpstr>Diagramm</vt:lpstr>
      <vt:lpstr>Beraterausbildung</vt:lpstr>
      <vt:lpstr>Beraterausbildung | Unfall</vt:lpstr>
      <vt:lpstr>Beraterausbildung | Unfall</vt:lpstr>
      <vt:lpstr>Beraterausbildung | Unfall</vt:lpstr>
      <vt:lpstr>Beraterausbildung | Unfall</vt:lpstr>
      <vt:lpstr>Beraterausbildung | Unfall</vt:lpstr>
      <vt:lpstr>Beraterausbildung | Unfall</vt:lpstr>
      <vt:lpstr>Beraterausbildung | Unfall</vt:lpstr>
      <vt:lpstr>Beraterausbildung | Unfall</vt:lpstr>
      <vt:lpstr>Beraterausbildung | Unfall</vt:lpstr>
      <vt:lpstr>Beraterausbildung | Unfall</vt:lpstr>
      <vt:lpstr>Beraterausbildung | Unfall</vt:lpstr>
      <vt:lpstr>Beraterausbildung | Unfall</vt:lpstr>
      <vt:lpstr>Beraterausbildung | Unfall</vt:lpstr>
      <vt:lpstr>Beraterausbildung | Unfall</vt:lpstr>
      <vt:lpstr>Beraterausbildung | Unfall</vt:lpstr>
      <vt:lpstr>Beraterausbildung | Unfall</vt:lpstr>
      <vt:lpstr>Beraterausbildung | Unfall</vt:lpstr>
      <vt:lpstr>Beraterausbildung | Unfall</vt:lpstr>
      <vt:lpstr>Beraterausbildung | Unfall</vt:lpstr>
      <vt:lpstr>Beraterausbildung | Unfall</vt:lpstr>
      <vt:lpstr>Beraterausbildung | Unfall</vt:lpstr>
      <vt:lpstr>Beraterausbildung | Unfall</vt:lpstr>
      <vt:lpstr>Beraterausbildung | Unfall</vt:lpstr>
      <vt:lpstr>Beraterausbildung | Unfall</vt:lpstr>
      <vt:lpstr>Beraterausbildung | Unfall</vt:lpstr>
      <vt:lpstr>Beraterausbildung | Unfall</vt:lpstr>
      <vt:lpstr>Beraterausbildung | Unfall</vt:lpstr>
      <vt:lpstr>Beraterausbildung | Unfall</vt:lpstr>
      <vt:lpstr>Beraterausbildung | Unfall</vt:lpstr>
      <vt:lpstr>Beraterausbildung | Unfall</vt:lpstr>
      <vt:lpstr>Beraterausbildung | Unfall</vt:lpstr>
      <vt:lpstr>Beraterausbildung | Unfall</vt:lpstr>
      <vt:lpstr>Beraterausbildung | Unfall</vt:lpstr>
      <vt:lpstr>Beraterausbildung | Unfall</vt:lpstr>
      <vt:lpstr>Beraterausbildung | Unfall</vt:lpstr>
      <vt:lpstr>Beraterausbildung | Unfall</vt:lpstr>
      <vt:lpstr>Beraterausbildung | Unfall</vt:lpstr>
      <vt:lpstr>Beraterausbildung | Unfall</vt:lpstr>
      <vt:lpstr>Beraterausbildung | Unfall</vt:lpstr>
      <vt:lpstr>Beraterausbildung | Unfall</vt:lpstr>
      <vt:lpstr>Beraterausbildung | Unfall</vt:lpstr>
      <vt:lpstr>Beraterausbildung | Unfall</vt:lpstr>
      <vt:lpstr>Beraterausbildung | Unfall</vt:lpstr>
      <vt:lpstr>Beraterausbildung | Unfall</vt:lpstr>
      <vt:lpstr>Beraterausbildung | Unfall</vt:lpstr>
      <vt:lpstr>Beraterausbildung | Unfall</vt:lpstr>
      <vt:lpstr>Beraterausbildung | Unfall</vt:lpstr>
      <vt:lpstr>Beraterausbildung | Unfall</vt:lpstr>
      <vt:lpstr>Beraterausbildung | Unfall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Ringo Wilken</dc:creator>
  <cp:lastModifiedBy>Ringo Wilken</cp:lastModifiedBy>
  <cp:revision>46</cp:revision>
  <cp:lastPrinted>2019-08-21T13:01:55Z</cp:lastPrinted>
  <dcterms:created xsi:type="dcterms:W3CDTF">2022-04-08T12:13:21Z</dcterms:created>
  <dcterms:modified xsi:type="dcterms:W3CDTF">2022-04-22T13:21:10Z</dcterms:modified>
</cp:coreProperties>
</file>