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92"/>
  </p:notesMasterIdLst>
  <p:handoutMasterIdLst>
    <p:handoutMasterId r:id="rId93"/>
  </p:handoutMasterIdLst>
  <p:sldIdLst>
    <p:sldId id="257" r:id="rId2"/>
    <p:sldId id="314" r:id="rId3"/>
    <p:sldId id="352" r:id="rId4"/>
    <p:sldId id="353" r:id="rId5"/>
    <p:sldId id="288" r:id="rId6"/>
    <p:sldId id="354" r:id="rId7"/>
    <p:sldId id="355" r:id="rId8"/>
    <p:sldId id="356" r:id="rId9"/>
    <p:sldId id="357" r:id="rId10"/>
    <p:sldId id="358" r:id="rId11"/>
    <p:sldId id="359" r:id="rId12"/>
    <p:sldId id="360" r:id="rId13"/>
    <p:sldId id="361" r:id="rId14"/>
    <p:sldId id="362" r:id="rId15"/>
    <p:sldId id="363" r:id="rId16"/>
    <p:sldId id="364" r:id="rId17"/>
    <p:sldId id="365" r:id="rId18"/>
    <p:sldId id="366" r:id="rId19"/>
    <p:sldId id="260" r:id="rId20"/>
    <p:sldId id="259" r:id="rId21"/>
    <p:sldId id="315" r:id="rId22"/>
    <p:sldId id="336" r:id="rId23"/>
    <p:sldId id="261" r:id="rId24"/>
    <p:sldId id="309" r:id="rId25"/>
    <p:sldId id="310" r:id="rId26"/>
    <p:sldId id="313" r:id="rId27"/>
    <p:sldId id="316" r:id="rId28"/>
    <p:sldId id="263" r:id="rId29"/>
    <p:sldId id="317" r:id="rId30"/>
    <p:sldId id="311" r:id="rId31"/>
    <p:sldId id="312" r:id="rId32"/>
    <p:sldId id="264" r:id="rId33"/>
    <p:sldId id="318" r:id="rId34"/>
    <p:sldId id="319" r:id="rId35"/>
    <p:sldId id="265" r:id="rId36"/>
    <p:sldId id="266" r:id="rId37"/>
    <p:sldId id="321" r:id="rId38"/>
    <p:sldId id="322" r:id="rId39"/>
    <p:sldId id="267" r:id="rId40"/>
    <p:sldId id="325" r:id="rId41"/>
    <p:sldId id="326" r:id="rId42"/>
    <p:sldId id="327" r:id="rId43"/>
    <p:sldId id="328" r:id="rId44"/>
    <p:sldId id="329" r:id="rId45"/>
    <p:sldId id="268" r:id="rId46"/>
    <p:sldId id="293" r:id="rId47"/>
    <p:sldId id="337" r:id="rId48"/>
    <p:sldId id="338" r:id="rId49"/>
    <p:sldId id="292" r:id="rId50"/>
    <p:sldId id="290" r:id="rId51"/>
    <p:sldId id="291" r:id="rId52"/>
    <p:sldId id="350" r:id="rId53"/>
    <p:sldId id="296" r:id="rId54"/>
    <p:sldId id="295" r:id="rId55"/>
    <p:sldId id="341" r:id="rId56"/>
    <p:sldId id="343" r:id="rId57"/>
    <p:sldId id="346" r:id="rId58"/>
    <p:sldId id="349" r:id="rId59"/>
    <p:sldId id="331" r:id="rId60"/>
    <p:sldId id="271" r:id="rId61"/>
    <p:sldId id="332" r:id="rId62"/>
    <p:sldId id="333" r:id="rId63"/>
    <p:sldId id="306" r:id="rId64"/>
    <p:sldId id="335" r:id="rId65"/>
    <p:sldId id="274" r:id="rId66"/>
    <p:sldId id="275" r:id="rId67"/>
    <p:sldId id="294" r:id="rId68"/>
    <p:sldId id="348" r:id="rId69"/>
    <p:sldId id="279" r:id="rId70"/>
    <p:sldId id="280" r:id="rId71"/>
    <p:sldId id="281" r:id="rId72"/>
    <p:sldId id="282" r:id="rId73"/>
    <p:sldId id="283" r:id="rId74"/>
    <p:sldId id="284" r:id="rId75"/>
    <p:sldId id="285" r:id="rId76"/>
    <p:sldId id="286" r:id="rId77"/>
    <p:sldId id="287" r:id="rId78"/>
    <p:sldId id="351" r:id="rId79"/>
    <p:sldId id="277" r:id="rId80"/>
    <p:sldId id="278" r:id="rId81"/>
    <p:sldId id="307" r:id="rId82"/>
    <p:sldId id="308" r:id="rId83"/>
    <p:sldId id="300" r:id="rId84"/>
    <p:sldId id="302" r:id="rId85"/>
    <p:sldId id="304" r:id="rId86"/>
    <p:sldId id="303" r:id="rId87"/>
    <p:sldId id="276" r:id="rId88"/>
    <p:sldId id="324" r:id="rId89"/>
    <p:sldId id="323" r:id="rId90"/>
    <p:sldId id="298" r:id="rId91"/>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CECE"/>
    <a:srgbClr val="FFFF00"/>
    <a:srgbClr val="1D2D4B"/>
    <a:srgbClr val="137C9B"/>
    <a:srgbClr val="EDEDED"/>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115" d="100"/>
          <a:sy n="115" d="100"/>
        </p:scale>
        <p:origin x="120" y="414"/>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27.04.2022</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27.04.2022</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6.xml"/><Relationship Id="rId5" Type="http://schemas.openxmlformats.org/officeDocument/2006/relationships/image" Target="../media/image13.emf"/><Relationship Id="rId4" Type="http://schemas.openxmlformats.org/officeDocument/2006/relationships/image" Target="../media/image12.emf"/></Relationships>
</file>

<file path=ppt/slides/_rels/slide6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2009_09_afm_navi_Kfz.pdf" TargetMode="Externa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image" Target="../media/image35.png"/><Relationship Id="rId16"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 Id="rId14"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smtClean="0"/>
              <a:t>Beraterausbildung</a:t>
            </a:r>
            <a:endParaRPr lang="de-DE" dirty="0"/>
          </a:p>
        </p:txBody>
      </p:sp>
      <p:sp>
        <p:nvSpPr>
          <p:cNvPr id="3" name="Textfeld 2"/>
          <p:cNvSpPr txBox="1"/>
          <p:nvPr/>
        </p:nvSpPr>
        <p:spPr>
          <a:xfrm>
            <a:off x="581936" y="2081348"/>
            <a:ext cx="10086065" cy="4124206"/>
          </a:xfrm>
          <a:prstGeom prst="rect">
            <a:avLst/>
          </a:prstGeom>
          <a:noFill/>
        </p:spPr>
        <p:txBody>
          <a:bodyPr wrap="square" rtlCol="0">
            <a:spAutoFit/>
          </a:bodyPr>
          <a:lstStyle/>
          <a:p>
            <a:r>
              <a:rPr lang="de-DE" altLang="de-DE" sz="4000" b="1" dirty="0" smtClean="0">
                <a:solidFill>
                  <a:srgbClr val="1D2D4B"/>
                </a:solidFill>
              </a:rPr>
              <a:t>	Grundlagen der Kfz-Versicherung</a:t>
            </a:r>
          </a:p>
          <a:p>
            <a:endParaRPr lang="de-DE" altLang="de-DE" sz="3200" dirty="0">
              <a:solidFill>
                <a:srgbClr val="1D2D4B"/>
              </a:solidFill>
            </a:endParaRPr>
          </a:p>
          <a:p>
            <a:r>
              <a:rPr lang="de-DE" altLang="de-DE" sz="3200" dirty="0" smtClean="0">
                <a:solidFill>
                  <a:srgbClr val="1D2D4B"/>
                </a:solidFill>
              </a:rPr>
              <a:t>	</a:t>
            </a:r>
          </a:p>
          <a:p>
            <a:endParaRPr lang="de-DE" altLang="de-DE" sz="3200" dirty="0">
              <a:solidFill>
                <a:srgbClr val="1D2D4B"/>
              </a:solidFill>
            </a:endParaRPr>
          </a:p>
          <a:p>
            <a:endParaRPr lang="de-DE" altLang="de-DE" dirty="0" smtClean="0">
              <a:solidFill>
                <a:srgbClr val="1D2D4B"/>
              </a:solidFill>
            </a:endParaRPr>
          </a:p>
          <a:p>
            <a:endParaRPr lang="de-DE" altLang="de-DE" dirty="0">
              <a:solidFill>
                <a:srgbClr val="1D2D4B"/>
              </a:solidFill>
            </a:endParaRPr>
          </a:p>
          <a:p>
            <a:endParaRPr lang="de-DE" altLang="de-DE" dirty="0" smtClean="0">
              <a:solidFill>
                <a:srgbClr val="1D2D4B"/>
              </a:solidFill>
            </a:endParaRPr>
          </a:p>
          <a:p>
            <a:endParaRPr lang="de-DE" altLang="de-DE" dirty="0">
              <a:solidFill>
                <a:srgbClr val="1D2D4B"/>
              </a:solidFill>
            </a:endParaRPr>
          </a:p>
          <a:p>
            <a:endParaRPr lang="de-DE" altLang="de-DE" dirty="0" smtClean="0">
              <a:solidFill>
                <a:srgbClr val="1D2D4B"/>
              </a:solidFill>
            </a:endParaRPr>
          </a:p>
          <a:p>
            <a:endParaRPr lang="de-DE" altLang="de-DE" dirty="0">
              <a:solidFill>
                <a:srgbClr val="1D2D4B"/>
              </a:solidFill>
            </a:endParaRPr>
          </a:p>
          <a:p>
            <a:r>
              <a:rPr lang="de-DE" altLang="de-DE" dirty="0" smtClean="0">
                <a:solidFill>
                  <a:srgbClr val="1D2D4B"/>
                </a:solidFill>
              </a:rPr>
              <a:t>Hamburg, 26.04.2022</a:t>
            </a: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877721" y="2285452"/>
            <a:ext cx="9800705" cy="3863380"/>
          </a:xfrm>
          <a:prstGeom prst="rect">
            <a:avLst/>
          </a:prstGeom>
        </p:spPr>
      </p:pic>
    </p:spTree>
    <p:extLst>
      <p:ext uri="{BB962C8B-B14F-4D97-AF65-F5344CB8AC3E}">
        <p14:creationId xmlns:p14="http://schemas.microsoft.com/office/powerpoint/2010/main" val="3515483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§1</a:t>
            </a:r>
          </a:p>
          <a:p>
            <a:r>
              <a:rPr lang="de-DE" dirty="0" smtClean="0"/>
              <a:t> </a:t>
            </a:r>
            <a:endParaRPr lang="de-DE" dirty="0"/>
          </a:p>
          <a:p>
            <a:r>
              <a:rPr lang="de-DE" b="1" u="sng" dirty="0" smtClean="0"/>
              <a:t>Der </a:t>
            </a:r>
            <a:r>
              <a:rPr lang="de-DE" b="1" u="sng" dirty="0"/>
              <a:t>Halter </a:t>
            </a:r>
            <a:endParaRPr lang="de-DE" b="1" u="sng" dirty="0" smtClean="0"/>
          </a:p>
          <a:p>
            <a:r>
              <a:rPr lang="de-DE" dirty="0" smtClean="0"/>
              <a:t>eines </a:t>
            </a:r>
            <a:r>
              <a:rPr lang="de-DE" dirty="0"/>
              <a:t>Kraftfahrzeugs oder Anhängers mit regelmäßigem Standort im Inland </a:t>
            </a:r>
            <a:endParaRPr lang="de-DE" dirty="0" smtClean="0"/>
          </a:p>
          <a:p>
            <a:r>
              <a:rPr lang="de-DE" b="1" u="sng" dirty="0" smtClean="0"/>
              <a:t>ist </a:t>
            </a:r>
            <a:r>
              <a:rPr lang="de-DE" b="1" u="sng" dirty="0"/>
              <a:t>verpflichtet</a:t>
            </a:r>
            <a:r>
              <a:rPr lang="de-DE" dirty="0"/>
              <a:t>, für sich, den Eigentümer und den Fahrer </a:t>
            </a:r>
            <a:endParaRPr lang="de-DE" dirty="0" smtClean="0"/>
          </a:p>
          <a:p>
            <a:r>
              <a:rPr lang="de-DE" dirty="0" smtClean="0"/>
              <a:t>eine </a:t>
            </a:r>
            <a:r>
              <a:rPr lang="de-DE" dirty="0"/>
              <a:t>Haftpflichtversicherung zur Deckung der durch den Gebrauch des Fahrzeugs verursachten Personenschäden, Sachschäden und sonstigen </a:t>
            </a:r>
            <a:r>
              <a:rPr lang="de-DE" dirty="0" smtClean="0"/>
              <a:t>Vermögensschäden</a:t>
            </a:r>
          </a:p>
          <a:p>
            <a:r>
              <a:rPr lang="de-DE" dirty="0" smtClean="0"/>
              <a:t>nach </a:t>
            </a:r>
            <a:r>
              <a:rPr lang="de-DE" dirty="0"/>
              <a:t>den folgenden Vorschriften </a:t>
            </a:r>
            <a:r>
              <a:rPr lang="de-DE" b="1" u="sng" dirty="0"/>
              <a:t>abzuschließen und aufrechtzuerhalten</a:t>
            </a:r>
            <a:r>
              <a:rPr lang="de-DE" dirty="0"/>
              <a:t>, </a:t>
            </a:r>
            <a:endParaRPr lang="de-DE" dirty="0" smtClean="0"/>
          </a:p>
          <a:p>
            <a:r>
              <a:rPr lang="de-DE" dirty="0" smtClean="0"/>
              <a:t>wenn </a:t>
            </a:r>
            <a:r>
              <a:rPr lang="de-DE" dirty="0"/>
              <a:t>das Fahrzeug auf öffentlichen Wegen oder Plätzen (§1 des Straßenverkehrsgesetzes) verwendet wird.</a:t>
            </a: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893435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D</a:t>
            </a:r>
            <a:r>
              <a:rPr lang="de-DE" dirty="0" smtClean="0"/>
              <a:t>efinitionen</a:t>
            </a:r>
          </a:p>
          <a:p>
            <a:endParaRPr lang="de-DE" dirty="0" smtClean="0"/>
          </a:p>
          <a:p>
            <a:pPr>
              <a:spcBef>
                <a:spcPct val="0"/>
              </a:spcBef>
              <a:spcAft>
                <a:spcPct val="50000"/>
              </a:spcAft>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1147156" y="2648736"/>
            <a:ext cx="10066713" cy="3703420"/>
          </a:xfrm>
          <a:prstGeom prst="rect">
            <a:avLst/>
          </a:prstGeom>
        </p:spPr>
      </p:pic>
    </p:spTree>
    <p:extLst>
      <p:ext uri="{BB962C8B-B14F-4D97-AF65-F5344CB8AC3E}">
        <p14:creationId xmlns:p14="http://schemas.microsoft.com/office/powerpoint/2010/main" val="17084803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a:t>
            </a:r>
            <a:r>
              <a:rPr lang="de-DE" dirty="0"/>
              <a:t>2</a:t>
            </a:r>
            <a:r>
              <a:rPr lang="de-DE" dirty="0" smtClean="0"/>
              <a:t> </a:t>
            </a:r>
          </a:p>
          <a:p>
            <a:pPr marL="457200" indent="-457200">
              <a:buAutoNum type="arabicParenBoth"/>
            </a:pPr>
            <a:r>
              <a:rPr lang="de-DE" dirty="0" smtClean="0"/>
              <a:t>§</a:t>
            </a:r>
            <a:r>
              <a:rPr lang="de-DE" dirty="0"/>
              <a:t>1 gilt nicht </a:t>
            </a:r>
            <a:r>
              <a:rPr lang="de-DE" dirty="0" smtClean="0"/>
              <a:t>für</a:t>
            </a:r>
          </a:p>
          <a:p>
            <a:endParaRPr lang="de-DE" dirty="0"/>
          </a:p>
          <a:p>
            <a:pPr lvl="1"/>
            <a:r>
              <a:rPr lang="de-DE" sz="1600" dirty="0" smtClean="0"/>
              <a:t>1</a:t>
            </a:r>
            <a:r>
              <a:rPr lang="de-DE" sz="1600" dirty="0"/>
              <a:t>. die Bundesrepublik Deutschland,</a:t>
            </a:r>
          </a:p>
          <a:p>
            <a:pPr lvl="1"/>
            <a:r>
              <a:rPr lang="de-DE" sz="1600" dirty="0"/>
              <a:t>2. die Länder,</a:t>
            </a:r>
          </a:p>
          <a:p>
            <a:pPr lvl="1"/>
            <a:r>
              <a:rPr lang="de-DE" sz="1600" dirty="0"/>
              <a:t>3. die Gemeinden mit mehr als einhunderttausend Einwohnern,</a:t>
            </a:r>
          </a:p>
          <a:p>
            <a:pPr lvl="1"/>
            <a:r>
              <a:rPr lang="de-DE" sz="1600" dirty="0"/>
              <a:t>4. die Gemeindeverbände sowie Zweckverbände, denen ausschließlich Körperschaften des öffentlichen Rechts angehören</a:t>
            </a:r>
            <a:r>
              <a:rPr lang="de-DE" sz="1600" dirty="0" smtClean="0"/>
              <a:t>,</a:t>
            </a:r>
          </a:p>
          <a:p>
            <a:pPr lvl="1"/>
            <a:r>
              <a:rPr lang="de-DE" sz="1600" dirty="0"/>
              <a:t>5. juristische Personen, die von einem nach §3 Absatz 1 Nummer 4 des Versicherungsaufsichtsgesetzes von der Versicherungsaufsicht freigestellten Haftpflichtschadenausgleich Deckung erhalten</a:t>
            </a:r>
            <a:r>
              <a:rPr lang="de-DE" sz="1600" dirty="0" smtClean="0"/>
              <a:t>,</a:t>
            </a:r>
            <a:endParaRPr lang="de-DE" altLang="de-DE" sz="1600"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4715136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a:t>
            </a:r>
            <a:r>
              <a:rPr lang="de-DE" dirty="0"/>
              <a:t>2</a:t>
            </a:r>
            <a:r>
              <a:rPr lang="de-DE" dirty="0" smtClean="0"/>
              <a:t> </a:t>
            </a:r>
          </a:p>
          <a:p>
            <a:pPr marL="457200" indent="-457200">
              <a:buAutoNum type="arabicParenBoth"/>
            </a:pPr>
            <a:r>
              <a:rPr lang="de-DE" dirty="0" smtClean="0"/>
              <a:t>§</a:t>
            </a:r>
            <a:r>
              <a:rPr lang="de-DE" dirty="0"/>
              <a:t>1 gilt nicht </a:t>
            </a:r>
            <a:r>
              <a:rPr lang="de-DE" dirty="0" smtClean="0"/>
              <a:t>für</a:t>
            </a:r>
          </a:p>
          <a:p>
            <a:endParaRPr lang="de-DE" dirty="0" smtClean="0"/>
          </a:p>
          <a:p>
            <a:pPr lvl="1"/>
            <a:r>
              <a:rPr lang="de-DE" sz="1600" dirty="0" smtClean="0"/>
              <a:t>6. Halter von</a:t>
            </a:r>
          </a:p>
          <a:p>
            <a:pPr lvl="2"/>
            <a:r>
              <a:rPr lang="de-DE" sz="1600" dirty="0"/>
              <a:t>a) Kraftfahrzeugen, deren durch die Bauart bestimmte </a:t>
            </a:r>
            <a:r>
              <a:rPr lang="de-DE" sz="1600" b="1" dirty="0"/>
              <a:t>Höchstgeschwindigkeit sechs Kilometer</a:t>
            </a:r>
            <a:r>
              <a:rPr lang="de-DE" sz="1600" dirty="0"/>
              <a:t> je Stunde nicht übersteigt</a:t>
            </a:r>
            <a:r>
              <a:rPr lang="de-DE" sz="1600" dirty="0" smtClean="0"/>
              <a:t>,</a:t>
            </a:r>
            <a:endParaRPr lang="de-DE" sz="1600" dirty="0"/>
          </a:p>
          <a:p>
            <a:pPr lvl="2"/>
            <a:r>
              <a:rPr lang="de-DE" sz="1600" dirty="0" smtClean="0"/>
              <a:t>b) </a:t>
            </a:r>
            <a:r>
              <a:rPr lang="de-DE" sz="1600" b="1" dirty="0" smtClean="0"/>
              <a:t>selbstfahrenden Arbeitsmaschinen und Staplern </a:t>
            </a:r>
            <a:r>
              <a:rPr lang="de-DE" sz="1600" dirty="0" smtClean="0"/>
              <a:t>im </a:t>
            </a:r>
            <a:r>
              <a:rPr lang="de-DE" sz="1600" dirty="0"/>
              <a:t>Sinne des §3 Abs. 2 Satz 1 Nr. 1 Buchstabe a der Fahrzeug-Zulassungsverordnung, </a:t>
            </a:r>
            <a:r>
              <a:rPr lang="de-DE" sz="1600" b="1" dirty="0"/>
              <a:t>deren Höchstgeschwindigkeit 20 Kilometer </a:t>
            </a:r>
            <a:r>
              <a:rPr lang="de-DE" sz="1600" dirty="0"/>
              <a:t>je Stunde nicht übersteigt, wenn sie den Vorschriften über das Zulassungsverfahren nicht unterliegen,</a:t>
            </a:r>
          </a:p>
          <a:p>
            <a:pPr lvl="2"/>
            <a:r>
              <a:rPr lang="de-DE" sz="1600" dirty="0"/>
              <a:t>c) Anhängern, die den Vorschriften über das Zulassungsverfahren </a:t>
            </a:r>
            <a:r>
              <a:rPr lang="de-DE" sz="1600" dirty="0" smtClean="0"/>
              <a:t>nicht unterliegen.</a:t>
            </a:r>
            <a:endParaRPr lang="de-DE" altLang="de-DE" sz="1600" dirty="0" smtClean="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40805640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§5 Kontrahierungszwang</a:t>
            </a:r>
          </a:p>
          <a:p>
            <a:r>
              <a:rPr lang="de-DE" dirty="0" smtClean="0"/>
              <a:t> </a:t>
            </a:r>
            <a:endParaRPr lang="de-DE" dirty="0"/>
          </a:p>
          <a:p>
            <a:r>
              <a:rPr lang="de-DE" dirty="0"/>
              <a:t>(1) Die Versicherung kann nur bei einem im Inland zum Betrieb der Kraftfahrzeug-Haftpflichtversicherung befugten Versicherungsunternehmen genommen werden.</a:t>
            </a:r>
          </a:p>
          <a:p>
            <a:r>
              <a:rPr lang="de-DE" dirty="0"/>
              <a:t>(2) Die im Inland zum Betrieb der Kraftfahrzeug-Haftpflichtversicherung befugten Versicherungsunternehmen </a:t>
            </a:r>
            <a:r>
              <a:rPr lang="de-DE" b="1" u="sng" dirty="0"/>
              <a:t>sind verpflichtet</a:t>
            </a:r>
            <a:r>
              <a:rPr lang="de-DE" dirty="0"/>
              <a:t>, den in §1 genannten Personen nach den gesetzlichen Vorschriften </a:t>
            </a:r>
            <a:r>
              <a:rPr lang="de-DE" b="1" u="sng" dirty="0"/>
              <a:t>Versicherung gegen Haftpflicht zu gewähren</a:t>
            </a:r>
            <a:r>
              <a:rPr lang="de-DE" dirty="0"/>
              <a:t>. (…)</a:t>
            </a: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4171198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§5 Kontrahierungszwang</a:t>
            </a:r>
          </a:p>
          <a:p>
            <a:r>
              <a:rPr lang="de-DE" dirty="0" smtClean="0"/>
              <a:t> </a:t>
            </a:r>
            <a:endParaRPr lang="de-DE" dirty="0"/>
          </a:p>
          <a:p>
            <a:r>
              <a:rPr lang="de-DE" dirty="0"/>
              <a:t>(3) Der Antrag auf </a:t>
            </a:r>
            <a:r>
              <a:rPr lang="de-DE" dirty="0" err="1" smtClean="0"/>
              <a:t>Abschluß</a:t>
            </a:r>
            <a:r>
              <a:rPr lang="de-DE" dirty="0" smtClean="0"/>
              <a:t> eines </a:t>
            </a:r>
            <a:r>
              <a:rPr lang="de-DE" dirty="0"/>
              <a:t>Haftpflichtversicherungsvertrages </a:t>
            </a:r>
            <a:r>
              <a:rPr lang="de-DE" dirty="0" smtClean="0"/>
              <a:t>für </a:t>
            </a:r>
          </a:p>
          <a:p>
            <a:r>
              <a:rPr lang="de-DE" b="1" dirty="0"/>
              <a:t>	</a:t>
            </a:r>
            <a:r>
              <a:rPr lang="de-DE" b="1" dirty="0" smtClean="0"/>
              <a:t>Zweiräder</a:t>
            </a:r>
            <a:r>
              <a:rPr lang="de-DE" dirty="0"/>
              <a:t>, </a:t>
            </a:r>
            <a:r>
              <a:rPr lang="de-DE" b="1" dirty="0"/>
              <a:t>Personen-und Kombinationskraftwagen bis zu 1 t Nutzlast </a:t>
            </a:r>
            <a:endParaRPr lang="de-DE" b="1" dirty="0" smtClean="0"/>
          </a:p>
          <a:p>
            <a:r>
              <a:rPr lang="de-DE" dirty="0" smtClean="0"/>
              <a:t>gilt </a:t>
            </a:r>
            <a:r>
              <a:rPr lang="de-DE" dirty="0"/>
              <a:t>zu den für den Geschäftsbetrieb des Versicherungsunternehmens maßgebenden Grundsätzen und zum </a:t>
            </a:r>
            <a:r>
              <a:rPr lang="de-DE" b="1" dirty="0"/>
              <a:t>allgemeinen Unternehmenstarif </a:t>
            </a:r>
            <a:r>
              <a:rPr lang="de-DE" dirty="0"/>
              <a:t>als angenommen, wenn der Versicherer ihn nicht innerhalb einer Frist von zwei Wochen vom Eingang des Antrags an schriftlich ablehnt oder wegen einer nachweisbaren höheren Gefahr ein vom allgemeinen Unternehmenstarif abweichendes schriftliches Angebot unterbreitet. (…)</a:t>
            </a: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9069937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§5 Kontrahierungszwang</a:t>
            </a:r>
          </a:p>
          <a:p>
            <a:endParaRPr lang="de-DE" dirty="0"/>
          </a:p>
          <a:p>
            <a:r>
              <a:rPr lang="de-DE" dirty="0"/>
              <a:t>(4) </a:t>
            </a:r>
            <a:r>
              <a:rPr lang="de-DE" b="1" u="sng" dirty="0"/>
              <a:t>Der Antrag darf nur abgelehnt werden</a:t>
            </a:r>
            <a:r>
              <a:rPr lang="de-DE" dirty="0"/>
              <a:t>, wenn sachliche oder örtliche Beschränkungen im Geschäftsplan des Versicherungsunternehmens dem Abschluss des Vertrags entgegenstehen oder wenn der Antragsteller bereits bei dem Versicherungsunternehmen versichert war und das </a:t>
            </a:r>
            <a:r>
              <a:rPr lang="de-DE" dirty="0" smtClean="0"/>
              <a:t>Versicherungsunternehmen</a:t>
            </a:r>
          </a:p>
          <a:p>
            <a:endParaRPr lang="de-DE" dirty="0"/>
          </a:p>
          <a:p>
            <a:pPr marL="742950" lvl="1" indent="-285750">
              <a:buFont typeface="Wingdings" panose="05000000000000000000" pitchFamily="2" charset="2"/>
              <a:buChar char="§"/>
            </a:pPr>
            <a:r>
              <a:rPr lang="de-DE" dirty="0" smtClean="0"/>
              <a:t>den </a:t>
            </a:r>
            <a:r>
              <a:rPr lang="de-DE" dirty="0"/>
              <a:t>Versicherungsvertrag wegen </a:t>
            </a:r>
            <a:r>
              <a:rPr lang="de-DE" b="1" dirty="0"/>
              <a:t>Drohung oder arglistiger Täuschung </a:t>
            </a:r>
            <a:r>
              <a:rPr lang="de-DE" dirty="0"/>
              <a:t>angefochten hat,</a:t>
            </a:r>
          </a:p>
          <a:p>
            <a:pPr marL="742950" lvl="1" indent="-285750">
              <a:buFont typeface="Wingdings" panose="05000000000000000000" pitchFamily="2" charset="2"/>
              <a:buChar char="§"/>
            </a:pPr>
            <a:r>
              <a:rPr lang="de-DE" dirty="0" smtClean="0"/>
              <a:t>vom </a:t>
            </a:r>
            <a:r>
              <a:rPr lang="de-DE" dirty="0"/>
              <a:t>Versicherungsvertrag wegen </a:t>
            </a:r>
            <a:r>
              <a:rPr lang="de-DE" b="1" dirty="0"/>
              <a:t>Verletzung der vorvertraglichen Anzeigepflicht</a:t>
            </a:r>
            <a:r>
              <a:rPr lang="de-DE" dirty="0"/>
              <a:t> </a:t>
            </a:r>
            <a:endParaRPr lang="de-DE" dirty="0" smtClean="0"/>
          </a:p>
          <a:p>
            <a:pPr lvl="1"/>
            <a:r>
              <a:rPr lang="de-DE" dirty="0" smtClean="0"/>
              <a:t>      oder </a:t>
            </a:r>
            <a:r>
              <a:rPr lang="de-DE" b="1" dirty="0"/>
              <a:t>wegen Nichtzahlung der ersten Prämie</a:t>
            </a:r>
            <a:r>
              <a:rPr lang="de-DE" dirty="0"/>
              <a:t> zurückgetreten ist oder</a:t>
            </a:r>
          </a:p>
          <a:p>
            <a:pPr marL="742950" lvl="1" indent="-285750">
              <a:buFont typeface="Wingdings" panose="05000000000000000000" pitchFamily="2" charset="2"/>
              <a:buChar char="§"/>
            </a:pPr>
            <a:r>
              <a:rPr lang="de-DE" dirty="0" smtClean="0"/>
              <a:t>den </a:t>
            </a:r>
            <a:r>
              <a:rPr lang="de-DE" dirty="0"/>
              <a:t>Versicherungsvertrag wegen </a:t>
            </a:r>
            <a:r>
              <a:rPr lang="de-DE" b="1" dirty="0"/>
              <a:t>Prämienverzugs oder nach Eintritt eines Versicherungsfalls gekündigt </a:t>
            </a:r>
            <a:r>
              <a:rPr lang="de-DE" dirty="0"/>
              <a:t>hat.</a:t>
            </a: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2628092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a:t>Pflichtversicherungsgesetz (PflVG</a:t>
            </a:r>
            <a:r>
              <a:rPr lang="de-DE" dirty="0" smtClean="0"/>
              <a:t>) Mindestversicherungssummen</a:t>
            </a:r>
          </a:p>
          <a:p>
            <a:endParaRPr lang="de-DE" dirty="0"/>
          </a:p>
          <a:p>
            <a:r>
              <a:rPr lang="de-DE" b="1" dirty="0"/>
              <a:t>Mindestversicherungssummen</a:t>
            </a:r>
            <a:endParaRPr lang="de-DE" dirty="0"/>
          </a:p>
          <a:p>
            <a:pPr marL="342900" indent="-342900">
              <a:buFont typeface="Wingdings" panose="05000000000000000000" pitchFamily="2" charset="2"/>
              <a:buChar char="§"/>
            </a:pPr>
            <a:r>
              <a:rPr lang="de-DE" dirty="0" smtClean="0"/>
              <a:t>7.500.000 € für </a:t>
            </a:r>
            <a:r>
              <a:rPr lang="de-DE" dirty="0"/>
              <a:t>Personenschäden</a:t>
            </a:r>
          </a:p>
          <a:p>
            <a:pPr marL="342900" indent="-342900">
              <a:buFont typeface="Wingdings" panose="05000000000000000000" pitchFamily="2" charset="2"/>
              <a:buChar char="§"/>
            </a:pPr>
            <a:r>
              <a:rPr lang="de-DE" dirty="0" smtClean="0"/>
              <a:t>1.120.000 € für </a:t>
            </a:r>
            <a:r>
              <a:rPr lang="de-DE" dirty="0"/>
              <a:t>Sachschaden</a:t>
            </a:r>
          </a:p>
          <a:p>
            <a:pPr marL="342900" indent="-342900">
              <a:buFont typeface="Wingdings" panose="05000000000000000000" pitchFamily="2" charset="2"/>
              <a:buChar char="§"/>
            </a:pPr>
            <a:r>
              <a:rPr lang="de-DE" dirty="0" smtClean="0"/>
              <a:t>     50.000 € für </a:t>
            </a:r>
            <a:r>
              <a:rPr lang="de-DE" dirty="0"/>
              <a:t>reine </a:t>
            </a:r>
            <a:r>
              <a:rPr lang="de-DE" dirty="0" smtClean="0"/>
              <a:t>Vermögensschäden</a:t>
            </a:r>
            <a:endParaRPr lang="de-DE" altLang="de-DE" dirty="0"/>
          </a:p>
          <a:p>
            <a:pPr>
              <a:spcBef>
                <a:spcPct val="0"/>
              </a:spcBef>
              <a:spcAft>
                <a:spcPct val="50000"/>
              </a:spcAft>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6" name="Textplatzhalter 3"/>
          <p:cNvSpPr txBox="1">
            <a:spLocks/>
          </p:cNvSpPr>
          <p:nvPr/>
        </p:nvSpPr>
        <p:spPr>
          <a:xfrm>
            <a:off x="364220" y="4974196"/>
            <a:ext cx="11082405" cy="87389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0"/>
              </a:spcBef>
              <a:spcAft>
                <a:spcPct val="50000"/>
              </a:spcAft>
            </a:pPr>
            <a:r>
              <a:rPr lang="de-DE" altLang="de-DE" dirty="0" smtClean="0"/>
              <a:t>Für Kfz mit mehr als neun Sitzplätzen werden die Summen nach Anzahl der Plätzen erhöht</a:t>
            </a:r>
          </a:p>
          <a:p>
            <a:pPr>
              <a:spcBef>
                <a:spcPct val="0"/>
              </a:spcBef>
              <a:spcAft>
                <a:spcPct val="50000"/>
              </a:spcAft>
            </a:pPr>
            <a:r>
              <a:rPr lang="de-DE" altLang="de-DE" sz="1600" dirty="0" smtClean="0"/>
              <a:t>50.000 € Personen und 500 € Vermögen für den 10. Platz und jeden weiteren hinzukommenden </a:t>
            </a:r>
            <a:endParaRPr lang="de-DE" altLang="de-DE" sz="1600" dirty="0"/>
          </a:p>
        </p:txBody>
      </p:sp>
    </p:spTree>
    <p:extLst>
      <p:ext uri="{BB962C8B-B14F-4D97-AF65-F5344CB8AC3E}">
        <p14:creationId xmlns:p14="http://schemas.microsoft.com/office/powerpoint/2010/main" val="2716355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quarter" idx="10"/>
          </p:nvPr>
        </p:nvSpPr>
        <p:spPr/>
        <p:txBody>
          <a:bodyPr/>
          <a:lstStyle/>
          <a:p>
            <a:r>
              <a:rPr lang="de-DE" dirty="0" smtClean="0"/>
              <a:t>Gesetzliche Grundlagen</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b="1" dirty="0" smtClean="0"/>
              <a:t>Der </a:t>
            </a:r>
            <a:r>
              <a:rPr lang="de-DE" altLang="de-DE" b="1" dirty="0" smtClean="0"/>
              <a:t>Markt</a:t>
            </a:r>
          </a:p>
          <a:p>
            <a:pPr marL="285750" indent="-285750">
              <a:spcBef>
                <a:spcPct val="50000"/>
              </a:spcBef>
              <a:buFont typeface="Wingdings" panose="05000000000000000000" pitchFamily="2" charset="2"/>
              <a:buChar char="§"/>
            </a:pPr>
            <a:r>
              <a:rPr lang="de-DE" altLang="de-DE" dirty="0" smtClean="0"/>
              <a:t>am häufigsten anzutreffende Deckung ist 100 Mio. € pauschal für </a:t>
            </a:r>
            <a:r>
              <a:rPr lang="de-DE" altLang="de-DE" dirty="0"/>
              <a:t>Personen-, Sach- und </a:t>
            </a:r>
            <a:r>
              <a:rPr lang="de-DE" altLang="de-DE" dirty="0" smtClean="0"/>
              <a:t>Vermögensschäden</a:t>
            </a:r>
          </a:p>
          <a:p>
            <a:pPr marL="285750" indent="-285750">
              <a:spcBef>
                <a:spcPct val="50000"/>
              </a:spcBef>
              <a:buFont typeface="Wingdings" panose="05000000000000000000" pitchFamily="2" charset="2"/>
              <a:buChar char="§"/>
            </a:pPr>
            <a:r>
              <a:rPr lang="de-DE" altLang="de-DE" dirty="0"/>
              <a:t>m</a:t>
            </a:r>
            <a:r>
              <a:rPr lang="de-DE" altLang="de-DE" dirty="0" smtClean="0"/>
              <a:t>it einer Begrenzung von 12 oder 15 Mio. € je geschädigter Person </a:t>
            </a:r>
          </a:p>
          <a:p>
            <a:pPr>
              <a:spcBef>
                <a:spcPct val="50000"/>
              </a:spcBef>
            </a:pPr>
            <a:r>
              <a:rPr lang="de-DE" altLang="de-DE" dirty="0" smtClean="0"/>
              <a:t>	</a:t>
            </a:r>
          </a:p>
          <a:p>
            <a:pPr>
              <a:spcBef>
                <a:spcPct val="50000"/>
              </a:spcBef>
            </a:pPr>
            <a:r>
              <a:rPr lang="de-DE" altLang="de-DE" b="1" dirty="0" smtClean="0">
                <a:latin typeface="+mn-lt"/>
              </a:rPr>
              <a:t>ACHTUNG </a:t>
            </a:r>
            <a:endParaRPr lang="de-DE" altLang="de-DE" b="1" dirty="0">
              <a:latin typeface="+mn-lt"/>
            </a:endParaRPr>
          </a:p>
          <a:p>
            <a:pPr>
              <a:spcBef>
                <a:spcPct val="50000"/>
              </a:spcBef>
            </a:pPr>
            <a:r>
              <a:rPr lang="de-DE" altLang="de-DE" dirty="0" smtClean="0"/>
              <a:t>vereinzelt gerade in Basisdeckungen oder vereinzelten Direktversicherern gelten Begrenzungen von maximal </a:t>
            </a:r>
          </a:p>
          <a:p>
            <a:pPr marL="285750" indent="-285750">
              <a:spcBef>
                <a:spcPct val="50000"/>
              </a:spcBef>
              <a:buFont typeface="Wingdings" panose="05000000000000000000" pitchFamily="2" charset="2"/>
              <a:buChar char="§"/>
            </a:pPr>
            <a:r>
              <a:rPr lang="de-DE" altLang="de-DE" dirty="0" smtClean="0"/>
              <a:t>8 Mio. € </a:t>
            </a:r>
            <a:r>
              <a:rPr lang="de-DE" altLang="de-DE" dirty="0"/>
              <a:t>je geschädigte Person (je nach Versicherer</a:t>
            </a:r>
            <a:r>
              <a:rPr lang="de-DE" altLang="de-DE" dirty="0" smtClean="0"/>
              <a:t>)</a:t>
            </a:r>
          </a:p>
          <a:p>
            <a:pPr marL="285750" indent="-285750">
              <a:spcBef>
                <a:spcPct val="50000"/>
              </a:spcBef>
              <a:buFont typeface="Wingdings" panose="05000000000000000000" pitchFamily="2" charset="2"/>
              <a:buChar char="§"/>
            </a:pPr>
            <a:r>
              <a:rPr lang="de-DE" altLang="de-DE" dirty="0" smtClean="0"/>
              <a:t>Die Pauschale Deckungssumme beläuft sich dann häufig auf 50 Mio. €</a:t>
            </a: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351286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quarter" idx="10"/>
          </p:nvPr>
        </p:nvSpPr>
        <p:spPr/>
        <p:txBody>
          <a:bodyPr/>
          <a:lstStyle/>
          <a:p>
            <a:r>
              <a:rPr lang="de-DE" dirty="0" smtClean="0"/>
              <a:t>Inhalt</a:t>
            </a:r>
            <a:endParaRPr lang="de-DE" dirty="0"/>
          </a:p>
        </p:txBody>
      </p:sp>
      <p:sp>
        <p:nvSpPr>
          <p:cNvPr id="4" name="Textplatzhalter 3"/>
          <p:cNvSpPr>
            <a:spLocks noGrp="1"/>
          </p:cNvSpPr>
          <p:nvPr>
            <p:ph type="body" sz="half" idx="2"/>
          </p:nvPr>
        </p:nvSpPr>
        <p:spPr>
          <a:xfrm>
            <a:off x="369357" y="2247681"/>
            <a:ext cx="11343218" cy="4011803"/>
          </a:xfrm>
        </p:spPr>
        <p:txBody>
          <a:bodyPr/>
          <a:lstStyle/>
          <a:p>
            <a:pPr>
              <a:spcBef>
                <a:spcPct val="50000"/>
              </a:spcBef>
            </a:pPr>
            <a:endParaRPr lang="de-DE" altLang="de-DE" sz="1600" dirty="0"/>
          </a:p>
          <a:p>
            <a:pPr marL="285750" indent="-285750">
              <a:spcBef>
                <a:spcPct val="50000"/>
              </a:spcBef>
              <a:buFont typeface="Wingdings" panose="05000000000000000000" pitchFamily="2" charset="2"/>
              <a:buChar char="§"/>
            </a:pPr>
            <a:r>
              <a:rPr lang="de-DE" altLang="de-DE" sz="1600" dirty="0" smtClean="0"/>
              <a:t>Gesetzliche Grundlagen</a:t>
            </a:r>
          </a:p>
          <a:p>
            <a:pPr marL="285750" indent="-285750">
              <a:spcBef>
                <a:spcPct val="50000"/>
              </a:spcBef>
              <a:buFont typeface="Wingdings" panose="05000000000000000000" pitchFamily="2" charset="2"/>
              <a:buChar char="§"/>
            </a:pPr>
            <a:r>
              <a:rPr lang="de-DE" altLang="de-DE" sz="1600" dirty="0" smtClean="0"/>
              <a:t>Kraftfahrzeug-Haftpflichtversicherung</a:t>
            </a:r>
            <a:endParaRPr lang="de-DE" altLang="de-DE" sz="1600" dirty="0" smtClean="0"/>
          </a:p>
          <a:p>
            <a:pPr marL="285750" indent="-285750">
              <a:spcBef>
                <a:spcPct val="50000"/>
              </a:spcBef>
              <a:buFont typeface="Wingdings" panose="05000000000000000000" pitchFamily="2" charset="2"/>
              <a:buChar char="§"/>
            </a:pPr>
            <a:r>
              <a:rPr lang="de-DE" altLang="de-DE" sz="1600" dirty="0" smtClean="0"/>
              <a:t>Kaskoversicherung</a:t>
            </a:r>
          </a:p>
          <a:p>
            <a:pPr marL="285750" indent="-285750">
              <a:spcBef>
                <a:spcPct val="50000"/>
              </a:spcBef>
              <a:buFont typeface="Wingdings" panose="05000000000000000000" pitchFamily="2" charset="2"/>
              <a:buChar char="§"/>
            </a:pPr>
            <a:r>
              <a:rPr lang="de-DE" altLang="de-DE" sz="1600" dirty="0" smtClean="0"/>
              <a:t>Autoschutzbrief</a:t>
            </a:r>
          </a:p>
          <a:p>
            <a:pPr marL="285750" indent="-285750">
              <a:spcBef>
                <a:spcPct val="50000"/>
              </a:spcBef>
              <a:buFont typeface="Wingdings" panose="05000000000000000000" pitchFamily="2" charset="2"/>
              <a:buChar char="§"/>
            </a:pPr>
            <a:r>
              <a:rPr lang="de-DE" altLang="de-DE" sz="1600" dirty="0" smtClean="0"/>
              <a:t>Insassen-Unfallversicherung und Fahrerschutz</a:t>
            </a:r>
          </a:p>
          <a:p>
            <a:pPr marL="285750" indent="-285750">
              <a:spcBef>
                <a:spcPct val="50000"/>
              </a:spcBef>
              <a:buFont typeface="Wingdings" panose="05000000000000000000" pitchFamily="2" charset="2"/>
              <a:buChar char="§"/>
            </a:pPr>
            <a:r>
              <a:rPr lang="de-DE" altLang="de-DE" sz="1600" dirty="0" smtClean="0"/>
              <a:t>Schadenfreiheitssystem</a:t>
            </a:r>
          </a:p>
          <a:p>
            <a:pPr marL="285750" indent="-285750">
              <a:spcBef>
                <a:spcPct val="50000"/>
              </a:spcBef>
              <a:buFont typeface="Wingdings" panose="05000000000000000000" pitchFamily="2" charset="2"/>
              <a:buChar char="§"/>
            </a:pPr>
            <a:r>
              <a:rPr lang="de-DE" altLang="de-DE" sz="1600" dirty="0" smtClean="0"/>
              <a:t>Allgemeines – eVB etc.</a:t>
            </a:r>
          </a:p>
          <a:p>
            <a:pPr marL="285750" indent="-285750">
              <a:spcBef>
                <a:spcPct val="50000"/>
              </a:spcBef>
              <a:buFont typeface="Wingdings" panose="05000000000000000000" pitchFamily="2" charset="2"/>
              <a:buChar char="§"/>
            </a:pPr>
            <a:r>
              <a:rPr lang="de-DE" altLang="de-DE" sz="1600" dirty="0" smtClean="0"/>
              <a:t>Motive und Lösungen</a:t>
            </a:r>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r>
              <a:rPr lang="de-DE" altLang="de-DE" sz="1600" b="1" dirty="0" smtClean="0"/>
              <a:t>Hinweis</a:t>
            </a:r>
          </a:p>
          <a:p>
            <a:pPr marL="285750" indent="-285750">
              <a:spcBef>
                <a:spcPct val="50000"/>
              </a:spcBef>
              <a:buFont typeface="Wingdings" panose="05000000000000000000" pitchFamily="2" charset="2"/>
              <a:buChar char="§"/>
            </a:pPr>
            <a:r>
              <a:rPr lang="de-DE" altLang="de-DE" sz="1400" dirty="0" smtClean="0"/>
              <a:t>Grundlage sind die Regelungen des GDV nach AKB 2015 – Stand 28.05.2021</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4750220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quarter" idx="10"/>
          </p:nvPr>
        </p:nvSpPr>
        <p:spPr/>
        <p:txBody>
          <a:bodyPr/>
          <a:lstStyle/>
          <a:p>
            <a:r>
              <a:rPr lang="de-DE" dirty="0" smtClean="0"/>
              <a:t>Bereiche der Kraftfahrzeugversicherung</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7" name="Rectangle 18"/>
          <p:cNvSpPr>
            <a:spLocks noChangeArrowheads="1"/>
          </p:cNvSpPr>
          <p:nvPr/>
        </p:nvSpPr>
        <p:spPr bwMode="auto">
          <a:xfrm>
            <a:off x="4859057" y="3265055"/>
            <a:ext cx="2727036" cy="1239837"/>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800" dirty="0">
                <a:cs typeface="Arial" panose="020B0604020202020204" pitchFamily="34" charset="0"/>
              </a:rPr>
              <a:t>freiwillige Versicherung</a:t>
            </a:r>
          </a:p>
        </p:txBody>
      </p:sp>
      <p:sp>
        <p:nvSpPr>
          <p:cNvPr id="8" name="Rectangle 19"/>
          <p:cNvSpPr>
            <a:spLocks noChangeArrowheads="1"/>
          </p:cNvSpPr>
          <p:nvPr/>
        </p:nvSpPr>
        <p:spPr bwMode="auto">
          <a:xfrm>
            <a:off x="973753" y="3265055"/>
            <a:ext cx="3520006" cy="1223963"/>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kumimoji="1" lang="de-DE" altLang="de-DE" sz="1800" dirty="0"/>
              <a:t>Pflichtversicherung</a:t>
            </a:r>
            <a:br>
              <a:rPr kumimoji="1" lang="de-DE" altLang="de-DE" sz="1800" dirty="0"/>
            </a:br>
            <a:r>
              <a:rPr kumimoji="1" lang="de-DE" altLang="de-DE" sz="1600" dirty="0"/>
              <a:t>(Ohne diese Versicherung kann ein Kraftfahrzeug üblicherweise nicht zugelassen werden)</a:t>
            </a:r>
          </a:p>
        </p:txBody>
      </p:sp>
      <p:sp>
        <p:nvSpPr>
          <p:cNvPr id="9" name="Rectangle 20"/>
          <p:cNvSpPr>
            <a:spLocks noChangeArrowheads="1"/>
          </p:cNvSpPr>
          <p:nvPr/>
        </p:nvSpPr>
        <p:spPr bwMode="auto">
          <a:xfrm>
            <a:off x="4859056" y="2617355"/>
            <a:ext cx="2727037" cy="42227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2000" u="sng" dirty="0" smtClean="0">
                <a:cs typeface="Arial" panose="020B0604020202020204" pitchFamily="34" charset="0"/>
              </a:rPr>
              <a:t>Kaskoversicherung</a:t>
            </a:r>
            <a:endParaRPr lang="de-DE" altLang="de-DE" sz="2000" u="sng" dirty="0">
              <a:cs typeface="Arial" panose="020B0604020202020204" pitchFamily="34" charset="0"/>
            </a:endParaRPr>
          </a:p>
        </p:txBody>
      </p:sp>
      <p:sp>
        <p:nvSpPr>
          <p:cNvPr id="10" name="Rectangle 21"/>
          <p:cNvSpPr>
            <a:spLocks noChangeArrowheads="1"/>
          </p:cNvSpPr>
          <p:nvPr/>
        </p:nvSpPr>
        <p:spPr bwMode="auto">
          <a:xfrm>
            <a:off x="973753" y="2615768"/>
            <a:ext cx="3520006" cy="422275"/>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kumimoji="1" lang="de-DE" altLang="de-DE" sz="2000" u="sng" dirty="0"/>
              <a:t>Haftpflichtversicherung</a:t>
            </a:r>
          </a:p>
        </p:txBody>
      </p:sp>
      <p:sp>
        <p:nvSpPr>
          <p:cNvPr id="11" name="Rectangle 22"/>
          <p:cNvSpPr>
            <a:spLocks noChangeArrowheads="1"/>
          </p:cNvSpPr>
          <p:nvPr/>
        </p:nvSpPr>
        <p:spPr bwMode="auto">
          <a:xfrm>
            <a:off x="973753" y="4489018"/>
            <a:ext cx="3520006" cy="1370012"/>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kumimoji="1" lang="de-DE" altLang="de-DE" sz="1600" dirty="0"/>
              <a:t>Sie schützt das Vermögen des VN vor berechtigten </a:t>
            </a:r>
            <a:r>
              <a:rPr kumimoji="1" lang="de-DE" altLang="de-DE" sz="1600" u="sng" dirty="0"/>
              <a:t>und</a:t>
            </a:r>
            <a:r>
              <a:rPr kumimoji="1" lang="de-DE" altLang="de-DE" sz="1600" dirty="0"/>
              <a:t> unberechtigten Schadenersatzansprüchen Dritter</a:t>
            </a:r>
            <a:endParaRPr lang="de-DE" altLang="de-DE" sz="1600" dirty="0"/>
          </a:p>
        </p:txBody>
      </p:sp>
      <p:sp>
        <p:nvSpPr>
          <p:cNvPr id="12" name="Rectangle 23"/>
          <p:cNvSpPr>
            <a:spLocks noChangeArrowheads="1"/>
          </p:cNvSpPr>
          <p:nvPr/>
        </p:nvSpPr>
        <p:spPr bwMode="auto">
          <a:xfrm>
            <a:off x="4859058" y="4490605"/>
            <a:ext cx="2727036" cy="136842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600" dirty="0">
                <a:cs typeface="Arial" panose="020B0604020202020204" pitchFamily="34" charset="0"/>
              </a:rPr>
              <a:t>Sie kommt für Schäden am eigenen Kraftfahrzeug auf</a:t>
            </a:r>
          </a:p>
        </p:txBody>
      </p:sp>
      <p:sp>
        <p:nvSpPr>
          <p:cNvPr id="13" name="Rectangle 18"/>
          <p:cNvSpPr>
            <a:spLocks noChangeArrowheads="1"/>
          </p:cNvSpPr>
          <p:nvPr/>
        </p:nvSpPr>
        <p:spPr bwMode="auto">
          <a:xfrm>
            <a:off x="7951390" y="3288444"/>
            <a:ext cx="2727036" cy="1239837"/>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800" dirty="0">
                <a:cs typeface="Arial" panose="020B0604020202020204" pitchFamily="34" charset="0"/>
              </a:rPr>
              <a:t>freiwillige Versicherung</a:t>
            </a:r>
          </a:p>
        </p:txBody>
      </p:sp>
      <p:sp>
        <p:nvSpPr>
          <p:cNvPr id="14" name="Rectangle 20"/>
          <p:cNvSpPr>
            <a:spLocks noChangeArrowheads="1"/>
          </p:cNvSpPr>
          <p:nvPr/>
        </p:nvSpPr>
        <p:spPr bwMode="auto">
          <a:xfrm>
            <a:off x="7951388" y="2640744"/>
            <a:ext cx="2727037" cy="42227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2000" u="sng" dirty="0" smtClean="0">
                <a:cs typeface="Arial" panose="020B0604020202020204" pitchFamily="34" charset="0"/>
              </a:rPr>
              <a:t>Zusatzdeckungen</a:t>
            </a:r>
            <a:endParaRPr lang="de-DE" altLang="de-DE" sz="2000" u="sng" dirty="0">
              <a:cs typeface="Arial" panose="020B0604020202020204" pitchFamily="34" charset="0"/>
            </a:endParaRPr>
          </a:p>
        </p:txBody>
      </p:sp>
      <p:sp>
        <p:nvSpPr>
          <p:cNvPr id="15" name="Rectangle 23"/>
          <p:cNvSpPr>
            <a:spLocks noChangeArrowheads="1"/>
          </p:cNvSpPr>
          <p:nvPr/>
        </p:nvSpPr>
        <p:spPr bwMode="auto">
          <a:xfrm>
            <a:off x="7951390" y="4528281"/>
            <a:ext cx="2727036" cy="1368425"/>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r>
              <a:rPr lang="de-DE" altLang="de-DE" sz="1600" dirty="0" smtClean="0">
                <a:cs typeface="Arial" panose="020B0604020202020204" pitchFamily="34" charset="0"/>
              </a:rPr>
              <a:t>Schutzbrief</a:t>
            </a:r>
          </a:p>
          <a:p>
            <a:pPr algn="ctr" eaLnBrk="1" hangingPunct="1"/>
            <a:r>
              <a:rPr lang="de-DE" altLang="de-DE" sz="1600" dirty="0" smtClean="0">
                <a:cs typeface="Arial" panose="020B0604020202020204" pitchFamily="34" charset="0"/>
              </a:rPr>
              <a:t>Mallorca-Deckung</a:t>
            </a:r>
          </a:p>
          <a:p>
            <a:pPr algn="ctr" eaLnBrk="1" hangingPunct="1"/>
            <a:r>
              <a:rPr lang="de-DE" altLang="de-DE" sz="1600" dirty="0" smtClean="0">
                <a:cs typeface="Arial" panose="020B0604020202020204" pitchFamily="34" charset="0"/>
              </a:rPr>
              <a:t>Insassenunfall</a:t>
            </a:r>
          </a:p>
          <a:p>
            <a:pPr algn="ctr" eaLnBrk="1" hangingPunct="1"/>
            <a:r>
              <a:rPr lang="de-DE" altLang="de-DE" sz="1600" dirty="0" smtClean="0">
                <a:cs typeface="Arial" panose="020B0604020202020204" pitchFamily="34" charset="0"/>
              </a:rPr>
              <a:t>Fahrerschutz</a:t>
            </a:r>
          </a:p>
          <a:p>
            <a:pPr algn="ctr" eaLnBrk="1" hangingPunct="1"/>
            <a:endParaRPr lang="de-DE" altLang="de-DE" sz="1600" dirty="0">
              <a:cs typeface="Arial" panose="020B0604020202020204" pitchFamily="34" charset="0"/>
            </a:endParaRPr>
          </a:p>
        </p:txBody>
      </p:sp>
    </p:spTree>
    <p:extLst>
      <p:ext uri="{BB962C8B-B14F-4D97-AF65-F5344CB8AC3E}">
        <p14:creationId xmlns:p14="http://schemas.microsoft.com/office/powerpoint/2010/main" val="246922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Was ist versichert?</a:t>
            </a:r>
          </a:p>
          <a:p>
            <a:r>
              <a:rPr lang="de-DE" sz="1600" dirty="0" smtClean="0"/>
              <a:t>Die </a:t>
            </a:r>
            <a:r>
              <a:rPr lang="de-DE" sz="1600" dirty="0"/>
              <a:t>KFZ-Haftpflichtversicherung stellt den VN und die mitversicherten Personen von Schadensersatzansprüchen frei, </a:t>
            </a:r>
            <a:r>
              <a:rPr lang="de-DE" sz="1600" dirty="0" smtClean="0"/>
              <a:t>wenn durch den Gebrauch des Fahrzeugs Personen-</a:t>
            </a:r>
            <a:r>
              <a:rPr lang="de-DE" sz="1600" dirty="0"/>
              <a:t>, Sach-oder Vermögensschäden entstehen und deswegen gegen den Versicherten oder den VR Schadensersatzansprüche des Privatrechts geltend gemacht werden. </a:t>
            </a:r>
            <a:endParaRPr lang="de-DE" altLang="de-DE" sz="1600" dirty="0"/>
          </a:p>
          <a:p>
            <a:pPr>
              <a:spcBef>
                <a:spcPct val="50000"/>
              </a:spcBef>
            </a:pPr>
            <a:r>
              <a:rPr lang="de-DE" altLang="de-DE" sz="1600" dirty="0" smtClean="0"/>
              <a:t>Versichert sind Schadensersatzansprüche durch den Gebrauch eines Fahrzeuges, wenn</a:t>
            </a:r>
          </a:p>
          <a:p>
            <a:pPr marL="285750" indent="-285750">
              <a:spcBef>
                <a:spcPct val="50000"/>
              </a:spcBef>
              <a:buFont typeface="Wingdings" panose="05000000000000000000" pitchFamily="2" charset="2"/>
              <a:buChar char="§"/>
            </a:pPr>
            <a:r>
              <a:rPr lang="de-DE" altLang="de-DE" sz="1600" dirty="0" smtClean="0"/>
              <a:t>Personen verletzt oder getötet werden</a:t>
            </a:r>
          </a:p>
          <a:p>
            <a:pPr marL="285750" indent="-285750">
              <a:spcBef>
                <a:spcPct val="50000"/>
              </a:spcBef>
              <a:buFont typeface="Wingdings" panose="05000000000000000000" pitchFamily="2" charset="2"/>
              <a:buChar char="§"/>
            </a:pPr>
            <a:r>
              <a:rPr lang="de-DE" altLang="de-DE" sz="1600" dirty="0" smtClean="0"/>
              <a:t>Sachen beschädigt oder zerstört werden oder abhanden kommen,</a:t>
            </a:r>
          </a:p>
          <a:p>
            <a:pPr marL="285750" indent="-285750">
              <a:spcBef>
                <a:spcPct val="50000"/>
              </a:spcBef>
              <a:buFont typeface="Wingdings" panose="05000000000000000000" pitchFamily="2" charset="2"/>
              <a:buChar char="§"/>
            </a:pPr>
            <a:r>
              <a:rPr lang="de-DE" altLang="de-DE" sz="1600" dirty="0" smtClean="0"/>
              <a:t>Vermögensschäden, die weder einen Personen- noch mit einem Sachschaden mittelbar oder unmittelbar zusammenhängen</a:t>
            </a:r>
          </a:p>
          <a:p>
            <a:pPr>
              <a:spcBef>
                <a:spcPct val="50000"/>
              </a:spcBef>
            </a:pPr>
            <a:r>
              <a:rPr lang="de-DE" altLang="de-DE" sz="1600" dirty="0" smtClean="0"/>
              <a:t>Zum Gebrauch gehören neben dem Fahre auch z.B. das Ein- und Aussteigen sowie das </a:t>
            </a:r>
            <a:r>
              <a:rPr lang="de-DE" altLang="de-DE" sz="1600" dirty="0" err="1" smtClean="0"/>
              <a:t>Be</a:t>
            </a:r>
            <a:r>
              <a:rPr lang="de-DE" altLang="de-DE" sz="1600" dirty="0" smtClean="0"/>
              <a:t>- und Entladen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356156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a:xfrm>
            <a:off x="369357" y="2247682"/>
            <a:ext cx="2880919" cy="329264"/>
          </a:xfrm>
        </p:spPr>
        <p:txBody>
          <a:bodyPr/>
          <a:lstStyle/>
          <a:p>
            <a:pPr>
              <a:spcBef>
                <a:spcPct val="50000"/>
              </a:spcBef>
            </a:pPr>
            <a:r>
              <a:rPr lang="de-DE" altLang="de-DE" sz="1600" b="1" dirty="0" smtClean="0"/>
              <a:t>Haftungsarten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6" name="Textplatzhalter 3"/>
          <p:cNvSpPr txBox="1">
            <a:spLocks/>
          </p:cNvSpPr>
          <p:nvPr/>
        </p:nvSpPr>
        <p:spPr>
          <a:xfrm>
            <a:off x="364220" y="2744824"/>
            <a:ext cx="3684078" cy="286626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600" dirty="0"/>
              <a:t>Verschuldenshaftung (unbegrenzt)</a:t>
            </a:r>
          </a:p>
          <a:p>
            <a:r>
              <a:rPr lang="de-DE" sz="1600" dirty="0" smtClean="0"/>
              <a:t>§ 823 BGB </a:t>
            </a:r>
            <a:r>
              <a:rPr lang="de-DE" sz="1600" dirty="0"/>
              <a:t>ff.</a:t>
            </a:r>
          </a:p>
          <a:p>
            <a:r>
              <a:rPr lang="de-DE" sz="1600" dirty="0"/>
              <a:t>Voraussetzungen:</a:t>
            </a:r>
          </a:p>
          <a:p>
            <a:pPr marL="285750" indent="-285750">
              <a:buFont typeface="Wingdings" panose="05000000000000000000" pitchFamily="2" charset="2"/>
              <a:buChar char="§"/>
            </a:pPr>
            <a:r>
              <a:rPr lang="de-DE" sz="1600" dirty="0" smtClean="0"/>
              <a:t>Vorsatz oder Fahrlässigkeit</a:t>
            </a:r>
            <a:endParaRPr lang="de-DE" sz="1600" dirty="0"/>
          </a:p>
          <a:p>
            <a:pPr marL="285750" indent="-285750">
              <a:buFont typeface="Wingdings" panose="05000000000000000000" pitchFamily="2" charset="2"/>
              <a:buChar char="§"/>
            </a:pPr>
            <a:r>
              <a:rPr lang="de-DE" sz="1600" dirty="0"/>
              <a:t>Widerrechtlichkeit</a:t>
            </a:r>
          </a:p>
          <a:p>
            <a:pPr marL="285750" indent="-285750">
              <a:buFont typeface="Wingdings" panose="05000000000000000000" pitchFamily="2" charset="2"/>
              <a:buChar char="§"/>
            </a:pPr>
            <a:r>
              <a:rPr lang="de-DE" sz="1600" dirty="0"/>
              <a:t>Kausalität</a:t>
            </a:r>
          </a:p>
          <a:p>
            <a:pPr marL="285750" indent="-285750">
              <a:buFont typeface="Wingdings" panose="05000000000000000000" pitchFamily="2" charset="2"/>
              <a:buChar char="§"/>
            </a:pPr>
            <a:r>
              <a:rPr lang="de-DE" sz="1600" dirty="0"/>
              <a:t>Verantwortlichkeit</a:t>
            </a:r>
          </a:p>
        </p:txBody>
      </p:sp>
      <p:sp>
        <p:nvSpPr>
          <p:cNvPr id="7" name="Textplatzhalter 3"/>
          <p:cNvSpPr txBox="1">
            <a:spLocks/>
          </p:cNvSpPr>
          <p:nvPr/>
        </p:nvSpPr>
        <p:spPr>
          <a:xfrm>
            <a:off x="5030431" y="2744824"/>
            <a:ext cx="3382049" cy="286626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600" dirty="0"/>
              <a:t>Gefährdungshaftung (begrenzt)</a:t>
            </a:r>
          </a:p>
          <a:p>
            <a:r>
              <a:rPr lang="de-DE" sz="1600" dirty="0"/>
              <a:t>§7StVG</a:t>
            </a:r>
          </a:p>
          <a:p>
            <a:r>
              <a:rPr lang="de-DE" sz="1600" dirty="0"/>
              <a:t>Prüfen:</a:t>
            </a:r>
          </a:p>
          <a:p>
            <a:pPr marL="285750" indent="-285750">
              <a:buFont typeface="Wingdings" panose="05000000000000000000" pitchFamily="2" charset="2"/>
              <a:buChar char="§"/>
            </a:pPr>
            <a:r>
              <a:rPr lang="de-DE" sz="1600" dirty="0"/>
              <a:t>Betriebsgefahr</a:t>
            </a:r>
          </a:p>
          <a:p>
            <a:pPr marL="285750" indent="-285750">
              <a:buFont typeface="Wingdings" panose="05000000000000000000" pitchFamily="2" charset="2"/>
              <a:buChar char="§"/>
            </a:pPr>
            <a:r>
              <a:rPr lang="de-DE" sz="1600" dirty="0" smtClean="0"/>
              <a:t>Höhere Gewalt</a:t>
            </a:r>
            <a:endParaRPr lang="de-DE" sz="1600" dirty="0"/>
          </a:p>
          <a:p>
            <a:pPr marL="285750" indent="-285750">
              <a:buFont typeface="Wingdings" panose="05000000000000000000" pitchFamily="2" charset="2"/>
              <a:buChar char="§"/>
            </a:pPr>
            <a:r>
              <a:rPr lang="de-DE" sz="1600" dirty="0"/>
              <a:t>Unabwendbarkeit</a:t>
            </a:r>
          </a:p>
          <a:p>
            <a:pPr marL="285750" indent="-285750">
              <a:buFont typeface="Wingdings" panose="05000000000000000000" pitchFamily="2" charset="2"/>
              <a:buChar char="§"/>
            </a:pPr>
            <a:r>
              <a:rPr lang="de-DE" sz="1600" dirty="0"/>
              <a:t>Höchstbeiträge</a:t>
            </a:r>
          </a:p>
        </p:txBody>
      </p:sp>
    </p:spTree>
    <p:extLst>
      <p:ext uri="{BB962C8B-B14F-4D97-AF65-F5344CB8AC3E}">
        <p14:creationId xmlns:p14="http://schemas.microsoft.com/office/powerpoint/2010/main" val="18841986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Aufgaben des Versicherers</a:t>
            </a:r>
          </a:p>
          <a:p>
            <a:pPr marL="285750" indent="-285750">
              <a:spcBef>
                <a:spcPct val="50000"/>
              </a:spcBef>
              <a:buFont typeface="Wingdings" panose="05000000000000000000" pitchFamily="2" charset="2"/>
              <a:buChar char="§"/>
            </a:pPr>
            <a:r>
              <a:rPr lang="de-DE" altLang="de-DE" sz="1600" b="1" dirty="0" smtClean="0"/>
              <a:t>Prüfung von Schadensersatzansprüchen</a:t>
            </a:r>
          </a:p>
          <a:p>
            <a:pPr lvl="1">
              <a:spcBef>
                <a:spcPct val="50000"/>
              </a:spcBef>
            </a:pPr>
            <a:r>
              <a:rPr lang="de-DE" altLang="de-DE" dirty="0" smtClean="0"/>
              <a:t>Der Versicherer überprüft die rechtliche Grundlage und Höhe der Schadensersatzansprüche eines Dritten (Geschädigten) </a:t>
            </a:r>
          </a:p>
          <a:p>
            <a:pPr lvl="1">
              <a:spcBef>
                <a:spcPct val="50000"/>
              </a:spcBef>
            </a:pPr>
            <a:r>
              <a:rPr lang="de-DE" altLang="de-DE" dirty="0" smtClean="0"/>
              <a:t>Die </a:t>
            </a:r>
            <a:r>
              <a:rPr lang="de-DE" altLang="de-DE" dirty="0"/>
              <a:t>Begründung der Ansprüche obliegt dem </a:t>
            </a:r>
            <a:r>
              <a:rPr lang="de-DE" altLang="de-DE" dirty="0" smtClean="0"/>
              <a:t>Geschädigten</a:t>
            </a:r>
            <a:endParaRPr lang="de-DE" altLang="de-DE" sz="1400" b="1" dirty="0" smtClean="0"/>
          </a:p>
          <a:p>
            <a:pPr marL="285750" indent="-285750">
              <a:spcBef>
                <a:spcPct val="50000"/>
              </a:spcBef>
              <a:buFont typeface="Wingdings" panose="05000000000000000000" pitchFamily="2" charset="2"/>
              <a:buChar char="§"/>
            </a:pPr>
            <a:r>
              <a:rPr lang="de-DE" altLang="de-DE" sz="1600" b="1" dirty="0" smtClean="0"/>
              <a:t>Befriedigung begründeter </a:t>
            </a:r>
            <a:r>
              <a:rPr lang="de-DE" altLang="de-DE" sz="1600" b="1" dirty="0"/>
              <a:t>Schadenersatzansprüche eines Dritten</a:t>
            </a:r>
          </a:p>
          <a:p>
            <a:pPr lvl="1">
              <a:spcBef>
                <a:spcPct val="50000"/>
              </a:spcBef>
            </a:pPr>
            <a:r>
              <a:rPr lang="de-DE" altLang="de-DE" dirty="0" smtClean="0"/>
              <a:t>Der </a:t>
            </a:r>
            <a:r>
              <a:rPr lang="de-DE" altLang="de-DE" dirty="0"/>
              <a:t>Versicherer begleicht bis zur Höhe der vereinbarten Versicherungssummen </a:t>
            </a:r>
            <a:r>
              <a:rPr lang="de-DE" altLang="de-DE" dirty="0" smtClean="0"/>
              <a:t>begründete Schadenersatzansprüche eines Dritten (Geschädigten)</a:t>
            </a:r>
          </a:p>
          <a:p>
            <a:pPr marL="285750" indent="-285750">
              <a:spcBef>
                <a:spcPct val="50000"/>
              </a:spcBef>
              <a:buFont typeface="Wingdings" panose="05000000000000000000" pitchFamily="2" charset="2"/>
              <a:buChar char="§"/>
            </a:pPr>
            <a:r>
              <a:rPr lang="de-DE" altLang="de-DE" sz="1600" b="1" dirty="0" smtClean="0"/>
              <a:t>Abwehr unbegründeter </a:t>
            </a:r>
            <a:r>
              <a:rPr lang="de-DE" altLang="de-DE" sz="1600" b="1" dirty="0"/>
              <a:t>Ansprüche (passiver Rechtsschutz)</a:t>
            </a:r>
          </a:p>
          <a:p>
            <a:pPr lvl="1">
              <a:spcBef>
                <a:spcPct val="50000"/>
              </a:spcBef>
            </a:pPr>
            <a:r>
              <a:rPr lang="de-DE" altLang="de-DE" dirty="0" smtClean="0"/>
              <a:t>Stellt </a:t>
            </a:r>
            <a:r>
              <a:rPr lang="de-DE" altLang="de-DE" dirty="0"/>
              <a:t>ein Dritter gegen den Versicherungsnehmer </a:t>
            </a:r>
            <a:r>
              <a:rPr lang="de-DE" altLang="de-DE" dirty="0" smtClean="0"/>
              <a:t>unbegründete </a:t>
            </a:r>
            <a:r>
              <a:rPr lang="de-DE" altLang="de-DE" dirty="0"/>
              <a:t>Ansprüche, so wehrt der Versicherer diese ab </a:t>
            </a:r>
            <a:r>
              <a:rPr lang="de-DE" altLang="de-DE" dirty="0" smtClean="0"/>
              <a:t>und </a:t>
            </a:r>
            <a:r>
              <a:rPr lang="de-DE" altLang="de-DE" dirty="0"/>
              <a:t>führt erforderlichenfalls auf seine Kosten einen Rechtsstreit zur Abwehr dieser </a:t>
            </a:r>
            <a:r>
              <a:rPr lang="de-DE" altLang="de-DE" dirty="0" smtClean="0"/>
              <a:t>Ansprüche.</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577267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Berechtigte Kosten mit Schadensersatzanspruch, können sein: </a:t>
            </a:r>
          </a:p>
          <a:p>
            <a:pPr marL="285750" indent="-285750">
              <a:spcBef>
                <a:spcPct val="50000"/>
              </a:spcBef>
              <a:buFont typeface="Wingdings" panose="05000000000000000000" pitchFamily="2" charset="2"/>
              <a:buChar char="§"/>
            </a:pPr>
            <a:r>
              <a:rPr lang="de-DE" altLang="de-DE" sz="1600" b="1" dirty="0" smtClean="0"/>
              <a:t>Personenschaden</a:t>
            </a:r>
            <a:endParaRPr lang="de-DE" altLang="de-DE" dirty="0" smtClean="0"/>
          </a:p>
          <a:p>
            <a:pPr marL="742950" lvl="1" indent="-285750">
              <a:spcBef>
                <a:spcPct val="50000"/>
              </a:spcBef>
              <a:buFont typeface="Wingdings" panose="05000000000000000000" pitchFamily="2" charset="2"/>
              <a:buChar char="§"/>
            </a:pPr>
            <a:r>
              <a:rPr lang="de-DE" altLang="de-DE" dirty="0" smtClean="0"/>
              <a:t>Heilbehandlungskosten</a:t>
            </a:r>
          </a:p>
          <a:p>
            <a:pPr marL="742950" lvl="1" indent="-285750">
              <a:spcBef>
                <a:spcPct val="50000"/>
              </a:spcBef>
              <a:buFont typeface="Wingdings" panose="05000000000000000000" pitchFamily="2" charset="2"/>
              <a:buChar char="§"/>
            </a:pPr>
            <a:r>
              <a:rPr lang="de-DE" altLang="de-DE" dirty="0" smtClean="0"/>
              <a:t>Rentenzahlungen</a:t>
            </a:r>
          </a:p>
          <a:p>
            <a:pPr marL="742950" lvl="1" indent="-285750">
              <a:spcBef>
                <a:spcPct val="50000"/>
              </a:spcBef>
              <a:buFont typeface="Wingdings" panose="05000000000000000000" pitchFamily="2" charset="2"/>
              <a:buChar char="§"/>
            </a:pPr>
            <a:r>
              <a:rPr lang="de-DE" altLang="de-DE" dirty="0" smtClean="0"/>
              <a:t>Schmerzensgeld</a:t>
            </a:r>
          </a:p>
          <a:p>
            <a:pPr marL="742950" lvl="1" indent="-285750">
              <a:spcBef>
                <a:spcPct val="50000"/>
              </a:spcBef>
              <a:buFont typeface="Wingdings" panose="05000000000000000000" pitchFamily="2" charset="2"/>
              <a:buChar char="§"/>
            </a:pPr>
            <a:r>
              <a:rPr lang="de-DE" altLang="de-DE" dirty="0" smtClean="0"/>
              <a:t>Verdienstausfall</a:t>
            </a:r>
          </a:p>
          <a:p>
            <a:pPr marL="285750" indent="-285750">
              <a:spcBef>
                <a:spcPct val="50000"/>
              </a:spcBef>
              <a:buFont typeface="Wingdings" panose="05000000000000000000" pitchFamily="2" charset="2"/>
              <a:buChar char="§"/>
            </a:pPr>
            <a:r>
              <a:rPr lang="de-DE" altLang="de-DE" sz="1600" b="1" dirty="0" smtClean="0"/>
              <a:t>Sachschaden</a:t>
            </a:r>
            <a:endParaRPr lang="de-DE" altLang="de-DE" sz="1600" b="1" dirty="0"/>
          </a:p>
          <a:p>
            <a:pPr marL="742950" lvl="1" indent="-285750">
              <a:spcBef>
                <a:spcPct val="50000"/>
              </a:spcBef>
              <a:buFont typeface="Wingdings" panose="05000000000000000000" pitchFamily="2" charset="2"/>
              <a:buChar char="§"/>
            </a:pPr>
            <a:r>
              <a:rPr lang="de-DE" altLang="de-DE" dirty="0" smtClean="0"/>
              <a:t>Reparaturkosten des Fahrzeuges</a:t>
            </a:r>
          </a:p>
          <a:p>
            <a:pPr marL="742950" lvl="1" indent="-285750">
              <a:spcBef>
                <a:spcPct val="50000"/>
              </a:spcBef>
              <a:buFont typeface="Wingdings" panose="05000000000000000000" pitchFamily="2" charset="2"/>
              <a:buChar char="§"/>
            </a:pPr>
            <a:r>
              <a:rPr lang="de-DE" altLang="de-DE" dirty="0" smtClean="0"/>
              <a:t>Kosten für Leihwagen</a:t>
            </a:r>
          </a:p>
          <a:p>
            <a:pPr marL="742950" lvl="1" indent="-285750">
              <a:spcBef>
                <a:spcPct val="50000"/>
              </a:spcBef>
              <a:buFont typeface="Wingdings" panose="05000000000000000000" pitchFamily="2" charset="2"/>
              <a:buChar char="§"/>
            </a:pPr>
            <a:r>
              <a:rPr lang="de-DE" altLang="de-DE" dirty="0" smtClean="0"/>
              <a:t>Abschleppkosten</a:t>
            </a:r>
          </a:p>
          <a:p>
            <a:pPr marL="742950" lvl="1" indent="-285750">
              <a:spcBef>
                <a:spcPct val="50000"/>
              </a:spcBef>
              <a:buFont typeface="Wingdings" panose="05000000000000000000" pitchFamily="2" charset="2"/>
              <a:buChar char="§"/>
            </a:pPr>
            <a:r>
              <a:rPr lang="de-DE" altLang="de-DE" dirty="0" smtClean="0"/>
              <a:t>Anwaltskosten zur Durchsetzung des Schadenersatzanspruches</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4207847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a:xfrm>
            <a:off x="369357" y="2247681"/>
            <a:ext cx="11343218" cy="4036741"/>
          </a:xfrm>
        </p:spPr>
        <p:txBody>
          <a:bodyPr/>
          <a:lstStyle/>
          <a:p>
            <a:pPr>
              <a:spcBef>
                <a:spcPct val="50000"/>
              </a:spcBef>
            </a:pPr>
            <a:r>
              <a:rPr lang="de-DE" altLang="de-DE" sz="1600" b="1" dirty="0" smtClean="0"/>
              <a:t>Versicherter Personenkreis: </a:t>
            </a:r>
          </a:p>
          <a:p>
            <a:pPr marL="742950" lvl="1" indent="-285750">
              <a:spcBef>
                <a:spcPct val="50000"/>
              </a:spcBef>
              <a:buFont typeface="Wingdings" panose="05000000000000000000" pitchFamily="2" charset="2"/>
              <a:buChar char="§"/>
            </a:pPr>
            <a:r>
              <a:rPr lang="de-DE" altLang="de-DE" dirty="0" smtClean="0"/>
              <a:t>Versicherungsnehmer</a:t>
            </a:r>
          </a:p>
          <a:p>
            <a:pPr marL="742950" lvl="1" indent="-285750">
              <a:spcBef>
                <a:spcPct val="50000"/>
              </a:spcBef>
              <a:buFont typeface="Wingdings" panose="05000000000000000000" pitchFamily="2" charset="2"/>
              <a:buChar char="§"/>
            </a:pPr>
            <a:r>
              <a:rPr lang="de-DE" altLang="de-DE" dirty="0" smtClean="0"/>
              <a:t>Fahrer </a:t>
            </a:r>
            <a:r>
              <a:rPr lang="de-DE" altLang="de-DE" dirty="0"/>
              <a:t>des </a:t>
            </a:r>
            <a:r>
              <a:rPr lang="de-DE" altLang="de-DE" dirty="0" smtClean="0"/>
              <a:t>Fahrzeuges (auch ein unberechtigter Fahrer)</a:t>
            </a:r>
          </a:p>
          <a:p>
            <a:pPr marL="742950" lvl="1" indent="-285750">
              <a:spcBef>
                <a:spcPct val="50000"/>
              </a:spcBef>
              <a:buFont typeface="Wingdings" panose="05000000000000000000" pitchFamily="2" charset="2"/>
              <a:buChar char="§"/>
            </a:pPr>
            <a:r>
              <a:rPr lang="de-DE" altLang="de-DE" dirty="0" smtClean="0"/>
              <a:t>Fahrzeughalter</a:t>
            </a:r>
          </a:p>
          <a:p>
            <a:pPr marL="742950" lvl="1" indent="-285750">
              <a:spcBef>
                <a:spcPct val="50000"/>
              </a:spcBef>
              <a:buFont typeface="Wingdings" panose="05000000000000000000" pitchFamily="2" charset="2"/>
              <a:buChar char="§"/>
            </a:pPr>
            <a:r>
              <a:rPr lang="de-DE" altLang="de-DE" dirty="0" smtClean="0"/>
              <a:t>Eigentümer </a:t>
            </a:r>
          </a:p>
          <a:p>
            <a:pPr marL="742950" lvl="1" indent="-285750">
              <a:spcBef>
                <a:spcPct val="50000"/>
              </a:spcBef>
              <a:buFont typeface="Wingdings" panose="05000000000000000000" pitchFamily="2" charset="2"/>
              <a:buChar char="§"/>
            </a:pPr>
            <a:r>
              <a:rPr lang="de-DE" altLang="de-DE" dirty="0" smtClean="0"/>
              <a:t>Beifahrer im Rahmen eines Arbeitsverhältnisses</a:t>
            </a:r>
          </a:p>
          <a:p>
            <a:pPr marL="742950" lvl="1" indent="-285750">
              <a:spcBef>
                <a:spcPct val="50000"/>
              </a:spcBef>
              <a:buFont typeface="Wingdings" panose="05000000000000000000" pitchFamily="2" charset="2"/>
              <a:buChar char="§"/>
            </a:pPr>
            <a:r>
              <a:rPr lang="de-DE" altLang="de-DE" dirty="0" smtClean="0"/>
              <a:t>Arbeitgeber oder Dienstherren, wenn das Fahrzeug für dienstliche Zwecke genutzt wird</a:t>
            </a:r>
          </a:p>
          <a:p>
            <a:pPr marL="742950" lvl="1" indent="-285750">
              <a:spcBef>
                <a:spcPct val="50000"/>
              </a:spcBef>
              <a:buFont typeface="Wingdings" panose="05000000000000000000" pitchFamily="2" charset="2"/>
              <a:buChar char="§"/>
            </a:pPr>
            <a:r>
              <a:rPr lang="de-DE" altLang="de-DE" dirty="0" smtClean="0"/>
              <a:t>Die technische Aufsicht für Fahrzeuge mit autonomer Fahrfunktion</a:t>
            </a:r>
            <a:endParaRPr lang="de-DE" altLang="de-DE" dirty="0"/>
          </a:p>
          <a:p>
            <a:pPr lvl="1">
              <a:spcBef>
                <a:spcPct val="50000"/>
              </a:spcBef>
            </a:pPr>
            <a:r>
              <a:rPr lang="de-DE" altLang="de-DE" dirty="0" smtClean="0"/>
              <a:t>Viele </a:t>
            </a:r>
            <a:r>
              <a:rPr lang="de-DE" altLang="de-DE" dirty="0" err="1" smtClean="0"/>
              <a:t>AKB´s</a:t>
            </a:r>
            <a:r>
              <a:rPr lang="de-DE" altLang="de-DE" dirty="0" smtClean="0"/>
              <a:t> sind erweitert um </a:t>
            </a:r>
          </a:p>
          <a:p>
            <a:pPr marL="742950" lvl="1" indent="-285750">
              <a:spcBef>
                <a:spcPct val="50000"/>
              </a:spcBef>
              <a:buFont typeface="Wingdings" panose="05000000000000000000" pitchFamily="2" charset="2"/>
              <a:buChar char="§"/>
            </a:pPr>
            <a:r>
              <a:rPr lang="de-DE" altLang="de-DE" dirty="0" smtClean="0"/>
              <a:t>Insassen (z.B. beim Aussteigen) diese in der Regel dann nachrangig. </a:t>
            </a:r>
            <a:endParaRPr lang="de-DE" altLang="de-DE" dirty="0"/>
          </a:p>
          <a:p>
            <a:pPr marL="742950" lvl="1" indent="-285750">
              <a:spcBef>
                <a:spcPct val="50000"/>
              </a:spcBef>
              <a:buFont typeface="Wingdings" panose="05000000000000000000" pitchFamily="2" charset="2"/>
              <a:buChar char="§"/>
            </a:pPr>
            <a:r>
              <a:rPr lang="de-DE" dirty="0" smtClean="0"/>
              <a:t>Begleitperson im Rahmen des begleitenden Fahrens,</a:t>
            </a:r>
            <a:endParaRPr lang="de-DE" altLang="de-DE" dirty="0" smtClean="0"/>
          </a:p>
          <a:p>
            <a:pPr>
              <a:spcBef>
                <a:spcPct val="50000"/>
              </a:spcBef>
            </a:pPr>
            <a:r>
              <a:rPr lang="de-DE" altLang="de-DE" sz="1600" dirty="0" smtClean="0"/>
              <a:t>Dieser Personenkreis kann auch ohne Einwilligung des VN die Versicherung in Anspruch nehmen </a:t>
            </a:r>
          </a:p>
          <a:p>
            <a:pPr marL="742950" lvl="1" indent="-285750">
              <a:spcBef>
                <a:spcPct val="50000"/>
              </a:spcBef>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9442497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Ausschlüsse</a:t>
            </a:r>
            <a:endParaRPr lang="de-DE" dirty="0"/>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endParaRPr lang="de-DE" altLang="de-DE" sz="1600" b="1" dirty="0" smtClean="0"/>
          </a:p>
          <a:p>
            <a:pPr marL="285750" indent="-285750">
              <a:spcBef>
                <a:spcPct val="50000"/>
              </a:spcBef>
              <a:buFont typeface="Wingdings" panose="05000000000000000000" pitchFamily="2" charset="2"/>
              <a:buChar char="§"/>
            </a:pPr>
            <a:r>
              <a:rPr lang="de-DE" altLang="de-DE" sz="1600" b="1" dirty="0" smtClean="0"/>
              <a:t>Vorsatz</a:t>
            </a:r>
          </a:p>
          <a:p>
            <a:pPr marL="285750" indent="-285750">
              <a:spcBef>
                <a:spcPct val="50000"/>
              </a:spcBef>
              <a:buFont typeface="Wingdings" panose="05000000000000000000" pitchFamily="2" charset="2"/>
              <a:buChar char="§"/>
            </a:pPr>
            <a:r>
              <a:rPr lang="de-DE" altLang="de-DE" sz="1600" b="1" dirty="0" smtClean="0"/>
              <a:t>Rennen – und dazugehörige Trainingsfahrten</a:t>
            </a:r>
          </a:p>
          <a:p>
            <a:pPr marL="285750" indent="-285750">
              <a:spcBef>
                <a:spcPct val="50000"/>
              </a:spcBef>
              <a:buFont typeface="Wingdings" panose="05000000000000000000" pitchFamily="2" charset="2"/>
              <a:buChar char="§"/>
            </a:pPr>
            <a:r>
              <a:rPr lang="de-DE" altLang="de-DE" sz="1600" b="1" dirty="0" smtClean="0"/>
              <a:t>Schäden am versicherten Fahrzeugen </a:t>
            </a:r>
          </a:p>
          <a:p>
            <a:pPr marL="285750" indent="-285750">
              <a:spcBef>
                <a:spcPct val="50000"/>
              </a:spcBef>
              <a:buFont typeface="Wingdings" panose="05000000000000000000" pitchFamily="2" charset="2"/>
              <a:buChar char="§"/>
            </a:pPr>
            <a:r>
              <a:rPr lang="de-DE" altLang="de-DE" sz="1600" b="1" dirty="0" smtClean="0"/>
              <a:t>Beschädigung von </a:t>
            </a:r>
          </a:p>
          <a:p>
            <a:pPr marL="742950" lvl="1" indent="-285750">
              <a:spcBef>
                <a:spcPct val="50000"/>
              </a:spcBef>
              <a:buFont typeface="Wingdings" panose="05000000000000000000" pitchFamily="2" charset="2"/>
              <a:buChar char="§"/>
            </a:pPr>
            <a:r>
              <a:rPr lang="de-DE" altLang="de-DE" b="1" dirty="0" smtClean="0"/>
              <a:t>verbundenen Anhängern</a:t>
            </a:r>
          </a:p>
          <a:p>
            <a:pPr marL="742950" lvl="1" indent="-285750">
              <a:spcBef>
                <a:spcPct val="50000"/>
              </a:spcBef>
              <a:buFont typeface="Wingdings" panose="05000000000000000000" pitchFamily="2" charset="2"/>
              <a:buChar char="§"/>
            </a:pPr>
            <a:r>
              <a:rPr lang="de-DE" altLang="de-DE" b="1" dirty="0" smtClean="0"/>
              <a:t>abgeschleppten Fahrzeugen </a:t>
            </a:r>
            <a:r>
              <a:rPr lang="de-DE" altLang="de-DE" dirty="0" smtClean="0"/>
              <a:t>(außer im Rahmen üblicher nicht gewerblicher Hilfeleistungen)</a:t>
            </a:r>
            <a:r>
              <a:rPr lang="de-DE" altLang="de-DE" b="1" dirty="0" smtClean="0"/>
              <a:t> </a:t>
            </a:r>
          </a:p>
          <a:p>
            <a:pPr marL="742950" lvl="1" indent="-285750">
              <a:spcBef>
                <a:spcPct val="50000"/>
              </a:spcBef>
              <a:buFont typeface="Wingdings" panose="05000000000000000000" pitchFamily="2" charset="2"/>
              <a:buChar char="§"/>
            </a:pPr>
            <a:r>
              <a:rPr lang="de-DE" altLang="de-DE" b="1" dirty="0" smtClean="0"/>
              <a:t>Beförderten Sachen </a:t>
            </a:r>
            <a:r>
              <a:rPr lang="de-DE" altLang="de-DE" dirty="0" smtClean="0"/>
              <a:t>(Ausnahme z.B. Kleidung Brille Brieftasche die von Insassen üblicherweise mitgeführt werden)</a:t>
            </a:r>
          </a:p>
          <a:p>
            <a:pPr marL="285750" indent="-285750">
              <a:spcBef>
                <a:spcPct val="50000"/>
              </a:spcBef>
              <a:buFont typeface="Wingdings" panose="05000000000000000000" pitchFamily="2" charset="2"/>
              <a:buChar char="§"/>
            </a:pPr>
            <a:r>
              <a:rPr lang="de-DE" altLang="de-DE" sz="1600" b="1" dirty="0" smtClean="0"/>
              <a:t>Schadenersatzansprüche des VN gegen mitversicherte Personen für Sach- und Vermögenschäden</a:t>
            </a:r>
          </a:p>
          <a:p>
            <a:pPr marL="285750" indent="-285750">
              <a:spcBef>
                <a:spcPct val="50000"/>
              </a:spcBef>
              <a:buFont typeface="Wingdings" panose="05000000000000000000" pitchFamily="2" charset="2"/>
              <a:buChar char="§"/>
            </a:pPr>
            <a:r>
              <a:rPr lang="de-DE" altLang="de-DE" sz="1600" b="1" dirty="0" smtClean="0"/>
              <a:t>Vermögensschäden durch Nichteinhaltung von Liefer- und Beförderungsfristen</a:t>
            </a:r>
          </a:p>
          <a:p>
            <a:pPr marL="285750" indent="-285750">
              <a:spcBef>
                <a:spcPct val="50000"/>
              </a:spcBef>
              <a:buFont typeface="Wingdings" panose="05000000000000000000" pitchFamily="2" charset="2"/>
              <a:buChar char="§"/>
            </a:pPr>
            <a:r>
              <a:rPr lang="de-DE" altLang="de-DE" sz="1600" b="1" dirty="0" smtClean="0"/>
              <a:t>Vertragliche Ansprüche</a:t>
            </a:r>
          </a:p>
          <a:p>
            <a:pPr marL="285750" indent="-285750">
              <a:spcBef>
                <a:spcPct val="50000"/>
              </a:spcBef>
              <a:buFont typeface="Wingdings" panose="05000000000000000000" pitchFamily="2" charset="2"/>
              <a:buChar char="§"/>
            </a:pPr>
            <a:r>
              <a:rPr lang="de-DE" altLang="de-DE" sz="1600" b="1" dirty="0" smtClean="0"/>
              <a:t>Schäden durch Kernenergie</a:t>
            </a:r>
          </a:p>
          <a:p>
            <a:pPr>
              <a:spcBef>
                <a:spcPct val="50000"/>
              </a:spcBef>
            </a:pPr>
            <a:r>
              <a:rPr lang="de-DE" altLang="de-DE" sz="1600" dirty="0" smtClean="0"/>
              <a:t> </a:t>
            </a:r>
          </a:p>
          <a:p>
            <a:pPr marL="742950" lvl="1" indent="-285750">
              <a:spcBef>
                <a:spcPct val="50000"/>
              </a:spcBef>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097282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Geltungsbereich</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Der </a:t>
            </a:r>
            <a:r>
              <a:rPr lang="de-DE" altLang="de-DE" sz="1600" b="1" dirty="0"/>
              <a:t>Geltungsbereich der Kfz-Haftpflichtversicherung ist </a:t>
            </a:r>
            <a:r>
              <a:rPr lang="de-DE" altLang="de-DE" sz="1600" b="1" dirty="0" smtClean="0"/>
              <a:t>in </a:t>
            </a:r>
            <a:r>
              <a:rPr lang="de-DE" altLang="de-DE" sz="1600" b="1" dirty="0"/>
              <a:t>§ 1 Abs. 1 </a:t>
            </a:r>
            <a:r>
              <a:rPr lang="de-DE" altLang="de-DE" sz="1600" b="1" dirty="0" smtClean="0"/>
              <a:t>Kraftfahrzeug Pflichtversicherungsverordnung </a:t>
            </a:r>
            <a:r>
              <a:rPr lang="de-DE" altLang="de-DE" sz="1600" b="1" dirty="0"/>
              <a:t>(Kfz-</a:t>
            </a:r>
            <a:r>
              <a:rPr lang="de-DE" altLang="de-DE" sz="1600" b="1" dirty="0" err="1"/>
              <a:t>PflVV</a:t>
            </a:r>
            <a:r>
              <a:rPr lang="de-DE" altLang="de-DE" sz="1600" b="1" dirty="0"/>
              <a:t>) vorgeschrieben:</a:t>
            </a:r>
          </a:p>
          <a:p>
            <a:pPr>
              <a:spcBef>
                <a:spcPct val="50000"/>
              </a:spcBef>
            </a:pPr>
            <a:endParaRPr lang="de-DE" altLang="de-DE" sz="1600" b="1" dirty="0" smtClean="0"/>
          </a:p>
          <a:p>
            <a:pPr>
              <a:spcBef>
                <a:spcPct val="50000"/>
              </a:spcBef>
            </a:pPr>
            <a:endParaRPr lang="de-DE" altLang="de-DE" sz="1600" b="1" dirty="0"/>
          </a:p>
          <a:p>
            <a:pPr>
              <a:spcBef>
                <a:spcPct val="50000"/>
              </a:spcBef>
            </a:pPr>
            <a:endParaRPr lang="de-DE" altLang="de-DE" sz="1600" b="1" dirty="0" smtClean="0"/>
          </a:p>
          <a:p>
            <a:pPr>
              <a:spcBef>
                <a:spcPct val="50000"/>
              </a:spcBef>
            </a:pPr>
            <a:r>
              <a:rPr lang="de-DE" sz="1600" b="1" dirty="0" smtClean="0"/>
              <a:t>Der </a:t>
            </a:r>
            <a:r>
              <a:rPr lang="de-DE" sz="1600" b="1" dirty="0"/>
              <a:t>Versicherungsschutz </a:t>
            </a:r>
            <a:r>
              <a:rPr lang="de-DE" sz="1600" b="1" dirty="0" smtClean="0"/>
              <a:t>in den Bedingungen spiegelt dieses auch wieder und gilt </a:t>
            </a:r>
            <a:r>
              <a:rPr lang="de-DE" sz="1600" b="1" dirty="0"/>
              <a:t>in Europa und der EU</a:t>
            </a:r>
          </a:p>
          <a:p>
            <a:pPr marL="285750" indent="-285750">
              <a:spcBef>
                <a:spcPct val="50000"/>
              </a:spcBef>
              <a:buFont typeface="Wingdings" panose="05000000000000000000" pitchFamily="2" charset="2"/>
              <a:buChar char="§"/>
            </a:pPr>
            <a:r>
              <a:rPr lang="de-DE" sz="1600" dirty="0"/>
              <a:t>geographischen Grenzen Europas</a:t>
            </a:r>
            <a:r>
              <a:rPr lang="de-DE" sz="1600" dirty="0" smtClean="0"/>
              <a:t>, (Achtung: z.B. Türkei - asiatischer Teil ist nicht versichert)</a:t>
            </a:r>
            <a:endParaRPr lang="de-DE" sz="1600" dirty="0"/>
          </a:p>
          <a:p>
            <a:pPr marL="285750" indent="-285750">
              <a:spcBef>
                <a:spcPct val="50000"/>
              </a:spcBef>
              <a:buFont typeface="Wingdings" panose="05000000000000000000" pitchFamily="2" charset="2"/>
              <a:buChar char="§"/>
            </a:pPr>
            <a:r>
              <a:rPr lang="de-DE" sz="1600" dirty="0"/>
              <a:t>den außereuropäischen Gebieten, des Geltungsbereichs der </a:t>
            </a:r>
            <a:r>
              <a:rPr lang="de-DE" sz="1600" dirty="0" smtClean="0"/>
              <a:t>EU</a:t>
            </a:r>
            <a:endParaRPr lang="de-DE" sz="1600" dirty="0"/>
          </a:p>
          <a:p>
            <a:pPr>
              <a:spcBef>
                <a:spcPct val="50000"/>
              </a:spcBef>
            </a:pPr>
            <a:r>
              <a:rPr lang="de-DE" sz="1600" dirty="0" smtClean="0"/>
              <a:t>Am Markt finden sich Tarife die Erweiterungen auf den asiatischen Teil der Türkei und der Mittelmeeranrainerstaaten vorsehen. </a:t>
            </a:r>
          </a:p>
          <a:p>
            <a:pPr>
              <a:spcBef>
                <a:spcPct val="50000"/>
              </a:spcBef>
            </a:pPr>
            <a:endParaRPr lang="de-DE" b="1" dirty="0" smtClean="0"/>
          </a:p>
          <a:p>
            <a:pPr>
              <a:spcBef>
                <a:spcPct val="50000"/>
              </a:spcBef>
            </a:pPr>
            <a:r>
              <a:rPr lang="de-DE" b="1" dirty="0" smtClean="0"/>
              <a:t>Hinweis Geltungsbereich Haftpflicht und Kasko sind nicht immer identisch</a:t>
            </a:r>
            <a:endParaRPr lang="de-DE" b="1" dirty="0"/>
          </a:p>
          <a:p>
            <a:pPr>
              <a:spcBef>
                <a:spcPct val="50000"/>
              </a:spcBef>
            </a:pPr>
            <a:endParaRPr lang="de-DE" altLang="de-DE" b="1" dirty="0" smtClean="0"/>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618" y="2814094"/>
            <a:ext cx="11107921" cy="799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83595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Geltungsbereich</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altLang="de-DE" sz="1600" b="1" dirty="0" smtClean="0"/>
              <a:t>Nachweis des Versicherungsschutzes im Ausland</a:t>
            </a:r>
          </a:p>
          <a:p>
            <a:pPr>
              <a:spcBef>
                <a:spcPct val="50000"/>
              </a:spcBef>
            </a:pPr>
            <a:r>
              <a:rPr kumimoji="1" lang="de-DE" altLang="de-DE" sz="1400" dirty="0" smtClean="0">
                <a:latin typeface="+mn-lt"/>
              </a:rPr>
              <a:t>Vor Auslandsfahrten sollte sich der Versicherungsnehmer von seinem Versicherer eine internationale Versicherungskarte ausstellen lassen. </a:t>
            </a:r>
          </a:p>
          <a:p>
            <a:pPr>
              <a:spcBef>
                <a:spcPct val="0"/>
              </a:spcBef>
            </a:pPr>
            <a:r>
              <a:rPr kumimoji="1" lang="de-DE" altLang="de-DE" sz="1400" dirty="0" smtClean="0">
                <a:latin typeface="+mn-lt"/>
              </a:rPr>
              <a:t>In </a:t>
            </a:r>
            <a:r>
              <a:rPr kumimoji="1" lang="de-DE" altLang="de-DE" sz="1400" dirty="0">
                <a:latin typeface="+mn-lt"/>
              </a:rPr>
              <a:t>vielen Ländern </a:t>
            </a:r>
            <a:r>
              <a:rPr kumimoji="1" lang="de-DE" altLang="de-DE" sz="1400" dirty="0" smtClean="0">
                <a:latin typeface="+mn-lt"/>
              </a:rPr>
              <a:t>ist aufgrund </a:t>
            </a:r>
            <a:r>
              <a:rPr kumimoji="1" lang="de-DE" altLang="de-DE" sz="1400" dirty="0">
                <a:latin typeface="+mn-lt"/>
              </a:rPr>
              <a:t>des sog. „Kennzeichenabkommens</a:t>
            </a:r>
            <a:r>
              <a:rPr kumimoji="1" lang="de-DE" altLang="de-DE" sz="1400" dirty="0" smtClean="0">
                <a:latin typeface="+mn-lt"/>
              </a:rPr>
              <a:t>“ das mitführen nicht </a:t>
            </a:r>
            <a:r>
              <a:rPr kumimoji="1" lang="de-DE" altLang="de-DE" sz="1400" dirty="0">
                <a:latin typeface="+mn-lt"/>
              </a:rPr>
              <a:t>mehr </a:t>
            </a:r>
            <a:r>
              <a:rPr kumimoji="1" lang="de-DE" altLang="de-DE" sz="1400" dirty="0" smtClean="0">
                <a:latin typeface="+mn-lt"/>
              </a:rPr>
              <a:t>erforderlich, es wird empfohlen diese dennoch mit sich zu führen. Sie enthält viele wichtige Informationen und kann je nach Land im Schadensfall wieder verpflichtend sein.</a:t>
            </a:r>
          </a:p>
          <a:p>
            <a:pPr lvl="1">
              <a:spcBef>
                <a:spcPct val="0"/>
              </a:spcBef>
            </a:pPr>
            <a:endParaRPr kumimoji="1" lang="de-DE" altLang="de-DE" dirty="0" smtClean="0">
              <a:latin typeface="+mn-lt"/>
            </a:endParaRPr>
          </a:p>
          <a:p>
            <a:pPr>
              <a:spcBef>
                <a:spcPct val="0"/>
              </a:spcBef>
            </a:pPr>
            <a:r>
              <a:rPr kumimoji="1" lang="de-DE" altLang="de-DE" sz="1400" dirty="0" smtClean="0"/>
              <a:t>Kunden sollten sich daher vor einer Auslandsreise mit dem eigenem Fahrzeug über die</a:t>
            </a:r>
          </a:p>
          <a:p>
            <a:pPr>
              <a:spcBef>
                <a:spcPct val="0"/>
              </a:spcBef>
            </a:pPr>
            <a:r>
              <a:rPr kumimoji="1" lang="de-DE" altLang="de-DE" sz="1400" dirty="0" smtClean="0">
                <a:latin typeface="+mn-lt"/>
              </a:rPr>
              <a:t>Nachweispflichten des Versicherungsschutzes informieren</a:t>
            </a:r>
          </a:p>
          <a:p>
            <a:pPr lvl="1">
              <a:spcBef>
                <a:spcPct val="0"/>
              </a:spcBef>
            </a:pPr>
            <a:endParaRPr kumimoji="1" lang="de-DE" altLang="de-DE" dirty="0"/>
          </a:p>
          <a:p>
            <a:pPr>
              <a:spcBef>
                <a:spcPct val="0"/>
              </a:spcBef>
            </a:pPr>
            <a:r>
              <a:rPr kumimoji="1" lang="de-DE" altLang="de-DE" sz="1400" dirty="0" smtClean="0"/>
              <a:t>Ferner </a:t>
            </a:r>
            <a:r>
              <a:rPr kumimoji="1" lang="de-DE" altLang="de-DE" sz="1400" dirty="0"/>
              <a:t>nutzen die Gesellschaften die Grüne Karte um den Geltungsbereich zu erweitern</a:t>
            </a:r>
            <a:r>
              <a:rPr kumimoji="1" lang="de-DE" altLang="de-DE" sz="1400" dirty="0" smtClean="0"/>
              <a:t>.</a:t>
            </a:r>
            <a:endParaRPr kumimoji="1" lang="de-DE" altLang="de-DE" sz="1400" dirty="0"/>
          </a:p>
          <a:p>
            <a:pPr lvl="1">
              <a:spcBef>
                <a:spcPct val="0"/>
              </a:spcBef>
            </a:pPr>
            <a:endParaRPr kumimoji="1" lang="de-DE" altLang="de-DE" dirty="0" smtClean="0">
              <a:sym typeface="Wingdings" panose="05000000000000000000" pitchFamily="2" charset="2"/>
            </a:endParaRPr>
          </a:p>
          <a:p>
            <a:pPr marL="285750" indent="-285750">
              <a:spcBef>
                <a:spcPct val="0"/>
              </a:spcBef>
              <a:buFont typeface="Wingdings" panose="05000000000000000000" pitchFamily="2" charset="2"/>
              <a:buChar char="§"/>
            </a:pPr>
            <a:r>
              <a:rPr kumimoji="1" lang="de-DE" altLang="de-DE" sz="1400" dirty="0" smtClean="0"/>
              <a:t>Erhältlich </a:t>
            </a:r>
            <a:r>
              <a:rPr kumimoji="1" lang="de-DE" altLang="de-DE" sz="1400" dirty="0"/>
              <a:t>beim </a:t>
            </a:r>
            <a:r>
              <a:rPr kumimoji="1" lang="de-DE" altLang="de-DE" sz="1400" dirty="0" smtClean="0"/>
              <a:t>Versicherer</a:t>
            </a:r>
          </a:p>
          <a:p>
            <a:pPr marL="285750" indent="-285750">
              <a:spcBef>
                <a:spcPct val="0"/>
              </a:spcBef>
              <a:buFont typeface="Wingdings" panose="05000000000000000000" pitchFamily="2" charset="2"/>
              <a:buChar char="§"/>
            </a:pPr>
            <a:r>
              <a:rPr kumimoji="1" lang="de-DE" altLang="de-DE" sz="1400" dirty="0" smtClean="0"/>
              <a:t>Seit dem 01.07.2020 auch in weiß gültig und kann vom Kunden ausgedruckt werden</a:t>
            </a:r>
          </a:p>
          <a:p>
            <a:pPr marL="285750" indent="-285750">
              <a:spcBef>
                <a:spcPct val="0"/>
              </a:spcBef>
              <a:buFont typeface="Wingdings" panose="05000000000000000000" pitchFamily="2" charset="2"/>
              <a:buChar char="§"/>
            </a:pPr>
            <a:r>
              <a:rPr kumimoji="1" lang="de-DE" altLang="de-DE" sz="1400" dirty="0" smtClean="0"/>
              <a:t>Sie ist nicht mehr im „Original“ notwendig</a:t>
            </a:r>
            <a:r>
              <a:rPr kumimoji="1" lang="de-DE" altLang="de-DE" sz="1400" dirty="0"/>
              <a:t>.</a:t>
            </a:r>
            <a:endParaRPr lang="de-DE" altLang="de-DE" sz="1400" b="1" dirty="0"/>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7" name="Picture 10" descr="IV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4336" y="3491364"/>
            <a:ext cx="3566102" cy="2495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02007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Geltungsbereich</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altLang="de-DE" sz="1600" b="1" dirty="0" smtClean="0"/>
              <a:t>Nachweis des Versicherungsschutzes im Ausland</a:t>
            </a:r>
          </a:p>
          <a:p>
            <a:pPr>
              <a:spcBef>
                <a:spcPct val="50000"/>
              </a:spcBef>
            </a:pPr>
            <a:r>
              <a:rPr lang="de-DE" sz="1400" dirty="0" smtClean="0">
                <a:latin typeface="+mn-lt"/>
              </a:rPr>
              <a:t>Es </a:t>
            </a:r>
            <a:r>
              <a:rPr lang="de-DE" sz="1400" dirty="0">
                <a:latin typeface="+mn-lt"/>
              </a:rPr>
              <a:t>gibt aber weiterhin Staaten, in die man nur mit einer gültigen </a:t>
            </a:r>
            <a:r>
              <a:rPr lang="de-DE" sz="1400" dirty="0" smtClean="0">
                <a:latin typeface="+mn-lt"/>
              </a:rPr>
              <a:t>„Grünen Karte“ </a:t>
            </a:r>
            <a:r>
              <a:rPr lang="de-DE" sz="1400" dirty="0">
                <a:latin typeface="+mn-lt"/>
              </a:rPr>
              <a:t>einreisen darf. </a:t>
            </a:r>
            <a:endParaRPr lang="de-DE" sz="1400" dirty="0" smtClean="0">
              <a:latin typeface="+mn-lt"/>
            </a:endParaRPr>
          </a:p>
          <a:p>
            <a:pPr>
              <a:spcBef>
                <a:spcPct val="50000"/>
              </a:spcBef>
            </a:pPr>
            <a:r>
              <a:rPr lang="de-DE" sz="1400" dirty="0" smtClean="0">
                <a:latin typeface="+mn-lt"/>
              </a:rPr>
              <a:t>Dazu </a:t>
            </a:r>
            <a:r>
              <a:rPr lang="de-DE" sz="1400" dirty="0">
                <a:latin typeface="+mn-lt"/>
              </a:rPr>
              <a:t>zählen folgende Länder</a:t>
            </a:r>
            <a:r>
              <a:rPr lang="de-DE" sz="1400" dirty="0" smtClean="0">
                <a:latin typeface="+mn-lt"/>
              </a:rPr>
              <a:t>:</a:t>
            </a:r>
          </a:p>
          <a:p>
            <a:pPr lvl="1"/>
            <a:endParaRPr lang="de-DE" sz="1600" dirty="0"/>
          </a:p>
          <a:p>
            <a:pPr marL="742950" lvl="1" indent="-285750">
              <a:buFont typeface="Wingdings" panose="05000000000000000000" pitchFamily="2" charset="2"/>
              <a:buChar char="§"/>
            </a:pPr>
            <a:r>
              <a:rPr lang="de-DE" sz="1600" dirty="0" smtClean="0"/>
              <a:t>Albanien				</a:t>
            </a:r>
            <a:endParaRPr lang="de-DE" sz="1600" dirty="0"/>
          </a:p>
          <a:p>
            <a:pPr marL="742950" lvl="1" indent="-285750">
              <a:buFont typeface="Wingdings" panose="05000000000000000000" pitchFamily="2" charset="2"/>
              <a:buChar char="§"/>
            </a:pPr>
            <a:r>
              <a:rPr lang="de-DE" sz="1600" dirty="0"/>
              <a:t>Aserbaidschan</a:t>
            </a:r>
          </a:p>
          <a:p>
            <a:pPr marL="742950" lvl="1" indent="-285750">
              <a:buFont typeface="Wingdings" panose="05000000000000000000" pitchFamily="2" charset="2"/>
              <a:buChar char="§"/>
            </a:pPr>
            <a:r>
              <a:rPr lang="de-DE" sz="1600" dirty="0"/>
              <a:t>Bosnien-Herzegowina</a:t>
            </a:r>
          </a:p>
          <a:p>
            <a:pPr marL="742950" lvl="1" indent="-285750">
              <a:buFont typeface="Wingdings" panose="05000000000000000000" pitchFamily="2" charset="2"/>
              <a:buChar char="§"/>
            </a:pPr>
            <a:r>
              <a:rPr lang="de-DE" sz="1600" dirty="0"/>
              <a:t>Iran</a:t>
            </a:r>
          </a:p>
          <a:p>
            <a:pPr marL="742950" lvl="1" indent="-285750">
              <a:buFont typeface="Wingdings" panose="05000000000000000000" pitchFamily="2" charset="2"/>
              <a:buChar char="§"/>
            </a:pPr>
            <a:r>
              <a:rPr lang="de-DE" sz="1600" dirty="0"/>
              <a:t>Israel</a:t>
            </a:r>
          </a:p>
          <a:p>
            <a:pPr marL="742950" lvl="1" indent="-285750">
              <a:buFont typeface="Wingdings" panose="05000000000000000000" pitchFamily="2" charset="2"/>
              <a:buChar char="§"/>
            </a:pPr>
            <a:r>
              <a:rPr lang="de-DE" sz="1600" dirty="0"/>
              <a:t>Marokko</a:t>
            </a:r>
          </a:p>
          <a:p>
            <a:pPr marL="742950" lvl="1" indent="-285750">
              <a:buFont typeface="Wingdings" panose="05000000000000000000" pitchFamily="2" charset="2"/>
              <a:buChar char="§"/>
            </a:pPr>
            <a:r>
              <a:rPr lang="de-DE" sz="1600" dirty="0" smtClean="0"/>
              <a:t>Mazedonien</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8" name="Textplatzhalter 3"/>
          <p:cNvSpPr txBox="1">
            <a:spLocks/>
          </p:cNvSpPr>
          <p:nvPr/>
        </p:nvSpPr>
        <p:spPr>
          <a:xfrm>
            <a:off x="3949245" y="2364015"/>
            <a:ext cx="3144155" cy="41044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742950" lvl="1" indent="-285750">
              <a:buFont typeface="Wingdings" panose="05000000000000000000" pitchFamily="2" charset="2"/>
              <a:buChar char="§"/>
            </a:pPr>
            <a:endParaRPr lang="de-DE" sz="1600" dirty="0" smtClean="0"/>
          </a:p>
          <a:p>
            <a:pPr marL="742950" lvl="1" indent="-285750">
              <a:buFont typeface="Wingdings" panose="05000000000000000000" pitchFamily="2" charset="2"/>
              <a:buChar char="§"/>
            </a:pPr>
            <a:endParaRPr lang="de-DE" sz="1600" dirty="0"/>
          </a:p>
          <a:p>
            <a:pPr marL="742950" lvl="1" indent="-285750">
              <a:buFont typeface="Wingdings" panose="05000000000000000000" pitchFamily="2" charset="2"/>
              <a:buChar char="§"/>
            </a:pPr>
            <a:endParaRPr lang="de-DE" sz="1600" dirty="0" smtClean="0"/>
          </a:p>
          <a:p>
            <a:pPr lvl="1"/>
            <a:endParaRPr lang="de-DE" sz="1600" dirty="0"/>
          </a:p>
          <a:p>
            <a:pPr marL="742950" lvl="1" indent="-285750">
              <a:buFont typeface="Wingdings" panose="05000000000000000000" pitchFamily="2" charset="2"/>
              <a:buChar char="§"/>
            </a:pPr>
            <a:r>
              <a:rPr lang="de-DE" sz="1600" dirty="0" smtClean="0"/>
              <a:t>Moldawien</a:t>
            </a:r>
          </a:p>
          <a:p>
            <a:pPr marL="742950" lvl="1" indent="-285750">
              <a:buFont typeface="Wingdings" panose="05000000000000000000" pitchFamily="2" charset="2"/>
              <a:buChar char="§"/>
            </a:pPr>
            <a:r>
              <a:rPr lang="de-DE" sz="1600" dirty="0" smtClean="0"/>
              <a:t>Montenegro</a:t>
            </a:r>
          </a:p>
          <a:p>
            <a:pPr marL="742950" lvl="1" indent="-285750">
              <a:buFont typeface="Wingdings" panose="05000000000000000000" pitchFamily="2" charset="2"/>
              <a:buChar char="§"/>
            </a:pPr>
            <a:r>
              <a:rPr lang="de-DE" sz="1600" dirty="0" smtClean="0"/>
              <a:t>Russland</a:t>
            </a:r>
          </a:p>
          <a:p>
            <a:pPr marL="742950" lvl="1" indent="-285750">
              <a:buFont typeface="Wingdings" panose="05000000000000000000" pitchFamily="2" charset="2"/>
              <a:buChar char="§"/>
            </a:pPr>
            <a:r>
              <a:rPr lang="de-DE" sz="1600" dirty="0" smtClean="0"/>
              <a:t>Tunesien</a:t>
            </a:r>
          </a:p>
          <a:p>
            <a:pPr marL="742950" lvl="1" indent="-285750">
              <a:buFont typeface="Wingdings" panose="05000000000000000000" pitchFamily="2" charset="2"/>
              <a:buChar char="§"/>
            </a:pPr>
            <a:r>
              <a:rPr lang="de-DE" sz="1600" dirty="0" smtClean="0"/>
              <a:t>Türkei</a:t>
            </a:r>
          </a:p>
          <a:p>
            <a:pPr marL="742950" lvl="1" indent="-285750">
              <a:buFont typeface="Wingdings" panose="05000000000000000000" pitchFamily="2" charset="2"/>
              <a:buChar char="§"/>
            </a:pPr>
            <a:r>
              <a:rPr lang="de-DE" sz="1600" dirty="0" smtClean="0"/>
              <a:t>Ukraine</a:t>
            </a:r>
          </a:p>
          <a:p>
            <a:pPr marL="742950" lvl="1" indent="-285750">
              <a:buFont typeface="Wingdings" panose="05000000000000000000" pitchFamily="2" charset="2"/>
              <a:buChar char="§"/>
            </a:pPr>
            <a:r>
              <a:rPr lang="de-DE" sz="1600" dirty="0" smtClean="0"/>
              <a:t>Weißrussland</a:t>
            </a:r>
          </a:p>
          <a:p>
            <a:pPr lvl="1"/>
            <a:endParaRPr lang="de-DE" b="1" dirty="0" smtClean="0"/>
          </a:p>
        </p:txBody>
      </p:sp>
      <p:sp>
        <p:nvSpPr>
          <p:cNvPr id="9" name="Textplatzhalter 3"/>
          <p:cNvSpPr txBox="1">
            <a:spLocks/>
          </p:cNvSpPr>
          <p:nvPr/>
        </p:nvSpPr>
        <p:spPr>
          <a:xfrm>
            <a:off x="7830910" y="2352260"/>
            <a:ext cx="3144155" cy="41160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742950" lvl="1" indent="-285750">
              <a:buFont typeface="Wingdings" panose="05000000000000000000" pitchFamily="2" charset="2"/>
              <a:buChar char="§"/>
            </a:pPr>
            <a:endParaRPr lang="de-DE" sz="1600" dirty="0" smtClean="0"/>
          </a:p>
          <a:p>
            <a:pPr marL="742950" lvl="1" indent="-285750">
              <a:buFont typeface="Wingdings" panose="05000000000000000000" pitchFamily="2" charset="2"/>
              <a:buChar char="§"/>
            </a:pPr>
            <a:endParaRPr lang="de-DE" sz="1600" dirty="0"/>
          </a:p>
          <a:p>
            <a:pPr marL="742950" lvl="1" indent="-285750">
              <a:buFont typeface="Wingdings" panose="05000000000000000000" pitchFamily="2" charset="2"/>
              <a:buChar char="§"/>
            </a:pPr>
            <a:endParaRPr lang="de-DE" sz="1600" dirty="0" smtClean="0"/>
          </a:p>
          <a:p>
            <a:pPr marL="742950" lvl="1" indent="-285750">
              <a:buFont typeface="Wingdings" panose="05000000000000000000" pitchFamily="2" charset="2"/>
              <a:buChar char="§"/>
            </a:pPr>
            <a:endParaRPr lang="de-DE" sz="1600" dirty="0"/>
          </a:p>
          <a:p>
            <a:pPr marL="742950" lvl="1" indent="-285750">
              <a:buFont typeface="Wingdings" panose="05000000000000000000" pitchFamily="2" charset="2"/>
              <a:buChar char="§"/>
            </a:pPr>
            <a:r>
              <a:rPr lang="de-DE" sz="1600" dirty="0" err="1" smtClean="0"/>
              <a:t>Großbritanien</a:t>
            </a:r>
            <a:endParaRPr lang="de-DE" sz="1600" dirty="0" smtClean="0"/>
          </a:p>
          <a:p>
            <a:pPr lvl="1"/>
            <a:r>
              <a:rPr lang="de-DE" dirty="0" smtClean="0"/>
              <a:t>Übergangsfrist endete am </a:t>
            </a:r>
            <a:r>
              <a:rPr lang="de-DE" dirty="0"/>
              <a:t>31.12.2020 </a:t>
            </a:r>
            <a:endParaRPr lang="de-DE" dirty="0" smtClean="0"/>
          </a:p>
          <a:p>
            <a:pPr lvl="1"/>
            <a:r>
              <a:rPr lang="de-DE" dirty="0" smtClean="0"/>
              <a:t>Nach </a:t>
            </a:r>
            <a:r>
              <a:rPr lang="de-DE" dirty="0"/>
              <a:t>dem Ende der Übergangsfrist könnten die britischen Behörden von EU-Bürgern bei der Einreise allerdings verlangen, ihren Versicherungsschutz mit der Grünen Versicherungskarte nachzuweisen.</a:t>
            </a:r>
            <a:endParaRPr lang="de-DE" dirty="0" smtClean="0"/>
          </a:p>
          <a:p>
            <a:pPr lvl="1"/>
            <a:endParaRPr lang="de-DE" b="1" dirty="0" smtClean="0"/>
          </a:p>
        </p:txBody>
      </p:sp>
    </p:spTree>
    <p:extLst>
      <p:ext uri="{BB962C8B-B14F-4D97-AF65-F5344CB8AC3E}">
        <p14:creationId xmlns:p14="http://schemas.microsoft.com/office/powerpoint/2010/main" val="6204791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4104475"/>
          </a:xfrm>
        </p:spPr>
        <p:txBody>
          <a:bodyPr/>
          <a:lstStyle/>
          <a:p>
            <a:pPr>
              <a:spcBef>
                <a:spcPct val="0"/>
              </a:spcBef>
              <a:spcAft>
                <a:spcPct val="50000"/>
              </a:spcAft>
            </a:pPr>
            <a:r>
              <a:rPr lang="de-DE" dirty="0"/>
              <a:t>Zahlen zum 01. Januar 2020 im </a:t>
            </a:r>
            <a:r>
              <a:rPr lang="de-DE" dirty="0" smtClean="0"/>
              <a:t>Überblick</a:t>
            </a:r>
          </a:p>
          <a:p>
            <a:pPr marL="285750" indent="-285750">
              <a:spcBef>
                <a:spcPct val="0"/>
              </a:spcBef>
              <a:spcAft>
                <a:spcPct val="50000"/>
              </a:spcAft>
              <a:buFont typeface="Wingdings" panose="05000000000000000000" pitchFamily="2" charset="2"/>
              <a:buChar char="§"/>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a:p>
          <a:p>
            <a:pPr algn="r">
              <a:spcBef>
                <a:spcPct val="0"/>
              </a:spcBef>
              <a:spcAft>
                <a:spcPct val="50000"/>
              </a:spcAft>
            </a:pPr>
            <a:r>
              <a:rPr lang="de-DE" altLang="de-DE" sz="1000" dirty="0" smtClean="0"/>
              <a:t>Quelle: Kraftfahrt-Bundesamt</a:t>
            </a:r>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9" name="Grafik 8"/>
          <p:cNvPicPr>
            <a:picLocks noChangeAspect="1"/>
          </p:cNvPicPr>
          <p:nvPr/>
        </p:nvPicPr>
        <p:blipFill>
          <a:blip r:embed="rId2"/>
          <a:stretch>
            <a:fillRect/>
          </a:stretch>
        </p:blipFill>
        <p:spPr>
          <a:xfrm>
            <a:off x="1731226" y="2518856"/>
            <a:ext cx="7580193" cy="3833300"/>
          </a:xfrm>
          <a:prstGeom prst="rect">
            <a:avLst/>
          </a:prstGeom>
        </p:spPr>
      </p:pic>
    </p:spTree>
    <p:extLst>
      <p:ext uri="{BB962C8B-B14F-4D97-AF65-F5344CB8AC3E}">
        <p14:creationId xmlns:p14="http://schemas.microsoft.com/office/powerpoint/2010/main" val="15582297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Deckungserweiterungen</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Ansprüche </a:t>
            </a:r>
            <a:r>
              <a:rPr lang="de-DE" altLang="de-DE" sz="1600" b="1" dirty="0"/>
              <a:t>nach dem </a:t>
            </a:r>
            <a:r>
              <a:rPr lang="de-DE" altLang="de-DE" sz="1600" b="1" dirty="0" smtClean="0"/>
              <a:t>Umweltschadengesetz</a:t>
            </a:r>
          </a:p>
          <a:p>
            <a:pPr>
              <a:spcBef>
                <a:spcPct val="50000"/>
              </a:spcBef>
            </a:pPr>
            <a:r>
              <a:rPr lang="de-DE" altLang="de-DE" sz="1400" dirty="0" smtClean="0"/>
              <a:t>Mit </a:t>
            </a:r>
            <a:r>
              <a:rPr lang="de-DE" altLang="de-DE" sz="1400" dirty="0"/>
              <a:t>Wirkung vom 14.11.2007 ist rückwirkend zum 30.04.2007 das neue Umweltschadengesetz in Kraft getreten. Nach dem neuen Gesetz kann ein Unfallverursacher mit öffentlich-rechtlichen Ansprüchen konfrontiert werden, wenn er mit seinem Fahrzeug bei Ausübung seiner beruflichen Tätigkeit einen Umweltschaden verursacht. Vor dem Inkrafttreten mussten Umweltschäden nur ersetzt werden, wenn ein Dritter aus einem Umweltschaden einen finanziellen Nachteil erlitt. Neu ist, dass der Verursacher für behördlich auferlegte Sanierungskosten aufkommen muss, die bisher vom Steuerzahler getragen wurden. Ein Verschulden ist hierbei nicht relevant. Dieser Anspruch ist  öffentlich-rechtlicher Natur und somit vom Umfang der Kfz-Haftpflichtversicherung ausgeschlossen. </a:t>
            </a:r>
            <a:endParaRPr lang="de-DE" altLang="de-DE" sz="1400" dirty="0" smtClean="0"/>
          </a:p>
          <a:p>
            <a:pPr>
              <a:spcBef>
                <a:spcPct val="50000"/>
              </a:spcBef>
            </a:pPr>
            <a:endParaRPr lang="de-DE" altLang="de-DE" sz="1400" dirty="0" smtClean="0"/>
          </a:p>
          <a:p>
            <a:pPr>
              <a:spcBef>
                <a:spcPct val="50000"/>
              </a:spcBef>
            </a:pPr>
            <a:r>
              <a:rPr lang="de-DE" sz="1400" dirty="0"/>
              <a:t>Die Umweltschadenversicherung (öffentliches Recht) ist bei den meisten Versicherern ebenfalls Bestandteil der Kfz-Haftpflichtversicherung</a:t>
            </a:r>
            <a:r>
              <a:rPr lang="de-DE" sz="1400" dirty="0" smtClean="0"/>
              <a:t>.</a:t>
            </a:r>
            <a:endParaRPr lang="de-DE" altLang="de-DE" b="1" dirty="0" smtClean="0"/>
          </a:p>
          <a:p>
            <a:pPr>
              <a:spcBef>
                <a:spcPct val="50000"/>
              </a:spcBef>
            </a:pPr>
            <a:r>
              <a:rPr lang="de-DE" altLang="de-DE" sz="1400" b="1" dirty="0" smtClean="0"/>
              <a:t>In aller Regel bieten die heutigen Tarife eine Deckung bis zu 5 Mio. € je Schadenfall max. 10 Mio. €pro Versicherungsjahr</a:t>
            </a:r>
          </a:p>
          <a:p>
            <a:pPr>
              <a:spcBef>
                <a:spcPct val="50000"/>
              </a:spcBef>
            </a:pPr>
            <a:r>
              <a:rPr lang="de-DE" sz="1400" dirty="0"/>
              <a:t>Ein nach diesen Sonderbedingungen versicherter Schaden, der ausschließlich </a:t>
            </a:r>
            <a:r>
              <a:rPr lang="de-DE" sz="1400" dirty="0" smtClean="0"/>
              <a:t>öffentlich-rechtliche Ansprüche </a:t>
            </a:r>
            <a:r>
              <a:rPr lang="de-DE" sz="1400" dirty="0"/>
              <a:t>auslöst, führt zu keiner Rückstufung Ihres Kfz-Haftpflichtversicherungsvertrags.</a:t>
            </a:r>
            <a:endParaRPr lang="de-DE" altLang="de-DE" sz="14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3424889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quarter" idx="10"/>
          </p:nvPr>
        </p:nvSpPr>
        <p:spPr/>
        <p:txBody>
          <a:bodyPr/>
          <a:lstStyle/>
          <a:p>
            <a:r>
              <a:rPr lang="de-DE" dirty="0" smtClean="0"/>
              <a:t>Kraftfahrtzeug-Haftpflichtversicherung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a:t>Deckungserweiterungen der </a:t>
            </a:r>
            <a:r>
              <a:rPr lang="de-DE" altLang="de-DE" sz="1600" b="1" dirty="0" smtClean="0"/>
              <a:t>Kfz-Haftpflichtversicherung</a:t>
            </a:r>
          </a:p>
          <a:p>
            <a:pPr marL="285750" indent="-285750">
              <a:spcBef>
                <a:spcPct val="50000"/>
              </a:spcBef>
              <a:buFont typeface="Wingdings" panose="05000000000000000000" pitchFamily="2" charset="2"/>
              <a:buChar char="§"/>
            </a:pPr>
            <a:r>
              <a:rPr lang="de-DE" altLang="de-DE" sz="1600" b="1" dirty="0" smtClean="0"/>
              <a:t>Mallorca Deckung</a:t>
            </a:r>
            <a:endParaRPr lang="de-DE" altLang="de-DE" sz="1600" b="1" dirty="0"/>
          </a:p>
          <a:p>
            <a:pPr lvl="1">
              <a:spcBef>
                <a:spcPct val="50000"/>
              </a:spcBef>
            </a:pPr>
            <a:r>
              <a:rPr lang="de-DE" altLang="de-DE" dirty="0" smtClean="0"/>
              <a:t>Viele </a:t>
            </a:r>
            <a:r>
              <a:rPr lang="de-DE" altLang="de-DE" dirty="0"/>
              <a:t>Versicherer bieten im Rahmen der Kfz-Haftpflichtversicherung als sog. Mallorca-Police Versicherungsschutz für ein im Ausland angemietetes Kraftfahrzeug an, wenn damit ein Schaden verursacht wird. </a:t>
            </a:r>
            <a:endParaRPr lang="de-DE" altLang="de-DE" dirty="0" smtClean="0"/>
          </a:p>
          <a:p>
            <a:pPr lvl="1">
              <a:spcBef>
                <a:spcPct val="50000"/>
              </a:spcBef>
            </a:pPr>
            <a:r>
              <a:rPr lang="de-DE" altLang="de-DE" dirty="0" smtClean="0"/>
              <a:t>Diese Deckungserweiterung soll eine mögliche Versicherungslücke im Ausland schließen, falls die Deckungssummen der örtlichen Versicherungsgesellschaft nicht den Schaden komplett abdecken.</a:t>
            </a:r>
          </a:p>
          <a:p>
            <a:pPr lvl="1">
              <a:spcBef>
                <a:spcPct val="50000"/>
              </a:spcBef>
            </a:pPr>
            <a:endParaRPr lang="de-DE" altLang="de-DE" dirty="0" smtClean="0"/>
          </a:p>
          <a:p>
            <a:pPr lvl="1">
              <a:spcBef>
                <a:spcPct val="50000"/>
              </a:spcBef>
            </a:pPr>
            <a:r>
              <a:rPr lang="de-DE" altLang="de-DE" b="1" dirty="0" smtClean="0"/>
              <a:t>Der Umfang variiert je nach Gesellschaft und Tarif</a:t>
            </a:r>
            <a:endParaRPr lang="de-DE" altLang="de-DE" b="1" dirty="0"/>
          </a:p>
          <a:p>
            <a:pPr lvl="1">
              <a:spcBef>
                <a:spcPct val="50000"/>
              </a:spcBef>
            </a:pPr>
            <a:r>
              <a:rPr lang="de-DE" altLang="de-DE" dirty="0"/>
              <a:t>Ob und inwieweit (versicherte Länder, versicherter Personenkreis, Dauer, etc.) Versicherungsschutz besteht, kann in den jeweiligen Bedingungen nachgelesen werden. </a:t>
            </a:r>
          </a:p>
          <a:p>
            <a:pPr lvl="1">
              <a:spcBef>
                <a:spcPct val="50000"/>
              </a:spcBef>
            </a:pPr>
            <a:r>
              <a:rPr lang="de-DE" altLang="de-DE" dirty="0" smtClean="0"/>
              <a:t>In der Regel gilt der Schutz mindestens für PKW die durch den VN angemietet wurden und durch ihn gelenkt. Gute Tarife schließen hier Wohnmobile und Kräder ein und erweitern den Kreis der versicherten Personen auf Ehepartner und Kinder</a:t>
            </a:r>
            <a:endParaRPr lang="de-DE" altLang="de-DE" dirty="0"/>
          </a:p>
          <a:p>
            <a:pPr lvl="1">
              <a:spcBef>
                <a:spcPct val="50000"/>
              </a:spcBef>
            </a:pPr>
            <a:endParaRPr lang="de-DE" alt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40760380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quarter" idx="10"/>
          </p:nvPr>
        </p:nvSpPr>
        <p:spPr/>
        <p:txBody>
          <a:bodyPr/>
          <a:lstStyle/>
          <a:p>
            <a:r>
              <a:rPr lang="de-DE" dirty="0" smtClean="0"/>
              <a:t>Kraftfahrtzeug-Kaskoversicherung</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16" name="Grafik 6" descr="teilkasko-star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5603" y="2357733"/>
            <a:ext cx="7776666" cy="3787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566294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Was ist versichert ? </a:t>
            </a:r>
            <a:endParaRPr lang="de-DE" altLang="de-DE" sz="1600" b="1" dirty="0"/>
          </a:p>
          <a:p>
            <a:pPr>
              <a:spcBef>
                <a:spcPct val="50000"/>
              </a:spcBef>
            </a:pPr>
            <a:r>
              <a:rPr lang="de-DE" altLang="de-DE" sz="1600" dirty="0" smtClean="0"/>
              <a:t>Das Fahrzeug gegen Beschädigung, Zerstörung, Totalschaden oder Verlust sowie beitragsfrei mitversicherte Teile: </a:t>
            </a:r>
          </a:p>
          <a:p>
            <a:pPr marL="285750" indent="-285750">
              <a:spcBef>
                <a:spcPct val="50000"/>
              </a:spcBef>
              <a:buFont typeface="Wingdings" panose="05000000000000000000" pitchFamily="2" charset="2"/>
              <a:buChar char="§"/>
            </a:pPr>
            <a:r>
              <a:rPr lang="de-DE" sz="1400" dirty="0"/>
              <a:t>Fest im Fahrzeug eingebaute oder fest am Fahrzeug angebaute </a:t>
            </a:r>
            <a:r>
              <a:rPr lang="de-DE" sz="1400" dirty="0" smtClean="0"/>
              <a:t>Fahrzeugteile</a:t>
            </a:r>
          </a:p>
          <a:p>
            <a:pPr marL="285750" indent="-285750">
              <a:spcBef>
                <a:spcPct val="50000"/>
              </a:spcBef>
              <a:buFont typeface="Wingdings" panose="05000000000000000000" pitchFamily="2" charset="2"/>
              <a:buChar char="§"/>
            </a:pPr>
            <a:r>
              <a:rPr lang="de-DE" sz="1400" dirty="0" smtClean="0"/>
              <a:t>oder </a:t>
            </a:r>
            <a:r>
              <a:rPr lang="de-DE" sz="1400" dirty="0"/>
              <a:t>am Fahrzeug angebautes oder im Fahrzeug </a:t>
            </a:r>
            <a:r>
              <a:rPr lang="de-DE" sz="1400" dirty="0" smtClean="0"/>
              <a:t>unter Verschluss </a:t>
            </a:r>
            <a:r>
              <a:rPr lang="de-DE" sz="1400" dirty="0"/>
              <a:t>verwahrtes Fahrzeugzubehör. </a:t>
            </a:r>
          </a:p>
          <a:p>
            <a:pPr marL="742950" lvl="1" indent="-285750">
              <a:spcBef>
                <a:spcPct val="50000"/>
              </a:spcBef>
              <a:buFont typeface="Wingdings" panose="05000000000000000000" pitchFamily="2" charset="2"/>
              <a:buChar char="§"/>
            </a:pPr>
            <a:r>
              <a:rPr lang="de-DE" sz="1200" dirty="0" smtClean="0"/>
              <a:t>Voraussetzung </a:t>
            </a:r>
            <a:r>
              <a:rPr lang="de-DE" sz="1200" dirty="0"/>
              <a:t>ist, dass es </a:t>
            </a:r>
            <a:r>
              <a:rPr lang="de-DE" sz="1200" dirty="0" smtClean="0"/>
              <a:t>ausschließlich dem </a:t>
            </a:r>
            <a:r>
              <a:rPr lang="de-DE" sz="1200" dirty="0"/>
              <a:t>Gebrauch des Fahrzeugs dient (z. B. Schonbezüge, Pannenwerkzeug) und </a:t>
            </a:r>
            <a:r>
              <a:rPr lang="de-DE" sz="1200" dirty="0" smtClean="0"/>
              <a:t>nach allgemeiner </a:t>
            </a:r>
            <a:r>
              <a:rPr lang="de-DE" sz="1200" dirty="0"/>
              <a:t>Verkehrsanschauung nicht als Luxus angesehen </a:t>
            </a:r>
            <a:r>
              <a:rPr lang="de-DE" sz="1200" dirty="0" smtClean="0"/>
              <a:t>wird.</a:t>
            </a:r>
          </a:p>
          <a:p>
            <a:pPr marL="285750" indent="-285750">
              <a:spcBef>
                <a:spcPct val="50000"/>
              </a:spcBef>
              <a:buFont typeface="Wingdings" panose="05000000000000000000" pitchFamily="2" charset="2"/>
              <a:buChar char="§"/>
            </a:pPr>
            <a:r>
              <a:rPr lang="de-DE" sz="1400" dirty="0" smtClean="0"/>
              <a:t>Im </a:t>
            </a:r>
            <a:r>
              <a:rPr lang="de-DE" sz="1400" dirty="0"/>
              <a:t>Fahrzeug unter Verschluss verwahrte Fahrzeugteile, die zur Behebung von </a:t>
            </a:r>
            <a:r>
              <a:rPr lang="de-DE" sz="1400" dirty="0" smtClean="0"/>
              <a:t>Betriebsstörungen des </a:t>
            </a:r>
            <a:r>
              <a:rPr lang="de-DE" sz="1400" dirty="0"/>
              <a:t>Fahrzeugs üblicherweise mitgeführt werden (z. B. Sicherungen </a:t>
            </a:r>
            <a:r>
              <a:rPr lang="de-DE" sz="1400" dirty="0" smtClean="0"/>
              <a:t>und Leuchtmittel) </a:t>
            </a:r>
          </a:p>
          <a:p>
            <a:pPr marL="285750" indent="-285750">
              <a:spcBef>
                <a:spcPct val="50000"/>
              </a:spcBef>
              <a:buFont typeface="Wingdings" panose="05000000000000000000" pitchFamily="2" charset="2"/>
              <a:buChar char="§"/>
            </a:pPr>
            <a:r>
              <a:rPr lang="de-DE" sz="1400" dirty="0" smtClean="0"/>
              <a:t>Schutzhelme </a:t>
            </a:r>
            <a:r>
              <a:rPr lang="de-DE" sz="1400" dirty="0"/>
              <a:t>(auch mit Wechselsprechanlage), solange sie bestimmungsgemäß </a:t>
            </a:r>
            <a:r>
              <a:rPr lang="de-DE" sz="1400" dirty="0" smtClean="0"/>
              <a:t>gebraucht werden </a:t>
            </a:r>
            <a:r>
              <a:rPr lang="de-DE" sz="1400" dirty="0"/>
              <a:t>oder mit dem abgestellten Fahrzeug so fest verbunden sind, dass </a:t>
            </a:r>
            <a:r>
              <a:rPr lang="de-DE" sz="1400" dirty="0" smtClean="0"/>
              <a:t>ein unbefugtes </a:t>
            </a:r>
            <a:r>
              <a:rPr lang="de-DE" sz="1400" dirty="0"/>
              <a:t>Entfernen ohne Beschädigung nicht möglich ist</a:t>
            </a:r>
            <a:endParaRPr lang="de-DE" altLang="de-DE" sz="1400" dirty="0"/>
          </a:p>
          <a:p>
            <a:pPr marL="285750" indent="-285750">
              <a:spcBef>
                <a:spcPct val="50000"/>
              </a:spcBef>
              <a:buFont typeface="Wingdings" panose="05000000000000000000" pitchFamily="2" charset="2"/>
              <a:buChar char="§"/>
            </a:pPr>
            <a:r>
              <a:rPr lang="de-DE" sz="1400" dirty="0"/>
              <a:t>Planen, Gestelle für Planen (</a:t>
            </a:r>
            <a:r>
              <a:rPr lang="de-DE" sz="1400" dirty="0" smtClean="0"/>
              <a:t>Spriegel)</a:t>
            </a:r>
            <a:endParaRPr lang="de-DE" sz="1400" dirty="0"/>
          </a:p>
          <a:p>
            <a:pPr marL="285750" indent="-285750">
              <a:spcBef>
                <a:spcPct val="50000"/>
              </a:spcBef>
              <a:buFont typeface="Wingdings" panose="05000000000000000000" pitchFamily="2" charset="2"/>
              <a:buChar char="§"/>
            </a:pPr>
            <a:r>
              <a:rPr lang="de-DE" sz="1400" dirty="0" smtClean="0"/>
              <a:t>Folgende </a:t>
            </a:r>
            <a:r>
              <a:rPr lang="de-DE" sz="1400" dirty="0"/>
              <a:t>außerhalb des Fahrzeugs unter Verschluss gehaltene Teile</a:t>
            </a:r>
            <a:r>
              <a:rPr lang="de-DE" sz="1400" dirty="0" smtClean="0"/>
              <a:t>:</a:t>
            </a:r>
          </a:p>
          <a:p>
            <a:pPr marL="742950" lvl="1" indent="-285750">
              <a:spcBef>
                <a:spcPct val="50000"/>
              </a:spcBef>
              <a:buFont typeface="Wingdings" panose="05000000000000000000" pitchFamily="2" charset="2"/>
              <a:buChar char="§"/>
            </a:pPr>
            <a:r>
              <a:rPr lang="de-DE" sz="1200" dirty="0" smtClean="0"/>
              <a:t>ein </a:t>
            </a:r>
            <a:r>
              <a:rPr lang="de-DE" sz="1200" dirty="0"/>
              <a:t>zusätzlicher Satz Räder mit Winter- oder </a:t>
            </a:r>
            <a:r>
              <a:rPr lang="de-DE" sz="1200" dirty="0" smtClean="0"/>
              <a:t>Sommerbereifung,</a:t>
            </a:r>
          </a:p>
          <a:p>
            <a:pPr marL="742950" lvl="1" indent="-285750">
              <a:spcBef>
                <a:spcPct val="50000"/>
              </a:spcBef>
              <a:buFont typeface="Wingdings" panose="05000000000000000000" pitchFamily="2" charset="2"/>
              <a:buChar char="§"/>
            </a:pPr>
            <a:r>
              <a:rPr lang="de-DE" sz="1200" dirty="0" smtClean="0"/>
              <a:t>Dach-</a:t>
            </a:r>
            <a:r>
              <a:rPr lang="de-DE" sz="1200" dirty="0"/>
              <a:t>/Heckständer, Hardtop, Schneeketten und </a:t>
            </a:r>
            <a:r>
              <a:rPr lang="de-DE" sz="1200" dirty="0" smtClean="0"/>
              <a:t>Kindersitze,</a:t>
            </a:r>
          </a:p>
          <a:p>
            <a:pPr marL="742950" lvl="1" indent="-285750">
              <a:spcBef>
                <a:spcPct val="50000"/>
              </a:spcBef>
              <a:buFont typeface="Wingdings" panose="05000000000000000000" pitchFamily="2" charset="2"/>
              <a:buChar char="§"/>
            </a:pPr>
            <a:r>
              <a:rPr lang="de-DE" sz="1200" dirty="0" smtClean="0"/>
              <a:t>mitversicherte </a:t>
            </a:r>
            <a:r>
              <a:rPr lang="de-DE" sz="1200" dirty="0"/>
              <a:t>Fahrzeugteile und Fahrzeugzubehör während einer </a:t>
            </a:r>
            <a:r>
              <a:rPr lang="de-DE" sz="1200" dirty="0" smtClean="0"/>
              <a:t>Reparatur</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92932019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Was ist versichert ? </a:t>
            </a:r>
          </a:p>
          <a:p>
            <a:r>
              <a:rPr lang="de-DE" sz="1400" dirty="0" smtClean="0"/>
              <a:t>Die </a:t>
            </a:r>
            <a:r>
              <a:rPr lang="de-DE" sz="1400" dirty="0"/>
              <a:t>nachfolgend </a:t>
            </a:r>
            <a:r>
              <a:rPr lang="de-DE" sz="1400" dirty="0" smtClean="0"/>
              <a:t>aufgeführten </a:t>
            </a:r>
            <a:r>
              <a:rPr lang="de-DE" sz="1400" dirty="0"/>
              <a:t>Teile sind ohne Beitragszuschlag </a:t>
            </a:r>
            <a:r>
              <a:rPr lang="de-DE" sz="1400" dirty="0" smtClean="0"/>
              <a:t>mitversichert, wenn </a:t>
            </a:r>
            <a:r>
              <a:rPr lang="de-DE" sz="1400" dirty="0"/>
              <a:t>sie im Fahrzeug fest eingebaut oder am Fahrzeug fest angebaut </a:t>
            </a:r>
            <a:r>
              <a:rPr lang="de-DE" sz="1400" dirty="0" smtClean="0"/>
              <a:t>sind:</a:t>
            </a:r>
          </a:p>
          <a:p>
            <a:r>
              <a:rPr lang="de-DE" sz="1200" dirty="0" smtClean="0"/>
              <a:t>bei </a:t>
            </a:r>
            <a:r>
              <a:rPr lang="de-DE" sz="1200" dirty="0"/>
              <a:t>Pkw, </a:t>
            </a:r>
            <a:r>
              <a:rPr lang="de-DE" sz="1200" dirty="0" smtClean="0"/>
              <a:t>Krafträdern </a:t>
            </a:r>
            <a:r>
              <a:rPr lang="de-DE" sz="1200" dirty="0"/>
              <a:t>bis zu einem </a:t>
            </a:r>
            <a:r>
              <a:rPr lang="de-DE" sz="1200" dirty="0" smtClean="0"/>
              <a:t>Gesamtneuwert der </a:t>
            </a:r>
            <a:r>
              <a:rPr lang="de-DE" sz="1200" dirty="0"/>
              <a:t>Teile von xx EUR (brutto) </a:t>
            </a:r>
            <a:r>
              <a:rPr lang="de-DE" sz="1200" dirty="0" smtClean="0"/>
              <a:t>und </a:t>
            </a:r>
          </a:p>
          <a:p>
            <a:r>
              <a:rPr lang="de-DE" sz="1200" dirty="0" smtClean="0"/>
              <a:t>bei </a:t>
            </a:r>
            <a:r>
              <a:rPr lang="de-DE" sz="1200" dirty="0"/>
              <a:t>sonstigen Fahrzeugarten (z. B. </a:t>
            </a:r>
            <a:r>
              <a:rPr lang="de-DE" sz="1200" dirty="0" smtClean="0"/>
              <a:t>Lkw) </a:t>
            </a:r>
            <a:r>
              <a:rPr lang="de-DE" sz="1200" dirty="0"/>
              <a:t>bis zu einem Gesamtneuwert der Teile von xx EUR (brutto</a:t>
            </a:r>
            <a:r>
              <a:rPr lang="de-DE" sz="1200" dirty="0" smtClean="0"/>
              <a:t>)</a:t>
            </a:r>
            <a:endParaRPr lang="de-DE" sz="1200" dirty="0"/>
          </a:p>
          <a:p>
            <a:pPr marL="628650" lvl="1" indent="-171450">
              <a:buFont typeface="Wingdings" panose="05000000000000000000" pitchFamily="2" charset="2"/>
              <a:buChar char="§"/>
            </a:pPr>
            <a:r>
              <a:rPr lang="de-DE" dirty="0" smtClean="0"/>
              <a:t>Radio- </a:t>
            </a:r>
            <a:r>
              <a:rPr lang="de-DE" dirty="0"/>
              <a:t>und sonstige Audiosysteme, Video-, technische Kommunikations- und </a:t>
            </a:r>
            <a:r>
              <a:rPr lang="de-DE" dirty="0" smtClean="0"/>
              <a:t>Leitsysteme (z</a:t>
            </a:r>
            <a:r>
              <a:rPr lang="de-DE" dirty="0"/>
              <a:t>. B. fest eingebaute Navigationssysteme</a:t>
            </a:r>
            <a:r>
              <a:rPr lang="de-DE" dirty="0" smtClean="0"/>
              <a:t>),</a:t>
            </a:r>
          </a:p>
          <a:p>
            <a:pPr marL="628650" lvl="1" indent="-171450">
              <a:buFont typeface="Wingdings" panose="05000000000000000000" pitchFamily="2" charset="2"/>
              <a:buChar char="§"/>
            </a:pPr>
            <a:r>
              <a:rPr lang="de-DE" sz="1400" dirty="0" smtClean="0"/>
              <a:t>zugelassene </a:t>
            </a:r>
            <a:r>
              <a:rPr lang="de-DE" sz="1400" dirty="0"/>
              <a:t>Veränderungen an Fahrwerk, Triebwerk, Auspuff, Innenraum oder </a:t>
            </a:r>
            <a:r>
              <a:rPr lang="de-DE" sz="1400" dirty="0" smtClean="0"/>
              <a:t>Karosserie (Tuning</a:t>
            </a:r>
            <a:r>
              <a:rPr lang="de-DE" sz="1400" dirty="0"/>
              <a:t>), die der Steigerung der Motorleistung, des Motordrehmoments, der </a:t>
            </a:r>
            <a:r>
              <a:rPr lang="de-DE" sz="1400" dirty="0" smtClean="0"/>
              <a:t>Veränderung des </a:t>
            </a:r>
            <a:r>
              <a:rPr lang="de-DE" sz="1400" dirty="0"/>
              <a:t>Fahrverhaltens dienen oder zu einer Wertsteigerung des Fahrzeugs </a:t>
            </a:r>
            <a:r>
              <a:rPr lang="de-DE" sz="1400" dirty="0" smtClean="0"/>
              <a:t>führen,</a:t>
            </a:r>
          </a:p>
          <a:p>
            <a:pPr marL="628650" lvl="1" indent="-171450">
              <a:buFont typeface="Wingdings" panose="05000000000000000000" pitchFamily="2" charset="2"/>
              <a:buChar char="§"/>
            </a:pPr>
            <a:r>
              <a:rPr lang="de-DE" sz="1400" dirty="0" smtClean="0"/>
              <a:t>individuell </a:t>
            </a:r>
            <a:r>
              <a:rPr lang="de-DE" sz="1400" dirty="0"/>
              <a:t>für das Fahrzeug angefertigte Sonderlackierungen und -beschriftungen </a:t>
            </a:r>
            <a:r>
              <a:rPr lang="de-DE" sz="1400" dirty="0" smtClean="0"/>
              <a:t>sowie besondere Oberflächenbehandlungen,</a:t>
            </a:r>
          </a:p>
          <a:p>
            <a:pPr marL="628650" lvl="1" indent="-171450">
              <a:buFont typeface="Wingdings" panose="05000000000000000000" pitchFamily="2" charset="2"/>
              <a:buChar char="§"/>
            </a:pPr>
            <a:r>
              <a:rPr lang="de-DE" sz="1400" dirty="0" smtClean="0"/>
              <a:t>Beiwagen </a:t>
            </a:r>
            <a:r>
              <a:rPr lang="de-DE" sz="1400" dirty="0"/>
              <a:t>und Verkleidungen bei Krafträdern, Leichtkrafträdern, Kleinkrafträdern, </a:t>
            </a:r>
            <a:r>
              <a:rPr lang="de-DE" sz="1400" dirty="0" err="1" smtClean="0"/>
              <a:t>Trikes</a:t>
            </a:r>
            <a:r>
              <a:rPr lang="de-DE" sz="1400" dirty="0" smtClean="0"/>
              <a:t>, Quads </a:t>
            </a:r>
            <a:r>
              <a:rPr lang="de-DE" sz="1400" dirty="0"/>
              <a:t>und Fahrzeugen mit </a:t>
            </a:r>
            <a:r>
              <a:rPr lang="de-DE" sz="1400" dirty="0" smtClean="0"/>
              <a:t>Versicherungskennzeichen,</a:t>
            </a:r>
          </a:p>
          <a:p>
            <a:pPr marL="628650" lvl="1" indent="-171450">
              <a:buFont typeface="Wingdings" panose="05000000000000000000" pitchFamily="2" charset="2"/>
              <a:buChar char="§"/>
            </a:pPr>
            <a:r>
              <a:rPr lang="de-DE" sz="1400" dirty="0" smtClean="0"/>
              <a:t>Spezialaufbauten </a:t>
            </a:r>
            <a:r>
              <a:rPr lang="de-DE" sz="1400" dirty="0"/>
              <a:t>(z. B. Kran-, Tank-, Silo-, Kühl- und Thermoaufbauten) und </a:t>
            </a:r>
            <a:r>
              <a:rPr lang="de-DE" sz="1400" dirty="0" smtClean="0"/>
              <a:t>Spezialeinrichtungen (z</a:t>
            </a:r>
            <a:r>
              <a:rPr lang="de-DE" sz="1400" dirty="0"/>
              <a:t>. B. für Werkstattwagen, Messfahrzeuge, Krankenwagen).</a:t>
            </a:r>
          </a:p>
          <a:p>
            <a:r>
              <a:rPr lang="de-DE" sz="1400" dirty="0"/>
              <a:t>Ist der Gesamtneuwert </a:t>
            </a:r>
            <a:r>
              <a:rPr lang="de-DE" sz="1400" dirty="0" smtClean="0"/>
              <a:t>der aufgeführten </a:t>
            </a:r>
            <a:r>
              <a:rPr lang="de-DE" sz="1400" dirty="0"/>
              <a:t>Teile höher als die </a:t>
            </a:r>
            <a:r>
              <a:rPr lang="de-DE" sz="1400" dirty="0" smtClean="0"/>
              <a:t>genannte Wertgrenze</a:t>
            </a:r>
            <a:r>
              <a:rPr lang="de-DE" sz="1400" dirty="0"/>
              <a:t>, ist der übersteigende Wert nur mitversichert, wenn dies ausdrücklich </a:t>
            </a:r>
            <a:r>
              <a:rPr lang="de-DE" sz="1400" dirty="0" smtClean="0"/>
              <a:t>vereinbart ist</a:t>
            </a:r>
            <a:r>
              <a:rPr lang="de-DE" sz="1400" dirty="0"/>
              <a:t>.</a:t>
            </a:r>
          </a:p>
          <a:p>
            <a:r>
              <a:rPr lang="de-DE" sz="1400" dirty="0"/>
              <a:t>Bis zur genannten Wertgrenze verzichten wir auf eine Kürzung der Entschädigung </a:t>
            </a:r>
            <a:r>
              <a:rPr lang="de-DE" sz="1400" dirty="0" smtClean="0"/>
              <a:t>wegen Unterversicherung</a:t>
            </a:r>
            <a:r>
              <a:rPr lang="de-DE" sz="1400" dirty="0"/>
              <a:t>.</a:t>
            </a:r>
            <a:endParaRPr lang="de-DE" altLang="de-DE" sz="1400"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422385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Versicherte Gefahren</a:t>
            </a:r>
            <a:endParaRPr lang="de-DE" dirty="0"/>
          </a:p>
        </p:txBody>
      </p:sp>
      <p:sp>
        <p:nvSpPr>
          <p:cNvPr id="4" name="Textplatzhalter 3"/>
          <p:cNvSpPr>
            <a:spLocks noGrp="1"/>
          </p:cNvSpPr>
          <p:nvPr>
            <p:ph type="body" sz="half" idx="2"/>
          </p:nvPr>
        </p:nvSpPr>
        <p:spPr/>
        <p:txBody>
          <a:bodyPr/>
          <a:lstStyle/>
          <a:p>
            <a:pPr>
              <a:spcBef>
                <a:spcPct val="50000"/>
              </a:spcBef>
            </a:pPr>
            <a:r>
              <a:rPr lang="de-DE" sz="1400" dirty="0"/>
              <a:t>Die Kaskoversicherung bietet, je nach vereinbarter Vertragsform, Versicherungsschutz bei Schädigung, Zerstörung oder Verlust des Fahrzeugs und der mitversicherten Teile infolge eines in der Teilkaskoversicherung oder Vollkaskoversicherung versicherten Ereignisses</a:t>
            </a:r>
            <a:r>
              <a:rPr lang="de-DE" sz="1600" dirty="0"/>
              <a:t>.</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12" name="Text Box 19"/>
          <p:cNvSpPr txBox="1">
            <a:spLocks noChangeArrowheads="1"/>
          </p:cNvSpPr>
          <p:nvPr/>
        </p:nvSpPr>
        <p:spPr bwMode="auto">
          <a:xfrm>
            <a:off x="2514540" y="2848543"/>
            <a:ext cx="6480175" cy="346075"/>
          </a:xfrm>
          <a:prstGeom prst="rect">
            <a:avLst/>
          </a:prstGeom>
          <a:solidFill>
            <a:srgbClr val="DDDDDD"/>
          </a:solidFill>
          <a:ln w="9525" algn="ctr">
            <a:solidFill>
              <a:srgbClr val="1D2D4B"/>
            </a:solidFill>
            <a:miter lim="800000"/>
            <a:headEnd/>
            <a:tailEnd/>
          </a:ln>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de-DE" altLang="de-DE" sz="1600" b="1" dirty="0"/>
              <a:t>Kaskoversicherung</a:t>
            </a:r>
          </a:p>
        </p:txBody>
      </p:sp>
      <p:sp>
        <p:nvSpPr>
          <p:cNvPr id="13" name="Text Box 20"/>
          <p:cNvSpPr txBox="1">
            <a:spLocks noChangeArrowheads="1"/>
          </p:cNvSpPr>
          <p:nvPr/>
        </p:nvSpPr>
        <p:spPr bwMode="auto">
          <a:xfrm>
            <a:off x="1793815" y="3640706"/>
            <a:ext cx="3816350" cy="284162"/>
          </a:xfrm>
          <a:prstGeom prst="rect">
            <a:avLst/>
          </a:prstGeom>
          <a:solidFill>
            <a:srgbClr val="DDDDDD"/>
          </a:solidFill>
          <a:ln w="9525" algn="ctr">
            <a:solidFill>
              <a:srgbClr val="1D2D4B"/>
            </a:solidFill>
            <a:miter lim="800000"/>
            <a:headEnd/>
            <a:tailEnd/>
          </a:ln>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de-DE" altLang="de-DE" sz="1200" b="1"/>
              <a:t>Teilkasko</a:t>
            </a:r>
          </a:p>
        </p:txBody>
      </p:sp>
      <p:sp>
        <p:nvSpPr>
          <p:cNvPr id="14" name="Text Box 21"/>
          <p:cNvSpPr txBox="1">
            <a:spLocks noChangeArrowheads="1"/>
          </p:cNvSpPr>
          <p:nvPr/>
        </p:nvSpPr>
        <p:spPr bwMode="auto">
          <a:xfrm>
            <a:off x="1793815" y="4128068"/>
            <a:ext cx="3816350" cy="1657350"/>
          </a:xfrm>
          <a:prstGeom prst="rect">
            <a:avLst/>
          </a:prstGeom>
          <a:noFill/>
          <a:ln w="9525" algn="ctr">
            <a:solidFill>
              <a:srgbClr val="1D2D4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73050" indent="-2730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buFont typeface="Wingdings" panose="05000000000000000000" pitchFamily="2" charset="2"/>
              <a:buChar char="§"/>
            </a:pPr>
            <a:r>
              <a:rPr lang="de-DE" altLang="de-DE" sz="1200" b="1" dirty="0"/>
              <a:t>Brand, Explosion</a:t>
            </a:r>
          </a:p>
          <a:p>
            <a:pPr eaLnBrk="1" hangingPunct="1">
              <a:spcBef>
                <a:spcPct val="50000"/>
              </a:spcBef>
              <a:buFont typeface="Wingdings" panose="05000000000000000000" pitchFamily="2" charset="2"/>
              <a:buChar char="§"/>
            </a:pPr>
            <a:r>
              <a:rPr lang="de-DE" altLang="de-DE" sz="1200" b="1" dirty="0"/>
              <a:t>Entwendung</a:t>
            </a:r>
          </a:p>
          <a:p>
            <a:pPr eaLnBrk="1" hangingPunct="1">
              <a:spcBef>
                <a:spcPct val="50000"/>
              </a:spcBef>
              <a:buFont typeface="Wingdings" panose="05000000000000000000" pitchFamily="2" charset="2"/>
              <a:buChar char="§"/>
            </a:pPr>
            <a:r>
              <a:rPr lang="de-DE" altLang="de-DE" sz="1200" b="1" dirty="0" smtClean="0"/>
              <a:t>Elementarschäden</a:t>
            </a:r>
            <a:endParaRPr lang="de-DE" altLang="de-DE" sz="1200" b="1" dirty="0"/>
          </a:p>
          <a:p>
            <a:pPr eaLnBrk="1" hangingPunct="1">
              <a:spcBef>
                <a:spcPct val="50000"/>
              </a:spcBef>
              <a:buFont typeface="Wingdings" panose="05000000000000000000" pitchFamily="2" charset="2"/>
              <a:buChar char="§"/>
            </a:pPr>
            <a:r>
              <a:rPr lang="de-DE" altLang="de-DE" sz="1200" b="1" dirty="0"/>
              <a:t>Wildschäden</a:t>
            </a:r>
          </a:p>
          <a:p>
            <a:pPr eaLnBrk="1" hangingPunct="1">
              <a:spcBef>
                <a:spcPct val="50000"/>
              </a:spcBef>
              <a:buFont typeface="Wingdings" panose="05000000000000000000" pitchFamily="2" charset="2"/>
              <a:buChar char="§"/>
            </a:pPr>
            <a:r>
              <a:rPr lang="de-DE" altLang="de-DE" sz="1200" b="1" dirty="0"/>
              <a:t>Glasbruchschäden</a:t>
            </a:r>
          </a:p>
          <a:p>
            <a:pPr eaLnBrk="1" hangingPunct="1">
              <a:spcBef>
                <a:spcPct val="50000"/>
              </a:spcBef>
              <a:buFont typeface="Wingdings" panose="05000000000000000000" pitchFamily="2" charset="2"/>
              <a:buChar char="§"/>
            </a:pPr>
            <a:r>
              <a:rPr lang="de-DE" altLang="de-DE" sz="1200" b="1" dirty="0"/>
              <a:t>Kurzschluss an Kabeln</a:t>
            </a:r>
          </a:p>
        </p:txBody>
      </p:sp>
      <p:sp>
        <p:nvSpPr>
          <p:cNvPr id="15" name="Text Box 22"/>
          <p:cNvSpPr txBox="1">
            <a:spLocks noChangeArrowheads="1"/>
          </p:cNvSpPr>
          <p:nvPr/>
        </p:nvSpPr>
        <p:spPr bwMode="auto">
          <a:xfrm>
            <a:off x="5899090" y="3640706"/>
            <a:ext cx="3816350" cy="284162"/>
          </a:xfrm>
          <a:prstGeom prst="rect">
            <a:avLst/>
          </a:prstGeom>
          <a:solidFill>
            <a:srgbClr val="DDDDDD"/>
          </a:solidFill>
          <a:ln w="9525" algn="ctr">
            <a:solidFill>
              <a:srgbClr val="1D2D4B"/>
            </a:solidFill>
            <a:miter lim="800000"/>
            <a:headEnd/>
            <a:tailEnd/>
          </a:ln>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eaLnBrk="1" hangingPunct="1">
              <a:spcBef>
                <a:spcPct val="50000"/>
              </a:spcBef>
            </a:pPr>
            <a:r>
              <a:rPr lang="de-DE" altLang="de-DE" sz="1200" b="1"/>
              <a:t>Vollkasko</a:t>
            </a:r>
          </a:p>
        </p:txBody>
      </p:sp>
      <p:cxnSp>
        <p:nvCxnSpPr>
          <p:cNvPr id="16" name="AutoShape 24"/>
          <p:cNvCxnSpPr>
            <a:cxnSpLocks noChangeShapeType="1"/>
            <a:stCxn id="12" idx="2"/>
            <a:endCxn id="13" idx="0"/>
          </p:cNvCxnSpPr>
          <p:nvPr/>
        </p:nvCxnSpPr>
        <p:spPr bwMode="auto">
          <a:xfrm rot="5400000">
            <a:off x="4505265" y="2391343"/>
            <a:ext cx="446088" cy="2052638"/>
          </a:xfrm>
          <a:prstGeom prst="bentConnector3">
            <a:avLst>
              <a:gd name="adj1" fmla="val 50000"/>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7" name="AutoShape 25"/>
          <p:cNvCxnSpPr>
            <a:cxnSpLocks noChangeShapeType="1"/>
            <a:stCxn id="12" idx="2"/>
            <a:endCxn id="15" idx="0"/>
          </p:cNvCxnSpPr>
          <p:nvPr/>
        </p:nvCxnSpPr>
        <p:spPr bwMode="auto">
          <a:xfrm rot="16200000" flipH="1">
            <a:off x="6557902" y="2391343"/>
            <a:ext cx="446088" cy="2052638"/>
          </a:xfrm>
          <a:prstGeom prst="bentConnector3">
            <a:avLst>
              <a:gd name="adj1" fmla="val 49824"/>
            </a:avLst>
          </a:prstGeom>
          <a:noFill/>
          <a:ln w="9525">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18" name="Text Box 21"/>
          <p:cNvSpPr txBox="1">
            <a:spLocks noChangeArrowheads="1"/>
          </p:cNvSpPr>
          <p:nvPr/>
        </p:nvSpPr>
        <p:spPr bwMode="auto">
          <a:xfrm>
            <a:off x="5899090" y="4145531"/>
            <a:ext cx="3816350" cy="2206625"/>
          </a:xfrm>
          <a:prstGeom prst="rect">
            <a:avLst/>
          </a:prstGeom>
          <a:noFill/>
          <a:ln w="9525" algn="ctr">
            <a:solidFill>
              <a:srgbClr val="1D2D4B"/>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73050" indent="-2730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buFont typeface="Wingdings" panose="05000000000000000000" pitchFamily="2" charset="2"/>
              <a:buChar char="§"/>
            </a:pPr>
            <a:r>
              <a:rPr lang="de-DE" altLang="de-DE" sz="1200" b="1" dirty="0"/>
              <a:t>Brand, Explosion</a:t>
            </a:r>
          </a:p>
          <a:p>
            <a:pPr eaLnBrk="1" hangingPunct="1">
              <a:spcBef>
                <a:spcPct val="50000"/>
              </a:spcBef>
              <a:buFont typeface="Wingdings" panose="05000000000000000000" pitchFamily="2" charset="2"/>
              <a:buChar char="§"/>
            </a:pPr>
            <a:r>
              <a:rPr lang="de-DE" altLang="de-DE" sz="1200" b="1" dirty="0"/>
              <a:t>Entwendung</a:t>
            </a:r>
          </a:p>
          <a:p>
            <a:pPr eaLnBrk="1" hangingPunct="1">
              <a:spcBef>
                <a:spcPct val="50000"/>
              </a:spcBef>
              <a:buFont typeface="Wingdings" panose="05000000000000000000" pitchFamily="2" charset="2"/>
              <a:buChar char="§"/>
            </a:pPr>
            <a:r>
              <a:rPr lang="de-DE" altLang="de-DE" sz="1200" b="1" dirty="0"/>
              <a:t>Elementarschäden</a:t>
            </a:r>
          </a:p>
          <a:p>
            <a:pPr eaLnBrk="1" hangingPunct="1">
              <a:spcBef>
                <a:spcPct val="50000"/>
              </a:spcBef>
              <a:buFont typeface="Wingdings" panose="05000000000000000000" pitchFamily="2" charset="2"/>
              <a:buChar char="§"/>
            </a:pPr>
            <a:r>
              <a:rPr lang="de-DE" altLang="de-DE" sz="1200" b="1" dirty="0"/>
              <a:t>Wildschäden</a:t>
            </a:r>
          </a:p>
          <a:p>
            <a:pPr eaLnBrk="1" hangingPunct="1">
              <a:spcBef>
                <a:spcPct val="50000"/>
              </a:spcBef>
              <a:buFont typeface="Wingdings" panose="05000000000000000000" pitchFamily="2" charset="2"/>
              <a:buChar char="§"/>
            </a:pPr>
            <a:r>
              <a:rPr lang="de-DE" altLang="de-DE" sz="1200" b="1" dirty="0"/>
              <a:t>Glasbruchschäden</a:t>
            </a:r>
          </a:p>
          <a:p>
            <a:pPr eaLnBrk="1" hangingPunct="1">
              <a:spcBef>
                <a:spcPct val="50000"/>
              </a:spcBef>
              <a:buFont typeface="Wingdings" panose="05000000000000000000" pitchFamily="2" charset="2"/>
              <a:buChar char="§"/>
            </a:pPr>
            <a:r>
              <a:rPr lang="de-DE" altLang="de-DE" sz="1200" b="1" dirty="0"/>
              <a:t>Kurzschluss an Kabeln</a:t>
            </a:r>
          </a:p>
          <a:p>
            <a:pPr eaLnBrk="1" hangingPunct="1">
              <a:spcBef>
                <a:spcPct val="50000"/>
              </a:spcBef>
              <a:buFont typeface="Wingdings" panose="05000000000000000000" pitchFamily="2" charset="2"/>
              <a:buChar char="§"/>
            </a:pPr>
            <a:r>
              <a:rPr lang="de-DE" altLang="de-DE" sz="1200" b="1" dirty="0"/>
              <a:t>Selbstverschuldete Unfälle</a:t>
            </a:r>
          </a:p>
          <a:p>
            <a:pPr eaLnBrk="1" hangingPunct="1">
              <a:spcBef>
                <a:spcPct val="50000"/>
              </a:spcBef>
              <a:buFont typeface="Wingdings" panose="05000000000000000000" pitchFamily="2" charset="2"/>
              <a:buChar char="§"/>
            </a:pPr>
            <a:r>
              <a:rPr lang="de-DE" altLang="de-DE" sz="1200" b="1" dirty="0"/>
              <a:t>Mut- oder böswillige Beschädigung</a:t>
            </a:r>
          </a:p>
        </p:txBody>
      </p:sp>
    </p:spTree>
    <p:extLst>
      <p:ext uri="{BB962C8B-B14F-4D97-AF65-F5344CB8AC3E}">
        <p14:creationId xmlns:p14="http://schemas.microsoft.com/office/powerpoint/2010/main" val="377162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quarter" idx="10"/>
          </p:nvPr>
        </p:nvSpPr>
        <p:spPr/>
        <p:txBody>
          <a:bodyPr/>
          <a:lstStyle/>
          <a:p>
            <a:r>
              <a:rPr lang="de-DE" dirty="0" smtClean="0"/>
              <a:t>Kraftfahrtzeug-Kaskoversicherung | Selbstbeteiligung (SB)</a:t>
            </a:r>
            <a:endParaRPr lang="de-DE" dirty="0"/>
          </a:p>
        </p:txBody>
      </p:sp>
      <p:sp>
        <p:nvSpPr>
          <p:cNvPr id="4" name="Textplatzhalter 3"/>
          <p:cNvSpPr>
            <a:spLocks noGrp="1"/>
          </p:cNvSpPr>
          <p:nvPr>
            <p:ph type="body" sz="half" idx="2"/>
          </p:nvPr>
        </p:nvSpPr>
        <p:spPr>
          <a:xfrm>
            <a:off x="369357" y="2305870"/>
            <a:ext cx="11343218" cy="4349969"/>
          </a:xfrm>
        </p:spPr>
        <p:txBody>
          <a:bodyPr/>
          <a:lstStyle/>
          <a:p>
            <a:pPr>
              <a:spcBef>
                <a:spcPct val="50000"/>
              </a:spcBef>
            </a:pPr>
            <a:r>
              <a:rPr lang="de-DE" altLang="de-DE" sz="1600" dirty="0"/>
              <a:t>Bei der Teil- und der Vollkaskoversicherung können zur Beitragsreduzierung Selbstbeteiligungen je Schadenfall vereinbart werden. Die Selbstbeteiligung der Teilkaskoversicherung darf nicht höher als die Selbstbeteiligung in der Vollkaskoversicherung sein.</a:t>
            </a:r>
          </a:p>
          <a:p>
            <a:pPr>
              <a:spcBef>
                <a:spcPct val="50000"/>
              </a:spcBef>
            </a:pPr>
            <a:r>
              <a:rPr lang="de-DE" altLang="de-DE" sz="1600" dirty="0"/>
              <a:t>Die am häufigsten gewählte Variante ist eine SB in Höhe von </a:t>
            </a:r>
            <a:endParaRPr lang="de-DE" altLang="de-DE" sz="1600" dirty="0" smtClean="0"/>
          </a:p>
          <a:p>
            <a:pPr>
              <a:spcBef>
                <a:spcPct val="50000"/>
              </a:spcBef>
            </a:pPr>
            <a:endParaRPr lang="de-DE" altLang="de-DE" sz="1600" dirty="0" smtClean="0"/>
          </a:p>
          <a:p>
            <a:pPr lvl="1">
              <a:spcBef>
                <a:spcPct val="50000"/>
              </a:spcBef>
            </a:pPr>
            <a:r>
              <a:rPr lang="de-DE" altLang="de-DE" sz="1600" dirty="0" smtClean="0"/>
              <a:t>300,00 </a:t>
            </a:r>
            <a:r>
              <a:rPr lang="de-DE" altLang="de-DE" sz="1600" dirty="0"/>
              <a:t>€ in der Vollkasko- und </a:t>
            </a:r>
            <a:endParaRPr lang="de-DE" altLang="de-DE" sz="1600" dirty="0" smtClean="0"/>
          </a:p>
          <a:p>
            <a:pPr lvl="1">
              <a:spcBef>
                <a:spcPct val="50000"/>
              </a:spcBef>
            </a:pPr>
            <a:r>
              <a:rPr lang="de-DE" altLang="de-DE" sz="1600" dirty="0" smtClean="0"/>
              <a:t>150,00 </a:t>
            </a:r>
            <a:r>
              <a:rPr lang="de-DE" altLang="de-DE" sz="1600" dirty="0"/>
              <a:t>€ in der Teilkaskoversicherung.</a:t>
            </a:r>
          </a:p>
          <a:p>
            <a:pPr>
              <a:spcBef>
                <a:spcPct val="50000"/>
              </a:spcBef>
            </a:pPr>
            <a:endParaRPr lang="de-DE" altLang="de-DE" sz="1600" b="1" dirty="0"/>
          </a:p>
          <a:p>
            <a:pPr>
              <a:spcBef>
                <a:spcPct val="50000"/>
              </a:spcBef>
            </a:pPr>
            <a:r>
              <a:rPr lang="de-DE" altLang="de-DE" sz="1600" b="1" u="sng" dirty="0"/>
              <a:t>Hinweis: </a:t>
            </a:r>
          </a:p>
          <a:p>
            <a:pPr>
              <a:spcBef>
                <a:spcPct val="50000"/>
              </a:spcBef>
            </a:pPr>
            <a:r>
              <a:rPr lang="de-DE" altLang="de-DE" sz="1600" dirty="0"/>
              <a:t>Mit steigender Selbstbeteiligung reduzieren sich die Beiträge. </a:t>
            </a:r>
            <a:r>
              <a:rPr lang="de-DE" altLang="de-DE" sz="1600" dirty="0" smtClean="0"/>
              <a:t> </a:t>
            </a:r>
          </a:p>
          <a:p>
            <a:pPr>
              <a:spcBef>
                <a:spcPct val="50000"/>
              </a:spcBef>
            </a:pPr>
            <a:r>
              <a:rPr lang="de-DE" altLang="de-DE" sz="1600" dirty="0" smtClean="0"/>
              <a:t>Bei Nutzung von Vergleichsrechnern lohnt es sich, erst mit 300/150 zu rechnen, da diese von allen Versicherern angeboten werden. </a:t>
            </a:r>
            <a:r>
              <a:rPr lang="de-DE" altLang="de-DE" sz="1600" dirty="0" smtClean="0"/>
              <a:t>Besondere SB-Konstellationen z.B. 500/500 oder 1000/0 können zu weniger Ergebnissen führen.</a:t>
            </a:r>
            <a:endParaRPr lang="de-DE" altLang="de-DE" sz="1600" dirty="0"/>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2190154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p:cNvSpPr>
            <a:spLocks noGrp="1"/>
          </p:cNvSpPr>
          <p:nvPr>
            <p:ph type="body" sz="quarter" idx="10"/>
          </p:nvPr>
        </p:nvSpPr>
        <p:spPr/>
        <p:txBody>
          <a:bodyPr/>
          <a:lstStyle/>
          <a:p>
            <a:r>
              <a:rPr lang="de-DE" dirty="0"/>
              <a:t>Kraftfahrtzeug-Kaskoversicherung | Versicherte </a:t>
            </a:r>
            <a:r>
              <a:rPr lang="de-DE" dirty="0" smtClean="0"/>
              <a:t>Gefahren</a:t>
            </a:r>
          </a:p>
          <a:p>
            <a:endParaRPr lang="de-DE" dirty="0"/>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r>
              <a:rPr lang="de-DE" altLang="de-DE" sz="1600" b="1" dirty="0" smtClean="0"/>
              <a:t>Brand und Explosion</a:t>
            </a:r>
          </a:p>
          <a:p>
            <a:pPr marL="742950" lvl="1" indent="-285750">
              <a:spcBef>
                <a:spcPct val="50000"/>
              </a:spcBef>
              <a:buFont typeface="Wingdings" panose="05000000000000000000" pitchFamily="2" charset="2"/>
              <a:buChar char="§"/>
            </a:pPr>
            <a:r>
              <a:rPr lang="de-DE" altLang="de-DE" dirty="0" smtClean="0"/>
              <a:t>Keine Seng- uns Schmorschäden</a:t>
            </a:r>
          </a:p>
          <a:p>
            <a:pPr marL="285750" indent="-285750">
              <a:spcBef>
                <a:spcPct val="50000"/>
              </a:spcBef>
              <a:buFont typeface="Wingdings" panose="05000000000000000000" pitchFamily="2" charset="2"/>
              <a:buChar char="§"/>
            </a:pPr>
            <a:r>
              <a:rPr lang="de-DE" altLang="de-DE" sz="1600" b="1" dirty="0" smtClean="0"/>
              <a:t>Entwendung</a:t>
            </a:r>
            <a:endParaRPr lang="de-DE" altLang="de-DE" sz="1600" b="1" dirty="0"/>
          </a:p>
          <a:p>
            <a:pPr marL="742950" lvl="1" indent="-285750">
              <a:spcBef>
                <a:spcPct val="50000"/>
              </a:spcBef>
              <a:buFont typeface="Wingdings" panose="05000000000000000000" pitchFamily="2" charset="2"/>
              <a:buChar char="§"/>
            </a:pPr>
            <a:r>
              <a:rPr lang="de-DE" altLang="de-DE" dirty="0" smtClean="0"/>
              <a:t>Diebstahl und Raub sowie räuberische Erpressung</a:t>
            </a:r>
          </a:p>
          <a:p>
            <a:pPr marL="742950" lvl="1" indent="-285750">
              <a:spcBef>
                <a:spcPct val="50000"/>
              </a:spcBef>
              <a:buFont typeface="Wingdings" panose="05000000000000000000" pitchFamily="2" charset="2"/>
              <a:buChar char="§"/>
            </a:pPr>
            <a:r>
              <a:rPr lang="de-DE" altLang="de-DE" dirty="0" smtClean="0"/>
              <a:t>Unterschlagung (nicht bei Überlassung z.B. bei Verkauf oder Verleih)</a:t>
            </a:r>
          </a:p>
          <a:p>
            <a:pPr marL="742950" lvl="1" indent="-285750">
              <a:spcBef>
                <a:spcPct val="50000"/>
              </a:spcBef>
              <a:buFont typeface="Wingdings" panose="05000000000000000000" pitchFamily="2" charset="2"/>
              <a:buChar char="§"/>
            </a:pPr>
            <a:r>
              <a:rPr lang="de-DE" altLang="de-DE" dirty="0" smtClean="0"/>
              <a:t>Unbefugter Gebrauch (nicht durch z.B. Familie, Werkstatt etc.)</a:t>
            </a:r>
            <a:endParaRPr lang="de-DE" altLang="de-DE" dirty="0"/>
          </a:p>
          <a:p>
            <a:pPr marL="285750" indent="-285750">
              <a:spcBef>
                <a:spcPct val="50000"/>
              </a:spcBef>
              <a:buFont typeface="Wingdings" panose="05000000000000000000" pitchFamily="2" charset="2"/>
              <a:buChar char="§"/>
            </a:pPr>
            <a:r>
              <a:rPr lang="de-DE" altLang="de-DE" sz="1600" b="1" dirty="0" smtClean="0"/>
              <a:t>Elementar</a:t>
            </a:r>
          </a:p>
          <a:p>
            <a:pPr marL="800100" lvl="1" indent="-342900">
              <a:spcBef>
                <a:spcPct val="50000"/>
              </a:spcBef>
              <a:buFont typeface="Wingdings" panose="05000000000000000000" pitchFamily="2" charset="2"/>
              <a:buChar char="§"/>
            </a:pPr>
            <a:r>
              <a:rPr lang="de-DE" dirty="0" smtClean="0"/>
              <a:t>Sturm</a:t>
            </a:r>
            <a:r>
              <a:rPr lang="de-DE" dirty="0"/>
              <a:t>, Hagel, Blitzschlag, </a:t>
            </a:r>
            <a:r>
              <a:rPr lang="de-DE" dirty="0" smtClean="0"/>
              <a:t>Überschwemmung</a:t>
            </a:r>
          </a:p>
          <a:p>
            <a:pPr marL="800100" lvl="1" indent="-342900">
              <a:spcBef>
                <a:spcPct val="50000"/>
              </a:spcBef>
              <a:buFont typeface="Wingdings" panose="05000000000000000000" pitchFamily="2" charset="2"/>
              <a:buChar char="§"/>
            </a:pPr>
            <a:r>
              <a:rPr lang="de-DE" dirty="0" smtClean="0"/>
              <a:t>Erweiterungen am </a:t>
            </a:r>
            <a:r>
              <a:rPr lang="de-DE" dirty="0"/>
              <a:t>Markt </a:t>
            </a:r>
            <a:endParaRPr lang="de-DE" dirty="0" smtClean="0"/>
          </a:p>
          <a:p>
            <a:pPr marL="1257300" lvl="2" indent="-342900">
              <a:spcBef>
                <a:spcPct val="50000"/>
              </a:spcBef>
              <a:buFont typeface="Wingdings" panose="05000000000000000000" pitchFamily="2" charset="2"/>
              <a:buChar char="§"/>
            </a:pPr>
            <a:r>
              <a:rPr lang="de-DE" dirty="0" smtClean="0"/>
              <a:t>Schnee-</a:t>
            </a:r>
            <a:r>
              <a:rPr lang="de-DE" dirty="0"/>
              <a:t>/</a:t>
            </a:r>
            <a:r>
              <a:rPr lang="de-DE" dirty="0" smtClean="0"/>
              <a:t>Eislawinen auch Dachlawinen Erdrutsch</a:t>
            </a:r>
            <a:r>
              <a:rPr lang="de-DE" dirty="0"/>
              <a:t>, Muren (Geröll- u. </a:t>
            </a:r>
            <a:r>
              <a:rPr lang="de-DE" dirty="0" smtClean="0"/>
              <a:t>Schlammlawinen) Erdbeben</a:t>
            </a:r>
            <a:r>
              <a:rPr lang="de-DE" dirty="0"/>
              <a:t>, </a:t>
            </a:r>
            <a:r>
              <a:rPr lang="de-DE" dirty="0" smtClean="0"/>
              <a:t>Erdfall und Vulkanausbrüche</a:t>
            </a:r>
            <a:endParaRPr lang="de-DE" altLang="de-DE"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5524922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3" name="Textplatzhalter 2"/>
          <p:cNvSpPr>
            <a:spLocks noGrp="1"/>
          </p:cNvSpPr>
          <p:nvPr>
            <p:ph type="body" sz="quarter" idx="10"/>
          </p:nvPr>
        </p:nvSpPr>
        <p:spPr/>
        <p:txBody>
          <a:bodyPr/>
          <a:lstStyle/>
          <a:p>
            <a:r>
              <a:rPr lang="de-DE" dirty="0"/>
              <a:t>Kraftfahrtzeug-Kaskoversicherung | Versicherte Gefahren</a:t>
            </a:r>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r>
              <a:rPr lang="de-DE" altLang="de-DE" sz="1600" b="1" dirty="0" smtClean="0"/>
              <a:t>Wildschäden</a:t>
            </a:r>
            <a:endParaRPr lang="de-DE" altLang="de-DE" sz="1600" b="1" dirty="0"/>
          </a:p>
          <a:p>
            <a:pPr marL="742950" lvl="1" indent="-285750">
              <a:spcBef>
                <a:spcPct val="50000"/>
              </a:spcBef>
              <a:buFont typeface="Wingdings" panose="05000000000000000000" pitchFamily="2" charset="2"/>
              <a:buChar char="§"/>
            </a:pPr>
            <a:r>
              <a:rPr lang="de-DE" altLang="de-DE" dirty="0" smtClean="0"/>
              <a:t>Zusammenstoß mit Haarwild nach dem Bundesjagdgesetz (§ 2 Abs. 1 Nr.1) z.B. Reh, Wildschwein</a:t>
            </a:r>
          </a:p>
          <a:p>
            <a:pPr marL="800100" lvl="1" indent="-342900">
              <a:spcBef>
                <a:spcPct val="50000"/>
              </a:spcBef>
              <a:buFont typeface="Wingdings" panose="05000000000000000000" pitchFamily="2" charset="2"/>
              <a:buChar char="§"/>
            </a:pPr>
            <a:r>
              <a:rPr lang="de-DE" dirty="0"/>
              <a:t>Erweiterungen am Markt </a:t>
            </a:r>
          </a:p>
          <a:p>
            <a:pPr marL="1257300" lvl="2" indent="-342900">
              <a:spcBef>
                <a:spcPct val="50000"/>
              </a:spcBef>
              <a:buFont typeface="Wingdings" panose="05000000000000000000" pitchFamily="2" charset="2"/>
              <a:buChar char="§"/>
            </a:pPr>
            <a:r>
              <a:rPr lang="de-DE" altLang="de-DE" dirty="0"/>
              <a:t>Bundesjagdgesetz (§ 2 Abs. </a:t>
            </a:r>
            <a:r>
              <a:rPr lang="de-DE" altLang="de-DE" dirty="0" smtClean="0"/>
              <a:t>1 Nr. 1 und 2 ) Erweiterung um Federvieh (z.B. Fasan. Rebhuhn)</a:t>
            </a:r>
            <a:endParaRPr lang="de-DE" dirty="0" smtClean="0"/>
          </a:p>
          <a:p>
            <a:pPr marL="1257300" lvl="2" indent="-342900">
              <a:spcBef>
                <a:spcPct val="50000"/>
              </a:spcBef>
              <a:buFont typeface="Wingdings" panose="05000000000000000000" pitchFamily="2" charset="2"/>
              <a:buChar char="§"/>
            </a:pPr>
            <a:r>
              <a:rPr lang="de-DE" dirty="0" smtClean="0"/>
              <a:t>Alle Tierarten </a:t>
            </a:r>
            <a:endParaRPr lang="de-DE" b="1" dirty="0" smtClean="0"/>
          </a:p>
          <a:p>
            <a:pPr marL="1257300" lvl="2" indent="-342900">
              <a:spcBef>
                <a:spcPct val="50000"/>
              </a:spcBef>
              <a:buFont typeface="Wingdings" panose="05000000000000000000" pitchFamily="2" charset="2"/>
              <a:buChar char="§"/>
            </a:pPr>
            <a:r>
              <a:rPr lang="de-DE" altLang="de-DE" dirty="0" smtClean="0"/>
              <a:t>Marder- oder </a:t>
            </a:r>
            <a:r>
              <a:rPr lang="de-DE" altLang="de-DE" dirty="0" err="1" smtClean="0"/>
              <a:t>Tierbiss</a:t>
            </a:r>
            <a:r>
              <a:rPr lang="de-DE" altLang="de-DE" dirty="0" smtClean="0"/>
              <a:t> mit Folgeschäden (in der Regel begrenzt)</a:t>
            </a:r>
          </a:p>
          <a:p>
            <a:pPr marL="285750" indent="-285750">
              <a:spcBef>
                <a:spcPct val="50000"/>
              </a:spcBef>
              <a:buFont typeface="Wingdings" panose="05000000000000000000" pitchFamily="2" charset="2"/>
              <a:buChar char="§"/>
            </a:pPr>
            <a:r>
              <a:rPr lang="de-DE" altLang="de-DE" sz="1600" b="1" dirty="0" smtClean="0"/>
              <a:t>Glasbruch </a:t>
            </a:r>
            <a:r>
              <a:rPr lang="de-DE" sz="1600" dirty="0" smtClean="0"/>
              <a:t>z</a:t>
            </a:r>
            <a:r>
              <a:rPr lang="de-DE" sz="1600" dirty="0"/>
              <a:t>. B. Front-, Heck-</a:t>
            </a:r>
            <a:r>
              <a:rPr lang="de-DE" sz="1600" dirty="0" smtClean="0"/>
              <a:t>, </a:t>
            </a:r>
            <a:r>
              <a:rPr lang="de-DE" sz="1600" dirty="0"/>
              <a:t>Dach-, Seiten- und </a:t>
            </a:r>
            <a:r>
              <a:rPr lang="de-DE" sz="1600" dirty="0" smtClean="0"/>
              <a:t>Trennscheiben</a:t>
            </a:r>
          </a:p>
          <a:p>
            <a:pPr marL="742950" lvl="1" indent="-285750">
              <a:spcBef>
                <a:spcPct val="50000"/>
              </a:spcBef>
              <a:buFont typeface="Wingdings" panose="05000000000000000000" pitchFamily="2" charset="2"/>
              <a:buChar char="§"/>
            </a:pPr>
            <a:r>
              <a:rPr lang="de-DE" dirty="0" smtClean="0"/>
              <a:t>Nicht </a:t>
            </a:r>
            <a:r>
              <a:rPr lang="de-DE" dirty="0"/>
              <a:t>zur Verglasung gehören Glas- </a:t>
            </a:r>
            <a:r>
              <a:rPr lang="de-DE" dirty="0" smtClean="0"/>
              <a:t>und Kunststoffteile </a:t>
            </a:r>
            <a:r>
              <a:rPr lang="de-DE" dirty="0"/>
              <a:t>von Mess-, Assistenz-, Kamera- und Informationssystemen, </a:t>
            </a:r>
            <a:r>
              <a:rPr lang="de-DE" dirty="0" smtClean="0"/>
              <a:t>Solarmodulen, Displays</a:t>
            </a:r>
            <a:r>
              <a:rPr lang="de-DE" dirty="0"/>
              <a:t>, Monitoren sowie Leuchtmittel</a:t>
            </a:r>
            <a:r>
              <a:rPr lang="de-DE" dirty="0" smtClean="0"/>
              <a:t>.</a:t>
            </a:r>
          </a:p>
          <a:p>
            <a:pPr marL="800100" lvl="1" indent="-342900">
              <a:spcBef>
                <a:spcPct val="50000"/>
              </a:spcBef>
              <a:buFont typeface="Wingdings" panose="05000000000000000000" pitchFamily="2" charset="2"/>
              <a:buChar char="§"/>
            </a:pPr>
            <a:r>
              <a:rPr lang="de-DE" dirty="0"/>
              <a:t>Erweiterungen am Markt </a:t>
            </a:r>
          </a:p>
          <a:p>
            <a:pPr marL="1257300" lvl="2" indent="-342900">
              <a:spcBef>
                <a:spcPct val="50000"/>
              </a:spcBef>
              <a:buFont typeface="Wingdings" panose="05000000000000000000" pitchFamily="2" charset="2"/>
              <a:buChar char="§"/>
            </a:pPr>
            <a:r>
              <a:rPr lang="de-DE" dirty="0" smtClean="0"/>
              <a:t>Einschluss von Kosten für Vignetten und Plaketten </a:t>
            </a:r>
            <a:endParaRPr lang="de-DE" altLang="de-DE" dirty="0" smtClean="0"/>
          </a:p>
          <a:p>
            <a:pPr marL="342900" indent="-342900">
              <a:spcBef>
                <a:spcPct val="50000"/>
              </a:spcBef>
              <a:buFont typeface="Wingdings" panose="05000000000000000000" pitchFamily="2" charset="2"/>
              <a:buChar char="§"/>
            </a:pPr>
            <a:r>
              <a:rPr lang="de-DE" altLang="de-DE" sz="1600" b="1" dirty="0" smtClean="0"/>
              <a:t>Kurzschlussschäden an der Verkabelung</a:t>
            </a:r>
          </a:p>
          <a:p>
            <a:pPr marL="800100" lvl="1" indent="-342900">
              <a:spcBef>
                <a:spcPct val="50000"/>
              </a:spcBef>
              <a:buFont typeface="Wingdings" panose="05000000000000000000" pitchFamily="2" charset="2"/>
              <a:buChar char="§"/>
            </a:pPr>
            <a:r>
              <a:rPr lang="de-DE" dirty="0"/>
              <a:t>Erweiterungen am Markt </a:t>
            </a:r>
          </a:p>
          <a:p>
            <a:pPr marL="1257300" lvl="2" indent="-342900">
              <a:spcBef>
                <a:spcPct val="50000"/>
              </a:spcBef>
              <a:buFont typeface="Wingdings" panose="05000000000000000000" pitchFamily="2" charset="2"/>
              <a:buChar char="§"/>
            </a:pPr>
            <a:r>
              <a:rPr lang="de-DE" dirty="0" smtClean="0"/>
              <a:t>Inkl. Folgeschäden (</a:t>
            </a:r>
            <a:r>
              <a:rPr lang="de-DE" altLang="de-DE" dirty="0" smtClean="0"/>
              <a:t>in </a:t>
            </a:r>
            <a:r>
              <a:rPr lang="de-DE" altLang="de-DE" dirty="0"/>
              <a:t>der Regel </a:t>
            </a:r>
            <a:r>
              <a:rPr lang="de-DE" altLang="de-DE" dirty="0" smtClean="0"/>
              <a:t>begrenzt)</a:t>
            </a:r>
            <a:endParaRPr lang="de-DE" altLang="de-DE" dirty="0"/>
          </a:p>
          <a:p>
            <a:pPr marL="1257300" lvl="2" indent="-342900">
              <a:spcBef>
                <a:spcPct val="50000"/>
              </a:spcBef>
              <a:buFont typeface="Wingdings" panose="05000000000000000000" pitchFamily="2" charset="2"/>
              <a:buChar char="§"/>
            </a:pPr>
            <a:endParaRPr lang="de-DE" altLang="de-DE" b="1" dirty="0"/>
          </a:p>
          <a:p>
            <a:pPr marL="800100" lvl="1" indent="-342900">
              <a:spcBef>
                <a:spcPct val="50000"/>
              </a:spcBef>
              <a:buFont typeface="Wingdings" panose="05000000000000000000" pitchFamily="2" charset="2"/>
              <a:buChar char="§"/>
            </a:pPr>
            <a:endParaRPr lang="de-DE" altLang="de-DE" sz="1000" dirty="0"/>
          </a:p>
          <a:p>
            <a:pPr>
              <a:spcBef>
                <a:spcPct val="50000"/>
              </a:spcBef>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1684776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Versicherte Gefahren Vollkasko</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endParaRPr lang="de-DE" altLang="de-DE" sz="1600" b="1" dirty="0" smtClean="0"/>
          </a:p>
          <a:p>
            <a:pPr>
              <a:spcBef>
                <a:spcPct val="50000"/>
              </a:spcBef>
            </a:pPr>
            <a:r>
              <a:rPr lang="de-DE" altLang="de-DE" sz="1600" b="1" dirty="0" smtClean="0"/>
              <a:t>Was </a:t>
            </a:r>
            <a:r>
              <a:rPr lang="de-DE" altLang="de-DE" sz="1600" b="1" dirty="0"/>
              <a:t>genau ist ein Unfall? </a:t>
            </a:r>
            <a:endParaRPr lang="de-DE" altLang="de-DE" sz="1600" dirty="0" smtClean="0"/>
          </a:p>
          <a:p>
            <a:pPr>
              <a:spcBef>
                <a:spcPct val="50000"/>
              </a:spcBef>
            </a:pPr>
            <a:endParaRPr lang="de-DE" altLang="de-DE" sz="1600" dirty="0" smtClean="0">
              <a:latin typeface="+mn-lt"/>
            </a:endParaRPr>
          </a:p>
          <a:p>
            <a:pPr>
              <a:spcBef>
                <a:spcPct val="50000"/>
              </a:spcBef>
            </a:pPr>
            <a:r>
              <a:rPr lang="de-DE" altLang="de-DE" sz="1600" dirty="0" smtClean="0">
                <a:latin typeface="+mn-lt"/>
              </a:rPr>
              <a:t>Ein </a:t>
            </a:r>
            <a:r>
              <a:rPr lang="de-DE" altLang="de-DE" sz="1600" dirty="0">
                <a:latin typeface="+mn-lt"/>
              </a:rPr>
              <a:t>Unfall ist definiert als ein unmittelbar von außen plötzlich mit mechanischer Gewalt </a:t>
            </a:r>
            <a:endParaRPr lang="de-DE" altLang="de-DE" sz="1600" dirty="0" smtClean="0">
              <a:latin typeface="+mn-lt"/>
            </a:endParaRPr>
          </a:p>
          <a:p>
            <a:pPr>
              <a:spcBef>
                <a:spcPct val="50000"/>
              </a:spcBef>
            </a:pPr>
            <a:r>
              <a:rPr lang="de-DE" altLang="de-DE" sz="1600" dirty="0" smtClean="0">
                <a:latin typeface="+mn-lt"/>
              </a:rPr>
              <a:t>auf </a:t>
            </a:r>
            <a:r>
              <a:rPr lang="de-DE" altLang="de-DE" sz="1600" dirty="0">
                <a:latin typeface="+mn-lt"/>
              </a:rPr>
              <a:t>das Fahrzeug einwirkendes Ereignis. </a:t>
            </a:r>
          </a:p>
          <a:p>
            <a:pPr>
              <a:spcBef>
                <a:spcPct val="50000"/>
              </a:spcBef>
            </a:pPr>
            <a:endParaRPr lang="de-DE" altLang="de-DE" sz="1600" b="1" dirty="0"/>
          </a:p>
          <a:p>
            <a:pPr marL="285750" indent="-285750">
              <a:spcBef>
                <a:spcPct val="0"/>
              </a:spcBef>
              <a:buFont typeface="Wingdings" panose="05000000000000000000" pitchFamily="2" charset="2"/>
              <a:buChar char="§"/>
            </a:pPr>
            <a:r>
              <a:rPr lang="de-DE" altLang="de-DE" sz="1600" b="1" dirty="0"/>
              <a:t>unmittelbar: </a:t>
            </a:r>
            <a:r>
              <a:rPr lang="de-DE" altLang="de-DE" sz="1600" dirty="0"/>
              <a:t>Das Schadenereignis muss direkt auf das Fahrzeug einwirken </a:t>
            </a:r>
          </a:p>
          <a:p>
            <a:pPr marL="285750" indent="-285750">
              <a:spcBef>
                <a:spcPct val="0"/>
              </a:spcBef>
              <a:buFont typeface="Wingdings" panose="05000000000000000000" pitchFamily="2" charset="2"/>
              <a:buChar char="§"/>
            </a:pPr>
            <a:endParaRPr lang="de-DE" altLang="de-DE" sz="1600" b="1" dirty="0"/>
          </a:p>
          <a:p>
            <a:pPr marL="285750" indent="-285750">
              <a:spcBef>
                <a:spcPct val="0"/>
              </a:spcBef>
              <a:buFont typeface="Wingdings" panose="05000000000000000000" pitchFamily="2" charset="2"/>
              <a:buChar char="§"/>
            </a:pPr>
            <a:r>
              <a:rPr lang="de-DE" altLang="de-DE" sz="1600" b="1" dirty="0"/>
              <a:t>von außen: </a:t>
            </a:r>
            <a:r>
              <a:rPr lang="de-DE" altLang="de-DE" sz="1600" dirty="0"/>
              <a:t>Die Ursache des Schadens darf nicht auf einem inneren Betriebsvorgang beruhen, sondern muss von außen auf das Fahrzeug einwirken</a:t>
            </a:r>
          </a:p>
          <a:p>
            <a:pPr marL="285750" indent="-285750">
              <a:spcBef>
                <a:spcPct val="0"/>
              </a:spcBef>
              <a:buFont typeface="Wingdings" panose="05000000000000000000" pitchFamily="2" charset="2"/>
              <a:buChar char="§"/>
            </a:pPr>
            <a:endParaRPr lang="de-DE" altLang="de-DE" sz="1600" b="1" dirty="0"/>
          </a:p>
          <a:p>
            <a:pPr marL="285750" indent="-285750">
              <a:spcBef>
                <a:spcPct val="0"/>
              </a:spcBef>
              <a:buFont typeface="Wingdings" panose="05000000000000000000" pitchFamily="2" charset="2"/>
              <a:buChar char="§"/>
            </a:pPr>
            <a:r>
              <a:rPr lang="de-DE" altLang="de-DE" sz="1600" b="1" dirty="0"/>
              <a:t>plötzlich: </a:t>
            </a:r>
            <a:r>
              <a:rPr lang="de-DE" altLang="de-DE" sz="1600" dirty="0"/>
              <a:t>Das Schadenereignis muss unerwartet, unvorhersehbar und in einem sehr kurzen Zeitraum geschehen. </a:t>
            </a:r>
          </a:p>
          <a:p>
            <a:pPr marL="285750" indent="-285750">
              <a:spcBef>
                <a:spcPct val="0"/>
              </a:spcBef>
              <a:buFont typeface="Wingdings" panose="05000000000000000000" pitchFamily="2" charset="2"/>
              <a:buChar char="§"/>
            </a:pPr>
            <a:endParaRPr lang="de-DE" altLang="de-DE" sz="1600" b="1" dirty="0"/>
          </a:p>
          <a:p>
            <a:pPr marL="285750" indent="-285750">
              <a:spcBef>
                <a:spcPct val="0"/>
              </a:spcBef>
              <a:buFont typeface="Wingdings" panose="05000000000000000000" pitchFamily="2" charset="2"/>
              <a:buChar char="§"/>
            </a:pPr>
            <a:r>
              <a:rPr lang="de-DE" altLang="de-DE" sz="1600" b="1" dirty="0"/>
              <a:t>mechanische Gewalt: </a:t>
            </a:r>
            <a:r>
              <a:rPr lang="de-DE" altLang="de-DE" sz="1600" dirty="0"/>
              <a:t>Wirkt bei einem Aufprall oder Zusammenstoß. Das bedeutet auch, dass für elektrische oder chemische Einwirkungen auf das Fahrzeug kein Versicherungsschutz besteht</a:t>
            </a: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0380" y="2716170"/>
            <a:ext cx="1319212"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20256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4104475"/>
          </a:xfrm>
        </p:spPr>
        <p:txBody>
          <a:bodyPr/>
          <a:lstStyle/>
          <a:p>
            <a:endParaRPr lang="de-DE" dirty="0"/>
          </a:p>
          <a:p>
            <a:r>
              <a:rPr lang="de-DE" dirty="0"/>
              <a:t>Fahrzeuge mit </a:t>
            </a:r>
            <a:r>
              <a:rPr lang="de-DE" dirty="0" smtClean="0"/>
              <a:t>besonderer Zulassung</a:t>
            </a:r>
          </a:p>
          <a:p>
            <a:endParaRPr lang="de-DE" dirty="0"/>
          </a:p>
          <a:p>
            <a:pPr marL="342900" indent="-342900">
              <a:buFont typeface="Wingdings" panose="05000000000000000000" pitchFamily="2" charset="2"/>
              <a:buChar char="§"/>
            </a:pPr>
            <a:r>
              <a:rPr lang="de-DE" dirty="0" smtClean="0"/>
              <a:t>Saisonkennzeichen </a:t>
            </a:r>
            <a:r>
              <a:rPr lang="de-DE" dirty="0"/>
              <a:t>zum </a:t>
            </a:r>
            <a:r>
              <a:rPr lang="de-DE" dirty="0" smtClean="0"/>
              <a:t>01.01.2019			2,43 </a:t>
            </a:r>
            <a:r>
              <a:rPr lang="de-DE" dirty="0"/>
              <a:t>Mio.</a:t>
            </a:r>
          </a:p>
          <a:p>
            <a:pPr marL="342900" indent="-342900">
              <a:buFont typeface="Wingdings" panose="05000000000000000000" pitchFamily="2" charset="2"/>
              <a:buChar char="§"/>
            </a:pPr>
            <a:r>
              <a:rPr lang="de-DE" dirty="0" smtClean="0"/>
              <a:t>Versicherungskennzeichen </a:t>
            </a:r>
            <a:r>
              <a:rPr lang="de-DE" dirty="0"/>
              <a:t>zum </a:t>
            </a:r>
            <a:r>
              <a:rPr lang="de-DE" dirty="0" smtClean="0"/>
              <a:t>01.01.2016		2,02 </a:t>
            </a:r>
            <a:r>
              <a:rPr lang="de-DE" dirty="0"/>
              <a:t>Mio.</a:t>
            </a:r>
          </a:p>
          <a:p>
            <a:pPr marL="342900" indent="-342900">
              <a:buFont typeface="Wingdings" panose="05000000000000000000" pitchFamily="2" charset="2"/>
              <a:buChar char="§"/>
            </a:pPr>
            <a:r>
              <a:rPr lang="de-DE" dirty="0" smtClean="0"/>
              <a:t>Oldtimer </a:t>
            </a:r>
            <a:r>
              <a:rPr lang="de-DE" dirty="0"/>
              <a:t>ohne </a:t>
            </a:r>
            <a:r>
              <a:rPr lang="de-DE" dirty="0" smtClean="0"/>
              <a:t>H-Kennzeichen			0,19 </a:t>
            </a:r>
            <a:r>
              <a:rPr lang="de-DE" dirty="0"/>
              <a:t>Mio.</a:t>
            </a:r>
          </a:p>
          <a:p>
            <a:pPr marL="342900" indent="-342900">
              <a:buFont typeface="Wingdings" panose="05000000000000000000" pitchFamily="2" charset="2"/>
              <a:buChar char="§"/>
            </a:pPr>
            <a:r>
              <a:rPr lang="de-DE" dirty="0" smtClean="0"/>
              <a:t>Oldtimer </a:t>
            </a:r>
            <a:r>
              <a:rPr lang="de-DE" dirty="0"/>
              <a:t>mit </a:t>
            </a:r>
            <a:r>
              <a:rPr lang="de-DE" dirty="0" smtClean="0"/>
              <a:t>H-Kennzeichen				0,39 </a:t>
            </a:r>
            <a:r>
              <a:rPr lang="de-DE" dirty="0"/>
              <a:t>Mio.</a:t>
            </a:r>
          </a:p>
          <a:p>
            <a:pPr marL="342900" indent="-342900">
              <a:spcBef>
                <a:spcPct val="0"/>
              </a:spcBef>
              <a:spcAft>
                <a:spcPct val="50000"/>
              </a:spcAft>
              <a:buFont typeface="Wingdings" panose="05000000000000000000" pitchFamily="2" charset="2"/>
              <a:buChar char="§"/>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a:p>
          <a:p>
            <a:pPr algn="r">
              <a:spcBef>
                <a:spcPct val="0"/>
              </a:spcBef>
              <a:spcAft>
                <a:spcPct val="50000"/>
              </a:spcAft>
            </a:pPr>
            <a:r>
              <a:rPr lang="de-DE" altLang="de-DE" sz="1000" dirty="0" smtClean="0"/>
              <a:t>Quelle: Kraftfahrt-Bundesamt</a:t>
            </a:r>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1768913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p:cNvSpPr>
            <a:spLocks noGrp="1"/>
          </p:cNvSpPr>
          <p:nvPr>
            <p:ph type="body" sz="quarter" idx="10"/>
          </p:nvPr>
        </p:nvSpPr>
        <p:spPr/>
        <p:txBody>
          <a:bodyPr/>
          <a:lstStyle/>
          <a:p>
            <a:r>
              <a:rPr lang="de-DE" dirty="0"/>
              <a:t>Kraftfahrtzeug-Kaskoversicherung | Versicherte </a:t>
            </a:r>
            <a:r>
              <a:rPr lang="de-DE" dirty="0" smtClean="0"/>
              <a:t>Gefahren Vollkasko</a:t>
            </a:r>
            <a:endParaRPr lang="de-DE" dirty="0"/>
          </a:p>
        </p:txBody>
      </p:sp>
      <p:sp>
        <p:nvSpPr>
          <p:cNvPr id="4" name="Textplatzhalter 3"/>
          <p:cNvSpPr>
            <a:spLocks noGrp="1"/>
          </p:cNvSpPr>
          <p:nvPr>
            <p:ph type="body" sz="half" idx="2"/>
          </p:nvPr>
        </p:nvSpPr>
        <p:spPr>
          <a:xfrm>
            <a:off x="369357" y="2247681"/>
            <a:ext cx="11343218" cy="4104475"/>
          </a:xfrm>
        </p:spPr>
        <p:txBody>
          <a:bodyPr/>
          <a:lstStyle/>
          <a:p>
            <a:endParaRPr lang="de-DE" sz="1600" b="1" dirty="0" smtClean="0"/>
          </a:p>
          <a:p>
            <a:r>
              <a:rPr lang="de-DE" sz="1600" b="1" dirty="0" smtClean="0"/>
              <a:t>Keine </a:t>
            </a:r>
            <a:r>
              <a:rPr lang="de-DE" sz="1600" b="1" dirty="0"/>
              <a:t>Unfallschäden sind deshalb insbesondere:</a:t>
            </a:r>
          </a:p>
          <a:p>
            <a:pPr marL="285750" indent="-285750">
              <a:buFont typeface="Wingdings" panose="05000000000000000000" pitchFamily="2" charset="2"/>
              <a:buChar char="§"/>
            </a:pPr>
            <a:r>
              <a:rPr lang="de-DE" sz="1400" dirty="0" smtClean="0"/>
              <a:t>Schäden </a:t>
            </a:r>
            <a:r>
              <a:rPr lang="de-DE" sz="1400" dirty="0"/>
              <a:t>am Fahrzeug, die ihre alleinige Ursache in einem Bremsvorgang haben, z. </a:t>
            </a:r>
            <a:r>
              <a:rPr lang="de-DE" sz="1400" dirty="0" smtClean="0"/>
              <a:t>B. Schäden </a:t>
            </a:r>
            <a:r>
              <a:rPr lang="de-DE" sz="1400" dirty="0"/>
              <a:t>an der Bremsanlage oder an den Reifen.</a:t>
            </a:r>
          </a:p>
          <a:p>
            <a:pPr marL="285750" indent="-285750">
              <a:buFont typeface="Wingdings" panose="05000000000000000000" pitchFamily="2" charset="2"/>
              <a:buChar char="§"/>
            </a:pPr>
            <a:r>
              <a:rPr lang="de-DE" sz="1400" dirty="0" smtClean="0"/>
              <a:t>Schäden </a:t>
            </a:r>
            <a:r>
              <a:rPr lang="de-DE" sz="1400" dirty="0"/>
              <a:t>am Fahrzeug, die ausschließlich aufgrund eines Betriebsvorgangs </a:t>
            </a:r>
            <a:r>
              <a:rPr lang="de-DE" sz="1400" dirty="0" smtClean="0"/>
              <a:t>eintreten, z</a:t>
            </a:r>
            <a:r>
              <a:rPr lang="de-DE" sz="1400" dirty="0"/>
              <a:t>. B. durch falsches Bedienen, falsches Betanken oder verrutschende Ladung.</a:t>
            </a:r>
          </a:p>
          <a:p>
            <a:pPr marL="285750" indent="-285750">
              <a:buFont typeface="Wingdings" panose="05000000000000000000" pitchFamily="2" charset="2"/>
              <a:buChar char="§"/>
            </a:pPr>
            <a:r>
              <a:rPr lang="de-DE" sz="1400" dirty="0" smtClean="0">
                <a:solidFill>
                  <a:schemeClr val="tx1"/>
                </a:solidFill>
              </a:rPr>
              <a:t>Schäden </a:t>
            </a:r>
            <a:r>
              <a:rPr lang="de-DE" sz="1400" dirty="0">
                <a:solidFill>
                  <a:schemeClr val="tx1"/>
                </a:solidFill>
              </a:rPr>
              <a:t>am Fahrzeug, die ihre alleinige Ursache in einer Materialermüdung, </a:t>
            </a:r>
            <a:r>
              <a:rPr lang="de-DE" sz="1400" dirty="0" smtClean="0">
                <a:solidFill>
                  <a:schemeClr val="tx1"/>
                </a:solidFill>
              </a:rPr>
              <a:t>Überbeanspruchung oder </a:t>
            </a:r>
            <a:r>
              <a:rPr lang="de-DE" sz="1400" dirty="0">
                <a:solidFill>
                  <a:schemeClr val="tx1"/>
                </a:solidFill>
              </a:rPr>
              <a:t>Abnutzung haben.</a:t>
            </a:r>
          </a:p>
          <a:p>
            <a:pPr marL="285750" indent="-285750">
              <a:buFont typeface="Wingdings" panose="05000000000000000000" pitchFamily="2" charset="2"/>
              <a:buChar char="§"/>
            </a:pPr>
            <a:r>
              <a:rPr lang="de-DE" sz="1400" dirty="0" smtClean="0"/>
              <a:t>Schäden </a:t>
            </a:r>
            <a:r>
              <a:rPr lang="de-DE" sz="1400" dirty="0"/>
              <a:t>zwischen ziehendem und gezogenem Fahrzeug oder Anhänger ohne </a:t>
            </a:r>
            <a:r>
              <a:rPr lang="de-DE" sz="1400" dirty="0" smtClean="0"/>
              <a:t>Einwirkung von </a:t>
            </a:r>
            <a:r>
              <a:rPr lang="de-DE" sz="1400" dirty="0"/>
              <a:t>außen, z. B. Rangierschäden am Zugfahrzeug durch den Anhänger.</a:t>
            </a:r>
          </a:p>
          <a:p>
            <a:pPr marL="342900" indent="-342900">
              <a:buFont typeface="Wingdings" panose="05000000000000000000" pitchFamily="2" charset="2"/>
              <a:buChar char="§"/>
            </a:pPr>
            <a:r>
              <a:rPr lang="de-DE" sz="1400" dirty="0" smtClean="0"/>
              <a:t>Verwindungsschäden</a:t>
            </a:r>
            <a:r>
              <a:rPr lang="de-DE" sz="1400" dirty="0"/>
              <a:t>.</a:t>
            </a:r>
          </a:p>
          <a:p>
            <a:r>
              <a:rPr lang="de-DE" sz="1400" dirty="0"/>
              <a:t>Vorhersehbare Beschädigungen des Fahrzeugs, die üblicherweise im Rahmen </a:t>
            </a:r>
            <a:r>
              <a:rPr lang="de-DE" sz="1400" dirty="0" smtClean="0"/>
              <a:t>der bestimmungsgemäßen </a:t>
            </a:r>
            <a:r>
              <a:rPr lang="de-DE" sz="1400" dirty="0"/>
              <a:t>Verwendung des Fahrzeugs entstehen, gelten nicht </a:t>
            </a:r>
            <a:r>
              <a:rPr lang="de-DE" sz="1400" dirty="0" smtClean="0"/>
              <a:t>als Unfallschaden</a:t>
            </a:r>
            <a:r>
              <a:rPr lang="de-DE" sz="1400" dirty="0"/>
              <a:t>. Beispiel: Schäden an der Ladeoberfläche eines Lkw durch Beladen mit Kies</a:t>
            </a:r>
            <a:r>
              <a:rPr lang="de-DE" sz="1400" dirty="0" smtClean="0"/>
              <a:t>.</a:t>
            </a:r>
            <a:endParaRPr lang="de-DE" altLang="de-DE" sz="1400" b="1" dirty="0"/>
          </a:p>
          <a:p>
            <a:r>
              <a:rPr lang="de-DE" altLang="de-DE" sz="1400" b="1" dirty="0" smtClean="0"/>
              <a:t>Der Markt bietet hierfür in Top Tarifen mittlerweile teilweise Wiedereinschlüsse | Achten sie also auf die sogenannten BBB-Schäden </a:t>
            </a:r>
          </a:p>
          <a:p>
            <a:r>
              <a:rPr lang="de-DE" altLang="de-DE" sz="1400" b="1" dirty="0" smtClean="0"/>
              <a:t>z.B. der Baustein „KEX“ die Kasko-Extra</a:t>
            </a:r>
            <a:r>
              <a:rPr lang="de-DE" altLang="de-DE" sz="1400" b="1" dirty="0"/>
              <a:t> </a:t>
            </a:r>
            <a:r>
              <a:rPr lang="de-DE" altLang="de-DE" sz="1400" b="1" dirty="0" smtClean="0"/>
              <a:t>der Kravag</a:t>
            </a:r>
            <a:endParaRPr lang="de-DE" altLang="de-DE" sz="1400" b="1" dirty="0"/>
          </a:p>
          <a:p>
            <a:pPr lvl="1">
              <a:spcBef>
                <a:spcPct val="50000"/>
              </a:spcBef>
            </a:pPr>
            <a:endParaRPr lang="de-DE" altLang="de-DE" sz="1000" dirty="0"/>
          </a:p>
          <a:p>
            <a:pPr>
              <a:spcBef>
                <a:spcPct val="50000"/>
              </a:spcBef>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7681302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Versicherte Gefahren Vollkasko</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Was </a:t>
            </a:r>
            <a:r>
              <a:rPr lang="de-DE" altLang="de-DE" sz="1600" b="1" dirty="0"/>
              <a:t>genau ist </a:t>
            </a:r>
            <a:r>
              <a:rPr lang="de-DE" altLang="de-DE" sz="1600" b="1" dirty="0" smtClean="0"/>
              <a:t>unter mutwilliger oder böswilliger Beschädigung zu verstehen? </a:t>
            </a:r>
            <a:endParaRPr lang="de-DE" altLang="de-DE" sz="1600" dirty="0" smtClean="0"/>
          </a:p>
          <a:p>
            <a:pPr>
              <a:spcBef>
                <a:spcPct val="50000"/>
              </a:spcBef>
            </a:pPr>
            <a:endParaRPr lang="de-DE" altLang="de-DE" sz="1600" dirty="0" smtClean="0">
              <a:latin typeface="+mn-lt"/>
            </a:endParaRPr>
          </a:p>
          <a:p>
            <a:pPr marL="742950" lvl="1" indent="-285750">
              <a:spcBef>
                <a:spcPct val="50000"/>
              </a:spcBef>
              <a:buFont typeface="Wingdings" panose="05000000000000000000" pitchFamily="2" charset="2"/>
              <a:buChar char="§"/>
            </a:pPr>
            <a:r>
              <a:rPr lang="de-DE" altLang="de-DE" sz="1600" dirty="0" smtClean="0"/>
              <a:t>Setzt Vorsatz der Schädigung voraus.</a:t>
            </a:r>
            <a:endParaRPr lang="de-DE" altLang="de-DE" sz="1600" dirty="0" smtClean="0">
              <a:latin typeface="+mn-lt"/>
            </a:endParaRPr>
          </a:p>
          <a:p>
            <a:pPr marL="742950" lvl="1" indent="-285750">
              <a:spcBef>
                <a:spcPct val="50000"/>
              </a:spcBef>
              <a:buFont typeface="Wingdings" panose="05000000000000000000" pitchFamily="2" charset="2"/>
              <a:buChar char="§"/>
            </a:pPr>
            <a:r>
              <a:rPr lang="de-DE" altLang="de-DE" sz="1600" dirty="0" smtClean="0"/>
              <a:t>Mutwillige bzw. böswillige Beschädigung überschneiden sich oft auch mit der Unfalldefinition</a:t>
            </a:r>
          </a:p>
          <a:p>
            <a:pPr marL="1200150" lvl="2" indent="-285750">
              <a:spcBef>
                <a:spcPct val="50000"/>
              </a:spcBef>
              <a:buFont typeface="Wingdings" panose="05000000000000000000" pitchFamily="2" charset="2"/>
              <a:buChar char="§"/>
            </a:pPr>
            <a:r>
              <a:rPr lang="de-DE" altLang="de-DE" dirty="0" smtClean="0"/>
              <a:t>z.B. wenn der Täter mit dem Fuß gegen das Auto tritt</a:t>
            </a:r>
          </a:p>
          <a:p>
            <a:pPr marL="1200150" lvl="2" indent="-285750">
              <a:spcBef>
                <a:spcPct val="50000"/>
              </a:spcBef>
              <a:buFont typeface="Wingdings" panose="05000000000000000000" pitchFamily="2" charset="2"/>
              <a:buChar char="§"/>
            </a:pPr>
            <a:endParaRPr lang="de-DE" altLang="de-DE" sz="1000" b="1" dirty="0"/>
          </a:p>
          <a:p>
            <a:pPr marL="742950" lvl="1" indent="-285750">
              <a:spcBef>
                <a:spcPct val="0"/>
              </a:spcBef>
              <a:buFont typeface="Wingdings" panose="05000000000000000000" pitchFamily="2" charset="2"/>
              <a:buChar char="§"/>
            </a:pPr>
            <a:r>
              <a:rPr lang="de-DE" altLang="de-DE" sz="1600" dirty="0" smtClean="0"/>
              <a:t>Im Rahmen der Mutwillige bzw. böswillige Beschädigung können aber auch BBB-Schäden erstattungsfähig werden</a:t>
            </a:r>
            <a:endParaRPr lang="de-DE" altLang="de-DE" sz="1600" dirty="0"/>
          </a:p>
          <a:p>
            <a:pPr marL="742950" lvl="1" indent="-285750">
              <a:spcBef>
                <a:spcPct val="0"/>
              </a:spcBef>
              <a:buFont typeface="Wingdings" panose="05000000000000000000" pitchFamily="2" charset="2"/>
              <a:buChar char="§"/>
            </a:pPr>
            <a:endParaRPr lang="de-DE" altLang="de-DE" dirty="0" smtClean="0"/>
          </a:p>
          <a:p>
            <a:pPr marL="1200150" lvl="2" indent="-285750">
              <a:spcBef>
                <a:spcPct val="0"/>
              </a:spcBef>
              <a:buFont typeface="Wingdings" panose="05000000000000000000" pitchFamily="2" charset="2"/>
              <a:buChar char="§"/>
            </a:pPr>
            <a:r>
              <a:rPr lang="de-DE" altLang="de-DE" dirty="0" smtClean="0"/>
              <a:t>z.B</a:t>
            </a:r>
            <a:r>
              <a:rPr lang="de-DE" altLang="de-DE" dirty="0"/>
              <a:t>. wenn der Täter </a:t>
            </a:r>
            <a:r>
              <a:rPr lang="de-DE" altLang="de-DE" dirty="0" smtClean="0"/>
              <a:t>schädigende Zusätze in den Tank füllt und dadurch ein Motorschaden entsteht. </a:t>
            </a:r>
            <a:endParaRPr lang="de-DE" altLang="de-DE" dirty="0"/>
          </a:p>
          <a:p>
            <a:pPr>
              <a:spcBef>
                <a:spcPct val="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0554253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Welche Kosten werden ersetzt?</a:t>
            </a:r>
            <a:endParaRPr lang="de-DE" altLang="de-DE" dirty="0" smtClean="0"/>
          </a:p>
          <a:p>
            <a:pPr marL="742950" lvl="1" indent="-285750">
              <a:spcBef>
                <a:spcPct val="50000"/>
              </a:spcBef>
              <a:buFont typeface="Wingdings" panose="05000000000000000000" pitchFamily="2" charset="2"/>
              <a:buChar char="§"/>
            </a:pPr>
            <a:r>
              <a:rPr lang="de-DE" altLang="de-DE" sz="1600" dirty="0" smtClean="0"/>
              <a:t>Reparaturkosten des Fahrzeuges</a:t>
            </a:r>
          </a:p>
          <a:p>
            <a:pPr marL="1200150" lvl="2" indent="-285750">
              <a:spcBef>
                <a:spcPct val="50000"/>
              </a:spcBef>
              <a:buFont typeface="Wingdings" panose="05000000000000000000" pitchFamily="2" charset="2"/>
              <a:buChar char="§"/>
            </a:pPr>
            <a:r>
              <a:rPr lang="de-DE" altLang="de-DE" dirty="0" smtClean="0"/>
              <a:t>Bis zum Wiederbeschaffungswert</a:t>
            </a:r>
          </a:p>
          <a:p>
            <a:pPr marL="742950" lvl="1" indent="-285750">
              <a:spcBef>
                <a:spcPct val="50000"/>
              </a:spcBef>
              <a:buFont typeface="Wingdings" panose="05000000000000000000" pitchFamily="2" charset="2"/>
              <a:buChar char="§"/>
            </a:pPr>
            <a:r>
              <a:rPr lang="de-DE" altLang="de-DE" sz="1600" dirty="0" smtClean="0"/>
              <a:t>Abschleppkosten</a:t>
            </a:r>
          </a:p>
          <a:p>
            <a:pPr marL="742950" lvl="1" indent="-285750">
              <a:spcBef>
                <a:spcPct val="50000"/>
              </a:spcBef>
              <a:buFont typeface="Wingdings" panose="05000000000000000000" pitchFamily="2" charset="2"/>
              <a:buChar char="§"/>
            </a:pPr>
            <a:r>
              <a:rPr lang="de-DE" altLang="de-DE" sz="1600" dirty="0" smtClean="0"/>
              <a:t>Bei Totalschaden, Zerstörung oder Verlust </a:t>
            </a:r>
          </a:p>
          <a:p>
            <a:pPr marL="1200150" lvl="2" indent="-285750">
              <a:spcBef>
                <a:spcPct val="50000"/>
              </a:spcBef>
              <a:buFont typeface="Wingdings" panose="05000000000000000000" pitchFamily="2" charset="2"/>
              <a:buChar char="§"/>
            </a:pPr>
            <a:r>
              <a:rPr lang="de-DE" altLang="de-DE" dirty="0" smtClean="0"/>
              <a:t>Den Wiederbeschaffungswert</a:t>
            </a:r>
          </a:p>
          <a:p>
            <a:pPr marL="1200150" lvl="2" indent="-285750">
              <a:spcBef>
                <a:spcPct val="50000"/>
              </a:spcBef>
              <a:buFont typeface="Wingdings" panose="05000000000000000000" pitchFamily="2" charset="2"/>
              <a:buChar char="§"/>
            </a:pPr>
            <a:r>
              <a:rPr lang="de-DE" altLang="de-DE" dirty="0" smtClean="0"/>
              <a:t>Neupreisentschädigungen (zwischen </a:t>
            </a:r>
            <a:r>
              <a:rPr lang="de-DE" altLang="de-DE" dirty="0"/>
              <a:t>6 und 36 Monaten</a:t>
            </a:r>
            <a:r>
              <a:rPr lang="de-DE" altLang="de-DE" dirty="0" smtClean="0"/>
              <a:t>) für Neuwagen </a:t>
            </a:r>
          </a:p>
          <a:p>
            <a:pPr marL="1657350" lvl="3" indent="-285750">
              <a:spcBef>
                <a:spcPct val="50000"/>
              </a:spcBef>
              <a:buFont typeface="Wingdings" panose="05000000000000000000" pitchFamily="2" charset="2"/>
              <a:buChar char="§"/>
            </a:pPr>
            <a:r>
              <a:rPr lang="de-DE" altLang="de-DE" dirty="0" smtClean="0"/>
              <a:t>VN ist Erstbesitzer (max. 1 Monat bis 1.000 km bei Vorführ- und Händlerzulassungen sogenannte Kurz- bzw. Tageszulassungen)</a:t>
            </a:r>
          </a:p>
          <a:p>
            <a:pPr>
              <a:spcBef>
                <a:spcPct val="50000"/>
              </a:spcBef>
            </a:pPr>
            <a:r>
              <a:rPr lang="de-DE" altLang="de-DE" sz="1600" dirty="0" smtClean="0"/>
              <a:t>Der Markt bietet darüber hinaus z.B.</a:t>
            </a:r>
          </a:p>
          <a:p>
            <a:pPr marL="742950" lvl="1" indent="-285750">
              <a:spcBef>
                <a:spcPct val="50000"/>
              </a:spcBef>
              <a:buFont typeface="Wingdings" panose="05000000000000000000" pitchFamily="2" charset="2"/>
              <a:buChar char="§"/>
            </a:pPr>
            <a:r>
              <a:rPr lang="de-DE" altLang="de-DE" sz="1600" dirty="0" smtClean="0"/>
              <a:t>Gebrauchtwagen- /Kaufpreisentschädigungen (zwischen 6 und 36 Monaten)</a:t>
            </a:r>
          </a:p>
          <a:p>
            <a:pPr marL="742950" lvl="1" indent="-285750">
              <a:spcBef>
                <a:spcPct val="50000"/>
              </a:spcBef>
              <a:buFont typeface="Wingdings" panose="05000000000000000000" pitchFamily="2" charset="2"/>
              <a:buChar char="§"/>
            </a:pPr>
            <a:r>
              <a:rPr lang="de-DE" altLang="de-DE" sz="1600" dirty="0" smtClean="0"/>
              <a:t>Mietwagen / Nutzungsausfall</a:t>
            </a:r>
          </a:p>
          <a:p>
            <a:pPr marL="742950" lvl="1" indent="-285750">
              <a:spcBef>
                <a:spcPct val="50000"/>
              </a:spcBef>
              <a:buFont typeface="Wingdings" panose="05000000000000000000" pitchFamily="2" charset="2"/>
              <a:buChar char="§"/>
            </a:pPr>
            <a:r>
              <a:rPr lang="de-DE" altLang="de-DE" sz="1600" dirty="0" smtClean="0"/>
              <a:t>Wertminderungen</a:t>
            </a:r>
          </a:p>
          <a:p>
            <a:pPr marL="742950" lvl="1" indent="-285750">
              <a:spcBef>
                <a:spcPct val="50000"/>
              </a:spcBef>
              <a:buFont typeface="Wingdings" panose="05000000000000000000" pitchFamily="2" charset="2"/>
              <a:buChar char="§"/>
            </a:pPr>
            <a:r>
              <a:rPr lang="de-DE" altLang="de-DE" sz="1600" dirty="0" smtClean="0"/>
              <a:t>Verzicht auf Abzug „neu für alt“ </a:t>
            </a:r>
          </a:p>
          <a:p>
            <a:pPr marL="742950" lvl="1" indent="-285750">
              <a:spcBef>
                <a:spcPct val="50000"/>
              </a:spcBef>
              <a:buFont typeface="Wingdings" panose="05000000000000000000" pitchFamily="2" charset="2"/>
              <a:buChar char="§"/>
            </a:pPr>
            <a:r>
              <a:rPr lang="de-DE" altLang="de-DE" sz="1600" dirty="0" smtClean="0"/>
              <a:t>Ersatz von Zulassungs- und Überführungskosten im Totalschaden</a:t>
            </a:r>
          </a:p>
          <a:p>
            <a:pPr lvl="1">
              <a:spcBef>
                <a:spcPct val="50000"/>
              </a:spcBef>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7983346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p:cNvSpPr>
            <a:spLocks noGrp="1"/>
          </p:cNvSpPr>
          <p:nvPr>
            <p:ph type="body" sz="quarter" idx="10"/>
          </p:nvPr>
        </p:nvSpPr>
        <p:spPr/>
        <p:txBody>
          <a:bodyPr/>
          <a:lstStyle/>
          <a:p>
            <a:r>
              <a:rPr lang="de-DE" dirty="0" smtClean="0"/>
              <a:t>Kraftfahrtzeug-Kaskoversicherung | Versicherungsumfang</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b="1" dirty="0" smtClean="0"/>
          </a:p>
          <a:p>
            <a:pPr>
              <a:spcBef>
                <a:spcPct val="50000"/>
              </a:spcBef>
            </a:pPr>
            <a:r>
              <a:rPr lang="de-DE" altLang="de-DE" sz="1600" b="1" dirty="0" smtClean="0"/>
              <a:t>Welche Kosten werden ersetzt?</a:t>
            </a:r>
            <a:endParaRPr lang="de-DE" altLang="de-DE" dirty="0" smtClean="0"/>
          </a:p>
          <a:p>
            <a:pPr marL="742950" lvl="1" indent="-285750">
              <a:spcBef>
                <a:spcPct val="50000"/>
              </a:spcBef>
              <a:buFont typeface="Wingdings" panose="05000000000000000000" pitchFamily="2" charset="2"/>
              <a:buChar char="§"/>
            </a:pPr>
            <a:r>
              <a:rPr lang="de-DE" altLang="de-DE" dirty="0" smtClean="0"/>
              <a:t>Reparaturkosten des Fahrzeuges</a:t>
            </a:r>
          </a:p>
          <a:p>
            <a:pPr marL="1200150" lvl="2" indent="-285750">
              <a:spcBef>
                <a:spcPct val="50000"/>
              </a:spcBef>
              <a:buFont typeface="Wingdings" panose="05000000000000000000" pitchFamily="2" charset="2"/>
              <a:buChar char="§"/>
            </a:pPr>
            <a:r>
              <a:rPr lang="de-DE" altLang="de-DE" dirty="0" smtClean="0"/>
              <a:t>Bis zum Wiederbeschaffungswert</a:t>
            </a:r>
          </a:p>
          <a:p>
            <a:pPr marL="742950" lvl="1" indent="-285750">
              <a:spcBef>
                <a:spcPct val="50000"/>
              </a:spcBef>
              <a:buFont typeface="Wingdings" panose="05000000000000000000" pitchFamily="2" charset="2"/>
              <a:buChar char="§"/>
            </a:pPr>
            <a:r>
              <a:rPr lang="de-DE" altLang="de-DE" dirty="0" smtClean="0"/>
              <a:t>Abschleppkosten</a:t>
            </a:r>
          </a:p>
          <a:p>
            <a:pPr marL="742950" lvl="1" indent="-285750">
              <a:spcBef>
                <a:spcPct val="50000"/>
              </a:spcBef>
              <a:buFont typeface="Wingdings" panose="05000000000000000000" pitchFamily="2" charset="2"/>
              <a:buChar char="§"/>
            </a:pPr>
            <a:endParaRPr lang="de-DE" altLang="de-DE" dirty="0"/>
          </a:p>
          <a:p>
            <a:pPr lvl="1">
              <a:spcBef>
                <a:spcPct val="50000"/>
              </a:spcBef>
            </a:pPr>
            <a:r>
              <a:rPr lang="de-DE" altLang="de-DE" sz="1600" dirty="0" smtClean="0"/>
              <a:t>Der Markt bietet darüber hinaus</a:t>
            </a:r>
            <a:r>
              <a:rPr lang="de-DE" altLang="de-DE" dirty="0" smtClean="0"/>
              <a:t> z.B.</a:t>
            </a:r>
          </a:p>
          <a:p>
            <a:pPr marL="742950" lvl="1" indent="-285750">
              <a:spcBef>
                <a:spcPct val="50000"/>
              </a:spcBef>
              <a:buFont typeface="Wingdings" panose="05000000000000000000" pitchFamily="2" charset="2"/>
              <a:buChar char="§"/>
            </a:pPr>
            <a:r>
              <a:rPr lang="de-DE" altLang="de-DE" dirty="0" smtClean="0"/>
              <a:t>Neupreisentschädigungen (zwischen 6 und 36 Monaten)</a:t>
            </a:r>
          </a:p>
          <a:p>
            <a:pPr marL="742950" lvl="1" indent="-285750">
              <a:spcBef>
                <a:spcPct val="50000"/>
              </a:spcBef>
              <a:buFont typeface="Wingdings" panose="05000000000000000000" pitchFamily="2" charset="2"/>
              <a:buChar char="§"/>
            </a:pPr>
            <a:r>
              <a:rPr lang="de-DE" altLang="de-DE" dirty="0" smtClean="0"/>
              <a:t>Gebrauchtwagen- /Kaufpreisentschädigungen (zwischen 6 und 36 Monaten)</a:t>
            </a:r>
          </a:p>
          <a:p>
            <a:pPr marL="742950" lvl="1" indent="-285750">
              <a:spcBef>
                <a:spcPct val="50000"/>
              </a:spcBef>
              <a:buFont typeface="Wingdings" panose="05000000000000000000" pitchFamily="2" charset="2"/>
              <a:buChar char="§"/>
            </a:pPr>
            <a:r>
              <a:rPr lang="de-DE" altLang="de-DE" dirty="0" smtClean="0"/>
              <a:t>Mietwagen / Nutzungsausfall</a:t>
            </a:r>
          </a:p>
          <a:p>
            <a:pPr marL="742950" lvl="1" indent="-285750">
              <a:spcBef>
                <a:spcPct val="50000"/>
              </a:spcBef>
              <a:buFont typeface="Wingdings" panose="05000000000000000000" pitchFamily="2" charset="2"/>
              <a:buChar char="§"/>
            </a:pPr>
            <a:r>
              <a:rPr lang="de-DE" altLang="de-DE" dirty="0" smtClean="0"/>
              <a:t>Wertminderungen</a:t>
            </a:r>
          </a:p>
          <a:p>
            <a:pPr marL="742950" lvl="1" indent="-285750">
              <a:spcBef>
                <a:spcPct val="50000"/>
              </a:spcBef>
              <a:buFont typeface="Wingdings" panose="05000000000000000000" pitchFamily="2" charset="2"/>
              <a:buChar char="§"/>
            </a:pPr>
            <a:r>
              <a:rPr lang="de-DE" altLang="de-DE" dirty="0" smtClean="0"/>
              <a:t>Verzicht auf Abzug „neu für alt“ </a:t>
            </a:r>
          </a:p>
          <a:p>
            <a:pPr marL="742950" lvl="1" indent="-285750">
              <a:spcBef>
                <a:spcPct val="50000"/>
              </a:spcBef>
              <a:buFont typeface="Wingdings" panose="05000000000000000000" pitchFamily="2" charset="2"/>
              <a:buChar char="§"/>
            </a:pPr>
            <a:r>
              <a:rPr lang="de-DE" altLang="de-DE" dirty="0" smtClean="0"/>
              <a:t>Ersatz von Zulassungs- und Überführungskosten im Totalschaden</a:t>
            </a:r>
          </a:p>
          <a:p>
            <a:pPr lvl="1">
              <a:spcBef>
                <a:spcPct val="50000"/>
              </a:spcBef>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6030013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3" name="Textplatzhalter 2"/>
          <p:cNvSpPr>
            <a:spLocks noGrp="1"/>
          </p:cNvSpPr>
          <p:nvPr>
            <p:ph type="body" sz="quarter" idx="10"/>
          </p:nvPr>
        </p:nvSpPr>
        <p:spPr/>
        <p:txBody>
          <a:bodyPr/>
          <a:lstStyle/>
          <a:p>
            <a:r>
              <a:rPr lang="de-DE" dirty="0" smtClean="0"/>
              <a:t>Kraftfahrtzeug-Kaskoversicherung | Ausschlüsse</a:t>
            </a:r>
            <a:endParaRPr lang="de-DE" dirty="0"/>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endParaRPr lang="de-DE" altLang="de-DE" sz="1600" b="1" dirty="0" smtClean="0"/>
          </a:p>
          <a:p>
            <a:pPr marL="285750" indent="-285750">
              <a:spcBef>
                <a:spcPct val="50000"/>
              </a:spcBef>
              <a:buFont typeface="Wingdings" panose="05000000000000000000" pitchFamily="2" charset="2"/>
              <a:buChar char="§"/>
            </a:pPr>
            <a:r>
              <a:rPr lang="de-DE" altLang="de-DE" sz="1600" b="1" dirty="0" smtClean="0"/>
              <a:t>Vorsatz</a:t>
            </a:r>
          </a:p>
          <a:p>
            <a:pPr marL="285750" indent="-285750">
              <a:spcBef>
                <a:spcPct val="50000"/>
              </a:spcBef>
              <a:buFont typeface="Wingdings" panose="05000000000000000000" pitchFamily="2" charset="2"/>
              <a:buChar char="§"/>
            </a:pPr>
            <a:r>
              <a:rPr lang="de-DE" altLang="de-DE" sz="1600" b="1" dirty="0" smtClean="0"/>
              <a:t>Grobe Fahrlässigkeit </a:t>
            </a:r>
            <a:r>
              <a:rPr lang="de-DE" altLang="de-DE" sz="1400" dirty="0" smtClean="0"/>
              <a:t>(Markt oft wieder Einschluss nicht bei Alkohol, Drogen und Diebstahl)</a:t>
            </a:r>
          </a:p>
          <a:p>
            <a:pPr marL="285750" indent="-285750">
              <a:spcBef>
                <a:spcPct val="50000"/>
              </a:spcBef>
              <a:buFont typeface="Wingdings" panose="05000000000000000000" pitchFamily="2" charset="2"/>
              <a:buChar char="§"/>
            </a:pPr>
            <a:r>
              <a:rPr lang="de-DE" altLang="de-DE" sz="1600" b="1" dirty="0" smtClean="0"/>
              <a:t>Rennen – und dazugehörige Trainingsfahrten</a:t>
            </a:r>
          </a:p>
          <a:p>
            <a:pPr marL="285750" indent="-285750">
              <a:spcBef>
                <a:spcPct val="50000"/>
              </a:spcBef>
              <a:buFont typeface="Wingdings" panose="05000000000000000000" pitchFamily="2" charset="2"/>
              <a:buChar char="§"/>
            </a:pPr>
            <a:r>
              <a:rPr lang="de-DE" altLang="de-DE" sz="1600" b="1" dirty="0" smtClean="0"/>
              <a:t>Beschädigung von </a:t>
            </a:r>
          </a:p>
          <a:p>
            <a:pPr marL="742950" lvl="1" indent="-285750">
              <a:spcBef>
                <a:spcPct val="50000"/>
              </a:spcBef>
              <a:buFont typeface="Wingdings" panose="05000000000000000000" pitchFamily="2" charset="2"/>
              <a:buChar char="§"/>
            </a:pPr>
            <a:r>
              <a:rPr lang="de-DE" altLang="de-DE" b="1" dirty="0" smtClean="0"/>
              <a:t>Reifen</a:t>
            </a:r>
          </a:p>
          <a:p>
            <a:pPr marL="285750" indent="-285750">
              <a:spcBef>
                <a:spcPct val="50000"/>
              </a:spcBef>
              <a:buFont typeface="Wingdings" panose="05000000000000000000" pitchFamily="2" charset="2"/>
              <a:buChar char="§"/>
            </a:pPr>
            <a:r>
              <a:rPr lang="de-DE" altLang="de-DE" sz="1600" b="1" dirty="0" smtClean="0"/>
              <a:t>Erdbeben, </a:t>
            </a:r>
          </a:p>
          <a:p>
            <a:pPr marL="285750" indent="-285750">
              <a:spcBef>
                <a:spcPct val="50000"/>
              </a:spcBef>
              <a:buFont typeface="Wingdings" panose="05000000000000000000" pitchFamily="2" charset="2"/>
              <a:buChar char="§"/>
            </a:pPr>
            <a:r>
              <a:rPr lang="de-DE" altLang="de-DE" sz="1600" b="1" dirty="0" smtClean="0"/>
              <a:t>Kriegsereignisse, innere Unruhe, Maßnahmen der Staatsgewalt</a:t>
            </a:r>
          </a:p>
          <a:p>
            <a:pPr marL="285750" indent="-285750">
              <a:spcBef>
                <a:spcPct val="50000"/>
              </a:spcBef>
              <a:buFont typeface="Wingdings" panose="05000000000000000000" pitchFamily="2" charset="2"/>
              <a:buChar char="§"/>
            </a:pPr>
            <a:r>
              <a:rPr lang="de-DE" altLang="de-DE" sz="1600" b="1" dirty="0" smtClean="0"/>
              <a:t>Schäden durch Kernenergie</a:t>
            </a:r>
          </a:p>
          <a:p>
            <a:pPr>
              <a:spcBef>
                <a:spcPct val="50000"/>
              </a:spcBef>
            </a:pPr>
            <a:r>
              <a:rPr lang="de-DE" altLang="de-DE" sz="1600" dirty="0" smtClean="0"/>
              <a:t> </a:t>
            </a:r>
          </a:p>
          <a:p>
            <a:pPr marL="742950" lvl="1" indent="-285750">
              <a:spcBef>
                <a:spcPct val="50000"/>
              </a:spcBef>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7309484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extplatzhalter 2"/>
          <p:cNvSpPr>
            <a:spLocks noGrp="1"/>
          </p:cNvSpPr>
          <p:nvPr>
            <p:ph type="body" sz="quarter" idx="10"/>
          </p:nvPr>
        </p:nvSpPr>
        <p:spPr/>
        <p:txBody>
          <a:bodyPr/>
          <a:lstStyle/>
          <a:p>
            <a:r>
              <a:rPr lang="de-DE" dirty="0" smtClean="0"/>
              <a:t>Kraftfahrtzeug-Kaskoversicherung | Geltungsbereich</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altLang="de-DE" sz="1600" dirty="0"/>
              <a:t>Während der (Mindest-)Geltungsbereich der Kfz-Haftpflichtversicherung in Kfz-Pflichtversicherungsverordnung vorgeschrieben ist, sind die Versicherer in der Kaskoversicherung bei der Bestimmung des örtlichen Geltungsbereichs frei. Meistens wird der Geltungsbereich analog der Kfz-Haftpflichtversicherung gestaltet. </a:t>
            </a:r>
          </a:p>
          <a:p>
            <a:pPr>
              <a:spcBef>
                <a:spcPct val="50000"/>
              </a:spcBef>
            </a:pPr>
            <a:r>
              <a:rPr lang="de-DE" altLang="de-DE" sz="1600" dirty="0"/>
              <a:t>Insbesondere bei Kunden, die mit ihrem Fahrzeug viel im Ausland unterwegs sind, empfiehlt es sich, die Bedingungen hinsichtlich des Geltungsbereichs zu prüfen. </a:t>
            </a:r>
            <a:endParaRPr lang="de-DE" altLang="de-DE" sz="1600" dirty="0" smtClean="0"/>
          </a:p>
          <a:p>
            <a:pPr>
              <a:spcBef>
                <a:spcPct val="50000"/>
              </a:spcBef>
            </a:pPr>
            <a:endParaRPr lang="de-DE" altLang="de-DE" sz="1600" dirty="0" smtClean="0"/>
          </a:p>
          <a:p>
            <a:pPr>
              <a:spcBef>
                <a:spcPct val="50000"/>
              </a:spcBef>
            </a:pPr>
            <a:endParaRPr lang="de-DE" altLang="de-DE" sz="1600" dirty="0" smtClean="0"/>
          </a:p>
          <a:p>
            <a:pPr>
              <a:spcBef>
                <a:spcPct val="50000"/>
              </a:spcBef>
            </a:pPr>
            <a:endParaRPr lang="de-DE" altLang="de-DE" sz="1600" dirty="0"/>
          </a:p>
          <a:p>
            <a:pPr>
              <a:spcBef>
                <a:spcPct val="50000"/>
              </a:spcBef>
            </a:pPr>
            <a:endParaRPr lang="de-DE" altLang="de-DE" sz="1600" dirty="0" smtClean="0"/>
          </a:p>
          <a:p>
            <a:pPr>
              <a:spcBef>
                <a:spcPct val="50000"/>
              </a:spcBef>
            </a:pPr>
            <a:endParaRPr lang="de-DE" altLang="de-DE" sz="1600" dirty="0"/>
          </a:p>
          <a:p>
            <a:pPr>
              <a:spcBef>
                <a:spcPct val="50000"/>
              </a:spcBef>
            </a:pPr>
            <a:r>
              <a:rPr lang="de-DE" sz="1600" b="1" dirty="0"/>
              <a:t>Hinweis </a:t>
            </a:r>
            <a:endParaRPr lang="de-DE" sz="1600" b="1" dirty="0" smtClean="0"/>
          </a:p>
          <a:p>
            <a:pPr>
              <a:spcBef>
                <a:spcPct val="50000"/>
              </a:spcBef>
            </a:pPr>
            <a:r>
              <a:rPr lang="de-DE" sz="1600" b="1" dirty="0" smtClean="0"/>
              <a:t>Geltungsbereich </a:t>
            </a:r>
            <a:r>
              <a:rPr lang="de-DE" sz="1600" b="1" dirty="0"/>
              <a:t>Haftpflicht und Kasko sind nicht immer </a:t>
            </a:r>
            <a:r>
              <a:rPr lang="de-DE" sz="1600" b="1" dirty="0" smtClean="0"/>
              <a:t>identisch. Siehe auch Kraftfahrtzeug-Haftpflicht | Geltungsbereich </a:t>
            </a:r>
            <a:endParaRPr lang="de-DE" altLang="de-DE" sz="1600" dirty="0"/>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009850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3" name="Textplatzhalter 2"/>
          <p:cNvSpPr>
            <a:spLocks noGrp="1"/>
          </p:cNvSpPr>
          <p:nvPr>
            <p:ph type="body" sz="quarter" idx="10"/>
          </p:nvPr>
        </p:nvSpPr>
        <p:spPr/>
        <p:txBody>
          <a:bodyPr/>
          <a:lstStyle/>
          <a:p>
            <a:r>
              <a:rPr lang="de-DE" dirty="0"/>
              <a:t>Kraftfahrtzeug-Kaskoversicherung | </a:t>
            </a:r>
            <a:r>
              <a:rPr lang="de-DE" dirty="0" smtClean="0"/>
              <a:t>Deckungserweiterung</a:t>
            </a:r>
            <a:endParaRPr lang="de-DE" dirty="0"/>
          </a:p>
        </p:txBody>
      </p:sp>
      <p:sp>
        <p:nvSpPr>
          <p:cNvPr id="4" name="Textplatzhalter 3"/>
          <p:cNvSpPr>
            <a:spLocks noGrp="1"/>
          </p:cNvSpPr>
          <p:nvPr>
            <p:ph type="body" sz="half" idx="2"/>
          </p:nvPr>
        </p:nvSpPr>
        <p:spPr>
          <a:xfrm>
            <a:off x="369357" y="2247681"/>
            <a:ext cx="3853508" cy="4104475"/>
          </a:xfrm>
        </p:spPr>
        <p:txBody>
          <a:bodyPr/>
          <a:lstStyle/>
          <a:p>
            <a:pPr>
              <a:spcBef>
                <a:spcPct val="50000"/>
              </a:spcBef>
            </a:pPr>
            <a:r>
              <a:rPr lang="de-DE" altLang="de-DE" sz="1600" b="1" dirty="0" smtClean="0"/>
              <a:t>GAP</a:t>
            </a:r>
          </a:p>
          <a:p>
            <a:pPr>
              <a:spcBef>
                <a:spcPct val="50000"/>
              </a:spcBef>
            </a:pPr>
            <a:r>
              <a:rPr lang="de-DE" altLang="de-DE" sz="1400" dirty="0" smtClean="0"/>
              <a:t>Bei </a:t>
            </a:r>
            <a:r>
              <a:rPr lang="de-DE" altLang="de-DE" sz="1400" dirty="0"/>
              <a:t>einem Diebstahl oder Totalschaden eines </a:t>
            </a:r>
            <a:r>
              <a:rPr lang="de-DE" altLang="de-DE" sz="1400" dirty="0" smtClean="0"/>
              <a:t>geleasten / finanzierten </a:t>
            </a:r>
            <a:r>
              <a:rPr lang="de-DE" altLang="de-DE" sz="1400" dirty="0"/>
              <a:t>Pkw kommt es oft vor, dass die Restforderung aus dem Leasingvertrag über dem Wiederbeschaffungswert liegt, der von der Kaskoversicherung ersetzt wird. </a:t>
            </a:r>
            <a:endParaRPr lang="de-DE" altLang="de-DE" sz="1400" dirty="0" smtClean="0"/>
          </a:p>
          <a:p>
            <a:pPr>
              <a:spcBef>
                <a:spcPct val="50000"/>
              </a:spcBef>
            </a:pPr>
            <a:r>
              <a:rPr lang="de-DE" altLang="de-DE" sz="1400" dirty="0" smtClean="0"/>
              <a:t>Die </a:t>
            </a:r>
            <a:r>
              <a:rPr lang="de-DE" altLang="de-DE" sz="1400" dirty="0"/>
              <a:t>GAP-Deckung übernimmt diese Differenz</a:t>
            </a:r>
            <a:r>
              <a:rPr lang="de-DE" altLang="de-DE" sz="1400" dirty="0" smtClean="0"/>
              <a:t>.</a:t>
            </a:r>
            <a:endParaRPr lang="de-DE" altLang="de-DE" sz="14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4222865" y="2247681"/>
            <a:ext cx="6949440" cy="4225328"/>
          </a:xfrm>
          <a:prstGeom prst="rect">
            <a:avLst/>
          </a:prstGeom>
        </p:spPr>
      </p:pic>
    </p:spTree>
    <p:extLst>
      <p:ext uri="{BB962C8B-B14F-4D97-AF65-F5344CB8AC3E}">
        <p14:creationId xmlns:p14="http://schemas.microsoft.com/office/powerpoint/2010/main" val="25863873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3" name="Textplatzhalter 2"/>
          <p:cNvSpPr>
            <a:spLocks noGrp="1"/>
          </p:cNvSpPr>
          <p:nvPr>
            <p:ph type="body" sz="quarter" idx="10"/>
          </p:nvPr>
        </p:nvSpPr>
        <p:spPr/>
        <p:txBody>
          <a:bodyPr/>
          <a:lstStyle/>
          <a:p>
            <a:r>
              <a:rPr lang="de-DE" dirty="0"/>
              <a:t>Kraftfahrtzeug-Kaskoversicherung | </a:t>
            </a:r>
            <a:r>
              <a:rPr lang="de-DE" dirty="0" smtClean="0"/>
              <a:t>Deckungserweiterung</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sz="1600" b="1" dirty="0"/>
              <a:t>Hacker-und </a:t>
            </a:r>
            <a:r>
              <a:rPr lang="de-DE" sz="1600" b="1" dirty="0" smtClean="0"/>
              <a:t>Cyberangriff</a:t>
            </a:r>
            <a:endParaRPr lang="de-DE" sz="1400" dirty="0" smtClean="0"/>
          </a:p>
          <a:p>
            <a:r>
              <a:rPr lang="de-DE" sz="1400" dirty="0" smtClean="0"/>
              <a:t>Versichert </a:t>
            </a:r>
            <a:r>
              <a:rPr lang="de-DE" sz="1400" dirty="0"/>
              <a:t>sind Schäden am Fahrzeug durch einen Unfall, wenn dieser:</a:t>
            </a:r>
          </a:p>
          <a:p>
            <a:pPr marL="285750" indent="-285750">
              <a:buFont typeface="Wingdings" panose="05000000000000000000" pitchFamily="2" charset="2"/>
              <a:buChar char="§"/>
            </a:pPr>
            <a:r>
              <a:rPr lang="de-DE" sz="1400" dirty="0"/>
              <a:t>aufgrund eines Eingriffs in oder</a:t>
            </a:r>
          </a:p>
          <a:p>
            <a:pPr marL="285750" indent="-285750">
              <a:buFont typeface="Wingdings" panose="05000000000000000000" pitchFamily="2" charset="2"/>
              <a:buChar char="§"/>
            </a:pPr>
            <a:r>
              <a:rPr lang="de-DE" sz="1400" dirty="0"/>
              <a:t>eine Manipulation der Fahrzeugsoftware durch einen unberechtigten Dritten (Hackerangriff, Cyberangriff) verursacht wurde</a:t>
            </a:r>
            <a:r>
              <a:rPr lang="de-DE" sz="1400" dirty="0" smtClean="0"/>
              <a:t>.</a:t>
            </a:r>
          </a:p>
          <a:p>
            <a:pPr marL="285750" indent="-285750">
              <a:buFont typeface="Wingdings" panose="05000000000000000000" pitchFamily="2" charset="2"/>
              <a:buChar char="§"/>
            </a:pPr>
            <a:endParaRPr lang="de-DE" sz="1400" dirty="0"/>
          </a:p>
          <a:p>
            <a:r>
              <a:rPr lang="de-DE" sz="1600" b="1" dirty="0" smtClean="0"/>
              <a:t>Havarie</a:t>
            </a:r>
            <a:endParaRPr lang="de-DE" sz="1600" dirty="0"/>
          </a:p>
          <a:p>
            <a:r>
              <a:rPr lang="de-DE" sz="1400" dirty="0"/>
              <a:t>Versichert sind Schäden am Fahrzeug, die bei einem Transport auf einem Schiff dadurch entstehen, dass</a:t>
            </a:r>
          </a:p>
          <a:p>
            <a:pPr marL="285750" indent="-285750">
              <a:buFont typeface="Wingdings" panose="05000000000000000000" pitchFamily="2" charset="2"/>
              <a:buChar char="§"/>
            </a:pPr>
            <a:r>
              <a:rPr lang="de-DE" sz="1400" dirty="0" smtClean="0"/>
              <a:t>das </a:t>
            </a:r>
            <a:r>
              <a:rPr lang="de-DE" sz="1400" dirty="0"/>
              <a:t>Schiff strandet, kollidiert, leckschlägt oder untergeht oder</a:t>
            </a:r>
          </a:p>
          <a:p>
            <a:pPr marL="285750" indent="-285750">
              <a:buFont typeface="Wingdings" panose="05000000000000000000" pitchFamily="2" charset="2"/>
              <a:buChar char="§"/>
            </a:pPr>
            <a:r>
              <a:rPr lang="de-DE" sz="1400" dirty="0" smtClean="0"/>
              <a:t>das </a:t>
            </a:r>
            <a:r>
              <a:rPr lang="de-DE" sz="1400" dirty="0"/>
              <a:t>Fahrzeug auf Grund der Wetterlage oder auf Grund des Seegangs über Bord gespült wird oder</a:t>
            </a:r>
          </a:p>
          <a:p>
            <a:pPr marL="285750" indent="-285750">
              <a:buFont typeface="Wingdings" panose="05000000000000000000" pitchFamily="2" charset="2"/>
              <a:buChar char="§"/>
            </a:pPr>
            <a:r>
              <a:rPr lang="de-DE" sz="1400" dirty="0" smtClean="0"/>
              <a:t>das </a:t>
            </a:r>
            <a:r>
              <a:rPr lang="de-DE" sz="1400" dirty="0"/>
              <a:t>Fahrzeug deshalb über Bord geht, weil die Schiffsführung anordnet, das Fahrzeug zu opfern, um das Schiff, die Passagiere oder die Ladung zu retten (Große Havarie).</a:t>
            </a:r>
          </a:p>
          <a:p>
            <a:pPr marL="285750" indent="-285750">
              <a:buFont typeface="Wingdings" panose="05000000000000000000" pitchFamily="2" charset="2"/>
              <a:buChar char="§"/>
            </a:pPr>
            <a:endParaRPr lang="de-DE" sz="14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7544778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3" name="Textplatzhalter 2"/>
          <p:cNvSpPr>
            <a:spLocks noGrp="1"/>
          </p:cNvSpPr>
          <p:nvPr>
            <p:ph type="body" sz="quarter" idx="10"/>
          </p:nvPr>
        </p:nvSpPr>
        <p:spPr/>
        <p:txBody>
          <a:bodyPr/>
          <a:lstStyle/>
          <a:p>
            <a:r>
              <a:rPr lang="de-DE" dirty="0"/>
              <a:t>Kraftfahrtzeug-Kaskoversicherung | </a:t>
            </a:r>
            <a:r>
              <a:rPr lang="de-DE" dirty="0" smtClean="0"/>
              <a:t>Deckungserweiterung</a:t>
            </a:r>
            <a:endParaRPr lang="de-DE" dirty="0"/>
          </a:p>
        </p:txBody>
      </p:sp>
      <p:sp>
        <p:nvSpPr>
          <p:cNvPr id="4" name="Textplatzhalter 3"/>
          <p:cNvSpPr>
            <a:spLocks noGrp="1"/>
          </p:cNvSpPr>
          <p:nvPr>
            <p:ph type="body" sz="half" idx="2"/>
          </p:nvPr>
        </p:nvSpPr>
        <p:spPr>
          <a:xfrm>
            <a:off x="369357" y="2247681"/>
            <a:ext cx="11343218" cy="4104475"/>
          </a:xfrm>
        </p:spPr>
        <p:txBody>
          <a:bodyPr/>
          <a:lstStyle/>
          <a:p>
            <a:pPr>
              <a:spcBef>
                <a:spcPct val="50000"/>
              </a:spcBef>
            </a:pPr>
            <a:r>
              <a:rPr lang="de-DE" sz="1600" b="1" dirty="0" smtClean="0"/>
              <a:t>Akkumulatoren von Elektro- und Hybridfahrzeugen</a:t>
            </a:r>
            <a:endParaRPr lang="de-DE" sz="1400" dirty="0" smtClean="0"/>
          </a:p>
          <a:p>
            <a:r>
              <a:rPr lang="de-DE" sz="1400" dirty="0" smtClean="0"/>
              <a:t>Was </a:t>
            </a:r>
            <a:r>
              <a:rPr lang="de-DE" sz="1400" dirty="0"/>
              <a:t>ist ein </a:t>
            </a:r>
            <a:r>
              <a:rPr lang="de-DE" sz="1400" dirty="0" smtClean="0"/>
              <a:t>Akkumulator? Ein </a:t>
            </a:r>
            <a:r>
              <a:rPr lang="de-DE" sz="1400" dirty="0"/>
              <a:t>Akkumulator (Akku) ist ein </a:t>
            </a:r>
            <a:r>
              <a:rPr lang="de-DE" sz="1400" dirty="0" err="1"/>
              <a:t>wiederaufladbarer</a:t>
            </a:r>
            <a:r>
              <a:rPr lang="de-DE" sz="1400" dirty="0"/>
              <a:t> Speicher für elektrische Energie und dient zum Antrieb Ihres Elektro-oder </a:t>
            </a:r>
            <a:r>
              <a:rPr lang="de-DE" sz="1400" dirty="0" smtClean="0"/>
              <a:t>Hybridfahrzeugs</a:t>
            </a:r>
            <a:endParaRPr lang="de-DE" sz="1400" dirty="0"/>
          </a:p>
          <a:p>
            <a:r>
              <a:rPr lang="de-DE" sz="1400" dirty="0" smtClean="0"/>
              <a:t>Der </a:t>
            </a:r>
            <a:r>
              <a:rPr lang="de-DE" sz="1400" dirty="0"/>
              <a:t>Akku eines Elektro-oder Hybridfahrzeugs ist über die in der Teilkasko </a:t>
            </a:r>
            <a:r>
              <a:rPr lang="de-DE" sz="1400" dirty="0" smtClean="0"/>
              <a:t>und </a:t>
            </a:r>
            <a:r>
              <a:rPr lang="de-DE" sz="1400" dirty="0"/>
              <a:t>Vollkasko </a:t>
            </a:r>
            <a:r>
              <a:rPr lang="de-DE" sz="1400" dirty="0" smtClean="0"/>
              <a:t>beschriebenen </a:t>
            </a:r>
            <a:r>
              <a:rPr lang="de-DE" sz="1400" dirty="0"/>
              <a:t>Schadenereignisse hinaus gegen jede Beschädigung, Zerstörung oder Verlust versichert. </a:t>
            </a:r>
            <a:endParaRPr lang="de-DE" sz="1400" dirty="0" smtClean="0"/>
          </a:p>
          <a:p>
            <a:r>
              <a:rPr lang="de-DE" sz="1400" dirty="0" smtClean="0"/>
              <a:t>Ausgeschlossen bleiben dabei</a:t>
            </a:r>
            <a:endParaRPr lang="de-DE" sz="1400" dirty="0"/>
          </a:p>
          <a:p>
            <a:pPr marL="285750" indent="-285750">
              <a:buFont typeface="Wingdings" panose="05000000000000000000" pitchFamily="2" charset="2"/>
              <a:buChar char="§"/>
            </a:pPr>
            <a:r>
              <a:rPr lang="de-DE" sz="1400" dirty="0" smtClean="0"/>
              <a:t>Abnutzung und Verschleiß</a:t>
            </a:r>
            <a:endParaRPr lang="de-DE" sz="1400" dirty="0"/>
          </a:p>
          <a:p>
            <a:pPr marL="285750" indent="-285750">
              <a:buFont typeface="Wingdings" panose="05000000000000000000" pitchFamily="2" charset="2"/>
              <a:buChar char="§"/>
            </a:pPr>
            <a:r>
              <a:rPr lang="de-DE" sz="1400" dirty="0" smtClean="0"/>
              <a:t>Konstruktions- und Materialfehler des Herstellers</a:t>
            </a:r>
          </a:p>
          <a:p>
            <a:pPr marL="285750" indent="-285750">
              <a:buFont typeface="Wingdings" panose="05000000000000000000" pitchFamily="2" charset="2"/>
              <a:buChar char="§"/>
            </a:pPr>
            <a:r>
              <a:rPr lang="de-DE" sz="1400" dirty="0" smtClean="0"/>
              <a:t>Chemische Reaktionen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087556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3" name="Textplatzhalter 2"/>
          <p:cNvSpPr>
            <a:spLocks noGrp="1"/>
          </p:cNvSpPr>
          <p:nvPr>
            <p:ph type="body" sz="quarter" idx="10"/>
          </p:nvPr>
        </p:nvSpPr>
        <p:spPr/>
        <p:txBody>
          <a:bodyPr/>
          <a:lstStyle/>
          <a:p>
            <a:r>
              <a:rPr lang="de-DE" dirty="0"/>
              <a:t>Kraftfahrtzeug-Kaskoversicherung | </a:t>
            </a:r>
            <a:r>
              <a:rPr lang="de-DE" dirty="0" smtClean="0"/>
              <a:t>Deckungserweiterung</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b="1" dirty="0" smtClean="0"/>
              <a:t>Werkstattservice bzw. Werkstattbindung</a:t>
            </a:r>
            <a:endParaRPr lang="de-DE" altLang="de-DE" sz="1600" b="1" dirty="0"/>
          </a:p>
          <a:p>
            <a:pPr>
              <a:spcBef>
                <a:spcPct val="50000"/>
              </a:spcBef>
            </a:pPr>
            <a:r>
              <a:rPr lang="de-DE" altLang="de-DE" sz="1600" dirty="0"/>
              <a:t>Viele Gesellschaften bieten mittlerweile Tarife mit Werkstattbindung an. </a:t>
            </a:r>
            <a:endParaRPr lang="de-DE" altLang="de-DE" sz="1600" dirty="0" smtClean="0"/>
          </a:p>
          <a:p>
            <a:pPr>
              <a:spcBef>
                <a:spcPct val="50000"/>
              </a:spcBef>
            </a:pPr>
            <a:r>
              <a:rPr lang="de-DE" altLang="de-DE" sz="1600" dirty="0" smtClean="0"/>
              <a:t>Sofern </a:t>
            </a:r>
            <a:r>
              <a:rPr lang="de-DE" altLang="de-DE" sz="1600" dirty="0"/>
              <a:t>der Versicherungsnehmer Leistungen aus seiner Kfz-Versicherung in Anspruch nehmen möchte, muss er sich zur Fahrzeugreparatur in eine der Partnerwerkstätten des Versicherers begeben. </a:t>
            </a:r>
            <a:endParaRPr lang="de-DE" altLang="de-DE" sz="1600" dirty="0" smtClean="0"/>
          </a:p>
          <a:p>
            <a:pPr>
              <a:spcBef>
                <a:spcPct val="50000"/>
              </a:spcBef>
            </a:pPr>
            <a:r>
              <a:rPr lang="de-DE" altLang="de-DE" sz="1600" dirty="0" smtClean="0"/>
              <a:t>Die </a:t>
            </a:r>
            <a:r>
              <a:rPr lang="de-DE" altLang="de-DE" sz="1600" dirty="0"/>
              <a:t>Versicherer haben hier besondere Preise ausgehandelt, wodurch sich der Schadenaufwand gegenüber der Reparatur in teuren Vertragswerkstätten reduzieren lässt. </a:t>
            </a:r>
            <a:endParaRPr lang="de-DE" altLang="de-DE" sz="1600" dirty="0" smtClean="0"/>
          </a:p>
          <a:p>
            <a:pPr>
              <a:spcBef>
                <a:spcPct val="50000"/>
              </a:spcBef>
            </a:pPr>
            <a:r>
              <a:rPr lang="de-DE" altLang="de-DE" sz="1600" dirty="0" smtClean="0"/>
              <a:t>Kundenvorteil:</a:t>
            </a:r>
          </a:p>
          <a:p>
            <a:pPr marL="285750" indent="-285750">
              <a:spcBef>
                <a:spcPct val="50000"/>
              </a:spcBef>
              <a:buFont typeface="Wingdings" panose="05000000000000000000" pitchFamily="2" charset="2"/>
              <a:buChar char="§"/>
            </a:pPr>
            <a:r>
              <a:rPr lang="de-DE" altLang="de-DE" sz="1600" dirty="0" smtClean="0"/>
              <a:t>Prämienersparnis </a:t>
            </a:r>
            <a:r>
              <a:rPr lang="de-DE" altLang="de-DE" sz="1600" dirty="0"/>
              <a:t>und weiteren </a:t>
            </a:r>
            <a:r>
              <a:rPr lang="de-DE" altLang="de-DE" sz="1600" dirty="0" smtClean="0"/>
              <a:t>Zusatzleistungen</a:t>
            </a:r>
            <a:endParaRPr lang="de-DE" altLang="de-DE" sz="1600" dirty="0"/>
          </a:p>
          <a:p>
            <a:pPr marL="742950" lvl="1" indent="-285750">
              <a:spcBef>
                <a:spcPct val="50000"/>
              </a:spcBef>
              <a:buFont typeface="Wingdings" panose="05000000000000000000" pitchFamily="2" charset="2"/>
              <a:buChar char="§"/>
            </a:pPr>
            <a:r>
              <a:rPr lang="de-DE" altLang="de-DE" dirty="0" smtClean="0"/>
              <a:t>z.B. Hol- </a:t>
            </a:r>
            <a:r>
              <a:rPr lang="de-DE" altLang="de-DE" dirty="0"/>
              <a:t>und </a:t>
            </a:r>
            <a:r>
              <a:rPr lang="de-DE" altLang="de-DE" dirty="0" smtClean="0"/>
              <a:t>Bring-Service </a:t>
            </a:r>
            <a:r>
              <a:rPr lang="de-DE" altLang="de-DE" dirty="0"/>
              <a:t>oder Ersatzfahrzeug für die Dauer der Reparatur, Fahrzeugreinigung. </a:t>
            </a:r>
            <a:endParaRPr lang="de-DE" altLang="de-DE" dirty="0" smtClean="0"/>
          </a:p>
          <a:p>
            <a:pPr>
              <a:spcBef>
                <a:spcPct val="50000"/>
              </a:spcBef>
            </a:pPr>
            <a:r>
              <a:rPr lang="de-DE" altLang="de-DE" sz="1600" dirty="0" smtClean="0"/>
              <a:t>Kundennachteil:</a:t>
            </a:r>
          </a:p>
          <a:p>
            <a:pPr marL="285750" indent="-285750">
              <a:spcBef>
                <a:spcPct val="50000"/>
              </a:spcBef>
              <a:buFont typeface="Wingdings" panose="05000000000000000000" pitchFamily="2" charset="2"/>
              <a:buChar char="§"/>
            </a:pPr>
            <a:r>
              <a:rPr lang="de-DE" altLang="de-DE" sz="1600" dirty="0" smtClean="0"/>
              <a:t>Bei Nichtbefolgung der Werkstattsteuerung werden Leistungskürzungen vorgenommen, </a:t>
            </a:r>
          </a:p>
          <a:p>
            <a:pPr marL="742950" lvl="1" indent="-285750">
              <a:spcBef>
                <a:spcPct val="50000"/>
              </a:spcBef>
              <a:buFont typeface="Wingdings" panose="05000000000000000000" pitchFamily="2" charset="2"/>
              <a:buChar char="§"/>
            </a:pPr>
            <a:r>
              <a:rPr lang="de-DE" altLang="de-DE" dirty="0" smtClean="0"/>
              <a:t>z.B. 20% der erstattungsfähigen Kosten</a:t>
            </a:r>
            <a:endParaRPr lang="de-DE" alt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784217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quarter" idx="10"/>
          </p:nvPr>
        </p:nvSpPr>
        <p:spPr/>
        <p:txBody>
          <a:bodyPr/>
          <a:lstStyle/>
          <a:p>
            <a:r>
              <a:rPr lang="de-DE" dirty="0"/>
              <a:t>Gesetzliche </a:t>
            </a:r>
            <a:r>
              <a:rPr lang="de-DE" dirty="0" smtClean="0"/>
              <a:t>Grundlagen | </a:t>
            </a:r>
            <a:r>
              <a:rPr lang="de-DE" dirty="0" smtClean="0"/>
              <a:t>Kennzeichenarten </a:t>
            </a:r>
            <a:r>
              <a:rPr lang="de-DE" dirty="0" smtClean="0"/>
              <a:t>in Deutschland</a:t>
            </a:r>
            <a:endParaRPr lang="de-DE" dirty="0"/>
          </a:p>
        </p:txBody>
      </p:sp>
      <p:sp>
        <p:nvSpPr>
          <p:cNvPr id="4" name="Textplatzhalter 3"/>
          <p:cNvSpPr>
            <a:spLocks noGrp="1"/>
          </p:cNvSpPr>
          <p:nvPr>
            <p:ph type="body" sz="half" idx="2"/>
          </p:nvPr>
        </p:nvSpPr>
        <p:spPr/>
        <p:txBody>
          <a:bodyPr/>
          <a:lstStyle/>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Amtliches Kennzeichen / Eurokennzeichen</a:t>
            </a:r>
          </a:p>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Kennzeichen für Elektrofahrzeuge</a:t>
            </a:r>
          </a:p>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Oldtimerkennzeichen</a:t>
            </a:r>
            <a:endParaRPr lang="de-DE" altLang="de-DE" dirty="0">
              <a:latin typeface="+mn-lt"/>
            </a:endParaRPr>
          </a:p>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Saison-Kennzeichen</a:t>
            </a:r>
          </a:p>
          <a:p>
            <a:pPr marL="285750" indent="-285750">
              <a:buFont typeface="Wingdings" panose="05000000000000000000" pitchFamily="2" charset="2"/>
              <a:buChar char="§"/>
            </a:pPr>
            <a:endParaRPr lang="de-DE" altLang="de-DE" sz="1600" dirty="0" smtClean="0"/>
          </a:p>
          <a:p>
            <a:pPr marL="285750" indent="-285750">
              <a:buFont typeface="Wingdings" panose="05000000000000000000" pitchFamily="2" charset="2"/>
              <a:buChar char="§"/>
            </a:pPr>
            <a:r>
              <a:rPr lang="de-DE" altLang="de-DE" dirty="0" smtClean="0"/>
              <a:t>Wechselkennzeichen</a:t>
            </a:r>
            <a:r>
              <a:rPr lang="de-DE" altLang="de-DE" dirty="0">
                <a:latin typeface="+mn-lt"/>
              </a:rPr>
              <a:t>	</a:t>
            </a:r>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9" name="Grafik 12" descr="saisonkennzeichen.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58710" y="4789110"/>
            <a:ext cx="2164268" cy="44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rafik 13" descr="AKZ.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8710" y="2487546"/>
            <a:ext cx="2159168" cy="45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p:cNvPicPr>
            <a:picLocks noChangeAspect="1"/>
          </p:cNvPicPr>
          <p:nvPr/>
        </p:nvPicPr>
        <p:blipFill>
          <a:blip r:embed="rId4"/>
          <a:stretch>
            <a:fillRect/>
          </a:stretch>
        </p:blipFill>
        <p:spPr>
          <a:xfrm>
            <a:off x="6658710" y="5567290"/>
            <a:ext cx="2164268" cy="419932"/>
          </a:xfrm>
          <a:prstGeom prst="rect">
            <a:avLst/>
          </a:prstGeom>
        </p:spPr>
      </p:pic>
      <p:pic>
        <p:nvPicPr>
          <p:cNvPr id="6" name="Grafik 5"/>
          <p:cNvPicPr>
            <a:picLocks noChangeAspect="1"/>
          </p:cNvPicPr>
          <p:nvPr/>
        </p:nvPicPr>
        <p:blipFill>
          <a:blip r:embed="rId5"/>
          <a:stretch>
            <a:fillRect/>
          </a:stretch>
        </p:blipFill>
        <p:spPr>
          <a:xfrm>
            <a:off x="6658710" y="4007174"/>
            <a:ext cx="2195136" cy="507889"/>
          </a:xfrm>
          <a:prstGeom prst="rect">
            <a:avLst/>
          </a:prstGeom>
        </p:spPr>
      </p:pic>
      <p:pic>
        <p:nvPicPr>
          <p:cNvPr id="7" name="Grafik 6"/>
          <p:cNvPicPr>
            <a:picLocks noChangeAspect="1"/>
          </p:cNvPicPr>
          <p:nvPr/>
        </p:nvPicPr>
        <p:blipFill>
          <a:blip r:embed="rId6"/>
          <a:stretch>
            <a:fillRect/>
          </a:stretch>
        </p:blipFill>
        <p:spPr>
          <a:xfrm>
            <a:off x="6653610" y="3228685"/>
            <a:ext cx="2164268" cy="506245"/>
          </a:xfrm>
          <a:prstGeom prst="rect">
            <a:avLst/>
          </a:prstGeom>
        </p:spPr>
      </p:pic>
    </p:spTree>
    <p:extLst>
      <p:ext uri="{BB962C8B-B14F-4D97-AF65-F5344CB8AC3E}">
        <p14:creationId xmlns:p14="http://schemas.microsoft.com/office/powerpoint/2010/main" val="35232629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3" name="Textplatzhalter 2"/>
          <p:cNvSpPr>
            <a:spLocks noGrp="1"/>
          </p:cNvSpPr>
          <p:nvPr>
            <p:ph type="body" sz="quarter" idx="10"/>
          </p:nvPr>
        </p:nvSpPr>
        <p:spPr/>
        <p:txBody>
          <a:bodyPr/>
          <a:lstStyle/>
          <a:p>
            <a:r>
              <a:rPr lang="de-DE" dirty="0"/>
              <a:t>Kraftfahrtzeug-Kaskoversicherung | Deckungserweiterung</a:t>
            </a:r>
          </a:p>
        </p:txBody>
      </p:sp>
      <p:sp>
        <p:nvSpPr>
          <p:cNvPr id="4" name="Textplatzhalter 3"/>
          <p:cNvSpPr>
            <a:spLocks noGrp="1"/>
          </p:cNvSpPr>
          <p:nvPr>
            <p:ph type="body" sz="half" idx="2"/>
          </p:nvPr>
        </p:nvSpPr>
        <p:spPr/>
        <p:txBody>
          <a:bodyPr/>
          <a:lstStyle/>
          <a:p>
            <a:pPr>
              <a:spcBef>
                <a:spcPct val="50000"/>
              </a:spcBef>
            </a:pPr>
            <a:r>
              <a:rPr lang="de-DE" altLang="de-DE" sz="1600" b="1" dirty="0" smtClean="0"/>
              <a:t>Auslandsschutz</a:t>
            </a:r>
            <a:endParaRPr lang="de-DE" altLang="de-DE" sz="1600" b="1" dirty="0"/>
          </a:p>
          <a:p>
            <a:pPr>
              <a:spcBef>
                <a:spcPct val="50000"/>
              </a:spcBef>
            </a:pPr>
            <a:r>
              <a:rPr lang="de-DE" altLang="de-DE" sz="1600" dirty="0"/>
              <a:t>Bei unverschuldeten Unfällen im Ausland, können die Entschädigungsleistungen </a:t>
            </a:r>
            <a:r>
              <a:rPr lang="de-DE" altLang="de-DE" sz="1600" dirty="0" smtClean="0"/>
              <a:t>geringer </a:t>
            </a:r>
            <a:r>
              <a:rPr lang="de-DE" altLang="de-DE" sz="1600" dirty="0"/>
              <a:t>ausfallen. </a:t>
            </a:r>
            <a:endParaRPr lang="de-DE" altLang="de-DE" sz="1600" dirty="0" smtClean="0"/>
          </a:p>
          <a:p>
            <a:pPr>
              <a:spcBef>
                <a:spcPct val="50000"/>
              </a:spcBef>
            </a:pPr>
            <a:r>
              <a:rPr lang="de-DE" altLang="de-DE" sz="1600" dirty="0" smtClean="0"/>
              <a:t>Denn </a:t>
            </a:r>
            <a:r>
              <a:rPr lang="de-DE" altLang="de-DE" sz="1600" dirty="0"/>
              <a:t>für die Höhe des Schadenersatzes ist das nationale Recht am Unfallort maßgeblich. </a:t>
            </a:r>
            <a:endParaRPr lang="de-DE" altLang="de-DE" sz="1600" dirty="0" smtClean="0"/>
          </a:p>
          <a:p>
            <a:pPr>
              <a:spcBef>
                <a:spcPct val="50000"/>
              </a:spcBef>
            </a:pPr>
            <a:r>
              <a:rPr lang="de-DE" altLang="de-DE" sz="1600" dirty="0" smtClean="0"/>
              <a:t>Da </a:t>
            </a:r>
            <a:r>
              <a:rPr lang="de-DE" altLang="de-DE" sz="1600" dirty="0"/>
              <a:t>diese Versicherungssummen oft nicht ausreichen, um den entstandenen Schaden zu ersetzen, sichert der Auslandsschadenschutz eine Entschädigung nach deutschem Recht ab. </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1067531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sp>
        <p:nvSpPr>
          <p:cNvPr id="3" name="Textplatzhalter 2"/>
          <p:cNvSpPr>
            <a:spLocks noGrp="1"/>
          </p:cNvSpPr>
          <p:nvPr>
            <p:ph type="body" sz="quarter" idx="10"/>
          </p:nvPr>
        </p:nvSpPr>
        <p:spPr/>
        <p:txBody>
          <a:bodyPr/>
          <a:lstStyle/>
          <a:p>
            <a:r>
              <a:rPr lang="de-DE" dirty="0" smtClean="0"/>
              <a:t>Schutzbrief</a:t>
            </a:r>
            <a:endParaRPr lang="de-DE" dirty="0"/>
          </a:p>
        </p:txBody>
      </p:sp>
      <p:sp>
        <p:nvSpPr>
          <p:cNvPr id="4" name="Textplatzhalter 3"/>
          <p:cNvSpPr>
            <a:spLocks noGrp="1"/>
          </p:cNvSpPr>
          <p:nvPr>
            <p:ph type="body" sz="half" idx="2"/>
          </p:nvPr>
        </p:nvSpPr>
        <p:spPr/>
        <p:txBody>
          <a:bodyPr/>
          <a:lstStyle/>
          <a:p>
            <a:pPr>
              <a:spcBef>
                <a:spcPct val="50000"/>
              </a:spcBef>
            </a:pPr>
            <a:r>
              <a:rPr lang="de-DE" altLang="de-DE" sz="1600" dirty="0" smtClean="0"/>
              <a:t>Für </a:t>
            </a:r>
            <a:r>
              <a:rPr lang="de-DE" altLang="de-DE" sz="1600" dirty="0"/>
              <a:t>Hilfe und finanziellen Schutz bei Pannen, Unfällen, Diebstählen und Erkrankungen sorgt der Schutzbrief.  Mögliche Leistungen sind</a:t>
            </a:r>
            <a:r>
              <a:rPr lang="de-DE" altLang="de-DE" sz="1600" dirty="0" smtClean="0"/>
              <a:t>:</a:t>
            </a:r>
          </a:p>
          <a:p>
            <a:pPr>
              <a:spcBef>
                <a:spcPct val="50000"/>
              </a:spcBef>
            </a:pPr>
            <a:endParaRPr lang="de-DE" altLang="de-DE" sz="1600" dirty="0"/>
          </a:p>
          <a:p>
            <a:pPr marL="285750" indent="-285750">
              <a:spcBef>
                <a:spcPct val="50000"/>
              </a:spcBef>
              <a:buFont typeface="Wingdings" panose="05000000000000000000" pitchFamily="2" charset="2"/>
              <a:buChar char="§"/>
            </a:pPr>
            <a:r>
              <a:rPr lang="de-DE" altLang="de-DE" sz="1600" dirty="0" smtClean="0"/>
              <a:t>Pannen- </a:t>
            </a:r>
            <a:r>
              <a:rPr lang="de-DE" altLang="de-DE" sz="1600" dirty="0"/>
              <a:t>und Unfallhilfe am Schadenort</a:t>
            </a:r>
          </a:p>
          <a:p>
            <a:pPr marL="285750" indent="-285750">
              <a:spcBef>
                <a:spcPct val="50000"/>
              </a:spcBef>
              <a:buFont typeface="Wingdings" panose="05000000000000000000" pitchFamily="2" charset="2"/>
              <a:buChar char="§"/>
            </a:pPr>
            <a:r>
              <a:rPr lang="de-DE" altLang="de-DE" sz="1600" dirty="0" smtClean="0"/>
              <a:t>Bergen </a:t>
            </a:r>
            <a:r>
              <a:rPr lang="de-DE" altLang="de-DE" sz="1600" dirty="0"/>
              <a:t>oder Abschleppen des Fahrzeuges nach einer Panne oder Unfall</a:t>
            </a:r>
          </a:p>
          <a:p>
            <a:pPr marL="285750" indent="-285750">
              <a:spcBef>
                <a:spcPct val="50000"/>
              </a:spcBef>
              <a:buFont typeface="Wingdings" panose="05000000000000000000" pitchFamily="2" charset="2"/>
              <a:buChar char="§"/>
            </a:pPr>
            <a:r>
              <a:rPr lang="de-DE" altLang="de-DE" sz="1600" dirty="0" smtClean="0"/>
              <a:t>Weiter- </a:t>
            </a:r>
            <a:r>
              <a:rPr lang="de-DE" altLang="de-DE" sz="1600" dirty="0"/>
              <a:t>oder Rückfahrt nach einer Panne oder Unfall</a:t>
            </a:r>
          </a:p>
          <a:p>
            <a:pPr marL="285750" indent="-285750">
              <a:spcBef>
                <a:spcPct val="50000"/>
              </a:spcBef>
              <a:buFont typeface="Wingdings" panose="05000000000000000000" pitchFamily="2" charset="2"/>
              <a:buChar char="§"/>
            </a:pPr>
            <a:r>
              <a:rPr lang="de-DE" altLang="de-DE" sz="1600" dirty="0" smtClean="0"/>
              <a:t>Mietwagen </a:t>
            </a:r>
            <a:r>
              <a:rPr lang="de-DE" altLang="de-DE" sz="1600" dirty="0"/>
              <a:t>bei Fahrzeugausfall</a:t>
            </a:r>
          </a:p>
          <a:p>
            <a:pPr marL="285750" indent="-285750">
              <a:spcBef>
                <a:spcPct val="50000"/>
              </a:spcBef>
              <a:buFont typeface="Wingdings" panose="05000000000000000000" pitchFamily="2" charset="2"/>
              <a:buChar char="§"/>
            </a:pPr>
            <a:r>
              <a:rPr lang="de-DE" altLang="de-DE" sz="1600" dirty="0" smtClean="0"/>
              <a:t>Krankenrücktransport</a:t>
            </a:r>
            <a:endParaRPr lang="de-DE" altLang="de-DE" sz="1600" dirty="0"/>
          </a:p>
          <a:p>
            <a:pPr marL="285750" indent="-285750">
              <a:spcBef>
                <a:spcPct val="50000"/>
              </a:spcBef>
              <a:buFont typeface="Wingdings" panose="05000000000000000000" pitchFamily="2" charset="2"/>
              <a:buChar char="§"/>
            </a:pPr>
            <a:r>
              <a:rPr lang="de-DE" altLang="de-DE" sz="1600" dirty="0" smtClean="0"/>
              <a:t>Hilfe </a:t>
            </a:r>
            <a:r>
              <a:rPr lang="de-DE" altLang="de-DE" sz="1600" dirty="0"/>
              <a:t>bei Todesfall</a:t>
            </a:r>
          </a:p>
          <a:p>
            <a:pPr marL="285750" indent="-285750">
              <a:spcBef>
                <a:spcPct val="50000"/>
              </a:spcBef>
              <a:buFont typeface="Wingdings" panose="05000000000000000000" pitchFamily="2" charset="2"/>
              <a:buChar char="§"/>
            </a:pPr>
            <a:r>
              <a:rPr lang="de-DE" altLang="de-DE" sz="1600" dirty="0" smtClean="0"/>
              <a:t>u.v.m</a:t>
            </a:r>
            <a:r>
              <a:rPr lang="de-DE" altLang="de-DE" sz="1600" dirty="0"/>
              <a:t>. </a:t>
            </a:r>
            <a:endParaRPr lang="de-DE" altLang="de-DE" sz="1600" dirty="0" smtClean="0"/>
          </a:p>
          <a:p>
            <a:pPr>
              <a:spcBef>
                <a:spcPct val="50000"/>
              </a:spcBef>
            </a:pPr>
            <a:r>
              <a:rPr lang="de-DE" altLang="de-DE" sz="1600" dirty="0" smtClean="0"/>
              <a:t>Achtung oft gilt eine Entfernungsklausel, z.B. </a:t>
            </a:r>
            <a:r>
              <a:rPr lang="de-DE" sz="1600" dirty="0"/>
              <a:t>Zusätzliche Hilfe bei Panne, Unfall oder Diebstahl ab 50 km Entfernung </a:t>
            </a: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0322495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Insassenunfallversicherung und Fahrerschutz</a:t>
            </a:r>
            <a:endParaRPr lang="de-DE" alt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5599022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Insassenunfallversicherung </a:t>
            </a:r>
            <a:r>
              <a:rPr lang="de-DE" altLang="de-DE" dirty="0"/>
              <a:t>(optional versicherbar)</a:t>
            </a:r>
          </a:p>
        </p:txBody>
      </p:sp>
      <p:sp>
        <p:nvSpPr>
          <p:cNvPr id="4" name="Textplatzhalter 3"/>
          <p:cNvSpPr>
            <a:spLocks noGrp="1"/>
          </p:cNvSpPr>
          <p:nvPr>
            <p:ph type="body" sz="half" idx="2"/>
          </p:nvPr>
        </p:nvSpPr>
        <p:spPr/>
        <p:txBody>
          <a:bodyPr/>
          <a:lstStyle/>
          <a:p>
            <a:pPr>
              <a:spcBef>
                <a:spcPct val="0"/>
              </a:spcBef>
            </a:pPr>
            <a:r>
              <a:rPr lang="de-DE" altLang="de-DE" sz="1600" dirty="0"/>
              <a:t>Wer zahlt nach einem Autounfall den Personenschaden?</a:t>
            </a:r>
          </a:p>
          <a:p>
            <a:pPr>
              <a:spcBef>
                <a:spcPct val="0"/>
              </a:spcBef>
            </a:pPr>
            <a:endParaRPr lang="de-DE" altLang="de-DE" sz="1600" u="sng" dirty="0" smtClean="0"/>
          </a:p>
          <a:p>
            <a:pPr>
              <a:spcBef>
                <a:spcPct val="0"/>
              </a:spcBef>
            </a:pPr>
            <a:endParaRPr lang="de-DE" altLang="de-DE" sz="1600" u="sng" dirty="0"/>
          </a:p>
          <a:p>
            <a:pPr>
              <a:spcBef>
                <a:spcPct val="0"/>
              </a:spcBef>
            </a:pPr>
            <a:r>
              <a:rPr lang="de-DE" altLang="de-DE" sz="1600" u="sng" dirty="0" smtClean="0"/>
              <a:t>Unfall </a:t>
            </a:r>
            <a:r>
              <a:rPr lang="de-DE" altLang="de-DE" sz="1600" u="sng" dirty="0"/>
              <a:t>durch eigenes Verschulden:</a:t>
            </a:r>
            <a:endParaRPr lang="de-DE" altLang="de-DE" sz="1600" dirty="0"/>
          </a:p>
          <a:p>
            <a:pPr>
              <a:spcBef>
                <a:spcPct val="0"/>
              </a:spcBef>
            </a:pPr>
            <a:endParaRPr lang="de-DE" altLang="de-DE" sz="1600" dirty="0" smtClean="0"/>
          </a:p>
          <a:p>
            <a:pPr marL="285750" indent="-285750">
              <a:spcBef>
                <a:spcPct val="0"/>
              </a:spcBef>
              <a:buFont typeface="Wingdings" panose="05000000000000000000" pitchFamily="2" charset="2"/>
              <a:buChar char="§"/>
            </a:pPr>
            <a:r>
              <a:rPr lang="de-DE" altLang="de-DE" sz="1600" dirty="0"/>
              <a:t>Die eigene Kfz-Haftpflichtversicherung zahlt für die Insassen, </a:t>
            </a:r>
            <a:r>
              <a:rPr lang="de-DE" altLang="de-DE" sz="1600" u="sng" dirty="0"/>
              <a:t>jedoch nicht für den Fahrer.</a:t>
            </a:r>
            <a:endParaRPr lang="de-DE" altLang="de-DE" sz="1600" i="1" u="sng" dirty="0"/>
          </a:p>
          <a:p>
            <a:pPr>
              <a:spcBef>
                <a:spcPct val="0"/>
              </a:spcBef>
            </a:pPr>
            <a:endParaRPr lang="de-DE" altLang="de-DE" sz="1600" dirty="0" smtClean="0"/>
          </a:p>
          <a:p>
            <a:pPr>
              <a:spcBef>
                <a:spcPct val="0"/>
              </a:spcBef>
            </a:pPr>
            <a:r>
              <a:rPr lang="de-DE" altLang="de-DE" sz="1600" u="sng" dirty="0"/>
              <a:t>Unfall durch fremdes Verschulden</a:t>
            </a:r>
            <a:r>
              <a:rPr lang="de-DE" altLang="de-DE" sz="1600" u="sng" dirty="0" smtClean="0"/>
              <a:t>:</a:t>
            </a:r>
          </a:p>
          <a:p>
            <a:pPr>
              <a:spcBef>
                <a:spcPct val="0"/>
              </a:spcBef>
            </a:pPr>
            <a:endParaRPr lang="de-DE" altLang="de-DE" sz="1600" u="sng" dirty="0"/>
          </a:p>
          <a:p>
            <a:pPr marL="285750" indent="-285750">
              <a:spcBef>
                <a:spcPct val="0"/>
              </a:spcBef>
              <a:buFont typeface="Wingdings" panose="05000000000000000000" pitchFamily="2" charset="2"/>
              <a:buChar char="§"/>
            </a:pPr>
            <a:r>
              <a:rPr lang="de-DE" altLang="de-DE" sz="1600" dirty="0"/>
              <a:t>Die Kfz-Versicherung des Verursachers zahlt für alle Insassen des Unfallgegners bei einem Autounfall.</a:t>
            </a:r>
          </a:p>
          <a:p>
            <a:pPr marL="285750" indent="-285750">
              <a:spcBef>
                <a:spcPct val="0"/>
              </a:spcBef>
              <a:buFont typeface="Wingdings" panose="05000000000000000000" pitchFamily="2" charset="2"/>
              <a:buChar char="§"/>
            </a:pPr>
            <a:r>
              <a:rPr lang="de-DE" altLang="de-DE" sz="1600" dirty="0"/>
              <a:t>Bei Unfällen, die durch Fußgänger und Radfahrer verursacht sind, zahlt jeweils dessen Privathaftpflichtversicherung für alle Insassen.</a:t>
            </a:r>
          </a:p>
          <a:p>
            <a:pPr>
              <a:spcBef>
                <a:spcPct val="0"/>
              </a:spcBef>
            </a:pPr>
            <a:endParaRPr lang="de-DE" altLang="de-DE" sz="1600" dirty="0" smtClean="0"/>
          </a:p>
          <a:p>
            <a:pPr>
              <a:spcBef>
                <a:spcPct val="0"/>
              </a:spcBef>
            </a:pPr>
            <a:r>
              <a:rPr lang="de-DE" altLang="de-DE" sz="1600" u="sng" dirty="0"/>
              <a:t>Unfall mit Fremdverschulden und Fahrerflucht:</a:t>
            </a:r>
            <a:endParaRPr lang="de-DE" altLang="de-DE" sz="1600" dirty="0"/>
          </a:p>
          <a:p>
            <a:pPr marL="285750" indent="-285750">
              <a:spcBef>
                <a:spcPct val="0"/>
              </a:spcBef>
              <a:buFont typeface="Wingdings" panose="05000000000000000000" pitchFamily="2" charset="2"/>
              <a:buChar char="§"/>
            </a:pPr>
            <a:r>
              <a:rPr lang="de-DE" altLang="de-DE" sz="1600" dirty="0"/>
              <a:t>Hier zahlt keine Haftpflichtversicherung</a:t>
            </a:r>
          </a:p>
          <a:p>
            <a:pPr>
              <a:spcBef>
                <a:spcPct val="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3309706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Insassenunfallversicherung </a:t>
            </a:r>
            <a:r>
              <a:rPr lang="de-DE" altLang="de-DE" dirty="0"/>
              <a:t>(optional versicherbar)</a:t>
            </a:r>
          </a:p>
        </p:txBody>
      </p:sp>
      <p:sp>
        <p:nvSpPr>
          <p:cNvPr id="4" name="Textplatzhalter 3"/>
          <p:cNvSpPr>
            <a:spLocks noGrp="1"/>
          </p:cNvSpPr>
          <p:nvPr>
            <p:ph type="body" sz="half" idx="2"/>
          </p:nvPr>
        </p:nvSpPr>
        <p:spPr/>
        <p:txBody>
          <a:bodyPr/>
          <a:lstStyle/>
          <a:p>
            <a:r>
              <a:rPr lang="de-DE" sz="1600" dirty="0" smtClean="0"/>
              <a:t>Im </a:t>
            </a:r>
            <a:r>
              <a:rPr lang="de-DE" sz="1600" dirty="0"/>
              <a:t>Gegensatz zu einer allgemeinen Unfallversicherung ist die sogenannte Insassenunfallversicherung ausschließlich für Schadensfälle konzipiert, die den versicherten Personen im Rahmen des rechtmäßigen Gebrauchs eines Kraftfahrzeugs </a:t>
            </a:r>
            <a:r>
              <a:rPr lang="de-DE" sz="1600" dirty="0" smtClean="0"/>
              <a:t>entstehen. </a:t>
            </a:r>
            <a:endParaRPr lang="de-DE" altLang="de-DE" sz="1600" dirty="0" smtClean="0"/>
          </a:p>
          <a:p>
            <a:pPr>
              <a:spcBef>
                <a:spcPct val="50000"/>
              </a:spcBef>
            </a:pPr>
            <a:r>
              <a:rPr lang="de-DE" altLang="de-DE" sz="1600" b="1" dirty="0"/>
              <a:t>Vertragsformen der Insassenunfallversicherung</a:t>
            </a:r>
          </a:p>
          <a:p>
            <a:pPr>
              <a:spcBef>
                <a:spcPct val="50000"/>
              </a:spcBef>
            </a:pPr>
            <a:r>
              <a:rPr lang="de-DE" altLang="de-DE" sz="1100" b="1" u="sng" dirty="0"/>
              <a:t>Beispiele:</a:t>
            </a:r>
          </a:p>
          <a:p>
            <a:pPr>
              <a:spcBef>
                <a:spcPct val="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7" name="Text Box 6"/>
          <p:cNvSpPr txBox="1">
            <a:spLocks noChangeArrowheads="1"/>
          </p:cNvSpPr>
          <p:nvPr/>
        </p:nvSpPr>
        <p:spPr bwMode="auto">
          <a:xfrm>
            <a:off x="1520421" y="3550314"/>
            <a:ext cx="2303463"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pPr>
            <a:r>
              <a:rPr lang="de-DE" altLang="de-DE" sz="1200" b="1" dirty="0"/>
              <a:t>Pauschalsystem 	</a:t>
            </a:r>
          </a:p>
          <a:p>
            <a:pPr eaLnBrk="1" hangingPunct="1">
              <a:spcBef>
                <a:spcPct val="50000"/>
              </a:spcBef>
            </a:pPr>
            <a:endParaRPr lang="de-DE" altLang="de-DE" sz="900" b="1" dirty="0"/>
          </a:p>
          <a:p>
            <a:pPr eaLnBrk="1" hangingPunct="1">
              <a:spcBef>
                <a:spcPct val="50000"/>
              </a:spcBef>
            </a:pPr>
            <a:r>
              <a:rPr lang="de-DE" altLang="de-DE" sz="1200" b="1" dirty="0"/>
              <a:t>Platzsystem</a:t>
            </a:r>
          </a:p>
          <a:p>
            <a:pPr eaLnBrk="1" hangingPunct="1">
              <a:spcBef>
                <a:spcPct val="50000"/>
              </a:spcBef>
            </a:pPr>
            <a:endParaRPr lang="de-DE" altLang="de-DE" sz="900" b="1" dirty="0"/>
          </a:p>
          <a:p>
            <a:pPr eaLnBrk="1" hangingPunct="1">
              <a:spcBef>
                <a:spcPct val="50000"/>
              </a:spcBef>
            </a:pPr>
            <a:r>
              <a:rPr lang="de-DE" altLang="de-DE" sz="1200" b="1" dirty="0"/>
              <a:t>Namentliche Unfallversicherung</a:t>
            </a:r>
            <a:endParaRPr lang="de-DE" altLang="de-DE" sz="600" b="1" dirty="0"/>
          </a:p>
          <a:p>
            <a:pPr eaLnBrk="1" hangingPunct="1">
              <a:spcBef>
                <a:spcPct val="50000"/>
              </a:spcBef>
            </a:pPr>
            <a:endParaRPr lang="de-DE" altLang="de-DE" sz="300" b="1" dirty="0"/>
          </a:p>
          <a:p>
            <a:pPr eaLnBrk="1" hangingPunct="1">
              <a:spcBef>
                <a:spcPct val="50000"/>
              </a:spcBef>
            </a:pPr>
            <a:r>
              <a:rPr lang="de-DE" altLang="de-DE" sz="1200" b="1" dirty="0"/>
              <a:t>Fahrer-Unfallversicherung</a:t>
            </a:r>
            <a:endParaRPr lang="de-DE" altLang="de-DE" sz="600" b="1" dirty="0"/>
          </a:p>
          <a:p>
            <a:pPr eaLnBrk="1" hangingPunct="1">
              <a:spcBef>
                <a:spcPct val="50000"/>
              </a:spcBef>
            </a:pPr>
            <a:endParaRPr lang="de-DE" altLang="de-DE" sz="900" b="1" dirty="0"/>
          </a:p>
          <a:p>
            <a:pPr eaLnBrk="1" hangingPunct="1">
              <a:spcBef>
                <a:spcPct val="50000"/>
              </a:spcBef>
            </a:pPr>
            <a:r>
              <a:rPr lang="de-DE" altLang="de-DE" sz="1200" b="1" dirty="0"/>
              <a:t>Berufsfahrer/-beifahrer</a:t>
            </a:r>
          </a:p>
          <a:p>
            <a:pPr eaLnBrk="1" hangingPunct="1">
              <a:spcBef>
                <a:spcPct val="50000"/>
              </a:spcBef>
            </a:pPr>
            <a:endParaRPr lang="de-DE" altLang="de-DE" sz="1200" b="1" dirty="0"/>
          </a:p>
        </p:txBody>
      </p:sp>
      <p:sp>
        <p:nvSpPr>
          <p:cNvPr id="8" name="Text Box 7"/>
          <p:cNvSpPr txBox="1">
            <a:spLocks noChangeArrowheads="1"/>
          </p:cNvSpPr>
          <p:nvPr/>
        </p:nvSpPr>
        <p:spPr bwMode="auto">
          <a:xfrm>
            <a:off x="3893531" y="3517303"/>
            <a:ext cx="467995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pPr>
            <a:r>
              <a:rPr lang="de-DE" altLang="de-DE" sz="1200" dirty="0"/>
              <a:t>Alle berechtigten Insassen des versicherten Fahrzeuges sind mitversichert</a:t>
            </a:r>
          </a:p>
          <a:p>
            <a:pPr eaLnBrk="1" hangingPunct="1">
              <a:spcBef>
                <a:spcPct val="50000"/>
              </a:spcBef>
            </a:pPr>
            <a:endParaRPr lang="de-DE" altLang="de-DE" sz="500" dirty="0"/>
          </a:p>
          <a:p>
            <a:pPr eaLnBrk="1" hangingPunct="1">
              <a:spcBef>
                <a:spcPct val="50000"/>
              </a:spcBef>
            </a:pPr>
            <a:r>
              <a:rPr lang="de-DE" altLang="de-DE" sz="1200" dirty="0"/>
              <a:t>Nach dem Platzsystem können bestimmte Plätze allein versichert werden (z.B. nur der Fahrerplatz)</a:t>
            </a:r>
            <a:endParaRPr lang="de-DE" altLang="de-DE" sz="600" dirty="0"/>
          </a:p>
          <a:p>
            <a:pPr eaLnBrk="1" hangingPunct="1">
              <a:spcBef>
                <a:spcPct val="50000"/>
              </a:spcBef>
            </a:pPr>
            <a:r>
              <a:rPr lang="de-DE" altLang="de-DE" sz="1200" dirty="0"/>
              <a:t>Die namentlich genannte Person ist versichert, egal mit welchem Fahrzeug der Unfall passiert</a:t>
            </a:r>
            <a:endParaRPr lang="de-DE" altLang="de-DE" sz="600" dirty="0"/>
          </a:p>
          <a:p>
            <a:pPr eaLnBrk="1" hangingPunct="1">
              <a:spcBef>
                <a:spcPct val="50000"/>
              </a:spcBef>
            </a:pPr>
            <a:endParaRPr lang="de-DE" altLang="de-DE" sz="400" dirty="0"/>
          </a:p>
          <a:p>
            <a:pPr eaLnBrk="1" hangingPunct="1">
              <a:spcBef>
                <a:spcPct val="50000"/>
              </a:spcBef>
            </a:pPr>
            <a:r>
              <a:rPr lang="de-DE" altLang="de-DE" sz="1200" dirty="0"/>
              <a:t>Unfallversicherung als Schadenversicherung für den berechtigen Fahrer </a:t>
            </a:r>
          </a:p>
          <a:p>
            <a:pPr eaLnBrk="1" hangingPunct="1">
              <a:spcBef>
                <a:spcPct val="50000"/>
              </a:spcBef>
            </a:pPr>
            <a:r>
              <a:rPr lang="de-DE" altLang="de-DE" sz="1200" dirty="0"/>
              <a:t>Versichert sind alle Berufsfahrer/-beifahrer, unabhängig vom Fahrzeug (wird üblicherweise von Firmen abgeschlossen)</a:t>
            </a:r>
          </a:p>
        </p:txBody>
      </p:sp>
    </p:spTree>
    <p:extLst>
      <p:ext uri="{BB962C8B-B14F-4D97-AF65-F5344CB8AC3E}">
        <p14:creationId xmlns:p14="http://schemas.microsoft.com/office/powerpoint/2010/main" val="64669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55</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Insassenunfallversicherung </a:t>
            </a:r>
            <a:r>
              <a:rPr lang="de-DE" altLang="de-DE" dirty="0"/>
              <a:t>(optional versicherbar)</a:t>
            </a:r>
          </a:p>
        </p:txBody>
      </p:sp>
      <p:sp>
        <p:nvSpPr>
          <p:cNvPr id="4" name="Textplatzhalter 3"/>
          <p:cNvSpPr>
            <a:spLocks noGrp="1"/>
          </p:cNvSpPr>
          <p:nvPr>
            <p:ph type="body" sz="half" idx="2"/>
          </p:nvPr>
        </p:nvSpPr>
        <p:spPr/>
        <p:txBody>
          <a:bodyPr/>
          <a:lstStyle/>
          <a:p>
            <a:r>
              <a:rPr lang="de-DE" sz="1600" dirty="0" smtClean="0">
                <a:solidFill>
                  <a:srgbClr val="D0CECE"/>
                </a:solidFill>
              </a:rPr>
              <a:t>Im </a:t>
            </a:r>
            <a:r>
              <a:rPr lang="de-DE" sz="1600" dirty="0">
                <a:solidFill>
                  <a:srgbClr val="D0CECE"/>
                </a:solidFill>
              </a:rPr>
              <a:t>Gegensatz zu einer allgemeinen Unfallversicherung ist die sogenannte Insassenunfallversicherung ausschließlich für Schadensfälle konzipiert, die den versicherten Personen im Rahmen des rechtmäßigen Gebrauchs eines Kraftfahrzeugs </a:t>
            </a:r>
            <a:r>
              <a:rPr lang="de-DE" sz="1600" dirty="0" smtClean="0">
                <a:solidFill>
                  <a:srgbClr val="D0CECE"/>
                </a:solidFill>
              </a:rPr>
              <a:t>entstehen. </a:t>
            </a:r>
            <a:endParaRPr lang="de-DE" altLang="de-DE" sz="1600" dirty="0" smtClean="0">
              <a:solidFill>
                <a:srgbClr val="D0CECE"/>
              </a:solidFill>
            </a:endParaRPr>
          </a:p>
          <a:p>
            <a:pPr>
              <a:spcBef>
                <a:spcPct val="50000"/>
              </a:spcBef>
            </a:pPr>
            <a:r>
              <a:rPr lang="de-DE" altLang="de-DE" sz="1600" b="1" dirty="0">
                <a:solidFill>
                  <a:srgbClr val="D0CECE"/>
                </a:solidFill>
              </a:rPr>
              <a:t>Vertragsformen der Insassenunfallversicherung</a:t>
            </a:r>
          </a:p>
          <a:p>
            <a:pPr>
              <a:spcBef>
                <a:spcPct val="50000"/>
              </a:spcBef>
            </a:pPr>
            <a:r>
              <a:rPr lang="de-DE" altLang="de-DE" sz="1100" b="1" u="sng" dirty="0">
                <a:solidFill>
                  <a:srgbClr val="D0CECE"/>
                </a:solidFill>
              </a:rPr>
              <a:t>Beispiele:</a:t>
            </a:r>
          </a:p>
          <a:p>
            <a:pPr>
              <a:spcBef>
                <a:spcPct val="0"/>
              </a:spcBef>
            </a:pPr>
            <a:endParaRPr lang="de-DE" altLang="de-DE" sz="1600" dirty="0">
              <a:solidFill>
                <a:srgbClr val="D0CECE"/>
              </a:solidFill>
            </a:endParaRP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7" name="Text Box 6"/>
          <p:cNvSpPr txBox="1">
            <a:spLocks noChangeArrowheads="1"/>
          </p:cNvSpPr>
          <p:nvPr/>
        </p:nvSpPr>
        <p:spPr bwMode="auto">
          <a:xfrm>
            <a:off x="1520421" y="3550314"/>
            <a:ext cx="2303463"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pPr>
            <a:r>
              <a:rPr lang="de-DE" altLang="de-DE" sz="1200" b="1" dirty="0">
                <a:solidFill>
                  <a:srgbClr val="D0CECE"/>
                </a:solidFill>
              </a:rPr>
              <a:t>Pauschalsystem 	</a:t>
            </a:r>
          </a:p>
          <a:p>
            <a:pPr eaLnBrk="1" hangingPunct="1">
              <a:spcBef>
                <a:spcPct val="50000"/>
              </a:spcBef>
            </a:pPr>
            <a:endParaRPr lang="de-DE" altLang="de-DE" sz="900" b="1" dirty="0">
              <a:solidFill>
                <a:srgbClr val="D0CECE"/>
              </a:solidFill>
            </a:endParaRPr>
          </a:p>
          <a:p>
            <a:pPr eaLnBrk="1" hangingPunct="1">
              <a:spcBef>
                <a:spcPct val="50000"/>
              </a:spcBef>
            </a:pPr>
            <a:r>
              <a:rPr lang="de-DE" altLang="de-DE" sz="1200" b="1" dirty="0">
                <a:solidFill>
                  <a:srgbClr val="D0CECE"/>
                </a:solidFill>
              </a:rPr>
              <a:t>Platzsystem</a:t>
            </a:r>
          </a:p>
          <a:p>
            <a:pPr eaLnBrk="1" hangingPunct="1">
              <a:spcBef>
                <a:spcPct val="50000"/>
              </a:spcBef>
            </a:pPr>
            <a:endParaRPr lang="de-DE" altLang="de-DE" sz="900" b="1" dirty="0">
              <a:solidFill>
                <a:srgbClr val="D0CECE"/>
              </a:solidFill>
            </a:endParaRPr>
          </a:p>
          <a:p>
            <a:pPr eaLnBrk="1" hangingPunct="1">
              <a:spcBef>
                <a:spcPct val="50000"/>
              </a:spcBef>
            </a:pPr>
            <a:r>
              <a:rPr lang="de-DE" altLang="de-DE" sz="1200" b="1" dirty="0">
                <a:solidFill>
                  <a:srgbClr val="D0CECE"/>
                </a:solidFill>
              </a:rPr>
              <a:t>Namentliche Unfallversicherung</a:t>
            </a:r>
            <a:endParaRPr lang="de-DE" altLang="de-DE" sz="600" b="1" dirty="0">
              <a:solidFill>
                <a:srgbClr val="D0CECE"/>
              </a:solidFill>
            </a:endParaRPr>
          </a:p>
          <a:p>
            <a:pPr eaLnBrk="1" hangingPunct="1">
              <a:spcBef>
                <a:spcPct val="50000"/>
              </a:spcBef>
            </a:pPr>
            <a:endParaRPr lang="de-DE" altLang="de-DE" sz="300" b="1" dirty="0">
              <a:solidFill>
                <a:srgbClr val="D0CECE"/>
              </a:solidFill>
            </a:endParaRPr>
          </a:p>
          <a:p>
            <a:pPr eaLnBrk="1" hangingPunct="1">
              <a:spcBef>
                <a:spcPct val="50000"/>
              </a:spcBef>
            </a:pPr>
            <a:r>
              <a:rPr lang="de-DE" altLang="de-DE" sz="1200" b="1" dirty="0">
                <a:solidFill>
                  <a:srgbClr val="D0CECE"/>
                </a:solidFill>
              </a:rPr>
              <a:t>Fahrer-Unfallversicherung</a:t>
            </a:r>
            <a:endParaRPr lang="de-DE" altLang="de-DE" sz="600" b="1" dirty="0">
              <a:solidFill>
                <a:srgbClr val="D0CECE"/>
              </a:solidFill>
            </a:endParaRPr>
          </a:p>
          <a:p>
            <a:pPr eaLnBrk="1" hangingPunct="1">
              <a:spcBef>
                <a:spcPct val="50000"/>
              </a:spcBef>
            </a:pPr>
            <a:endParaRPr lang="de-DE" altLang="de-DE" sz="900" b="1" dirty="0">
              <a:solidFill>
                <a:srgbClr val="D0CECE"/>
              </a:solidFill>
            </a:endParaRPr>
          </a:p>
          <a:p>
            <a:pPr eaLnBrk="1" hangingPunct="1">
              <a:spcBef>
                <a:spcPct val="50000"/>
              </a:spcBef>
            </a:pPr>
            <a:r>
              <a:rPr lang="de-DE" altLang="de-DE" sz="1200" b="1" dirty="0">
                <a:solidFill>
                  <a:srgbClr val="D0CECE"/>
                </a:solidFill>
              </a:rPr>
              <a:t>Berufsfahrer/-beifahrer</a:t>
            </a:r>
          </a:p>
          <a:p>
            <a:pPr eaLnBrk="1" hangingPunct="1">
              <a:spcBef>
                <a:spcPct val="50000"/>
              </a:spcBef>
            </a:pPr>
            <a:endParaRPr lang="de-DE" altLang="de-DE" sz="1200" b="1" dirty="0">
              <a:solidFill>
                <a:srgbClr val="D0CECE"/>
              </a:solidFill>
            </a:endParaRPr>
          </a:p>
        </p:txBody>
      </p:sp>
      <p:sp>
        <p:nvSpPr>
          <p:cNvPr id="8" name="Text Box 7"/>
          <p:cNvSpPr txBox="1">
            <a:spLocks noChangeArrowheads="1"/>
          </p:cNvSpPr>
          <p:nvPr/>
        </p:nvSpPr>
        <p:spPr bwMode="auto">
          <a:xfrm>
            <a:off x="3893531" y="3517303"/>
            <a:ext cx="467995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eaLnBrk="1" hangingPunct="1">
              <a:spcBef>
                <a:spcPct val="50000"/>
              </a:spcBef>
            </a:pPr>
            <a:r>
              <a:rPr lang="de-DE" altLang="de-DE" sz="1200" dirty="0">
                <a:solidFill>
                  <a:srgbClr val="D0CECE"/>
                </a:solidFill>
              </a:rPr>
              <a:t>Alle berechtigten Insassen des versicherten Fahrzeuges sind mitversichert</a:t>
            </a:r>
          </a:p>
          <a:p>
            <a:pPr eaLnBrk="1" hangingPunct="1">
              <a:spcBef>
                <a:spcPct val="50000"/>
              </a:spcBef>
            </a:pPr>
            <a:endParaRPr lang="de-DE" altLang="de-DE" sz="500" dirty="0">
              <a:solidFill>
                <a:srgbClr val="D0CECE"/>
              </a:solidFill>
            </a:endParaRPr>
          </a:p>
          <a:p>
            <a:pPr eaLnBrk="1" hangingPunct="1">
              <a:spcBef>
                <a:spcPct val="50000"/>
              </a:spcBef>
            </a:pPr>
            <a:r>
              <a:rPr lang="de-DE" altLang="de-DE" sz="1200" dirty="0">
                <a:solidFill>
                  <a:srgbClr val="D0CECE"/>
                </a:solidFill>
              </a:rPr>
              <a:t>Nach dem Platzsystem können bestimmte Plätze allein versichert werden (z.B. nur der Fahrerplatz)</a:t>
            </a:r>
            <a:endParaRPr lang="de-DE" altLang="de-DE" sz="600" dirty="0">
              <a:solidFill>
                <a:srgbClr val="D0CECE"/>
              </a:solidFill>
            </a:endParaRPr>
          </a:p>
          <a:p>
            <a:pPr eaLnBrk="1" hangingPunct="1">
              <a:spcBef>
                <a:spcPct val="50000"/>
              </a:spcBef>
            </a:pPr>
            <a:r>
              <a:rPr lang="de-DE" altLang="de-DE" sz="1200" dirty="0">
                <a:solidFill>
                  <a:srgbClr val="D0CECE"/>
                </a:solidFill>
              </a:rPr>
              <a:t>Die namentlich genannte Person ist versichert, egal mit welchem Fahrzeug der Unfall passiert</a:t>
            </a:r>
            <a:endParaRPr lang="de-DE" altLang="de-DE" sz="600" dirty="0">
              <a:solidFill>
                <a:srgbClr val="D0CECE"/>
              </a:solidFill>
            </a:endParaRPr>
          </a:p>
          <a:p>
            <a:pPr eaLnBrk="1" hangingPunct="1">
              <a:spcBef>
                <a:spcPct val="50000"/>
              </a:spcBef>
            </a:pPr>
            <a:endParaRPr lang="de-DE" altLang="de-DE" sz="400" dirty="0">
              <a:solidFill>
                <a:srgbClr val="D0CECE"/>
              </a:solidFill>
            </a:endParaRPr>
          </a:p>
          <a:p>
            <a:pPr eaLnBrk="1" hangingPunct="1">
              <a:spcBef>
                <a:spcPct val="50000"/>
              </a:spcBef>
            </a:pPr>
            <a:r>
              <a:rPr lang="de-DE" altLang="de-DE" sz="1200" dirty="0">
                <a:solidFill>
                  <a:srgbClr val="D0CECE"/>
                </a:solidFill>
              </a:rPr>
              <a:t>Unfallversicherung als Schadenversicherung für den berechtigen Fahrer </a:t>
            </a:r>
          </a:p>
          <a:p>
            <a:pPr eaLnBrk="1" hangingPunct="1">
              <a:spcBef>
                <a:spcPct val="50000"/>
              </a:spcBef>
            </a:pPr>
            <a:r>
              <a:rPr lang="de-DE" altLang="de-DE" sz="1200" dirty="0">
                <a:solidFill>
                  <a:srgbClr val="D0CECE"/>
                </a:solidFill>
              </a:rPr>
              <a:t>Versichert sind alle Berufsfahrer/-beifahrer, unabhängig vom Fahrzeug (wird üblicherweise von Firmen abgeschlossen)</a:t>
            </a:r>
          </a:p>
        </p:txBody>
      </p:sp>
      <p:sp>
        <p:nvSpPr>
          <p:cNvPr id="9" name="Textplatzhalter 3"/>
          <p:cNvSpPr txBox="1">
            <a:spLocks/>
          </p:cNvSpPr>
          <p:nvPr/>
        </p:nvSpPr>
        <p:spPr>
          <a:xfrm rot="20560483">
            <a:off x="480362" y="3883392"/>
            <a:ext cx="11343218" cy="73658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0"/>
              </a:spcBef>
            </a:pPr>
            <a:r>
              <a:rPr lang="de-DE" altLang="de-DE" smtClean="0">
                <a:solidFill>
                  <a:srgbClr val="FF0000"/>
                </a:solidFill>
              </a:rPr>
              <a:t>Diese Versicherung ist stark umstritten und wird häufig als unnötig bezeichnet. Statt deren Abschluss wird üblicherweise der Abschluss einer „normalen“ Unfallversicherung empfohlen.</a:t>
            </a:r>
            <a:endParaRPr lang="de-DE" dirty="0">
              <a:solidFill>
                <a:srgbClr val="FF0000"/>
              </a:solidFill>
            </a:endParaRPr>
          </a:p>
        </p:txBody>
      </p:sp>
    </p:spTree>
    <p:extLst>
      <p:ext uri="{BB962C8B-B14F-4D97-AF65-F5344CB8AC3E}">
        <p14:creationId xmlns:p14="http://schemas.microsoft.com/office/powerpoint/2010/main" val="243242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56</a:t>
            </a:fld>
            <a:endParaRPr lang="de-DE"/>
          </a:p>
        </p:txBody>
      </p:sp>
      <p:sp>
        <p:nvSpPr>
          <p:cNvPr id="3" name="Textplatzhalter 2"/>
          <p:cNvSpPr>
            <a:spLocks noGrp="1"/>
          </p:cNvSpPr>
          <p:nvPr>
            <p:ph type="body" sz="quarter" idx="10"/>
          </p:nvPr>
        </p:nvSpPr>
        <p:spPr/>
        <p:txBody>
          <a:bodyPr/>
          <a:lstStyle/>
          <a:p>
            <a:pPr>
              <a:spcBef>
                <a:spcPct val="0"/>
              </a:spcBef>
            </a:pPr>
            <a:r>
              <a:rPr lang="de-DE" dirty="0" smtClean="0"/>
              <a:t>Fahrerschutzversicherung</a:t>
            </a:r>
            <a:r>
              <a:rPr lang="de-DE" altLang="de-DE" dirty="0" smtClean="0"/>
              <a:t> </a:t>
            </a:r>
            <a:r>
              <a:rPr lang="de-DE" altLang="de-DE" dirty="0"/>
              <a:t>(optional versicherbar)</a:t>
            </a:r>
          </a:p>
        </p:txBody>
      </p:sp>
      <p:sp>
        <p:nvSpPr>
          <p:cNvPr id="4" name="Textplatzhalter 3"/>
          <p:cNvSpPr>
            <a:spLocks noGrp="1"/>
          </p:cNvSpPr>
          <p:nvPr>
            <p:ph type="body" sz="half" idx="2"/>
          </p:nvPr>
        </p:nvSpPr>
        <p:spPr>
          <a:xfrm>
            <a:off x="369357" y="2247681"/>
            <a:ext cx="11343218" cy="4020115"/>
          </a:xfrm>
        </p:spPr>
        <p:txBody>
          <a:bodyPr/>
          <a:lstStyle/>
          <a:p>
            <a:pPr>
              <a:spcBef>
                <a:spcPct val="0"/>
              </a:spcBef>
            </a:pPr>
            <a:r>
              <a:rPr lang="de-DE" altLang="de-DE" sz="1600" dirty="0" smtClean="0"/>
              <a:t>Was ist versichert?</a:t>
            </a:r>
            <a:endParaRPr lang="de-DE" sz="1600" dirty="0"/>
          </a:p>
          <a:p>
            <a:pPr marL="285750" indent="-285750">
              <a:buFont typeface="Wingdings" panose="05000000000000000000" pitchFamily="2" charset="2"/>
              <a:buChar char="§"/>
            </a:pPr>
            <a:r>
              <a:rPr lang="de-DE" sz="1600" dirty="0"/>
              <a:t>Versichert sind Personenschäden des berechtigten Fahrers, die dadurch entstehen, dass er durch einen Unfall beim Lenken des versicherten Fahrzeugs verletzt oder getötet wird. Der Versicherte muss sich als Lenker zum Unfallzeitpunkt im Inneren des Fahrzeugs befinden.</a:t>
            </a:r>
          </a:p>
          <a:p>
            <a:pPr marL="285750" indent="-285750">
              <a:buFont typeface="Wingdings" panose="05000000000000000000" pitchFamily="2" charset="2"/>
              <a:buChar char="§"/>
            </a:pPr>
            <a:r>
              <a:rPr lang="de-DE" sz="1600" dirty="0"/>
              <a:t>Ein Unfall liegt vor, wenn der Fahrer durch ein plötzlich von außen auf seinen Körper wirkendes Ereignis (Unfallereignis) unfreiwillig eine Gesundheitsschädigung oder den Tod erleidet</a:t>
            </a:r>
            <a:r>
              <a:rPr lang="de-DE" sz="1600" dirty="0" smtClean="0"/>
              <a:t>.</a:t>
            </a:r>
            <a:endParaRPr lang="de-DE" sz="1600" dirty="0"/>
          </a:p>
          <a:p>
            <a:pPr marL="285750" indent="-285750">
              <a:buFont typeface="Wingdings" panose="05000000000000000000" pitchFamily="2" charset="2"/>
              <a:buChar char="§"/>
            </a:pPr>
            <a:r>
              <a:rPr lang="de-DE" sz="1600" dirty="0"/>
              <a:t>Versichert ist der berechtigte Fahrer des Fahrzeugs. Berechtigter Fahrer ist eine Person, die mit Wissen und Willen des Verfügungsberechtigten das Fahrzeug </a:t>
            </a:r>
            <a:r>
              <a:rPr lang="de-DE" sz="1600" dirty="0" smtClean="0"/>
              <a:t>lenkt</a:t>
            </a:r>
            <a:endParaRPr lang="de-DE" sz="1600" dirty="0"/>
          </a:p>
          <a:p>
            <a:r>
              <a:rPr lang="de-DE" sz="1600" dirty="0" smtClean="0"/>
              <a:t>Die Höhe der Leistungen fällt bei den Versicherern unterschiedlich aus, richtet sich aber nach </a:t>
            </a:r>
            <a:r>
              <a:rPr lang="de-DE" sz="1600" dirty="0"/>
              <a:t>den deutschen gesetzlichen Schadenersatzbestimmungen des </a:t>
            </a:r>
            <a:r>
              <a:rPr lang="de-DE" sz="1600" dirty="0" smtClean="0"/>
              <a:t>Privatrechts. Die Leistungen können in einzelnen Punkten begrenzt sein, z.B. wie folgt:</a:t>
            </a:r>
          </a:p>
          <a:p>
            <a:pPr marL="285750" indent="-285750">
              <a:buFont typeface="Wingdings" panose="05000000000000000000" pitchFamily="2" charset="2"/>
              <a:buChar char="§"/>
            </a:pPr>
            <a:r>
              <a:rPr lang="de-DE" sz="1600" dirty="0" smtClean="0"/>
              <a:t>max. </a:t>
            </a:r>
            <a:r>
              <a:rPr lang="de-DE" sz="1600" dirty="0"/>
              <a:t>100.000 € </a:t>
            </a:r>
            <a:r>
              <a:rPr lang="de-DE" sz="1600" dirty="0" smtClean="0"/>
              <a:t>Schmerzensgeld, </a:t>
            </a:r>
            <a:r>
              <a:rPr lang="de-DE" sz="1600" dirty="0"/>
              <a:t>max. 100.000 </a:t>
            </a:r>
            <a:r>
              <a:rPr lang="de-DE" sz="1600" dirty="0" smtClean="0"/>
              <a:t>Umbaukosten, max. </a:t>
            </a:r>
            <a:r>
              <a:rPr lang="de-DE" sz="1600" dirty="0"/>
              <a:t>2.000 € mtl. </a:t>
            </a:r>
            <a:r>
              <a:rPr lang="de-DE" sz="1600" dirty="0" smtClean="0"/>
              <a:t>Verdienstausfall (z.B. AXA)</a:t>
            </a:r>
          </a:p>
          <a:p>
            <a:r>
              <a:rPr lang="de-DE" sz="1600" dirty="0" smtClean="0"/>
              <a:t>Es gibt auch großzügige Regelungen, sie schließen unteranderem auch Hinterbliebenenrenten ein (z.B. Kravag)</a:t>
            </a:r>
            <a:endParaRPr 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6227520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57</a:t>
            </a:fld>
            <a:endParaRPr lang="de-DE"/>
          </a:p>
        </p:txBody>
      </p:sp>
      <p:sp>
        <p:nvSpPr>
          <p:cNvPr id="3" name="Textplatzhalter 2"/>
          <p:cNvSpPr>
            <a:spLocks noGrp="1"/>
          </p:cNvSpPr>
          <p:nvPr>
            <p:ph type="body" sz="quarter" idx="10"/>
          </p:nvPr>
        </p:nvSpPr>
        <p:spPr/>
        <p:txBody>
          <a:bodyPr/>
          <a:lstStyle/>
          <a:p>
            <a:pPr>
              <a:spcBef>
                <a:spcPct val="0"/>
              </a:spcBef>
            </a:pPr>
            <a:r>
              <a:rPr lang="de-DE" dirty="0" smtClean="0"/>
              <a:t>Fahrerschutzversicherung</a:t>
            </a:r>
            <a:r>
              <a:rPr lang="de-DE" altLang="de-DE" dirty="0" smtClean="0"/>
              <a:t> </a:t>
            </a:r>
            <a:r>
              <a:rPr lang="de-DE" altLang="de-DE" dirty="0"/>
              <a:t>(optional versicherbar)</a:t>
            </a:r>
          </a:p>
        </p:txBody>
      </p:sp>
      <p:sp>
        <p:nvSpPr>
          <p:cNvPr id="4" name="Textplatzhalter 3"/>
          <p:cNvSpPr>
            <a:spLocks noGrp="1"/>
          </p:cNvSpPr>
          <p:nvPr>
            <p:ph type="body" sz="half" idx="2"/>
          </p:nvPr>
        </p:nvSpPr>
        <p:spPr>
          <a:xfrm>
            <a:off x="369357" y="2247681"/>
            <a:ext cx="11343218" cy="4104475"/>
          </a:xfrm>
        </p:spPr>
        <p:txBody>
          <a:bodyPr/>
          <a:lstStyle/>
          <a:p>
            <a:pPr>
              <a:spcBef>
                <a:spcPct val="0"/>
              </a:spcBef>
            </a:pPr>
            <a:r>
              <a:rPr lang="de-DE" altLang="de-DE" sz="1600" dirty="0" smtClean="0"/>
              <a:t>Was ist nicht versichert?</a:t>
            </a:r>
            <a:endParaRPr lang="de-DE" sz="1600" dirty="0"/>
          </a:p>
          <a:p>
            <a:pPr marL="285750" indent="-285750">
              <a:buFont typeface="Wingdings" panose="05000000000000000000" pitchFamily="2" charset="2"/>
              <a:buChar char="§"/>
            </a:pPr>
            <a:r>
              <a:rPr lang="de-DE" sz="1600" dirty="0"/>
              <a:t>Vorsatz</a:t>
            </a:r>
          </a:p>
          <a:p>
            <a:pPr marL="285750" indent="-285750">
              <a:buFont typeface="Wingdings" panose="05000000000000000000" pitchFamily="2" charset="2"/>
              <a:buChar char="§"/>
            </a:pPr>
            <a:r>
              <a:rPr lang="de-DE" sz="1600" dirty="0" smtClean="0"/>
              <a:t>Alkohol und andere berauschende </a:t>
            </a:r>
            <a:r>
              <a:rPr lang="de-DE" sz="1600" dirty="0"/>
              <a:t>Mittel</a:t>
            </a:r>
          </a:p>
          <a:p>
            <a:pPr marL="285750" indent="-285750">
              <a:buFont typeface="Wingdings" panose="05000000000000000000" pitchFamily="2" charset="2"/>
              <a:buChar char="§"/>
            </a:pPr>
            <a:r>
              <a:rPr lang="de-DE" sz="1600" dirty="0" smtClean="0"/>
              <a:t>Fahren ohne Fahrerlaubnis</a:t>
            </a:r>
            <a:endParaRPr lang="de-DE" sz="1600" dirty="0"/>
          </a:p>
          <a:p>
            <a:pPr marL="285750" indent="-285750">
              <a:buFont typeface="Wingdings" panose="05000000000000000000" pitchFamily="2" charset="2"/>
              <a:buChar char="§"/>
            </a:pPr>
            <a:r>
              <a:rPr lang="de-DE" sz="1600" dirty="0"/>
              <a:t>Nicht angelegter </a:t>
            </a:r>
            <a:r>
              <a:rPr lang="de-DE" sz="1600" dirty="0" smtClean="0"/>
              <a:t>Sicherheitsgurt</a:t>
            </a:r>
            <a:endParaRPr lang="de-DE" sz="1600" dirty="0"/>
          </a:p>
          <a:p>
            <a:pPr marL="285750" indent="-285750">
              <a:buFont typeface="Wingdings" panose="05000000000000000000" pitchFamily="2" charset="2"/>
              <a:buChar char="§"/>
            </a:pPr>
            <a:r>
              <a:rPr lang="de-DE" sz="1600" dirty="0" smtClean="0"/>
              <a:t>Ein-und Aussteigen, </a:t>
            </a:r>
            <a:r>
              <a:rPr lang="de-DE" sz="1600" dirty="0" err="1" smtClean="0"/>
              <a:t>Be</a:t>
            </a:r>
            <a:r>
              <a:rPr lang="de-DE" sz="1600" dirty="0" smtClean="0"/>
              <a:t>- und Entladen</a:t>
            </a:r>
            <a:endParaRPr lang="de-DE" sz="1600" dirty="0"/>
          </a:p>
          <a:p>
            <a:pPr marL="285750" indent="-285750">
              <a:buFont typeface="Wingdings" panose="05000000000000000000" pitchFamily="2" charset="2"/>
              <a:buChar char="§"/>
            </a:pPr>
            <a:r>
              <a:rPr lang="de-DE" sz="1600" dirty="0"/>
              <a:t>Fahrten auf Motorsport-Rennstrecken und Rennen</a:t>
            </a:r>
          </a:p>
          <a:p>
            <a:pPr marL="285750" indent="-285750">
              <a:buFont typeface="Wingdings" panose="05000000000000000000" pitchFamily="2" charset="2"/>
              <a:buChar char="§"/>
            </a:pPr>
            <a:r>
              <a:rPr lang="de-DE" sz="1600" dirty="0"/>
              <a:t>Straftat etc</a:t>
            </a:r>
            <a:r>
              <a:rPr lang="de-DE" sz="1600" dirty="0" smtClean="0"/>
              <a:t>.</a:t>
            </a:r>
          </a:p>
          <a:p>
            <a:r>
              <a:rPr lang="de-DE" sz="1600" dirty="0" smtClean="0"/>
              <a:t>Die Versicherer regeln die Ausschlüsse unterschiedlich. </a:t>
            </a:r>
          </a:p>
          <a:p>
            <a:r>
              <a:rPr lang="de-DE" sz="1600" dirty="0" smtClean="0"/>
              <a:t>z.B.  Die Gurtpflicht, sie kann </a:t>
            </a:r>
            <a:r>
              <a:rPr lang="de-DE" sz="1600" dirty="0"/>
              <a:t>über Ausschlüsse oder Obliegenheiten geregelt sein, bis hin zum </a:t>
            </a:r>
            <a:r>
              <a:rPr lang="de-DE" sz="1600" dirty="0" smtClean="0"/>
              <a:t>Verzicht (z.B. Dialog sie kürzt nur um 50% die Leistungen.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31809197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58</a:t>
            </a:fld>
            <a:endParaRPr lang="de-DE"/>
          </a:p>
        </p:txBody>
      </p:sp>
      <p:sp>
        <p:nvSpPr>
          <p:cNvPr id="3" name="Textplatzhalter 2"/>
          <p:cNvSpPr>
            <a:spLocks noGrp="1"/>
          </p:cNvSpPr>
          <p:nvPr>
            <p:ph type="body" sz="quarter" idx="10"/>
          </p:nvPr>
        </p:nvSpPr>
        <p:spPr/>
        <p:txBody>
          <a:bodyPr/>
          <a:lstStyle/>
          <a:p>
            <a:r>
              <a:rPr lang="de-DE" dirty="0"/>
              <a:t>Schadenfreiheitsrabatt-System</a:t>
            </a:r>
          </a:p>
        </p:txBody>
      </p:sp>
      <p:sp>
        <p:nvSpPr>
          <p:cNvPr id="4" name="Textplatzhalter 3"/>
          <p:cNvSpPr>
            <a:spLocks noGrp="1"/>
          </p:cNvSpPr>
          <p:nvPr>
            <p:ph type="body" sz="half" idx="2"/>
          </p:nvPr>
        </p:nvSpPr>
        <p:spPr/>
        <p:txBody>
          <a:bodyPr/>
          <a:lstStyle/>
          <a:p>
            <a:pPr>
              <a:spcBef>
                <a:spcPct val="50000"/>
              </a:spcBef>
            </a:pPr>
            <a:endParaRPr lang="de-DE" sz="1800" dirty="0" smtClean="0"/>
          </a:p>
          <a:p>
            <a:pPr>
              <a:spcBef>
                <a:spcPct val="50000"/>
              </a:spcBef>
            </a:pPr>
            <a:endParaRPr lang="de-DE" sz="18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5023898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59</a:t>
            </a:fld>
            <a:endParaRPr lang="de-DE"/>
          </a:p>
        </p:txBody>
      </p:sp>
      <p:sp>
        <p:nvSpPr>
          <p:cNvPr id="3" name="Textplatzhalter 2"/>
          <p:cNvSpPr>
            <a:spLocks noGrp="1"/>
          </p:cNvSpPr>
          <p:nvPr>
            <p:ph type="body" sz="quarter" idx="10"/>
          </p:nvPr>
        </p:nvSpPr>
        <p:spPr/>
        <p:txBody>
          <a:bodyPr/>
          <a:lstStyle/>
          <a:p>
            <a:r>
              <a:rPr lang="de-DE" dirty="0"/>
              <a:t>Schadenfreiheitsrabatt-System</a:t>
            </a:r>
          </a:p>
        </p:txBody>
      </p:sp>
      <p:sp>
        <p:nvSpPr>
          <p:cNvPr id="4" name="Textplatzhalter 3"/>
          <p:cNvSpPr>
            <a:spLocks noGrp="1"/>
          </p:cNvSpPr>
          <p:nvPr>
            <p:ph type="body" sz="half" idx="2"/>
          </p:nvPr>
        </p:nvSpPr>
        <p:spPr/>
        <p:txBody>
          <a:bodyPr/>
          <a:lstStyle/>
          <a:p>
            <a:pPr>
              <a:spcBef>
                <a:spcPct val="50000"/>
              </a:spcBef>
            </a:pPr>
            <a:endParaRPr lang="de-DE" sz="1800" dirty="0" smtClean="0"/>
          </a:p>
          <a:p>
            <a:pPr>
              <a:spcBef>
                <a:spcPct val="50000"/>
              </a:spcBef>
            </a:pPr>
            <a:endParaRPr lang="de-DE" sz="1800" dirty="0"/>
          </a:p>
          <a:p>
            <a:pPr>
              <a:spcBef>
                <a:spcPct val="50000"/>
              </a:spcBef>
            </a:pPr>
            <a:r>
              <a:rPr lang="de-DE" sz="1800" dirty="0" smtClean="0"/>
              <a:t>Die </a:t>
            </a:r>
            <a:r>
              <a:rPr lang="de-DE" sz="1800" dirty="0"/>
              <a:t>Prämienhöhe richtet sich </a:t>
            </a:r>
            <a:r>
              <a:rPr lang="de-DE" sz="1800" dirty="0" smtClean="0"/>
              <a:t>nach </a:t>
            </a:r>
            <a:r>
              <a:rPr lang="de-DE" sz="1800" dirty="0"/>
              <a:t>der Anzahl der schadenfreien Jahre und der Anzahl der Vorschäden</a:t>
            </a:r>
            <a:r>
              <a:rPr lang="de-DE" sz="1800" dirty="0" smtClean="0"/>
              <a:t>.</a:t>
            </a:r>
          </a:p>
          <a:p>
            <a:pPr>
              <a:spcBef>
                <a:spcPct val="50000"/>
              </a:spcBef>
            </a:pPr>
            <a:r>
              <a:rPr lang="de-DE" sz="1800" dirty="0" smtClean="0"/>
              <a:t>Dem </a:t>
            </a:r>
            <a:r>
              <a:rPr lang="de-DE" sz="1800" dirty="0"/>
              <a:t>sogenannten „Schadenverlauf“. </a:t>
            </a:r>
            <a:endParaRPr lang="de-DE" sz="1800" dirty="0" smtClean="0"/>
          </a:p>
          <a:p>
            <a:pPr>
              <a:spcBef>
                <a:spcPct val="50000"/>
              </a:spcBef>
            </a:pPr>
            <a:r>
              <a:rPr lang="de-DE" sz="1800" dirty="0" smtClean="0"/>
              <a:t>Aus </a:t>
            </a:r>
            <a:r>
              <a:rPr lang="de-DE" sz="1800" dirty="0"/>
              <a:t>den Tabellen der Gesellschaften </a:t>
            </a:r>
            <a:r>
              <a:rPr lang="de-DE" sz="1800" dirty="0" smtClean="0"/>
              <a:t>können </a:t>
            </a:r>
            <a:r>
              <a:rPr lang="de-DE" sz="1800" dirty="0"/>
              <a:t>die jeweilige Schadenfreiheitsklasse mit dem dazugehörigen Prämiensatz ins Prozent abgelesen werden. </a:t>
            </a:r>
            <a:endParaRPr lang="de-DE" sz="1800" dirty="0" smtClean="0"/>
          </a:p>
          <a:p>
            <a:pPr>
              <a:spcBef>
                <a:spcPct val="50000"/>
              </a:spcBef>
            </a:pPr>
            <a:r>
              <a:rPr lang="de-DE" sz="1800" dirty="0" smtClean="0"/>
              <a:t>Dieser </a:t>
            </a:r>
            <a:r>
              <a:rPr lang="de-DE" sz="1800" dirty="0"/>
              <a:t>Prozentsatz ist dann mit der Tarifprämie (100 %) ins Verhältnis </a:t>
            </a:r>
            <a:r>
              <a:rPr lang="de-DE" sz="1800" dirty="0" smtClean="0"/>
              <a:t>gesetzt. </a:t>
            </a: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0563890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quarter" idx="10"/>
          </p:nvPr>
        </p:nvSpPr>
        <p:spPr/>
        <p:txBody>
          <a:bodyPr/>
          <a:lstStyle/>
          <a:p>
            <a:r>
              <a:rPr lang="de-DE" dirty="0"/>
              <a:t>Gesetzliche </a:t>
            </a:r>
            <a:r>
              <a:rPr lang="de-DE" dirty="0" smtClean="0"/>
              <a:t>Grundlagen | </a:t>
            </a:r>
            <a:r>
              <a:rPr lang="de-DE" dirty="0" smtClean="0"/>
              <a:t>Kennzeichenarten </a:t>
            </a:r>
            <a:r>
              <a:rPr lang="de-DE" dirty="0" smtClean="0"/>
              <a:t>in Deutschland</a:t>
            </a:r>
            <a:endParaRPr lang="de-DE" dirty="0"/>
          </a:p>
        </p:txBody>
      </p:sp>
      <p:sp>
        <p:nvSpPr>
          <p:cNvPr id="4" name="Textplatzhalter 3"/>
          <p:cNvSpPr>
            <a:spLocks noGrp="1"/>
          </p:cNvSpPr>
          <p:nvPr>
            <p:ph type="body" sz="half" idx="2"/>
          </p:nvPr>
        </p:nvSpPr>
        <p:spPr>
          <a:xfrm>
            <a:off x="369356" y="2247681"/>
            <a:ext cx="6097945" cy="4104475"/>
          </a:xfrm>
        </p:spPr>
        <p:txBody>
          <a:bodyPr/>
          <a:lstStyle/>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Kurzzeit-Kennzeichen</a:t>
            </a:r>
            <a:r>
              <a:rPr lang="de-DE" altLang="de-DE" sz="1600" dirty="0" smtClean="0">
                <a:latin typeface="+mn-lt"/>
              </a:rPr>
              <a:t> </a:t>
            </a:r>
            <a:r>
              <a:rPr lang="de-DE" altLang="de-DE" sz="1000" b="1" dirty="0" smtClean="0"/>
              <a:t>(gültig nur </a:t>
            </a:r>
            <a:r>
              <a:rPr lang="de-DE" altLang="de-DE" sz="1000" b="1" dirty="0"/>
              <a:t>innerhalb </a:t>
            </a:r>
            <a:r>
              <a:rPr lang="de-DE" altLang="de-DE" sz="1000" b="1" dirty="0" smtClean="0"/>
              <a:t>Deutschlands)</a:t>
            </a:r>
            <a:endParaRPr lang="de-DE" dirty="0"/>
          </a:p>
          <a:p>
            <a:pPr marL="742950" lvl="1" indent="-285750">
              <a:buFont typeface="Wingdings" panose="05000000000000000000" pitchFamily="2" charset="2"/>
              <a:buChar char="§"/>
            </a:pPr>
            <a:r>
              <a:rPr lang="de-DE" sz="1200" dirty="0"/>
              <a:t>das Fahrzeug, das damit gefahren werden soll, bekannt ist und im Fahrzeugschein eingetragen wird,</a:t>
            </a:r>
          </a:p>
          <a:p>
            <a:pPr marL="742950" lvl="1" indent="-285750">
              <a:buFont typeface="Wingdings" panose="05000000000000000000" pitchFamily="2" charset="2"/>
              <a:buChar char="§"/>
            </a:pPr>
            <a:r>
              <a:rPr lang="de-DE" sz="1200" dirty="0" smtClean="0"/>
              <a:t>das </a:t>
            </a:r>
            <a:r>
              <a:rPr lang="de-DE" sz="1200" dirty="0"/>
              <a:t>Fahrzeug einem genehmigten Typ entspricht oder eine Einzelgenehmigung erteilt ist,</a:t>
            </a:r>
          </a:p>
          <a:p>
            <a:pPr marL="742950" lvl="1" indent="-285750">
              <a:buFont typeface="Wingdings" panose="05000000000000000000" pitchFamily="2" charset="2"/>
              <a:buChar char="§"/>
            </a:pPr>
            <a:r>
              <a:rPr lang="de-DE" sz="1200" dirty="0" smtClean="0"/>
              <a:t>eine </a:t>
            </a:r>
            <a:r>
              <a:rPr lang="de-DE" sz="1200" dirty="0"/>
              <a:t>gültige Hauptuntersuchung (HU) / Sicherheitsprüfung (SP)für das Fahrzeug nachgewiesen wird und</a:t>
            </a:r>
          </a:p>
          <a:p>
            <a:pPr marL="742950" lvl="1" indent="-285750">
              <a:buFont typeface="Wingdings" panose="05000000000000000000" pitchFamily="2" charset="2"/>
              <a:buChar char="§"/>
            </a:pPr>
            <a:r>
              <a:rPr lang="de-DE" sz="1200" dirty="0" smtClean="0"/>
              <a:t>eine </a:t>
            </a:r>
            <a:r>
              <a:rPr lang="de-DE" sz="1200" dirty="0"/>
              <a:t>Kraftfahrzeug-Haftpflichtversicherung </a:t>
            </a:r>
            <a:r>
              <a:rPr lang="de-DE" sz="1200" dirty="0" smtClean="0"/>
              <a:t>besteht.</a:t>
            </a:r>
          </a:p>
          <a:p>
            <a:pPr marL="285750" indent="-285750">
              <a:buFont typeface="Wingdings" panose="05000000000000000000" pitchFamily="2" charset="2"/>
              <a:buChar char="§"/>
            </a:pPr>
            <a:r>
              <a:rPr lang="de-DE" altLang="de-DE" dirty="0" smtClean="0">
                <a:latin typeface="+mn-lt"/>
              </a:rPr>
              <a:t>Zoll-oder Ausfuhrkennzeichen</a:t>
            </a:r>
          </a:p>
          <a:p>
            <a:pPr lvl="1"/>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Rote Kennzeichen „Handel-Handwerk-Gewerbe“</a:t>
            </a:r>
            <a:endParaRPr lang="de-DE" altLang="de-DE" dirty="0">
              <a:latin typeface="+mn-lt"/>
            </a:endParaRPr>
          </a:p>
          <a:p>
            <a:pPr marL="742950" lvl="1" indent="-285750">
              <a:buFont typeface="Wingdings" panose="05000000000000000000" pitchFamily="2" charset="2"/>
              <a:buChar char="§"/>
            </a:pPr>
            <a:r>
              <a:rPr lang="de-DE" altLang="de-DE" sz="1200" dirty="0" smtClean="0"/>
              <a:t>Zu </a:t>
            </a:r>
            <a:r>
              <a:rPr lang="de-DE" altLang="de-DE" sz="1200" dirty="0"/>
              <a:t>erkennen an der “6</a:t>
            </a:r>
            <a:r>
              <a:rPr lang="de-DE" altLang="de-DE" sz="1200" dirty="0" smtClean="0"/>
              <a:t>“</a:t>
            </a:r>
            <a:endParaRPr lang="de-DE" altLang="de-DE" sz="1200" dirty="0"/>
          </a:p>
          <a:p>
            <a:pPr marL="285750" indent="-285750">
              <a:spcBef>
                <a:spcPct val="25000"/>
              </a:spcBef>
              <a:buClr>
                <a:srgbClr val="1D2D4B"/>
              </a:buClr>
              <a:buFont typeface="Arial" panose="020B0604020202020204" pitchFamily="34" charset="0"/>
              <a:buChar char="•"/>
            </a:pPr>
            <a:r>
              <a:rPr lang="de-DE" altLang="de-DE" dirty="0"/>
              <a:t>Rote Kennzeichen </a:t>
            </a:r>
            <a:r>
              <a:rPr lang="de-DE" altLang="de-DE" dirty="0" smtClean="0"/>
              <a:t>“Oldtimer-Sammler“</a:t>
            </a:r>
            <a:endParaRPr lang="de-DE" altLang="de-DE" dirty="0"/>
          </a:p>
          <a:p>
            <a:pPr marL="742950" lvl="1" indent="-285750">
              <a:spcBef>
                <a:spcPct val="25000"/>
              </a:spcBef>
              <a:buClr>
                <a:srgbClr val="1D2D4B"/>
              </a:buClr>
              <a:buFont typeface="Arial" panose="020B0604020202020204" pitchFamily="34" charset="0"/>
              <a:buChar char="•"/>
            </a:pPr>
            <a:r>
              <a:rPr lang="de-DE" altLang="de-DE" sz="1200" dirty="0" smtClean="0"/>
              <a:t>Zu </a:t>
            </a:r>
            <a:r>
              <a:rPr lang="de-DE" altLang="de-DE" sz="1200" dirty="0"/>
              <a:t>erkennen an der </a:t>
            </a:r>
            <a:r>
              <a:rPr lang="de-DE" altLang="de-DE" sz="1200" dirty="0" smtClean="0"/>
              <a:t>“7“</a:t>
            </a:r>
            <a:endParaRPr lang="de-DE" altLang="de-DE" sz="1200" dirty="0"/>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8" name="Grafik 11" descr="Deutsche_Ausfuhr-Kfz-Kennzeichen_(Expor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63810" y="4299918"/>
            <a:ext cx="2164306" cy="477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fik 11"/>
          <p:cNvPicPr>
            <a:picLocks noChangeAspect="1"/>
          </p:cNvPicPr>
          <p:nvPr/>
        </p:nvPicPr>
        <p:blipFill>
          <a:blip r:embed="rId3"/>
          <a:stretch>
            <a:fillRect/>
          </a:stretch>
        </p:blipFill>
        <p:spPr>
          <a:xfrm>
            <a:off x="6663810" y="2500104"/>
            <a:ext cx="2248650" cy="528298"/>
          </a:xfrm>
          <a:prstGeom prst="rect">
            <a:avLst/>
          </a:prstGeom>
        </p:spPr>
      </p:pic>
      <p:pic>
        <p:nvPicPr>
          <p:cNvPr id="13" name="Grafik 12"/>
          <p:cNvPicPr>
            <a:picLocks noChangeAspect="1"/>
          </p:cNvPicPr>
          <p:nvPr/>
        </p:nvPicPr>
        <p:blipFill>
          <a:blip r:embed="rId4"/>
          <a:stretch>
            <a:fillRect/>
          </a:stretch>
        </p:blipFill>
        <p:spPr>
          <a:xfrm>
            <a:off x="6663810" y="5001859"/>
            <a:ext cx="2164306" cy="497894"/>
          </a:xfrm>
          <a:prstGeom prst="rect">
            <a:avLst/>
          </a:prstGeom>
        </p:spPr>
      </p:pic>
      <p:pic>
        <p:nvPicPr>
          <p:cNvPr id="14" name="Grafik 13"/>
          <p:cNvPicPr>
            <a:picLocks noChangeAspect="1"/>
          </p:cNvPicPr>
          <p:nvPr/>
        </p:nvPicPr>
        <p:blipFill>
          <a:blip r:embed="rId5"/>
          <a:stretch>
            <a:fillRect/>
          </a:stretch>
        </p:blipFill>
        <p:spPr>
          <a:xfrm>
            <a:off x="6667521" y="5691956"/>
            <a:ext cx="2244939" cy="513476"/>
          </a:xfrm>
          <a:prstGeom prst="rect">
            <a:avLst/>
          </a:prstGeom>
        </p:spPr>
      </p:pic>
    </p:spTree>
    <p:extLst>
      <p:ext uri="{BB962C8B-B14F-4D97-AF65-F5344CB8AC3E}">
        <p14:creationId xmlns:p14="http://schemas.microsoft.com/office/powerpoint/2010/main" val="14430903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60</a:t>
            </a:fld>
            <a:endParaRPr lang="de-DE"/>
          </a:p>
        </p:txBody>
      </p:sp>
      <p:sp>
        <p:nvSpPr>
          <p:cNvPr id="3" name="Textplatzhalter 2"/>
          <p:cNvSpPr>
            <a:spLocks noGrp="1"/>
          </p:cNvSpPr>
          <p:nvPr>
            <p:ph type="body" sz="quarter" idx="10"/>
          </p:nvPr>
        </p:nvSpPr>
        <p:spPr/>
        <p:txBody>
          <a:bodyPr/>
          <a:lstStyle/>
          <a:p>
            <a:r>
              <a:rPr lang="de-DE" dirty="0" smtClean="0"/>
              <a:t>Schadenfreiheitsrabatt-System | Beispielhaftes Rabattsystem</a:t>
            </a:r>
            <a:endParaRPr lang="de-DE" dirty="0"/>
          </a:p>
        </p:txBody>
      </p:sp>
      <p:sp>
        <p:nvSpPr>
          <p:cNvPr id="4" name="Textplatzhalter 3"/>
          <p:cNvSpPr>
            <a:spLocks noGrp="1"/>
          </p:cNvSpPr>
          <p:nvPr>
            <p:ph type="body" sz="half" idx="2"/>
          </p:nvPr>
        </p:nvSpPr>
        <p:spPr/>
        <p:txBody>
          <a:bodyPr/>
          <a:lstStyle/>
          <a:p>
            <a:pPr>
              <a:spcBef>
                <a:spcPct val="0"/>
              </a:spcBef>
            </a:pPr>
            <a:endParaRPr lang="de-DE" altLang="de-DE" sz="1600" b="1" u="sng" dirty="0" smtClean="0"/>
          </a:p>
          <a:p>
            <a:pPr>
              <a:spcBef>
                <a:spcPct val="0"/>
              </a:spcBef>
            </a:pPr>
            <a:r>
              <a:rPr lang="de-DE" sz="1600" dirty="0"/>
              <a:t>Das Schadenfreiheitsrabatt-System </a:t>
            </a:r>
            <a:r>
              <a:rPr lang="de-DE" sz="1600" dirty="0" smtClean="0"/>
              <a:t>gibt</a:t>
            </a:r>
          </a:p>
          <a:p>
            <a:pPr>
              <a:spcBef>
                <a:spcPct val="0"/>
              </a:spcBef>
            </a:pPr>
            <a:r>
              <a:rPr lang="de-DE" sz="1600" dirty="0" smtClean="0"/>
              <a:t>Es nur im Bereich der Haftpflicht- sowie </a:t>
            </a:r>
          </a:p>
          <a:p>
            <a:pPr>
              <a:spcBef>
                <a:spcPct val="0"/>
              </a:spcBef>
            </a:pPr>
            <a:r>
              <a:rPr lang="de-DE" sz="1600" dirty="0" smtClean="0"/>
              <a:t>der </a:t>
            </a:r>
            <a:r>
              <a:rPr lang="de-DE" sz="1600" dirty="0"/>
              <a:t>Vollkaskoversicherung. </a:t>
            </a:r>
            <a:endParaRPr lang="de-DE" sz="1600" dirty="0" smtClean="0"/>
          </a:p>
          <a:p>
            <a:pPr>
              <a:spcBef>
                <a:spcPct val="0"/>
              </a:spcBef>
            </a:pPr>
            <a:endParaRPr lang="de-DE" sz="1600" dirty="0"/>
          </a:p>
          <a:p>
            <a:pPr>
              <a:spcBef>
                <a:spcPct val="0"/>
              </a:spcBef>
            </a:pPr>
            <a:r>
              <a:rPr lang="de-DE" sz="1600" dirty="0" smtClean="0"/>
              <a:t>Einen </a:t>
            </a:r>
            <a:r>
              <a:rPr lang="de-DE" sz="1600" dirty="0"/>
              <a:t>Schadenfreiheitsrabatt </a:t>
            </a:r>
            <a:endParaRPr lang="de-DE" sz="1600" dirty="0" smtClean="0"/>
          </a:p>
          <a:p>
            <a:pPr>
              <a:spcBef>
                <a:spcPct val="0"/>
              </a:spcBef>
            </a:pPr>
            <a:r>
              <a:rPr lang="de-DE" sz="1600" dirty="0" smtClean="0"/>
              <a:t>in </a:t>
            </a:r>
            <a:r>
              <a:rPr lang="de-DE" sz="1600" dirty="0"/>
              <a:t>der </a:t>
            </a:r>
            <a:r>
              <a:rPr lang="de-DE" sz="1600" dirty="0" smtClean="0"/>
              <a:t>Teilkaskoversicherung gibt es nicht</a:t>
            </a:r>
            <a:r>
              <a:rPr lang="de-DE" sz="1600" dirty="0"/>
              <a:t>!</a:t>
            </a:r>
            <a:endParaRPr lang="de-DE" altLang="de-DE" sz="1600" b="1" u="sng" dirty="0"/>
          </a:p>
          <a:p>
            <a:pPr>
              <a:spcBef>
                <a:spcPct val="0"/>
              </a:spcBef>
            </a:pPr>
            <a:endParaRPr lang="de-DE" altLang="de-DE" sz="1600" b="1" u="sng" dirty="0" smtClean="0"/>
          </a:p>
          <a:p>
            <a:pPr>
              <a:spcBef>
                <a:spcPct val="0"/>
              </a:spcBef>
            </a:pPr>
            <a:endParaRPr lang="de-DE" altLang="de-DE" sz="1600" b="1" u="sng" dirty="0"/>
          </a:p>
          <a:p>
            <a:pPr>
              <a:spcBef>
                <a:spcPct val="0"/>
              </a:spcBef>
            </a:pPr>
            <a:endParaRPr lang="de-DE" altLang="de-DE" sz="1600" b="1" u="sng" dirty="0" smtClean="0"/>
          </a:p>
          <a:p>
            <a:pPr>
              <a:spcBef>
                <a:spcPct val="0"/>
              </a:spcBef>
            </a:pPr>
            <a:endParaRPr lang="de-DE" altLang="de-DE" sz="1600" b="1" u="sng" dirty="0" smtClean="0"/>
          </a:p>
          <a:p>
            <a:pPr>
              <a:spcBef>
                <a:spcPct val="0"/>
              </a:spcBef>
            </a:pPr>
            <a:r>
              <a:rPr lang="de-DE" altLang="de-DE" sz="1600" b="1" u="sng" dirty="0" smtClean="0"/>
              <a:t>Hinweis</a:t>
            </a:r>
            <a:r>
              <a:rPr lang="de-DE" altLang="de-DE" sz="1600" b="1" u="sng" dirty="0"/>
              <a:t>:</a:t>
            </a:r>
          </a:p>
          <a:p>
            <a:pPr>
              <a:spcBef>
                <a:spcPct val="0"/>
              </a:spcBef>
            </a:pPr>
            <a:r>
              <a:rPr lang="de-DE" altLang="de-DE" sz="1600" b="1" dirty="0" smtClean="0"/>
              <a:t>Die verlängerte SF-Staffel ist seit 2012 </a:t>
            </a:r>
          </a:p>
          <a:p>
            <a:pPr>
              <a:spcBef>
                <a:spcPct val="0"/>
              </a:spcBef>
            </a:pPr>
            <a:r>
              <a:rPr lang="de-DE" altLang="de-DE" sz="1600" b="1" dirty="0" smtClean="0"/>
              <a:t>fast marktweit </a:t>
            </a:r>
            <a:r>
              <a:rPr lang="de-DE" altLang="de-DE" sz="1600" b="1" dirty="0"/>
              <a:t>eingeführt</a:t>
            </a:r>
            <a:r>
              <a:rPr lang="de-DE" altLang="de-DE" sz="1600" b="1" dirty="0" smtClean="0"/>
              <a:t>.</a:t>
            </a:r>
          </a:p>
          <a:p>
            <a:pPr>
              <a:spcBef>
                <a:spcPct val="0"/>
              </a:spcBef>
            </a:pPr>
            <a:r>
              <a:rPr lang="de-DE" altLang="de-DE" sz="1600" b="1" dirty="0" smtClean="0"/>
              <a:t>Heute gibt es Staffeln zu SF50</a:t>
            </a:r>
            <a:endParaRPr lang="de-DE" altLang="de-DE" sz="1600" b="1" dirty="0"/>
          </a:p>
          <a:p>
            <a:pPr>
              <a:spcBef>
                <a:spcPct val="50000"/>
              </a:spcBef>
            </a:pPr>
            <a:r>
              <a:rPr lang="de-DE" altLang="de-DE" sz="1600" b="1" dirty="0" smtClean="0"/>
              <a:t>Die alten Tabellen gingen bis SF25</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6" descr="SFR Staffel.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02191" y="2247681"/>
            <a:ext cx="2440361" cy="4212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233896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61</a:t>
            </a:fld>
            <a:endParaRPr lang="de-DE"/>
          </a:p>
        </p:txBody>
      </p:sp>
      <p:sp>
        <p:nvSpPr>
          <p:cNvPr id="3" name="Textplatzhalter 2"/>
          <p:cNvSpPr>
            <a:spLocks noGrp="1"/>
          </p:cNvSpPr>
          <p:nvPr>
            <p:ph type="body" sz="quarter" idx="10"/>
          </p:nvPr>
        </p:nvSpPr>
        <p:spPr/>
        <p:txBody>
          <a:bodyPr/>
          <a:lstStyle/>
          <a:p>
            <a:r>
              <a:rPr lang="de-DE" dirty="0"/>
              <a:t>Schadenfreiheitsrabatt-System</a:t>
            </a:r>
          </a:p>
        </p:txBody>
      </p:sp>
      <p:sp>
        <p:nvSpPr>
          <p:cNvPr id="4" name="Textplatzhalter 3"/>
          <p:cNvSpPr>
            <a:spLocks noGrp="1"/>
          </p:cNvSpPr>
          <p:nvPr>
            <p:ph type="body" sz="half" idx="2"/>
          </p:nvPr>
        </p:nvSpPr>
        <p:spPr/>
        <p:txBody>
          <a:bodyPr/>
          <a:lstStyle/>
          <a:p>
            <a:pPr>
              <a:spcBef>
                <a:spcPct val="50000"/>
              </a:spcBef>
            </a:pPr>
            <a:endParaRPr lang="de-DE" sz="1800" dirty="0" smtClean="0"/>
          </a:p>
          <a:p>
            <a:pPr>
              <a:spcBef>
                <a:spcPct val="50000"/>
              </a:spcBef>
            </a:pPr>
            <a:r>
              <a:rPr lang="de-DE" sz="1800" b="1" dirty="0" smtClean="0"/>
              <a:t>Ersteinstufung</a:t>
            </a:r>
          </a:p>
          <a:p>
            <a:pPr>
              <a:spcBef>
                <a:spcPct val="50000"/>
              </a:spcBef>
            </a:pPr>
            <a:endParaRPr lang="de-DE" sz="1800" b="1" dirty="0"/>
          </a:p>
          <a:p>
            <a:pPr>
              <a:spcBef>
                <a:spcPct val="50000"/>
              </a:spcBef>
            </a:pPr>
            <a:r>
              <a:rPr lang="de-DE" sz="1800" dirty="0" smtClean="0"/>
              <a:t>Die Ersteinstufung </a:t>
            </a:r>
            <a:r>
              <a:rPr lang="de-DE" sz="1800" dirty="0"/>
              <a:t>in SF-Klasse 0 </a:t>
            </a:r>
            <a:endParaRPr lang="de-DE" sz="1800" dirty="0" smtClean="0"/>
          </a:p>
          <a:p>
            <a:pPr>
              <a:spcBef>
                <a:spcPct val="50000"/>
              </a:spcBef>
            </a:pPr>
            <a:endParaRPr lang="de-DE" sz="1800" dirty="0" smtClean="0"/>
          </a:p>
          <a:p>
            <a:pPr>
              <a:spcBef>
                <a:spcPct val="50000"/>
              </a:spcBef>
            </a:pPr>
            <a:r>
              <a:rPr lang="de-DE" sz="1800" dirty="0" smtClean="0"/>
              <a:t>Beginnt der </a:t>
            </a:r>
            <a:r>
              <a:rPr lang="de-DE" sz="1800" dirty="0"/>
              <a:t>Vertrag ohne Übernahme eines Schadenverlaufs </a:t>
            </a:r>
            <a:r>
              <a:rPr lang="de-DE" sz="1800" dirty="0" smtClean="0"/>
              <a:t>wird </a:t>
            </a:r>
            <a:r>
              <a:rPr lang="de-DE" sz="1800" dirty="0"/>
              <a:t>er in die SF-Klasse 0 eingestuft. </a:t>
            </a: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1027545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62</a:t>
            </a:fld>
            <a:endParaRPr lang="de-DE"/>
          </a:p>
        </p:txBody>
      </p:sp>
      <p:sp>
        <p:nvSpPr>
          <p:cNvPr id="3" name="Textplatzhalter 2"/>
          <p:cNvSpPr>
            <a:spLocks noGrp="1"/>
          </p:cNvSpPr>
          <p:nvPr>
            <p:ph type="body" sz="quarter" idx="10"/>
          </p:nvPr>
        </p:nvSpPr>
        <p:spPr/>
        <p:txBody>
          <a:bodyPr/>
          <a:lstStyle/>
          <a:p>
            <a:r>
              <a:rPr lang="de-DE" dirty="0"/>
              <a:t>Schadenfreiheitsrabatt-System | Sondereinstufungen</a:t>
            </a:r>
          </a:p>
        </p:txBody>
      </p:sp>
      <p:sp>
        <p:nvSpPr>
          <p:cNvPr id="4" name="Textplatzhalter 3"/>
          <p:cNvSpPr>
            <a:spLocks noGrp="1"/>
          </p:cNvSpPr>
          <p:nvPr>
            <p:ph type="body" sz="half" idx="2"/>
          </p:nvPr>
        </p:nvSpPr>
        <p:spPr>
          <a:xfrm>
            <a:off x="369357" y="2247682"/>
            <a:ext cx="11343218" cy="3803984"/>
          </a:xfrm>
        </p:spPr>
        <p:txBody>
          <a:bodyPr/>
          <a:lstStyle/>
          <a:p>
            <a:pPr>
              <a:spcBef>
                <a:spcPct val="50000"/>
              </a:spcBef>
            </a:pPr>
            <a:r>
              <a:rPr lang="de-DE" sz="1800" b="1" dirty="0" smtClean="0"/>
              <a:t>Sonderersteinstufung </a:t>
            </a:r>
            <a:r>
              <a:rPr lang="de-DE" sz="1800" b="1" dirty="0"/>
              <a:t>eines Pkw in SF-Klasse ½, 1 oder </a:t>
            </a:r>
            <a:r>
              <a:rPr lang="de-DE" sz="1800" b="1" dirty="0" smtClean="0"/>
              <a:t>3</a:t>
            </a:r>
          </a:p>
          <a:p>
            <a:pPr>
              <a:spcBef>
                <a:spcPct val="50000"/>
              </a:spcBef>
            </a:pPr>
            <a:endParaRPr lang="de-DE" sz="1800" dirty="0" smtClean="0"/>
          </a:p>
          <a:p>
            <a:pPr marL="285750" indent="-285750">
              <a:spcBef>
                <a:spcPct val="50000"/>
              </a:spcBef>
              <a:buFont typeface="Wingdings" panose="05000000000000000000" pitchFamily="2" charset="2"/>
              <a:buChar char="§"/>
            </a:pPr>
            <a:r>
              <a:rPr lang="de-DE" sz="1800" dirty="0" smtClean="0"/>
              <a:t>Sonderersteinstufung </a:t>
            </a:r>
            <a:r>
              <a:rPr lang="de-DE" sz="1800" dirty="0"/>
              <a:t>in SF-Klasse </a:t>
            </a:r>
            <a:r>
              <a:rPr lang="de-DE" sz="1800" dirty="0" smtClean="0"/>
              <a:t>½</a:t>
            </a:r>
            <a:r>
              <a:rPr lang="de-DE" sz="1800" b="1" dirty="0" smtClean="0"/>
              <a:t>  </a:t>
            </a:r>
            <a:r>
              <a:rPr lang="de-DE" sz="1800" dirty="0" smtClean="0"/>
              <a:t>aufgrund EU-Führerscheins (3 Jahre)</a:t>
            </a:r>
          </a:p>
          <a:p>
            <a:pPr marL="285750" indent="-285750">
              <a:spcBef>
                <a:spcPct val="50000"/>
              </a:spcBef>
              <a:buFont typeface="Wingdings" panose="05000000000000000000" pitchFamily="2" charset="2"/>
              <a:buChar char="§"/>
            </a:pPr>
            <a:r>
              <a:rPr lang="de-DE" sz="1800" dirty="0"/>
              <a:t>Sonderersteinstufung in SF-Klasse 1 </a:t>
            </a:r>
            <a:r>
              <a:rPr lang="de-DE" sz="1800" dirty="0" smtClean="0"/>
              <a:t>  bei Zweitwagen</a:t>
            </a:r>
          </a:p>
          <a:p>
            <a:pPr marL="285750" indent="-285750">
              <a:spcBef>
                <a:spcPct val="50000"/>
              </a:spcBef>
              <a:buFont typeface="Wingdings" panose="05000000000000000000" pitchFamily="2" charset="2"/>
              <a:buChar char="§"/>
            </a:pPr>
            <a:r>
              <a:rPr lang="de-DE" sz="1800" dirty="0" smtClean="0"/>
              <a:t>Sondereinstufung       </a:t>
            </a:r>
            <a:r>
              <a:rPr lang="de-DE" sz="1800" dirty="0"/>
              <a:t>in SF-Klasse </a:t>
            </a:r>
            <a:r>
              <a:rPr lang="de-DE" sz="1800" dirty="0" smtClean="0"/>
              <a:t>3   bei </a:t>
            </a:r>
            <a:r>
              <a:rPr lang="de-DE" sz="1800" dirty="0"/>
              <a:t>Zweitwagen und Fahreralter </a:t>
            </a:r>
            <a:endParaRPr lang="de-DE" sz="1800" dirty="0" smtClean="0"/>
          </a:p>
          <a:p>
            <a:pPr>
              <a:spcBef>
                <a:spcPct val="50000"/>
              </a:spcBef>
            </a:pPr>
            <a:endParaRPr lang="de-DE" sz="1800" dirty="0" smtClean="0"/>
          </a:p>
          <a:p>
            <a:pPr>
              <a:spcBef>
                <a:spcPct val="50000"/>
              </a:spcBef>
            </a:pPr>
            <a:r>
              <a:rPr lang="de-DE" sz="1800" dirty="0" smtClean="0"/>
              <a:t>Hinweis</a:t>
            </a:r>
            <a:endParaRPr lang="de-DE" sz="1800" dirty="0"/>
          </a:p>
          <a:p>
            <a:pPr>
              <a:spcBef>
                <a:spcPct val="50000"/>
              </a:spcBef>
            </a:pPr>
            <a:r>
              <a:rPr lang="de-DE" sz="1800" dirty="0" smtClean="0"/>
              <a:t>Diese Sondereinstufungen werden in der Regel auch anstandslos bei einem Versichererwechsel übernommen. Es gibt darüber hinaus noch viele weitere Sondereinstufungen</a:t>
            </a:r>
          </a:p>
          <a:p>
            <a:pPr>
              <a:spcBef>
                <a:spcPct val="50000"/>
              </a:spcBef>
            </a:pPr>
            <a:r>
              <a:rPr lang="de-DE" sz="1800" dirty="0" smtClean="0"/>
              <a:t>z.B. </a:t>
            </a:r>
            <a:r>
              <a:rPr lang="de-DE" sz="1800" dirty="0"/>
              <a:t>Sonderersteinstufung in SF-Klasse </a:t>
            </a:r>
            <a:r>
              <a:rPr lang="de-DE" sz="1800" dirty="0" smtClean="0"/>
              <a:t>8   </a:t>
            </a:r>
            <a:r>
              <a:rPr lang="de-DE" sz="1800" dirty="0"/>
              <a:t>bei </a:t>
            </a:r>
            <a:r>
              <a:rPr lang="de-DE" sz="1800" dirty="0" smtClean="0"/>
              <a:t>Zweitwagen oder selbige wie im Hauptvertrag</a:t>
            </a:r>
            <a:endParaRPr lang="de-DE" sz="1800" dirty="0"/>
          </a:p>
          <a:p>
            <a:pPr>
              <a:spcBef>
                <a:spcPct val="50000"/>
              </a:spcBef>
            </a:pPr>
            <a:endParaRPr lang="de-DE" sz="1800"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3451889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63</a:t>
            </a:fld>
            <a:endParaRPr lang="de-DE"/>
          </a:p>
        </p:txBody>
      </p:sp>
      <p:sp>
        <p:nvSpPr>
          <p:cNvPr id="3" name="Textplatzhalter 2"/>
          <p:cNvSpPr>
            <a:spLocks noGrp="1"/>
          </p:cNvSpPr>
          <p:nvPr>
            <p:ph type="body" sz="quarter" idx="10"/>
          </p:nvPr>
        </p:nvSpPr>
        <p:spPr/>
        <p:txBody>
          <a:bodyPr/>
          <a:lstStyle/>
          <a:p>
            <a:r>
              <a:rPr lang="de-DE" dirty="0" smtClean="0"/>
              <a:t>Schadenfreiheitsrabatt-System | Sondereinstufungen</a:t>
            </a:r>
            <a:endParaRPr lang="de-DE" dirty="0"/>
          </a:p>
        </p:txBody>
      </p:sp>
      <p:sp>
        <p:nvSpPr>
          <p:cNvPr id="4" name="Textplatzhalter 3"/>
          <p:cNvSpPr>
            <a:spLocks noGrp="1"/>
          </p:cNvSpPr>
          <p:nvPr>
            <p:ph type="body" sz="half" idx="2"/>
          </p:nvPr>
        </p:nvSpPr>
        <p:spPr/>
        <p:txBody>
          <a:bodyPr/>
          <a:lstStyle/>
          <a:p>
            <a:pPr>
              <a:spcBef>
                <a:spcPct val="50000"/>
              </a:spcBef>
            </a:pPr>
            <a:endParaRPr lang="de-DE" altLang="de-DE" sz="1600" dirty="0"/>
          </a:p>
          <a:p>
            <a:pPr>
              <a:spcBef>
                <a:spcPct val="5000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3411625" y="2247681"/>
            <a:ext cx="7594361" cy="4133640"/>
          </a:xfrm>
          <a:prstGeom prst="rect">
            <a:avLst/>
          </a:prstGeom>
        </p:spPr>
      </p:pic>
      <p:sp>
        <p:nvSpPr>
          <p:cNvPr id="7" name="Textplatzhalter 3"/>
          <p:cNvSpPr txBox="1">
            <a:spLocks/>
          </p:cNvSpPr>
          <p:nvPr/>
        </p:nvSpPr>
        <p:spPr>
          <a:xfrm>
            <a:off x="521757" y="2400081"/>
            <a:ext cx="2420948" cy="43499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50000"/>
              </a:spcBef>
            </a:pPr>
            <a:r>
              <a:rPr lang="de-DE" altLang="de-DE" sz="1600" u="sng" dirty="0" smtClean="0"/>
              <a:t>Sonderregelung für Zweitwagen:</a:t>
            </a:r>
          </a:p>
          <a:p>
            <a:pPr>
              <a:spcBef>
                <a:spcPct val="50000"/>
              </a:spcBef>
            </a:pPr>
            <a:endParaRPr lang="de-DE" altLang="de-DE" sz="1600" dirty="0" smtClean="0"/>
          </a:p>
          <a:p>
            <a:pPr>
              <a:spcBef>
                <a:spcPct val="50000"/>
              </a:spcBef>
            </a:pPr>
            <a:endParaRPr lang="de-DE" altLang="de-DE" sz="1600" dirty="0"/>
          </a:p>
        </p:txBody>
      </p:sp>
    </p:spTree>
    <p:extLst>
      <p:ext uri="{BB962C8B-B14F-4D97-AF65-F5344CB8AC3E}">
        <p14:creationId xmlns:p14="http://schemas.microsoft.com/office/powerpoint/2010/main" val="117179611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64</a:t>
            </a:fld>
            <a:endParaRPr lang="de-DE"/>
          </a:p>
        </p:txBody>
      </p:sp>
      <p:sp>
        <p:nvSpPr>
          <p:cNvPr id="3" name="Textplatzhalter 2"/>
          <p:cNvSpPr>
            <a:spLocks noGrp="1"/>
          </p:cNvSpPr>
          <p:nvPr>
            <p:ph type="body" sz="quarter" idx="10"/>
          </p:nvPr>
        </p:nvSpPr>
        <p:spPr/>
        <p:txBody>
          <a:bodyPr/>
          <a:lstStyle/>
          <a:p>
            <a:r>
              <a:rPr lang="de-DE" dirty="0"/>
              <a:t>Schadenfreiheitsrabatt-System | Sondereinstufungen</a:t>
            </a:r>
          </a:p>
        </p:txBody>
      </p:sp>
      <p:sp>
        <p:nvSpPr>
          <p:cNvPr id="4" name="Textplatzhalter 3"/>
          <p:cNvSpPr>
            <a:spLocks noGrp="1"/>
          </p:cNvSpPr>
          <p:nvPr>
            <p:ph type="body" sz="half" idx="2"/>
          </p:nvPr>
        </p:nvSpPr>
        <p:spPr/>
        <p:txBody>
          <a:bodyPr/>
          <a:lstStyle/>
          <a:p>
            <a:pPr>
              <a:spcBef>
                <a:spcPct val="50000"/>
              </a:spcBef>
            </a:pPr>
            <a:endParaRPr lang="de-DE" altLang="de-DE" sz="1600" dirty="0"/>
          </a:p>
          <a:p>
            <a:pPr>
              <a:spcBef>
                <a:spcPct val="5000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3389871" y="1953376"/>
            <a:ext cx="7594361" cy="413364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7" name="Textplatzhalter 3"/>
          <p:cNvSpPr txBox="1">
            <a:spLocks/>
          </p:cNvSpPr>
          <p:nvPr/>
        </p:nvSpPr>
        <p:spPr>
          <a:xfrm>
            <a:off x="521757" y="2400081"/>
            <a:ext cx="2420948" cy="434996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50000"/>
              </a:spcBef>
            </a:pPr>
            <a:r>
              <a:rPr lang="de-DE" altLang="de-DE" sz="1600" u="sng" dirty="0" smtClean="0"/>
              <a:t>Sonderregelung für Zweitwagen:</a:t>
            </a:r>
          </a:p>
          <a:p>
            <a:pPr>
              <a:spcBef>
                <a:spcPct val="50000"/>
              </a:spcBef>
            </a:pPr>
            <a:endParaRPr lang="de-DE" altLang="de-DE" sz="1600" dirty="0" smtClean="0"/>
          </a:p>
          <a:p>
            <a:pPr>
              <a:spcBef>
                <a:spcPct val="50000"/>
              </a:spcBef>
            </a:pPr>
            <a:endParaRPr lang="de-DE" altLang="de-DE" sz="1600" dirty="0"/>
          </a:p>
        </p:txBody>
      </p:sp>
      <p:sp>
        <p:nvSpPr>
          <p:cNvPr id="9" name="Rechteck 8"/>
          <p:cNvSpPr/>
          <p:nvPr/>
        </p:nvSpPr>
        <p:spPr>
          <a:xfrm rot="21346443">
            <a:off x="606110" y="3285781"/>
            <a:ext cx="9795520" cy="1477328"/>
          </a:xfrm>
          <a:prstGeom prst="rect">
            <a:avLst/>
          </a:prstGeom>
        </p:spPr>
        <p:txBody>
          <a:bodyPr wrap="square">
            <a:spAutoFit/>
          </a:bodyPr>
          <a:lstStyle/>
          <a:p>
            <a:pPr algn="ctr">
              <a:spcBef>
                <a:spcPct val="50000"/>
              </a:spcBef>
            </a:pPr>
            <a:r>
              <a:rPr lang="de-DE" altLang="de-DE" b="1" dirty="0">
                <a:solidFill>
                  <a:srgbClr val="FF0000"/>
                </a:solidFill>
              </a:rPr>
              <a:t>!!!!!!!!! ACHTUNG Wichtiger Hinweis:!!!!!!!</a:t>
            </a:r>
          </a:p>
          <a:p>
            <a:pPr algn="ctr">
              <a:spcBef>
                <a:spcPct val="50000"/>
              </a:spcBef>
            </a:pPr>
            <a:r>
              <a:rPr lang="de-DE" altLang="de-DE" b="1" dirty="0">
                <a:solidFill>
                  <a:srgbClr val="FF0000"/>
                </a:solidFill>
              </a:rPr>
              <a:t>Da jede Gesellschaft die Beitragssätze (%) frei gestalten kann, sollten Sie Ihren Kunden immer nach der Schadenfreiheitsklasse und nicht nach den Prozenten fragen!!! </a:t>
            </a:r>
          </a:p>
          <a:p>
            <a:pPr algn="ctr">
              <a:spcBef>
                <a:spcPct val="50000"/>
              </a:spcBef>
            </a:pPr>
            <a:r>
              <a:rPr lang="de-DE" altLang="de-DE" b="1" dirty="0">
                <a:solidFill>
                  <a:srgbClr val="FF0000"/>
                </a:solidFill>
              </a:rPr>
              <a:t>Sonstige Sondereistufungen werden auch nicht immer übernommen</a:t>
            </a:r>
          </a:p>
        </p:txBody>
      </p:sp>
    </p:spTree>
    <p:extLst>
      <p:ext uri="{BB962C8B-B14F-4D97-AF65-F5344CB8AC3E}">
        <p14:creationId xmlns:p14="http://schemas.microsoft.com/office/powerpoint/2010/main" val="227056133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65</a:t>
            </a:fld>
            <a:endParaRPr lang="de-DE"/>
          </a:p>
        </p:txBody>
      </p:sp>
      <p:sp>
        <p:nvSpPr>
          <p:cNvPr id="3" name="Textplatzhalter 2"/>
          <p:cNvSpPr>
            <a:spLocks noGrp="1"/>
          </p:cNvSpPr>
          <p:nvPr>
            <p:ph type="body" sz="quarter" idx="10"/>
          </p:nvPr>
        </p:nvSpPr>
        <p:spPr/>
        <p:txBody>
          <a:bodyPr/>
          <a:lstStyle/>
          <a:p>
            <a:r>
              <a:rPr lang="de-DE" dirty="0" smtClean="0"/>
              <a:t>Schadenfreiheitsrabatt-System | Rückstufung im Schadenfall</a:t>
            </a:r>
            <a:endParaRPr lang="de-DE" dirty="0"/>
          </a:p>
        </p:txBody>
      </p:sp>
      <p:sp>
        <p:nvSpPr>
          <p:cNvPr id="4" name="Textplatzhalter 3"/>
          <p:cNvSpPr>
            <a:spLocks noGrp="1"/>
          </p:cNvSpPr>
          <p:nvPr>
            <p:ph type="body" sz="half" idx="2"/>
          </p:nvPr>
        </p:nvSpPr>
        <p:spPr/>
        <p:txBody>
          <a:bodyPr/>
          <a:lstStyle/>
          <a:p>
            <a:pPr marL="285750" indent="-285750">
              <a:spcBef>
                <a:spcPct val="0"/>
              </a:spcBef>
              <a:buFont typeface="Wingdings" panose="05000000000000000000" pitchFamily="2" charset="2"/>
              <a:buChar char="§"/>
            </a:pPr>
            <a:endParaRPr lang="de-DE" altLang="de-DE" sz="1600" b="1" dirty="0" smtClean="0"/>
          </a:p>
          <a:p>
            <a:pPr>
              <a:spcBef>
                <a:spcPct val="0"/>
              </a:spcBef>
            </a:pPr>
            <a:r>
              <a:rPr lang="de-DE" altLang="de-DE" sz="1600" b="1" dirty="0" smtClean="0"/>
              <a:t>Was passiert im Schadensfall mit dem SFR?</a:t>
            </a:r>
          </a:p>
          <a:p>
            <a:pPr>
              <a:spcBef>
                <a:spcPct val="0"/>
              </a:spcBef>
            </a:pPr>
            <a:endParaRPr lang="de-DE" altLang="de-DE" sz="1600" b="1" dirty="0"/>
          </a:p>
          <a:p>
            <a:pPr marL="285750" indent="-285750">
              <a:spcBef>
                <a:spcPct val="0"/>
              </a:spcBef>
              <a:buFont typeface="Wingdings" panose="05000000000000000000" pitchFamily="2" charset="2"/>
              <a:buChar char="§"/>
            </a:pPr>
            <a:r>
              <a:rPr lang="de-DE" altLang="de-DE" sz="1600" dirty="0" smtClean="0"/>
              <a:t>Er wird </a:t>
            </a:r>
            <a:r>
              <a:rPr lang="de-DE" altLang="de-DE" sz="1600" dirty="0"/>
              <a:t>zur nächsten Hauptfälligkeit (üblicherweise zum 01.01. des folgenden Kalenderjahres) zurückgestuft, wenn ein Versicherer aufgrund einer Schadenmeldung eine Zahlung leistet oder Rückstellungen bildet. </a:t>
            </a:r>
            <a:br>
              <a:rPr lang="de-DE" altLang="de-DE" sz="1600" dirty="0"/>
            </a:br>
            <a:endParaRPr lang="de-DE" altLang="de-DE" sz="1600" dirty="0"/>
          </a:p>
          <a:p>
            <a:pPr marL="285750" indent="-285750">
              <a:spcBef>
                <a:spcPct val="0"/>
              </a:spcBef>
              <a:buFont typeface="Wingdings" panose="05000000000000000000" pitchFamily="2" charset="2"/>
              <a:buChar char="§"/>
            </a:pPr>
            <a:r>
              <a:rPr lang="de-DE" altLang="de-DE" sz="1600" dirty="0"/>
              <a:t>Sollte der Versicherer keinen Ersatz leisten müssen, wird die Rückstufung wieder rückgängig gemacht und der Vertrag in die nächst höhere Schadenfreiheitsklasse eingestuft.</a:t>
            </a:r>
            <a:br>
              <a:rPr lang="de-DE" altLang="de-DE" sz="1600" dirty="0"/>
            </a:br>
            <a:endParaRPr lang="de-DE" altLang="de-DE" sz="1600" dirty="0"/>
          </a:p>
          <a:p>
            <a:pPr marL="285750" indent="-285750">
              <a:spcBef>
                <a:spcPct val="0"/>
              </a:spcBef>
              <a:buFont typeface="Wingdings" panose="05000000000000000000" pitchFamily="2" charset="2"/>
              <a:buChar char="§"/>
            </a:pPr>
            <a:r>
              <a:rPr lang="de-DE" altLang="de-DE" sz="1600" dirty="0"/>
              <a:t>Es besteht in der Kfz-Haftpflicht die Möglichkeit durch die Erstattung der Schadenaufwendungen (ohne Gutachterkosten, Rechtsberatungen, Prozesskosten) innerhalb von sechs bis 12 Monaten (je nach Versicherer) nach Schadenregulierung die Rückstufung zu verhindern. </a:t>
            </a:r>
            <a:r>
              <a:rPr lang="de-DE" altLang="de-DE" sz="1600" dirty="0" smtClean="0"/>
              <a:t>Viele </a:t>
            </a:r>
            <a:r>
              <a:rPr lang="de-DE" altLang="de-DE" sz="1600" dirty="0"/>
              <a:t>Versicherer bieten auch in der Vollkaskoversicherung die Möglichkeit zum sog. Schadenrückkauf an. </a:t>
            </a:r>
          </a:p>
          <a:p>
            <a:pPr>
              <a:spcBef>
                <a:spcPct val="0"/>
              </a:spcBef>
            </a:pPr>
            <a:endParaRPr lang="de-DE" altLang="de-DE" sz="1600" dirty="0" smtClean="0"/>
          </a:p>
          <a:p>
            <a:pPr>
              <a:spcBef>
                <a:spcPct val="0"/>
              </a:spcBef>
            </a:pPr>
            <a:r>
              <a:rPr lang="de-DE" altLang="de-DE" sz="1600" b="1" dirty="0" smtClean="0"/>
              <a:t>Hinweis</a:t>
            </a:r>
          </a:p>
          <a:p>
            <a:pPr>
              <a:spcBef>
                <a:spcPct val="0"/>
              </a:spcBef>
            </a:pPr>
            <a:r>
              <a:rPr lang="de-DE" altLang="de-DE" sz="1600" dirty="0" smtClean="0"/>
              <a:t>Besteht die Verpflichtung zur </a:t>
            </a:r>
            <a:r>
              <a:rPr lang="de-DE" altLang="de-DE" sz="1600" dirty="0"/>
              <a:t>Erstattung </a:t>
            </a:r>
            <a:r>
              <a:rPr lang="de-DE" altLang="de-DE" sz="1600" dirty="0" smtClean="0"/>
              <a:t>aufgrund </a:t>
            </a:r>
            <a:r>
              <a:rPr lang="de-DE" altLang="de-DE" sz="1600" dirty="0"/>
              <a:t>einer </a:t>
            </a:r>
            <a:r>
              <a:rPr lang="de-DE" altLang="de-DE" sz="1600" dirty="0" smtClean="0"/>
              <a:t>Regresspflicht, gilt dieses nicht als Rückkauf und der SFR bleibt als schadenbelastet gestuft. </a:t>
            </a:r>
            <a:endParaRPr lang="de-DE" altLang="de-DE" sz="1600" dirty="0"/>
          </a:p>
          <a:p>
            <a:pPr>
              <a:spcBef>
                <a:spcPct val="0"/>
              </a:spcBef>
            </a:pPr>
            <a:endParaRPr lang="de-DE" altLang="de-DE" sz="1600"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85088570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66</a:t>
            </a:fld>
            <a:endParaRPr lang="de-DE"/>
          </a:p>
        </p:txBody>
      </p:sp>
      <p:sp>
        <p:nvSpPr>
          <p:cNvPr id="3" name="Textplatzhalter 2"/>
          <p:cNvSpPr>
            <a:spLocks noGrp="1"/>
          </p:cNvSpPr>
          <p:nvPr>
            <p:ph type="body" sz="quarter" idx="10"/>
          </p:nvPr>
        </p:nvSpPr>
        <p:spPr/>
        <p:txBody>
          <a:bodyPr/>
          <a:lstStyle/>
          <a:p>
            <a:r>
              <a:rPr lang="de-DE" dirty="0"/>
              <a:t>Schadenfreiheitsrabatt-System </a:t>
            </a:r>
            <a:r>
              <a:rPr lang="de-DE" dirty="0" smtClean="0"/>
              <a:t>| </a:t>
            </a:r>
            <a:r>
              <a:rPr lang="de-DE" dirty="0"/>
              <a:t>Rückstufung im Schadenfall</a:t>
            </a:r>
          </a:p>
        </p:txBody>
      </p:sp>
      <p:sp>
        <p:nvSpPr>
          <p:cNvPr id="4" name="Textplatzhalter 3"/>
          <p:cNvSpPr>
            <a:spLocks noGrp="1"/>
          </p:cNvSpPr>
          <p:nvPr>
            <p:ph type="body" sz="half" idx="2"/>
          </p:nvPr>
        </p:nvSpPr>
        <p:spPr>
          <a:xfrm>
            <a:off x="369357" y="2247681"/>
            <a:ext cx="2614912" cy="4349969"/>
          </a:xfrm>
        </p:spPr>
        <p:txBody>
          <a:bodyPr/>
          <a:lstStyle/>
          <a:p>
            <a:pPr>
              <a:spcBef>
                <a:spcPct val="50000"/>
              </a:spcBef>
            </a:pPr>
            <a:r>
              <a:rPr lang="de-DE" altLang="de-DE" sz="1600" u="sng" dirty="0"/>
              <a:t>Hinweis:</a:t>
            </a:r>
            <a:r>
              <a:rPr lang="de-DE" altLang="de-DE" sz="1600" dirty="0"/>
              <a:t> </a:t>
            </a:r>
          </a:p>
          <a:p>
            <a:pPr>
              <a:spcBef>
                <a:spcPct val="50000"/>
              </a:spcBef>
            </a:pPr>
            <a:r>
              <a:rPr lang="de-DE" altLang="de-DE" sz="1600" dirty="0"/>
              <a:t>Die Rückstufungstabellen unterscheiden sich je Gesellschaft und Tarif teilweise nicht unerheblich! Daher empfiehlt es sich immer, diese genau zu prüfen, damit man im Schadenfall keine bösen Überraschungen erlebt! </a:t>
            </a:r>
          </a:p>
          <a:p>
            <a:pPr>
              <a:spcBef>
                <a:spcPct val="50000"/>
              </a:spcBef>
            </a:pPr>
            <a:endParaRPr lang="de-DE" alt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7" name="Grafik 10" descr="SFR Staffel Rückstufun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33796" y="2210986"/>
            <a:ext cx="3424653" cy="4277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112429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67</a:t>
            </a:fld>
            <a:endParaRPr lang="de-DE"/>
          </a:p>
        </p:txBody>
      </p:sp>
      <p:sp>
        <p:nvSpPr>
          <p:cNvPr id="3" name="Textplatzhalter 2"/>
          <p:cNvSpPr>
            <a:spLocks noGrp="1"/>
          </p:cNvSpPr>
          <p:nvPr>
            <p:ph type="body" sz="quarter" idx="10"/>
          </p:nvPr>
        </p:nvSpPr>
        <p:spPr/>
        <p:txBody>
          <a:bodyPr/>
          <a:lstStyle/>
          <a:p>
            <a:pPr>
              <a:spcBef>
                <a:spcPct val="0"/>
              </a:spcBef>
            </a:pPr>
            <a:r>
              <a:rPr lang="de-DE" dirty="0"/>
              <a:t>Schadenfreiheitsrabatt-System</a:t>
            </a:r>
            <a:r>
              <a:rPr lang="de-DE" altLang="de-DE" dirty="0" smtClean="0"/>
              <a:t> (optional </a:t>
            </a:r>
            <a:r>
              <a:rPr lang="de-DE" altLang="de-DE" dirty="0"/>
              <a:t>versicherbar)</a:t>
            </a:r>
          </a:p>
        </p:txBody>
      </p:sp>
      <p:sp>
        <p:nvSpPr>
          <p:cNvPr id="4" name="Textplatzhalter 3"/>
          <p:cNvSpPr>
            <a:spLocks noGrp="1"/>
          </p:cNvSpPr>
          <p:nvPr>
            <p:ph type="body" sz="half" idx="2"/>
          </p:nvPr>
        </p:nvSpPr>
        <p:spPr/>
        <p:txBody>
          <a:bodyPr/>
          <a:lstStyle/>
          <a:p>
            <a:pPr>
              <a:spcBef>
                <a:spcPct val="50000"/>
              </a:spcBef>
            </a:pPr>
            <a:r>
              <a:rPr lang="de-DE" altLang="de-DE" sz="1600" b="1" dirty="0" smtClean="0"/>
              <a:t>Rabattschutz </a:t>
            </a:r>
            <a:r>
              <a:rPr lang="de-DE" altLang="de-DE" sz="1600" b="1" dirty="0"/>
              <a:t>(üblicherweise nur für Pkw)</a:t>
            </a:r>
          </a:p>
          <a:p>
            <a:pPr>
              <a:spcBef>
                <a:spcPct val="50000"/>
              </a:spcBef>
            </a:pPr>
            <a:r>
              <a:rPr lang="de-DE" altLang="de-DE" sz="1600" dirty="0"/>
              <a:t>Da die Rückstufung im Schadenfall für viele Kunden nicht unerhebliche Mehrkosten im nächsten Versicherungs-jahr zur Folge hat, bieten viele Gesellschaften nun den sog. Rabattschutz gegen Mehrbeitrag an. Nach einem belasten Schaden (bei einigen Gesellschaften auch mehrere) behält der Kunde auch im nächsten Versicherungsjahr seinen Schadenfreiheitsrabatt oder wird sogar in die nächst bessere Schadenfreiheitsklasse gestuft. </a:t>
            </a:r>
          </a:p>
          <a:p>
            <a:pPr>
              <a:spcBef>
                <a:spcPct val="50000"/>
              </a:spcBef>
            </a:pPr>
            <a:r>
              <a:rPr lang="de-DE" altLang="de-DE" sz="1600" dirty="0"/>
              <a:t>Die Voraussetzungen für die Gewährung des Rabattschutzes sowie die Leistungen der Gesellschaften unterscheiden sich teilweise erheblich, sodass sich ein Bedingungsvergleich empfiehlt. </a:t>
            </a:r>
            <a:endParaRPr lang="de-DE" altLang="de-DE" sz="1600" dirty="0" smtClean="0"/>
          </a:p>
          <a:p>
            <a:pPr>
              <a:spcBef>
                <a:spcPct val="50000"/>
              </a:spcBef>
            </a:pPr>
            <a:endParaRPr lang="de-DE" altLang="de-DE" sz="1600" b="1" dirty="0"/>
          </a:p>
          <a:p>
            <a:pPr>
              <a:spcBef>
                <a:spcPct val="50000"/>
              </a:spcBef>
            </a:pPr>
            <a:r>
              <a:rPr lang="de-DE" altLang="de-DE" sz="1600" b="1" dirty="0"/>
              <a:t>Hinweis:</a:t>
            </a:r>
          </a:p>
          <a:p>
            <a:pPr>
              <a:spcBef>
                <a:spcPct val="50000"/>
              </a:spcBef>
            </a:pPr>
            <a:r>
              <a:rPr lang="de-DE" altLang="de-DE" sz="1600" dirty="0"/>
              <a:t>Bei einem Versichererwechsel wird der Vertrag so behandelt, als hätte der Rabattschutz nicht bestanden! Das bedeutet, </a:t>
            </a:r>
            <a:r>
              <a:rPr lang="de-DE" altLang="de-DE" sz="1600" dirty="0" smtClean="0"/>
              <a:t>dass </a:t>
            </a:r>
            <a:r>
              <a:rPr lang="de-DE" altLang="de-DE" sz="1600" dirty="0"/>
              <a:t>dann eine Rückstufung erfolgt! </a:t>
            </a:r>
            <a:endParaRPr lang="de-DE" altLang="de-DE" sz="1600" dirty="0" smtClean="0"/>
          </a:p>
          <a:p>
            <a:pPr>
              <a:spcBef>
                <a:spcPct val="50000"/>
              </a:spcBef>
            </a:pPr>
            <a:r>
              <a:rPr lang="de-DE" altLang="de-DE" sz="1600" dirty="0" smtClean="0"/>
              <a:t>Es gibt Versicherer, die bei der Beibringung eines Nachweis den geschützten SFR übernehmen </a:t>
            </a:r>
          </a:p>
          <a:p>
            <a:pPr>
              <a:spcBef>
                <a:spcPct val="50000"/>
              </a:spcBef>
            </a:pPr>
            <a:r>
              <a:rPr lang="de-DE" altLang="de-DE" sz="1600" dirty="0" smtClean="0"/>
              <a:t>z.B. Kravag, diese ist allerdings kein in den Bedingungen verankertes Recht sondern eine Form der Sondereinstufung</a:t>
            </a: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994554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68</a:t>
            </a:fld>
            <a:endParaRPr lang="de-DE"/>
          </a:p>
        </p:txBody>
      </p:sp>
      <p:sp>
        <p:nvSpPr>
          <p:cNvPr id="3" name="Textplatzhalter 2"/>
          <p:cNvSpPr>
            <a:spLocks noGrp="1"/>
          </p:cNvSpPr>
          <p:nvPr>
            <p:ph type="body" sz="quarter" idx="10"/>
          </p:nvPr>
        </p:nvSpPr>
        <p:spPr/>
        <p:txBody>
          <a:bodyPr/>
          <a:lstStyle/>
          <a:p>
            <a:pPr>
              <a:spcBef>
                <a:spcPct val="0"/>
              </a:spcBef>
            </a:pPr>
            <a:r>
              <a:rPr lang="de-DE" altLang="de-DE" dirty="0" smtClean="0"/>
              <a:t>Allgemeines</a:t>
            </a:r>
            <a:endParaRPr lang="de-DE" altLang="de-DE" dirty="0"/>
          </a:p>
        </p:txBody>
      </p:sp>
      <p:sp>
        <p:nvSpPr>
          <p:cNvPr id="4" name="Textplatzhalter 3"/>
          <p:cNvSpPr>
            <a:spLocks noGrp="1"/>
          </p:cNvSpPr>
          <p:nvPr>
            <p:ph type="body" sz="half" idx="2"/>
          </p:nvPr>
        </p:nvSpPr>
        <p:spPr/>
        <p:txBody>
          <a:bodyPr/>
          <a:lstStyle/>
          <a:p>
            <a:pPr marL="285750" indent="-285750">
              <a:spcBef>
                <a:spcPct val="50000"/>
              </a:spcBef>
              <a:buFont typeface="Wingdings" panose="05000000000000000000" pitchFamily="2" charset="2"/>
              <a:buChar char="§"/>
            </a:pPr>
            <a:r>
              <a:rPr lang="de-DE" altLang="de-DE" sz="1600" dirty="0" smtClean="0"/>
              <a:t>Hauptfälligkeiten und Vertragsdauer</a:t>
            </a:r>
          </a:p>
          <a:p>
            <a:pPr marL="285750" indent="-285750">
              <a:spcBef>
                <a:spcPct val="50000"/>
              </a:spcBef>
              <a:buFont typeface="Wingdings" panose="05000000000000000000" pitchFamily="2" charset="2"/>
              <a:buChar char="§"/>
            </a:pPr>
            <a:r>
              <a:rPr lang="de-DE" altLang="de-DE" sz="1600" dirty="0" smtClean="0"/>
              <a:t>Kündigung</a:t>
            </a:r>
          </a:p>
          <a:p>
            <a:pPr marL="285750" indent="-285750">
              <a:spcBef>
                <a:spcPct val="50000"/>
              </a:spcBef>
              <a:buFont typeface="Wingdings" panose="05000000000000000000" pitchFamily="2" charset="2"/>
              <a:buChar char="§"/>
            </a:pPr>
            <a:r>
              <a:rPr lang="de-DE" altLang="de-DE" sz="1600" dirty="0" smtClean="0"/>
              <a:t>eVB </a:t>
            </a:r>
          </a:p>
          <a:p>
            <a:pPr marL="285750" indent="-285750">
              <a:spcBef>
                <a:spcPct val="50000"/>
              </a:spcBef>
              <a:buFont typeface="Wingdings" panose="05000000000000000000" pitchFamily="2" charset="2"/>
              <a:buChar char="§"/>
            </a:pPr>
            <a:r>
              <a:rPr lang="de-DE" altLang="de-DE" sz="1600" dirty="0" smtClean="0"/>
              <a:t>Kennzeichenarten</a:t>
            </a: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7727080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69</a:t>
            </a:fld>
            <a:endParaRPr lang="de-DE"/>
          </a:p>
        </p:txBody>
      </p:sp>
      <p:sp>
        <p:nvSpPr>
          <p:cNvPr id="3" name="Textplatzhalter 2"/>
          <p:cNvSpPr>
            <a:spLocks noGrp="1"/>
          </p:cNvSpPr>
          <p:nvPr>
            <p:ph type="body" sz="quarter" idx="10"/>
          </p:nvPr>
        </p:nvSpPr>
        <p:spPr/>
        <p:txBody>
          <a:bodyPr/>
          <a:lstStyle/>
          <a:p>
            <a:r>
              <a:rPr lang="de-DE" dirty="0" smtClean="0"/>
              <a:t>Hauptfälligkeiten und Vertragsdauer </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pPr>
            <a:endParaRPr kumimoji="1" lang="de-DE" altLang="de-DE" sz="1600" dirty="0" smtClean="0"/>
          </a:p>
          <a:p>
            <a:pPr>
              <a:spcBef>
                <a:spcPct val="25000"/>
              </a:spcBef>
              <a:buClr>
                <a:srgbClr val="1D2D4B"/>
              </a:buClr>
            </a:pPr>
            <a:r>
              <a:rPr kumimoji="1" lang="de-DE" altLang="de-DE" sz="1600" dirty="0" smtClean="0"/>
              <a:t>Die allgemeine Hauptfälligkeit in der Kfz-Versicherung ist der 1.1.</a:t>
            </a:r>
          </a:p>
          <a:p>
            <a:pPr marL="742950" lvl="1" indent="-285750">
              <a:spcBef>
                <a:spcPct val="25000"/>
              </a:spcBef>
              <a:buClr>
                <a:srgbClr val="1D2D4B"/>
              </a:buClr>
              <a:buFont typeface="Wingdings" panose="05000000000000000000" pitchFamily="2" charset="2"/>
              <a:buChar char="§"/>
            </a:pPr>
            <a:endParaRPr kumimoji="1" lang="de-DE" altLang="de-DE" dirty="0" smtClean="0"/>
          </a:p>
          <a:p>
            <a:pPr marL="742950" lvl="1" indent="-285750">
              <a:spcBef>
                <a:spcPct val="25000"/>
              </a:spcBef>
              <a:buClr>
                <a:srgbClr val="1D2D4B"/>
              </a:buClr>
              <a:buFont typeface="Wingdings" panose="05000000000000000000" pitchFamily="2" charset="2"/>
              <a:buChar char="§"/>
            </a:pPr>
            <a:r>
              <a:rPr kumimoji="1" lang="de-DE" altLang="de-DE" dirty="0" smtClean="0"/>
              <a:t>SFR Stufungen</a:t>
            </a:r>
          </a:p>
          <a:p>
            <a:pPr marL="742950" lvl="1" indent="-285750">
              <a:spcBef>
                <a:spcPct val="25000"/>
              </a:spcBef>
              <a:buClr>
                <a:srgbClr val="1D2D4B"/>
              </a:buClr>
              <a:buFont typeface="Wingdings" panose="05000000000000000000" pitchFamily="2" charset="2"/>
              <a:buChar char="§"/>
            </a:pPr>
            <a:r>
              <a:rPr kumimoji="1" lang="de-DE" altLang="de-DE" dirty="0" smtClean="0"/>
              <a:t>Typ- und Regionalklassen-Veränderungen</a:t>
            </a:r>
          </a:p>
          <a:p>
            <a:pPr marL="742950" lvl="1" indent="-285750">
              <a:spcBef>
                <a:spcPct val="25000"/>
              </a:spcBef>
              <a:buClr>
                <a:srgbClr val="1D2D4B"/>
              </a:buClr>
              <a:buFont typeface="Wingdings" panose="05000000000000000000" pitchFamily="2" charset="2"/>
              <a:buChar char="§"/>
            </a:pPr>
            <a:r>
              <a:rPr kumimoji="1" lang="de-DE" altLang="de-DE" dirty="0" smtClean="0"/>
              <a:t>Tarifanpassungen</a:t>
            </a:r>
          </a:p>
          <a:p>
            <a:pPr marL="742950" lvl="1" indent="-285750">
              <a:spcBef>
                <a:spcPct val="25000"/>
              </a:spcBef>
              <a:buClr>
                <a:srgbClr val="1D2D4B"/>
              </a:buClr>
              <a:buFont typeface="Wingdings" panose="05000000000000000000" pitchFamily="2" charset="2"/>
              <a:buChar char="§"/>
            </a:pPr>
            <a:endParaRPr kumimoji="1" lang="de-DE" altLang="de-DE" dirty="0" smtClean="0"/>
          </a:p>
          <a:p>
            <a:pPr>
              <a:spcBef>
                <a:spcPct val="25000"/>
              </a:spcBef>
              <a:buClr>
                <a:srgbClr val="1D2D4B"/>
              </a:buClr>
            </a:pPr>
            <a:r>
              <a:rPr kumimoji="1" lang="de-DE" altLang="de-DE" sz="1600" dirty="0" smtClean="0"/>
              <a:t>Die Reguläre Vertragsdauer ist ein Jahr üblicherweise das Kalenderjahr</a:t>
            </a:r>
          </a:p>
          <a:p>
            <a:pPr>
              <a:spcBef>
                <a:spcPct val="25000"/>
              </a:spcBef>
              <a:buClr>
                <a:srgbClr val="1D2D4B"/>
              </a:buClr>
            </a:pPr>
            <a:endParaRPr kumimoji="1" lang="de-DE" altLang="de-DE" sz="1600" dirty="0" smtClean="0"/>
          </a:p>
          <a:p>
            <a:pPr>
              <a:spcBef>
                <a:spcPct val="25000"/>
              </a:spcBef>
              <a:buClr>
                <a:srgbClr val="1D2D4B"/>
              </a:buClr>
            </a:pPr>
            <a:r>
              <a:rPr kumimoji="1" lang="de-DE" altLang="de-DE" sz="1600" dirty="0" smtClean="0"/>
              <a:t>ACHTUNG: Es gibt Versicherer die eine unterjährige Hauptfälligkeit anbieten.</a:t>
            </a:r>
          </a:p>
          <a:p>
            <a:pPr>
              <a:spcBef>
                <a:spcPct val="25000"/>
              </a:spcBef>
              <a:buClr>
                <a:srgbClr val="1D2D4B"/>
              </a:buClr>
            </a:pPr>
            <a:endParaRPr kumimoji="1" lang="de-DE" altLang="de-DE" sz="2200"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9673130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quarter" idx="10"/>
          </p:nvPr>
        </p:nvSpPr>
        <p:spPr/>
        <p:txBody>
          <a:bodyPr/>
          <a:lstStyle/>
          <a:p>
            <a:r>
              <a:rPr lang="de-DE" dirty="0"/>
              <a:t>Gesetzliche </a:t>
            </a:r>
            <a:r>
              <a:rPr lang="de-DE" dirty="0" smtClean="0"/>
              <a:t>Grundlagen | </a:t>
            </a:r>
            <a:r>
              <a:rPr lang="de-DE" dirty="0" smtClean="0"/>
              <a:t>Kennzeichenarten </a:t>
            </a:r>
            <a:r>
              <a:rPr lang="de-DE" dirty="0" smtClean="0"/>
              <a:t>in Deutschland</a:t>
            </a:r>
            <a:endParaRPr lang="de-DE" dirty="0"/>
          </a:p>
        </p:txBody>
      </p:sp>
      <p:sp>
        <p:nvSpPr>
          <p:cNvPr id="4" name="Textplatzhalter 3"/>
          <p:cNvSpPr>
            <a:spLocks noGrp="1"/>
          </p:cNvSpPr>
          <p:nvPr>
            <p:ph type="body" sz="half" idx="2"/>
          </p:nvPr>
        </p:nvSpPr>
        <p:spPr>
          <a:xfrm>
            <a:off x="369357" y="2247681"/>
            <a:ext cx="5723872" cy="4104475"/>
          </a:xfrm>
        </p:spPr>
        <p:txBody>
          <a:bodyPr/>
          <a:lstStyle/>
          <a:p>
            <a:pPr marL="285750" indent="-285750">
              <a:buFont typeface="Wingdings" panose="05000000000000000000" pitchFamily="2" charset="2"/>
              <a:buChar char="§"/>
            </a:pPr>
            <a:endParaRPr lang="de-DE" altLang="de-DE" sz="1600" dirty="0" smtClean="0">
              <a:latin typeface="+mn-lt"/>
            </a:endParaRPr>
          </a:p>
          <a:p>
            <a:pPr marL="285750" indent="-285750">
              <a:buFont typeface="Wingdings" panose="05000000000000000000" pitchFamily="2" charset="2"/>
              <a:buChar char="§"/>
            </a:pPr>
            <a:r>
              <a:rPr lang="de-DE" altLang="de-DE" dirty="0" smtClean="0">
                <a:latin typeface="+mn-lt"/>
              </a:rPr>
              <a:t>Grünes-Kennzeichen</a:t>
            </a:r>
          </a:p>
          <a:p>
            <a:endParaRPr lang="de-DE" dirty="0" smtClean="0"/>
          </a:p>
          <a:p>
            <a:endParaRPr lang="de-DE" sz="1000" dirty="0" smtClean="0"/>
          </a:p>
          <a:p>
            <a:pPr marL="285750" indent="-285750">
              <a:buFont typeface="Wingdings" panose="05000000000000000000" pitchFamily="2" charset="2"/>
              <a:buChar char="§"/>
            </a:pPr>
            <a:r>
              <a:rPr lang="de-DE" altLang="de-DE" dirty="0" smtClean="0">
                <a:latin typeface="+mn-lt"/>
              </a:rPr>
              <a:t>Versicherungs</a:t>
            </a:r>
            <a:r>
              <a:rPr lang="de-DE" altLang="de-DE" dirty="0" smtClean="0">
                <a:latin typeface="+mn-lt"/>
              </a:rPr>
              <a:t>kennzeichen</a:t>
            </a:r>
          </a:p>
          <a:p>
            <a:pPr marL="742950" lvl="1" indent="-285750">
              <a:buFont typeface="Arial" panose="020B0604020202020204" pitchFamily="34" charset="0"/>
              <a:buChar char="•"/>
            </a:pPr>
            <a:r>
              <a:rPr lang="de-DE" altLang="de-DE" sz="1200" dirty="0" smtClean="0"/>
              <a:t>Blau	2021</a:t>
            </a:r>
          </a:p>
          <a:p>
            <a:pPr marL="742950" lvl="1" indent="-285750">
              <a:buFont typeface="Arial" panose="020B0604020202020204" pitchFamily="34" charset="0"/>
              <a:buChar char="•"/>
            </a:pPr>
            <a:r>
              <a:rPr lang="de-DE" altLang="de-DE" sz="1200" dirty="0" smtClean="0"/>
              <a:t>Grün	2022</a:t>
            </a:r>
          </a:p>
          <a:p>
            <a:pPr marL="742950" lvl="1" indent="-285750">
              <a:buFont typeface="Arial" panose="020B0604020202020204" pitchFamily="34" charset="0"/>
              <a:buChar char="•"/>
            </a:pPr>
            <a:r>
              <a:rPr lang="de-DE" altLang="de-DE" sz="1200" dirty="0" smtClean="0"/>
              <a:t>Schwarz	2023</a:t>
            </a:r>
          </a:p>
          <a:p>
            <a:pPr marL="742950" lvl="1" indent="-285750">
              <a:buFont typeface="Arial" panose="020B0604020202020204" pitchFamily="34" charset="0"/>
              <a:buChar char="•"/>
            </a:pPr>
            <a:r>
              <a:rPr lang="de-DE" altLang="de-DE" sz="1200" dirty="0" smtClean="0"/>
              <a:t>Blau	2024</a:t>
            </a:r>
          </a:p>
          <a:p>
            <a:pPr>
              <a:spcBef>
                <a:spcPct val="25000"/>
              </a:spcBef>
              <a:buClr>
                <a:srgbClr val="1D2D4B"/>
              </a:buClr>
            </a:pPr>
            <a:endParaRPr lang="de-DE" altLang="de-DE" sz="12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p:cNvPicPr>
            <a:picLocks noChangeAspect="1"/>
          </p:cNvPicPr>
          <p:nvPr/>
        </p:nvPicPr>
        <p:blipFill>
          <a:blip r:embed="rId2"/>
          <a:stretch>
            <a:fillRect/>
          </a:stretch>
        </p:blipFill>
        <p:spPr>
          <a:xfrm>
            <a:off x="6615357" y="2497984"/>
            <a:ext cx="2212757" cy="504674"/>
          </a:xfrm>
          <a:prstGeom prst="rect">
            <a:avLst/>
          </a:prstGeom>
        </p:spPr>
      </p:pic>
      <p:pic>
        <p:nvPicPr>
          <p:cNvPr id="7" name="Grafik 6"/>
          <p:cNvPicPr>
            <a:picLocks noChangeAspect="1"/>
          </p:cNvPicPr>
          <p:nvPr/>
        </p:nvPicPr>
        <p:blipFill>
          <a:blip r:embed="rId3"/>
          <a:stretch>
            <a:fillRect/>
          </a:stretch>
        </p:blipFill>
        <p:spPr>
          <a:xfrm>
            <a:off x="7359336" y="3854101"/>
            <a:ext cx="724801" cy="891634"/>
          </a:xfrm>
          <a:prstGeom prst="rect">
            <a:avLst/>
          </a:prstGeom>
        </p:spPr>
      </p:pic>
    </p:spTree>
    <p:extLst>
      <p:ext uri="{BB962C8B-B14F-4D97-AF65-F5344CB8AC3E}">
        <p14:creationId xmlns:p14="http://schemas.microsoft.com/office/powerpoint/2010/main" val="218080950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70</a:t>
            </a:fld>
            <a:endParaRPr lang="de-DE"/>
          </a:p>
        </p:txBody>
      </p:sp>
      <p:sp>
        <p:nvSpPr>
          <p:cNvPr id="3" name="Textplatzhalter 2"/>
          <p:cNvSpPr>
            <a:spLocks noGrp="1"/>
          </p:cNvSpPr>
          <p:nvPr>
            <p:ph type="body" sz="quarter" idx="10"/>
          </p:nvPr>
        </p:nvSpPr>
        <p:spPr/>
        <p:txBody>
          <a:bodyPr/>
          <a:lstStyle/>
          <a:p>
            <a:r>
              <a:rPr lang="de-DE" dirty="0" smtClean="0"/>
              <a:t>Kündigung durch Versicherungsnehmer</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buFont typeface="Wingdings" panose="05000000000000000000" pitchFamily="2" charset="2"/>
              <a:buChar char="§"/>
            </a:pPr>
            <a:endParaRPr lang="de-DE" altLang="de-DE" sz="1600" dirty="0"/>
          </a:p>
          <a:p>
            <a:pPr marL="285750" indent="-285750">
              <a:spcBef>
                <a:spcPct val="25000"/>
              </a:spcBef>
              <a:buClr>
                <a:srgbClr val="1D2D4B"/>
              </a:buClr>
              <a:buFont typeface="Wingdings" panose="05000000000000000000" pitchFamily="2" charset="2"/>
              <a:buChar char="§"/>
            </a:pPr>
            <a:r>
              <a:rPr lang="de-DE" altLang="de-DE" sz="1600" dirty="0"/>
              <a:t>Kündigung zum Ablauf des Versicherungsjahres</a:t>
            </a:r>
          </a:p>
          <a:p>
            <a:pPr marL="285750" indent="-285750">
              <a:spcBef>
                <a:spcPct val="25000"/>
              </a:spcBef>
              <a:buClr>
                <a:srgbClr val="1D2D4B"/>
              </a:buClr>
              <a:buFont typeface="Wingdings" panose="05000000000000000000" pitchFamily="2" charset="2"/>
              <a:buChar char="§"/>
            </a:pPr>
            <a:r>
              <a:rPr lang="de-DE" altLang="de-DE" sz="1600" dirty="0"/>
              <a:t>Kündigung nach einem Schadenfall</a:t>
            </a:r>
          </a:p>
          <a:p>
            <a:pPr marL="285750" indent="-285750">
              <a:spcBef>
                <a:spcPct val="25000"/>
              </a:spcBef>
              <a:buClr>
                <a:srgbClr val="1D2D4B"/>
              </a:buClr>
              <a:buFont typeface="Wingdings" panose="05000000000000000000" pitchFamily="2" charset="2"/>
              <a:buChar char="§"/>
            </a:pPr>
            <a:r>
              <a:rPr kumimoji="1" lang="de-DE" altLang="de-DE" sz="1600" dirty="0"/>
              <a:t>Kündigung bei Veräußerung oder </a:t>
            </a:r>
            <a:r>
              <a:rPr kumimoji="1" lang="de-DE" altLang="de-DE" sz="1600" dirty="0" smtClean="0"/>
              <a:t>Zwangsversteigerung (Risikowegfall)</a:t>
            </a:r>
            <a:endParaRPr kumimoji="1" lang="de-DE" altLang="de-DE" sz="1600" dirty="0"/>
          </a:p>
          <a:p>
            <a:pPr marL="285750" indent="-285750">
              <a:spcBef>
                <a:spcPct val="25000"/>
              </a:spcBef>
              <a:buClr>
                <a:srgbClr val="1D2D4B"/>
              </a:buClr>
              <a:buFont typeface="Wingdings" panose="05000000000000000000" pitchFamily="2" charset="2"/>
              <a:buChar char="§"/>
            </a:pPr>
            <a:r>
              <a:rPr kumimoji="1" lang="de-DE" altLang="de-DE" sz="1600" dirty="0"/>
              <a:t>Kündigung bei Beitragserhöhung</a:t>
            </a:r>
          </a:p>
          <a:p>
            <a:pPr marL="285750" indent="-285750">
              <a:spcBef>
                <a:spcPct val="25000"/>
              </a:spcBef>
              <a:buClr>
                <a:srgbClr val="1D2D4B"/>
              </a:buClr>
              <a:buFont typeface="Wingdings" panose="05000000000000000000" pitchFamily="2" charset="2"/>
              <a:buChar char="§"/>
            </a:pPr>
            <a:r>
              <a:rPr kumimoji="1" lang="de-DE" altLang="de-DE" sz="1600" dirty="0"/>
              <a:t>Kündigung bei geänderter Verwendung des Fahrzeuges</a:t>
            </a:r>
          </a:p>
          <a:p>
            <a:pPr marL="285750" indent="-285750">
              <a:spcBef>
                <a:spcPct val="25000"/>
              </a:spcBef>
              <a:buClr>
                <a:srgbClr val="1D2D4B"/>
              </a:buClr>
              <a:buFont typeface="Wingdings" panose="05000000000000000000" pitchFamily="2" charset="2"/>
              <a:buChar char="§"/>
            </a:pPr>
            <a:r>
              <a:rPr kumimoji="1" lang="de-DE" altLang="de-DE" sz="1600" dirty="0"/>
              <a:t>Kündigung bei Veränderung des Schadenfreiheits-Systems</a:t>
            </a:r>
          </a:p>
          <a:p>
            <a:pPr marL="285750" indent="-285750">
              <a:spcBef>
                <a:spcPct val="25000"/>
              </a:spcBef>
              <a:buClr>
                <a:srgbClr val="1D2D4B"/>
              </a:buClr>
              <a:buFont typeface="Wingdings" panose="05000000000000000000" pitchFamily="2" charset="2"/>
              <a:buChar char="§"/>
            </a:pPr>
            <a:r>
              <a:rPr kumimoji="1" lang="de-DE" altLang="de-DE" sz="1600" dirty="0"/>
              <a:t>Kündigung bei Veränderung der Tarifstruktur</a:t>
            </a:r>
          </a:p>
          <a:p>
            <a:pPr marL="285750" indent="-285750">
              <a:spcBef>
                <a:spcPct val="25000"/>
              </a:spcBef>
              <a:buClr>
                <a:srgbClr val="1D2D4B"/>
              </a:buClr>
              <a:buFont typeface="Wingdings" panose="05000000000000000000" pitchFamily="2" charset="2"/>
              <a:buChar char="§"/>
            </a:pPr>
            <a:r>
              <a:rPr kumimoji="1" lang="de-DE" altLang="de-DE" sz="1600" dirty="0"/>
              <a:t>Kündigung bei Bedingungsänderung</a:t>
            </a:r>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225044239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71</a:t>
            </a:fld>
            <a:endParaRPr lang="de-DE"/>
          </a:p>
        </p:txBody>
      </p:sp>
      <p:sp>
        <p:nvSpPr>
          <p:cNvPr id="3" name="Textplatzhalter 2"/>
          <p:cNvSpPr>
            <a:spLocks noGrp="1"/>
          </p:cNvSpPr>
          <p:nvPr>
            <p:ph type="body" sz="quarter" idx="10"/>
          </p:nvPr>
        </p:nvSpPr>
        <p:spPr/>
        <p:txBody>
          <a:bodyPr/>
          <a:lstStyle/>
          <a:p>
            <a:r>
              <a:rPr lang="de-DE" dirty="0" smtClean="0"/>
              <a:t>Kündigung durch Versicherer</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pPr>
            <a:endParaRPr lang="de-DE" altLang="de-DE" sz="1600" dirty="0"/>
          </a:p>
          <a:p>
            <a:pPr marL="285750" indent="-285750">
              <a:spcBef>
                <a:spcPct val="25000"/>
              </a:spcBef>
              <a:buClr>
                <a:srgbClr val="1D2D4B"/>
              </a:buClr>
              <a:buFont typeface="Wingdings" panose="05000000000000000000" pitchFamily="2" charset="2"/>
              <a:buChar char="§"/>
            </a:pPr>
            <a:r>
              <a:rPr lang="de-DE" altLang="de-DE" sz="1600" dirty="0"/>
              <a:t>Kündigung zum Ablauf des Versicherungsjahres</a:t>
            </a:r>
          </a:p>
          <a:p>
            <a:pPr marL="285750" indent="-285750">
              <a:spcBef>
                <a:spcPct val="25000"/>
              </a:spcBef>
              <a:buClr>
                <a:srgbClr val="1D2D4B"/>
              </a:buClr>
              <a:buFont typeface="Wingdings" panose="05000000000000000000" pitchFamily="2" charset="2"/>
              <a:buChar char="§"/>
            </a:pPr>
            <a:r>
              <a:rPr lang="de-DE" altLang="de-DE" sz="1600" dirty="0"/>
              <a:t>Kündigung nach einem Schadenfall</a:t>
            </a:r>
          </a:p>
          <a:p>
            <a:pPr marL="285750" indent="-285750">
              <a:spcBef>
                <a:spcPct val="25000"/>
              </a:spcBef>
              <a:buClr>
                <a:srgbClr val="1D2D4B"/>
              </a:buClr>
              <a:buFont typeface="Wingdings" panose="05000000000000000000" pitchFamily="2" charset="2"/>
              <a:buChar char="§"/>
            </a:pPr>
            <a:r>
              <a:rPr kumimoji="1" lang="de-DE" altLang="de-DE" sz="1600" dirty="0"/>
              <a:t>Kündigung bei Nichtzahlung des Folgebeitrages</a:t>
            </a:r>
          </a:p>
          <a:p>
            <a:pPr marL="285750" indent="-285750">
              <a:spcBef>
                <a:spcPct val="25000"/>
              </a:spcBef>
              <a:buClr>
                <a:srgbClr val="1D2D4B"/>
              </a:buClr>
              <a:buFont typeface="Wingdings" panose="05000000000000000000" pitchFamily="2" charset="2"/>
              <a:buChar char="§"/>
            </a:pPr>
            <a:r>
              <a:rPr kumimoji="1" lang="de-DE" altLang="de-DE" sz="1600" dirty="0"/>
              <a:t>Kündigung bei Verletzung der Pflichten bei Gebrauch des Kfz</a:t>
            </a:r>
          </a:p>
          <a:p>
            <a:pPr marL="285750" indent="-285750">
              <a:spcBef>
                <a:spcPct val="25000"/>
              </a:spcBef>
              <a:buClr>
                <a:srgbClr val="1D2D4B"/>
              </a:buClr>
              <a:buFont typeface="Wingdings" panose="05000000000000000000" pitchFamily="2" charset="2"/>
              <a:buChar char="§"/>
            </a:pPr>
            <a:r>
              <a:rPr kumimoji="1" lang="de-DE" altLang="de-DE" sz="1600" dirty="0"/>
              <a:t>Kündigung bei geänderter Verwendung des Fahrzeuges</a:t>
            </a:r>
          </a:p>
          <a:p>
            <a:pPr marL="285750" indent="-285750">
              <a:spcBef>
                <a:spcPct val="25000"/>
              </a:spcBef>
              <a:buClr>
                <a:srgbClr val="1D2D4B"/>
              </a:buClr>
              <a:buFont typeface="Wingdings" panose="05000000000000000000" pitchFamily="2" charset="2"/>
              <a:buChar char="§"/>
            </a:pPr>
            <a:r>
              <a:rPr kumimoji="1" lang="de-DE" altLang="de-DE" sz="1600" dirty="0"/>
              <a:t>Kündigung bei Veräußerung oder Zwangsversteigerung</a:t>
            </a:r>
          </a:p>
          <a:p>
            <a:pPr>
              <a:spcBef>
                <a:spcPct val="25000"/>
              </a:spcBef>
              <a:buClr>
                <a:srgbClr val="1D2D4B"/>
              </a:buClr>
            </a:pPr>
            <a:endParaRPr kumimoji="1" lang="de-DE" altLang="de-DE" sz="1600" dirty="0"/>
          </a:p>
          <a:p>
            <a:pPr>
              <a:spcBef>
                <a:spcPct val="25000"/>
              </a:spcBef>
              <a:buClr>
                <a:srgbClr val="1D2D4B"/>
              </a:buClr>
            </a:pPr>
            <a:endParaRPr kumimoji="1" lang="de-DE" altLang="de-DE" sz="1600" dirty="0"/>
          </a:p>
          <a:p>
            <a:pPr>
              <a:spcBef>
                <a:spcPct val="0"/>
              </a:spcBef>
            </a:pPr>
            <a:r>
              <a:rPr lang="de-DE" altLang="de-DE" sz="1800" b="1" dirty="0"/>
              <a:t>Hinweis:</a:t>
            </a:r>
          </a:p>
          <a:p>
            <a:pPr>
              <a:spcBef>
                <a:spcPct val="0"/>
              </a:spcBef>
            </a:pPr>
            <a:r>
              <a:rPr lang="de-DE" altLang="de-DE" sz="1600" dirty="0"/>
              <a:t>Eine Kündigung bei Nichtzahlung der Erstprämie gibt es nicht. </a:t>
            </a:r>
          </a:p>
          <a:p>
            <a:pPr>
              <a:spcBef>
                <a:spcPct val="0"/>
              </a:spcBef>
            </a:pPr>
            <a:r>
              <a:rPr lang="de-DE" altLang="de-DE" sz="1600" dirty="0"/>
              <a:t>Hier sprechen wir bedingungsgemäß vom Rücktritt vom Vertrag.  </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53344474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72</a:t>
            </a:fld>
            <a:endParaRPr lang="de-DE"/>
          </a:p>
        </p:txBody>
      </p:sp>
      <p:sp>
        <p:nvSpPr>
          <p:cNvPr id="3" name="Textplatzhalter 2"/>
          <p:cNvSpPr>
            <a:spLocks noGrp="1"/>
          </p:cNvSpPr>
          <p:nvPr>
            <p:ph type="body" sz="quarter" idx="10"/>
          </p:nvPr>
        </p:nvSpPr>
        <p:spPr/>
        <p:txBody>
          <a:bodyPr/>
          <a:lstStyle/>
          <a:p>
            <a:r>
              <a:rPr lang="de-DE" dirty="0" smtClean="0"/>
              <a:t>Versichererwechsel</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pPr>
            <a:r>
              <a:rPr lang="de-DE" altLang="de-DE" sz="1600" dirty="0"/>
              <a:t>möglich </a:t>
            </a:r>
            <a:r>
              <a:rPr lang="de-DE" altLang="de-DE" sz="1600" dirty="0" smtClean="0"/>
              <a:t>bei:</a:t>
            </a:r>
          </a:p>
          <a:p>
            <a:pPr>
              <a:spcBef>
                <a:spcPct val="25000"/>
              </a:spcBef>
              <a:buClr>
                <a:srgbClr val="1D2D4B"/>
              </a:buClr>
            </a:pPr>
            <a:endParaRPr lang="de-DE" altLang="de-DE" sz="1600" dirty="0" smtClean="0"/>
          </a:p>
          <a:p>
            <a:pPr marL="285750" indent="-285750">
              <a:spcBef>
                <a:spcPct val="25000"/>
              </a:spcBef>
              <a:buClr>
                <a:srgbClr val="1D2D4B"/>
              </a:buClr>
              <a:buFont typeface="Wingdings" panose="05000000000000000000" pitchFamily="2" charset="2"/>
              <a:buChar char="§"/>
            </a:pPr>
            <a:r>
              <a:rPr lang="de-DE" altLang="de-DE" sz="1600" dirty="0"/>
              <a:t>Kündigung der Vorversicherung (üblicherweise zur Hauptfälligkeit)</a:t>
            </a:r>
            <a:endParaRPr kumimoji="1" lang="de-DE" altLang="de-DE" sz="1600" dirty="0"/>
          </a:p>
          <a:p>
            <a:pPr marL="285750" indent="-285750">
              <a:spcBef>
                <a:spcPct val="25000"/>
              </a:spcBef>
              <a:buClr>
                <a:srgbClr val="1D2D4B"/>
              </a:buClr>
              <a:buFont typeface="Wingdings" panose="05000000000000000000" pitchFamily="2" charset="2"/>
              <a:buChar char="§"/>
            </a:pPr>
            <a:r>
              <a:rPr kumimoji="1" lang="de-DE" altLang="de-DE" sz="1600" dirty="0"/>
              <a:t>Fahrzeugwechsel</a:t>
            </a:r>
          </a:p>
          <a:p>
            <a:pPr>
              <a:spcBef>
                <a:spcPct val="50000"/>
              </a:spcBef>
            </a:pPr>
            <a:endParaRPr lang="de-DE" altLang="de-DE" sz="1600" b="1" dirty="0" smtClean="0"/>
          </a:p>
          <a:p>
            <a:pPr>
              <a:spcBef>
                <a:spcPct val="50000"/>
              </a:spcBef>
            </a:pPr>
            <a:endParaRPr lang="de-DE" altLang="de-DE" sz="1600" b="1" dirty="0"/>
          </a:p>
          <a:p>
            <a:pPr>
              <a:spcBef>
                <a:spcPct val="50000"/>
              </a:spcBef>
            </a:pPr>
            <a:endParaRPr lang="de-DE" altLang="de-DE" sz="1600" b="1" dirty="0" smtClean="0"/>
          </a:p>
          <a:p>
            <a:pPr>
              <a:spcBef>
                <a:spcPct val="50000"/>
              </a:spcBef>
            </a:pPr>
            <a:r>
              <a:rPr lang="de-DE" altLang="de-DE" sz="1600" b="1" dirty="0" smtClean="0"/>
              <a:t>Hinweis</a:t>
            </a:r>
            <a:r>
              <a:rPr lang="de-DE" altLang="de-DE" sz="1600" b="1" dirty="0"/>
              <a:t>:</a:t>
            </a:r>
          </a:p>
          <a:p>
            <a:pPr>
              <a:spcBef>
                <a:spcPct val="50000"/>
              </a:spcBef>
            </a:pPr>
            <a:r>
              <a:rPr lang="de-DE" altLang="de-DE" sz="1600" dirty="0"/>
              <a:t>Wird dem VN ein Versichererwechsel empfohlen und die Vorversicherung (hier Jahresverträge) bestand weniger als 12 Monate, könnte dies dazu führen, dass die gewünschte Prämienersparnis nicht oder nicht in vollem Maße zum Tragen kommt, da der Vorversicherer gegebenenfalls die Vorversicherung zum „teureren“ Kurzzeittarif abrechnet!</a:t>
            </a:r>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descr="pfeile.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13070" y="2599705"/>
            <a:ext cx="1576387"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25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73</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buFont typeface="Wingdings" panose="05000000000000000000" pitchFamily="2" charset="2"/>
              <a:buChar char="§"/>
            </a:pPr>
            <a:endParaRPr lang="de-DE" altLang="de-DE" sz="1600" dirty="0"/>
          </a:p>
          <a:p>
            <a:pPr>
              <a:spcBef>
                <a:spcPct val="25000"/>
              </a:spcBef>
              <a:buClr>
                <a:srgbClr val="1D2D4B"/>
              </a:buClr>
            </a:pPr>
            <a:r>
              <a:rPr lang="de-DE" altLang="de-DE" sz="1600" dirty="0"/>
              <a:t>Um das Zulassungsverfahren für die Zulassungsstellen zu vereinfachen, wurde zum 01.03.2008 eine bundesweite Reform des Zulassungsverfahrens durchgeführt:</a:t>
            </a:r>
          </a:p>
          <a:p>
            <a:pPr>
              <a:spcBef>
                <a:spcPct val="25000"/>
              </a:spcBef>
              <a:buClr>
                <a:srgbClr val="1D2D4B"/>
              </a:buClr>
            </a:pPr>
            <a:endParaRPr lang="de-DE" altLang="de-DE" sz="1600" dirty="0" smtClean="0"/>
          </a:p>
          <a:p>
            <a:pPr marL="363538" indent="-363538">
              <a:buFont typeface="Wingdings" panose="05000000000000000000" pitchFamily="2" charset="2"/>
              <a:buChar char="§"/>
              <a:tabLst>
                <a:tab pos="363538" algn="l"/>
              </a:tabLst>
            </a:pPr>
            <a:r>
              <a:rPr lang="de-DE" altLang="de-DE" sz="1600" dirty="0"/>
              <a:t>Die Bestätigung über den vorläufigen Versicherungsschutz, der über die Papier-Versicherungsbestätigungskarte dokumentiert wurde, erfolgt nunmehr elektronisch über eine 7-stellige Nummer (sog. eVB-Nummer)</a:t>
            </a:r>
          </a:p>
          <a:p>
            <a:pPr marL="363538" indent="-363538">
              <a:buFont typeface="Wingdings" panose="05000000000000000000" pitchFamily="2" charset="2"/>
              <a:buChar char="§"/>
              <a:tabLst>
                <a:tab pos="363538" algn="l"/>
              </a:tabLst>
            </a:pPr>
            <a:r>
              <a:rPr lang="de-DE" altLang="de-DE" sz="1600" dirty="0"/>
              <a:t>Von dieser Reform sind alle Kraftfahrt-Versicherer in Deutschland betroffen</a:t>
            </a:r>
            <a:endParaRPr lang="de-DE" altLang="de-DE" sz="1800" dirty="0"/>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descr="eVB.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34754" y="4422665"/>
            <a:ext cx="2082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488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74</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 | Verfahren</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7" name="Text Box 5"/>
          <p:cNvSpPr txBox="1">
            <a:spLocks noChangeArrowheads="1"/>
          </p:cNvSpPr>
          <p:nvPr/>
        </p:nvSpPr>
        <p:spPr bwMode="auto">
          <a:xfrm>
            <a:off x="1964604" y="2479589"/>
            <a:ext cx="4175125"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50000"/>
              </a:spcBef>
            </a:pPr>
            <a:r>
              <a:rPr lang="de-DE" altLang="de-DE" sz="1600" b="1" dirty="0"/>
              <a:t>eVB zum Abruf</a:t>
            </a:r>
          </a:p>
        </p:txBody>
      </p:sp>
      <p:sp>
        <p:nvSpPr>
          <p:cNvPr id="8" name="Text Box 6"/>
          <p:cNvSpPr txBox="1">
            <a:spLocks noChangeArrowheads="1"/>
          </p:cNvSpPr>
          <p:nvPr/>
        </p:nvSpPr>
        <p:spPr bwMode="auto">
          <a:xfrm>
            <a:off x="6355629" y="2479589"/>
            <a:ext cx="3744912"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50000"/>
              </a:spcBef>
            </a:pPr>
            <a:r>
              <a:rPr lang="de-DE" altLang="de-DE" sz="1600" b="1" dirty="0"/>
              <a:t>eVB zur </a:t>
            </a:r>
            <a:r>
              <a:rPr lang="de-DE" altLang="de-DE" sz="1600" b="1" dirty="0" smtClean="0"/>
              <a:t>Übermittlung (</a:t>
            </a:r>
            <a:r>
              <a:rPr lang="de-DE" altLang="de-DE" sz="1600" b="1" dirty="0" err="1" smtClean="0"/>
              <a:t>eVBÜ</a:t>
            </a:r>
            <a:r>
              <a:rPr lang="de-DE" altLang="de-DE" sz="1600" b="1" dirty="0"/>
              <a:t>)</a:t>
            </a:r>
          </a:p>
        </p:txBody>
      </p:sp>
      <p:sp>
        <p:nvSpPr>
          <p:cNvPr id="9" name="Text Box 7"/>
          <p:cNvSpPr txBox="1">
            <a:spLocks noChangeArrowheads="1"/>
          </p:cNvSpPr>
          <p:nvPr/>
        </p:nvSpPr>
        <p:spPr bwMode="auto">
          <a:xfrm>
            <a:off x="1964604" y="2911389"/>
            <a:ext cx="4176712" cy="865187"/>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Persönliche Nutzung in der </a:t>
            </a:r>
            <a:br>
              <a:rPr lang="de-DE" altLang="de-DE" sz="1600"/>
            </a:br>
            <a:r>
              <a:rPr lang="de-DE" altLang="de-DE" sz="1600"/>
              <a:t>Zulassungsstelle durch den </a:t>
            </a:r>
            <a:br>
              <a:rPr lang="de-DE" altLang="de-DE" sz="1600"/>
            </a:br>
            <a:r>
              <a:rPr lang="de-DE" altLang="de-DE" sz="1600"/>
              <a:t>Kunden oder Bevollmächtigten</a:t>
            </a:r>
          </a:p>
        </p:txBody>
      </p:sp>
      <p:sp>
        <p:nvSpPr>
          <p:cNvPr id="10" name="Text Box 8"/>
          <p:cNvSpPr txBox="1">
            <a:spLocks noChangeArrowheads="1"/>
          </p:cNvSpPr>
          <p:nvPr/>
        </p:nvSpPr>
        <p:spPr bwMode="auto">
          <a:xfrm>
            <a:off x="6355629" y="2911389"/>
            <a:ext cx="3744912" cy="865187"/>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Nutzung i.d.R. durch den </a:t>
            </a:r>
            <a:br>
              <a:rPr lang="de-DE" altLang="de-DE" sz="1600"/>
            </a:br>
            <a:r>
              <a:rPr lang="de-DE" altLang="de-DE" sz="1600"/>
              <a:t>Versicherer </a:t>
            </a:r>
          </a:p>
        </p:txBody>
      </p:sp>
      <p:sp>
        <p:nvSpPr>
          <p:cNvPr id="11" name="Text Box 9"/>
          <p:cNvSpPr txBox="1">
            <a:spLocks noChangeArrowheads="1"/>
          </p:cNvSpPr>
          <p:nvPr/>
        </p:nvSpPr>
        <p:spPr bwMode="auto">
          <a:xfrm>
            <a:off x="1964604" y="3774989"/>
            <a:ext cx="4175125" cy="27368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buClr>
                <a:srgbClr val="1D2D4B"/>
              </a:buClr>
              <a:buFont typeface="Wingdings" panose="05000000000000000000" pitchFamily="2" charset="2"/>
              <a:buChar char="§"/>
            </a:pPr>
            <a:r>
              <a:rPr lang="de-DE" altLang="de-DE" sz="1600"/>
              <a:t>Neuzulassung eines Kfz</a:t>
            </a:r>
          </a:p>
          <a:p>
            <a:pPr>
              <a:buClr>
                <a:srgbClr val="1D2D4B"/>
              </a:buClr>
              <a:buFont typeface="Wingdings" panose="05000000000000000000" pitchFamily="2" charset="2"/>
              <a:buChar char="§"/>
            </a:pPr>
            <a:r>
              <a:rPr lang="de-DE" altLang="de-DE" sz="1600"/>
              <a:t>Fahrzeugwechsel</a:t>
            </a:r>
          </a:p>
          <a:p>
            <a:pPr>
              <a:buClr>
                <a:srgbClr val="1D2D4B"/>
              </a:buClr>
              <a:buFont typeface="Wingdings" panose="05000000000000000000" pitchFamily="2" charset="2"/>
              <a:buChar char="§"/>
            </a:pPr>
            <a:r>
              <a:rPr lang="de-DE" altLang="de-DE" sz="1600"/>
              <a:t>Halterwechsel oder Besitzumschreibung</a:t>
            </a:r>
          </a:p>
          <a:p>
            <a:pPr>
              <a:buClr>
                <a:srgbClr val="1D2D4B"/>
              </a:buClr>
              <a:buFont typeface="Wingdings" panose="05000000000000000000" pitchFamily="2" charset="2"/>
              <a:buChar char="§"/>
            </a:pPr>
            <a:r>
              <a:rPr lang="de-DE" altLang="de-DE" sz="1600"/>
              <a:t>Wohnortwechsel in Verbindung mit einer Änderung des Zulassungsbezirkes</a:t>
            </a:r>
          </a:p>
          <a:p>
            <a:pPr>
              <a:buClr>
                <a:srgbClr val="1D2D4B"/>
              </a:buClr>
              <a:buFont typeface="Wingdings" panose="05000000000000000000" pitchFamily="2" charset="2"/>
              <a:buChar char="§"/>
            </a:pPr>
            <a:r>
              <a:rPr lang="de-DE" altLang="de-DE" sz="1600"/>
              <a:t>Wiederinbetriebnahme nach vorübergehender Stilllegung</a:t>
            </a:r>
          </a:p>
          <a:p>
            <a:pPr>
              <a:buClr>
                <a:srgbClr val="1D2D4B"/>
              </a:buClr>
              <a:buFont typeface="Wingdings" panose="05000000000000000000" pitchFamily="2" charset="2"/>
              <a:buChar char="§"/>
            </a:pPr>
            <a:r>
              <a:rPr lang="de-DE" altLang="de-DE" sz="1600"/>
              <a:t>Änderung eines Saisonzeitraumes</a:t>
            </a:r>
          </a:p>
          <a:p>
            <a:pPr>
              <a:buClr>
                <a:srgbClr val="1D2D4B"/>
              </a:buClr>
              <a:buFont typeface="Wingdings" panose="05000000000000000000" pitchFamily="2" charset="2"/>
              <a:buChar char="§"/>
            </a:pPr>
            <a:r>
              <a:rPr lang="de-DE" altLang="de-DE" sz="1600"/>
              <a:t>Versicherungswechsel</a:t>
            </a:r>
          </a:p>
        </p:txBody>
      </p:sp>
      <p:sp>
        <p:nvSpPr>
          <p:cNvPr id="12" name="Text Box 10"/>
          <p:cNvSpPr txBox="1">
            <a:spLocks noChangeArrowheads="1"/>
          </p:cNvSpPr>
          <p:nvPr/>
        </p:nvSpPr>
        <p:spPr bwMode="auto">
          <a:xfrm>
            <a:off x="6355629" y="3774989"/>
            <a:ext cx="3744912" cy="1584325"/>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buClr>
                <a:srgbClr val="1D2D4B"/>
              </a:buClr>
              <a:buFont typeface="Wingdings" panose="05000000000000000000" pitchFamily="2" charset="2"/>
              <a:buChar char="§"/>
            </a:pPr>
            <a:r>
              <a:rPr lang="de-DE" altLang="de-DE" sz="1600"/>
              <a:t>VB im Jahreswechselgeschäft</a:t>
            </a:r>
          </a:p>
          <a:p>
            <a:pPr>
              <a:buClr>
                <a:srgbClr val="1D2D4B"/>
              </a:buClr>
              <a:buFont typeface="Wingdings" panose="05000000000000000000" pitchFamily="2" charset="2"/>
              <a:buChar char="§"/>
            </a:pPr>
            <a:r>
              <a:rPr lang="de-DE" altLang="de-DE" sz="1600"/>
              <a:t>VB nach Beendigung des </a:t>
            </a:r>
            <a:br>
              <a:rPr lang="de-DE" altLang="de-DE" sz="1600"/>
            </a:br>
            <a:r>
              <a:rPr lang="de-DE" altLang="de-DE" sz="1600"/>
              <a:t>Mahnverfahrens</a:t>
            </a:r>
          </a:p>
        </p:txBody>
      </p:sp>
    </p:spTree>
    <p:extLst>
      <p:ext uri="{BB962C8B-B14F-4D97-AF65-F5344CB8AC3E}">
        <p14:creationId xmlns:p14="http://schemas.microsoft.com/office/powerpoint/2010/main" val="199380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75</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 | Arten</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13" name="Text Box 14"/>
          <p:cNvSpPr txBox="1">
            <a:spLocks noChangeArrowheads="1"/>
          </p:cNvSpPr>
          <p:nvPr/>
        </p:nvSpPr>
        <p:spPr bwMode="auto">
          <a:xfrm>
            <a:off x="2139171" y="2510779"/>
            <a:ext cx="3959225"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50000"/>
              </a:spcBef>
            </a:pPr>
            <a:r>
              <a:rPr lang="de-DE" altLang="de-DE" sz="1600" b="1" dirty="0"/>
              <a:t>Einzel eVB</a:t>
            </a:r>
          </a:p>
        </p:txBody>
      </p:sp>
      <p:sp>
        <p:nvSpPr>
          <p:cNvPr id="14" name="Text Box 15"/>
          <p:cNvSpPr txBox="1">
            <a:spLocks noChangeArrowheads="1"/>
          </p:cNvSpPr>
          <p:nvPr/>
        </p:nvSpPr>
        <p:spPr bwMode="auto">
          <a:xfrm>
            <a:off x="6314296" y="2510779"/>
            <a:ext cx="3960812" cy="336550"/>
          </a:xfrm>
          <a:prstGeom prst="rect">
            <a:avLst/>
          </a:prstGeom>
          <a:solidFill>
            <a:srgbClr val="C0C0C0"/>
          </a:solidFill>
          <a:ln w="9525">
            <a:solidFill>
              <a:srgbClr val="C0C0C0"/>
            </a:solidFill>
            <a:miter lim="800000"/>
            <a:headEnd/>
            <a:tailEnd/>
          </a:ln>
        </p:spPr>
        <p:txBody>
          <a:bodyPr lIns="90000" tIns="46800" rIns="90000" bIns="46800" anchor="ct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lgn="ctr">
              <a:spcBef>
                <a:spcPct val="50000"/>
              </a:spcBef>
            </a:pPr>
            <a:r>
              <a:rPr lang="de-DE" altLang="de-DE" sz="1600" b="1"/>
              <a:t>Dauer eVB</a:t>
            </a:r>
          </a:p>
        </p:txBody>
      </p:sp>
      <p:sp>
        <p:nvSpPr>
          <p:cNvPr id="15" name="Text Box 16"/>
          <p:cNvSpPr txBox="1">
            <a:spLocks noChangeArrowheads="1"/>
          </p:cNvSpPr>
          <p:nvPr/>
        </p:nvSpPr>
        <p:spPr bwMode="auto">
          <a:xfrm>
            <a:off x="2139171" y="2942579"/>
            <a:ext cx="3959225" cy="576262"/>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Kraftfahrt Privatkunden- und Gewerbekundengeschäft</a:t>
            </a:r>
          </a:p>
        </p:txBody>
      </p:sp>
      <p:sp>
        <p:nvSpPr>
          <p:cNvPr id="16" name="Text Box 17"/>
          <p:cNvSpPr txBox="1">
            <a:spLocks noChangeArrowheads="1"/>
          </p:cNvSpPr>
          <p:nvPr/>
        </p:nvSpPr>
        <p:spPr bwMode="auto">
          <a:xfrm>
            <a:off x="6314296" y="2942579"/>
            <a:ext cx="3960812" cy="576262"/>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Kraftfahrt Flottengeschäft</a:t>
            </a:r>
          </a:p>
        </p:txBody>
      </p:sp>
      <p:sp>
        <p:nvSpPr>
          <p:cNvPr id="17" name="Text Box 18"/>
          <p:cNvSpPr txBox="1">
            <a:spLocks noChangeArrowheads="1"/>
          </p:cNvSpPr>
          <p:nvPr/>
        </p:nvSpPr>
        <p:spPr bwMode="auto">
          <a:xfrm>
            <a:off x="2139171" y="3518841"/>
            <a:ext cx="3959225" cy="27368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a:t>es kann jeweils nur </a:t>
            </a:r>
            <a:r>
              <a:rPr lang="de-DE" altLang="de-DE" sz="1600" b="1"/>
              <a:t>ein Fahrzeug</a:t>
            </a:r>
            <a:r>
              <a:rPr lang="de-DE" altLang="de-DE" sz="1600"/>
              <a:t> zugelassen werden</a:t>
            </a:r>
          </a:p>
          <a:p>
            <a:pPr>
              <a:spcBef>
                <a:spcPct val="50000"/>
              </a:spcBef>
              <a:buClr>
                <a:srgbClr val="1D2D4B"/>
              </a:buClr>
              <a:buFont typeface="Wingdings" panose="05000000000000000000" pitchFamily="2" charset="2"/>
              <a:buChar char="§"/>
            </a:pPr>
            <a:r>
              <a:rPr lang="de-DE" altLang="de-DE" sz="1600"/>
              <a:t>Gültigkeit von maximal 730 Tagen ab Ausstellung</a:t>
            </a:r>
          </a:p>
          <a:p>
            <a:pPr>
              <a:spcBef>
                <a:spcPct val="50000"/>
              </a:spcBef>
              <a:buClr>
                <a:srgbClr val="1D2D4B"/>
              </a:buClr>
              <a:buFont typeface="Wingdings" panose="05000000000000000000" pitchFamily="2" charset="2"/>
              <a:buChar char="§"/>
            </a:pPr>
            <a:r>
              <a:rPr lang="de-DE" altLang="de-DE" sz="1600"/>
              <a:t>Gültigkeit von maximal 730 Tagen ab Ausstellung für Kurzzeit-kennzeichen</a:t>
            </a:r>
          </a:p>
          <a:p>
            <a:pPr>
              <a:spcBef>
                <a:spcPct val="50000"/>
              </a:spcBef>
              <a:buClr>
                <a:srgbClr val="1D2D4B"/>
              </a:buClr>
              <a:buFont typeface="Wingdings" panose="05000000000000000000" pitchFamily="2" charset="2"/>
              <a:buChar char="§"/>
            </a:pPr>
            <a:r>
              <a:rPr lang="de-DE" altLang="de-DE" sz="1600"/>
              <a:t>Die Gültigkeit wird jeweils auf der Papier-VB vermerkt</a:t>
            </a:r>
          </a:p>
        </p:txBody>
      </p:sp>
      <p:sp>
        <p:nvSpPr>
          <p:cNvPr id="18" name="Text Box 19"/>
          <p:cNvSpPr txBox="1">
            <a:spLocks noChangeArrowheads="1"/>
          </p:cNvSpPr>
          <p:nvPr/>
        </p:nvSpPr>
        <p:spPr bwMode="auto">
          <a:xfrm>
            <a:off x="6314296" y="3518841"/>
            <a:ext cx="3960812" cy="2736850"/>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marL="361950" indent="-3619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buClr>
                <a:srgbClr val="1D2D4B"/>
              </a:buClr>
              <a:buFont typeface="Wingdings" panose="05000000000000000000" pitchFamily="2" charset="2"/>
              <a:buChar char="§"/>
            </a:pPr>
            <a:r>
              <a:rPr lang="de-DE" altLang="de-DE" sz="1600" dirty="0"/>
              <a:t>es kann für </a:t>
            </a:r>
            <a:r>
              <a:rPr lang="de-DE" altLang="de-DE" sz="1600" b="1" dirty="0"/>
              <a:t>einen VN</a:t>
            </a:r>
            <a:r>
              <a:rPr lang="de-DE" altLang="de-DE" sz="1600" dirty="0"/>
              <a:t> eine </a:t>
            </a:r>
            <a:br>
              <a:rPr lang="de-DE" altLang="de-DE" sz="1600" dirty="0"/>
            </a:br>
            <a:r>
              <a:rPr lang="de-DE" altLang="de-DE" sz="1600" dirty="0"/>
              <a:t>unbegrenzte Menge an Fahrzeugen einer Flotte zugelassen werden</a:t>
            </a:r>
          </a:p>
          <a:p>
            <a:pPr>
              <a:spcBef>
                <a:spcPct val="50000"/>
              </a:spcBef>
              <a:buClr>
                <a:srgbClr val="1D2D4B"/>
              </a:buClr>
              <a:buFont typeface="Wingdings" panose="05000000000000000000" pitchFamily="2" charset="2"/>
              <a:buChar char="§"/>
            </a:pPr>
            <a:r>
              <a:rPr lang="de-DE" altLang="de-DE" sz="1600" dirty="0"/>
              <a:t>Die Beantragung kann bisher nur über die jeweiligen Fachabteilungen erfolgen</a:t>
            </a:r>
          </a:p>
          <a:p>
            <a:pPr>
              <a:spcBef>
                <a:spcPct val="50000"/>
              </a:spcBef>
              <a:buClr>
                <a:srgbClr val="1D2D4B"/>
              </a:buClr>
              <a:buFont typeface="Wingdings" panose="05000000000000000000" pitchFamily="2" charset="2"/>
              <a:buChar char="§"/>
            </a:pPr>
            <a:r>
              <a:rPr lang="de-DE" altLang="de-DE" sz="1600" dirty="0"/>
              <a:t>unbegrenzte Gültigkeit </a:t>
            </a:r>
            <a:br>
              <a:rPr lang="de-DE" altLang="de-DE" sz="1600" dirty="0"/>
            </a:br>
            <a:r>
              <a:rPr lang="de-DE" altLang="de-DE" sz="1600" dirty="0"/>
              <a:t>(Sperrung oder Entzug ist jederzeit möglich z. B. bei Vertragsaufhebung)</a:t>
            </a:r>
          </a:p>
        </p:txBody>
      </p:sp>
    </p:spTree>
    <p:extLst>
      <p:ext uri="{BB962C8B-B14F-4D97-AF65-F5344CB8AC3E}">
        <p14:creationId xmlns:p14="http://schemas.microsoft.com/office/powerpoint/2010/main" val="118790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76</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 | Arten</a:t>
            </a:r>
            <a:endParaRPr lang="de-DE" dirty="0"/>
          </a:p>
        </p:txBody>
      </p:sp>
      <p:sp>
        <p:nvSpPr>
          <p:cNvPr id="4" name="Textplatzhalter 3"/>
          <p:cNvSpPr>
            <a:spLocks noGrp="1"/>
          </p:cNvSpPr>
          <p:nvPr>
            <p:ph type="body" sz="half" idx="2"/>
          </p:nvPr>
        </p:nvSpPr>
        <p:spPr/>
        <p:txBody>
          <a:bodyPr/>
          <a:lstStyle/>
          <a:p>
            <a:pPr>
              <a:spcBef>
                <a:spcPct val="25000"/>
              </a:spcBef>
              <a:buClr>
                <a:srgbClr val="1D2D4B"/>
              </a:buClr>
            </a:pPr>
            <a:r>
              <a:rPr lang="de-DE" altLang="de-DE" sz="1600" u="sng" dirty="0"/>
              <a:t>Übertragbarkeit</a:t>
            </a:r>
          </a:p>
          <a:p>
            <a:pPr>
              <a:spcBef>
                <a:spcPct val="25000"/>
              </a:spcBef>
              <a:buClr>
                <a:srgbClr val="1D2D4B"/>
              </a:buClr>
            </a:pPr>
            <a:r>
              <a:rPr lang="de-DE" altLang="de-DE" sz="1600" dirty="0"/>
              <a:t>Da bei jeder eVB-Nummer die Daten des VN hinterlegt sind, ist die eVB-Nummer </a:t>
            </a:r>
            <a:r>
              <a:rPr lang="de-DE" altLang="de-DE" sz="1600" dirty="0" smtClean="0"/>
              <a:t>personalisiert</a:t>
            </a:r>
          </a:p>
          <a:p>
            <a:pPr>
              <a:spcBef>
                <a:spcPct val="25000"/>
              </a:spcBef>
              <a:buClr>
                <a:srgbClr val="1D2D4B"/>
              </a:buClr>
            </a:pPr>
            <a:endParaRPr lang="de-DE" altLang="de-DE" sz="1600" dirty="0"/>
          </a:p>
          <a:p>
            <a:pPr>
              <a:spcBef>
                <a:spcPct val="25000"/>
              </a:spcBef>
              <a:buClr>
                <a:srgbClr val="1D2D4B"/>
              </a:buClr>
            </a:pPr>
            <a:endParaRPr lang="de-DE" altLang="de-DE" sz="1600" dirty="0" smtClean="0"/>
          </a:p>
          <a:p>
            <a:pPr>
              <a:spcBef>
                <a:spcPct val="25000"/>
              </a:spcBef>
              <a:buClr>
                <a:srgbClr val="1D2D4B"/>
              </a:buClr>
            </a:pPr>
            <a:endParaRPr lang="de-DE" altLang="de-DE" sz="1600" dirty="0"/>
          </a:p>
          <a:p>
            <a:pPr>
              <a:spcBef>
                <a:spcPct val="25000"/>
              </a:spcBef>
              <a:buClr>
                <a:srgbClr val="1D2D4B"/>
              </a:buClr>
            </a:pPr>
            <a:endParaRPr lang="de-DE" altLang="de-DE" sz="1600" dirty="0" smtClean="0"/>
          </a:p>
          <a:p>
            <a:pPr>
              <a:spcBef>
                <a:spcPct val="25000"/>
              </a:spcBef>
              <a:buClr>
                <a:srgbClr val="1D2D4B"/>
              </a:buClr>
            </a:pPr>
            <a:endParaRPr lang="de-DE" altLang="de-DE" sz="1600" dirty="0"/>
          </a:p>
          <a:p>
            <a:pPr>
              <a:spcBef>
                <a:spcPct val="25000"/>
              </a:spcBef>
              <a:buClr>
                <a:srgbClr val="1D2D4B"/>
              </a:buClr>
            </a:pPr>
            <a:endParaRPr lang="de-DE" altLang="de-DE" sz="1600" dirty="0"/>
          </a:p>
          <a:p>
            <a:pPr>
              <a:spcBef>
                <a:spcPct val="50000"/>
              </a:spcBef>
            </a:pPr>
            <a:r>
              <a:rPr lang="de-DE" altLang="de-DE" b="1" dirty="0"/>
              <a:t>Hinweis: </a:t>
            </a:r>
          </a:p>
          <a:p>
            <a:pPr>
              <a:spcBef>
                <a:spcPct val="50000"/>
              </a:spcBef>
            </a:pPr>
            <a:r>
              <a:rPr lang="de-DE" altLang="de-DE" sz="1600" dirty="0"/>
              <a:t>Eine eVB-Nummer kann also nicht auf einen anderen VN übertragen werden</a:t>
            </a:r>
            <a:r>
              <a:rPr lang="de-DE" altLang="de-DE" sz="1600" dirty="0" smtClean="0"/>
              <a:t>! </a:t>
            </a:r>
          </a:p>
          <a:p>
            <a:pPr>
              <a:spcBef>
                <a:spcPct val="50000"/>
              </a:spcBef>
            </a:pPr>
            <a:r>
              <a:rPr lang="de-DE" altLang="de-DE" sz="1600" dirty="0" smtClean="0"/>
              <a:t>Die Zulassungsstellen können Halterdaten nicht einfach überschreiben, deswegen klären sie im Vorwege ganz genau, wer Halter des Fahrzeuges werden soll, </a:t>
            </a:r>
            <a:r>
              <a:rPr lang="de-DE" altLang="de-DE" sz="1600" u="sng" dirty="0" smtClean="0"/>
              <a:t>besonders bei Firmen (juristische Personen sie müssen mit dem Handelsregister übereinstimmen) </a:t>
            </a:r>
            <a:endParaRPr lang="de-DE" altLang="de-DE" sz="1600" u="sng" dirty="0"/>
          </a:p>
          <a:p>
            <a:pPr>
              <a:spcBef>
                <a:spcPct val="25000"/>
              </a:spcBef>
              <a:buClr>
                <a:srgbClr val="1D2D4B"/>
              </a:buClr>
            </a:pPr>
            <a:endParaRPr lang="de-DE" altLang="de-DE" sz="1600" dirty="0"/>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12"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995936" y="3005931"/>
            <a:ext cx="1009650" cy="1238250"/>
          </a:xfrm>
          <a:prstGeom prst="rect">
            <a:avLst/>
          </a:prstGeom>
          <a:noFill/>
        </p:spPr>
      </p:pic>
    </p:spTree>
    <p:extLst>
      <p:ext uri="{BB962C8B-B14F-4D97-AF65-F5344CB8AC3E}">
        <p14:creationId xmlns:p14="http://schemas.microsoft.com/office/powerpoint/2010/main" val="66569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77</a:t>
            </a:fld>
            <a:endParaRPr lang="de-DE"/>
          </a:p>
        </p:txBody>
      </p:sp>
      <p:sp>
        <p:nvSpPr>
          <p:cNvPr id="3" name="Textplatzhalter 2"/>
          <p:cNvSpPr>
            <a:spLocks noGrp="1"/>
          </p:cNvSpPr>
          <p:nvPr>
            <p:ph type="body" sz="quarter" idx="10"/>
          </p:nvPr>
        </p:nvSpPr>
        <p:spPr/>
        <p:txBody>
          <a:bodyPr/>
          <a:lstStyle/>
          <a:p>
            <a:r>
              <a:rPr lang="de-DE" dirty="0" smtClean="0"/>
              <a:t>eVB | die elektronische Versicherungsbestätigung | Versicherungsschutz</a:t>
            </a:r>
            <a:endParaRPr lang="de-DE" dirty="0"/>
          </a:p>
        </p:txBody>
      </p:sp>
      <p:sp>
        <p:nvSpPr>
          <p:cNvPr id="4" name="Textplatzhalter 3"/>
          <p:cNvSpPr>
            <a:spLocks noGrp="1"/>
          </p:cNvSpPr>
          <p:nvPr>
            <p:ph type="body" sz="half" idx="2"/>
          </p:nvPr>
        </p:nvSpPr>
        <p:spPr/>
        <p:txBody>
          <a:bodyPr/>
          <a:lstStyle/>
          <a:p>
            <a:pPr indent="19050"/>
            <a:r>
              <a:rPr lang="de-DE" altLang="de-DE" sz="1600" dirty="0"/>
              <a:t>Durch die Umstellung auf das elektronische Verfahren ändert sich der</a:t>
            </a:r>
          </a:p>
          <a:p>
            <a:pPr indent="19050"/>
            <a:r>
              <a:rPr lang="de-DE" altLang="de-DE" sz="1600" dirty="0"/>
              <a:t>Versicherungsumfang nicht:</a:t>
            </a:r>
          </a:p>
          <a:p>
            <a:pPr>
              <a:spcBef>
                <a:spcPct val="25000"/>
              </a:spcBef>
              <a:buClr>
                <a:srgbClr val="1D2D4B"/>
              </a:buClr>
            </a:pPr>
            <a:endParaRPr lang="de-DE" altLang="de-DE" sz="1600" dirty="0"/>
          </a:p>
          <a:p>
            <a:pPr marL="285750" indent="-285750">
              <a:buFont typeface="Wingdings" panose="05000000000000000000" pitchFamily="2" charset="2"/>
              <a:buChar char="§"/>
            </a:pPr>
            <a:r>
              <a:rPr lang="de-DE" altLang="de-DE" sz="1600" dirty="0"/>
              <a:t>Die vorläufige Deckungszusage bezieht sich ausschließlich auf den Bereich der Kfz-Haftpflichtversicherung (siehe Pflichtversicherungsgesetz).</a:t>
            </a:r>
            <a:br>
              <a:rPr lang="de-DE" altLang="de-DE" sz="1600" dirty="0"/>
            </a:br>
            <a:endParaRPr lang="de-DE" altLang="de-DE" sz="1600" dirty="0"/>
          </a:p>
          <a:p>
            <a:pPr marL="285750" indent="-285750">
              <a:buFont typeface="Wingdings" panose="05000000000000000000" pitchFamily="2" charset="2"/>
              <a:buChar char="§"/>
            </a:pPr>
            <a:r>
              <a:rPr lang="de-DE" altLang="de-DE" sz="1600" dirty="0"/>
              <a:t>Mit Aushändigung der Versicherungsbestätigung an den Antragsteller haftet der Versicherer zunächst im Rahmen der sogenannten vorläufigen Deckung für die durch den Gebrauch des Fahrzeuges verursachten Personen-, Sach- und Vermögensschäden.</a:t>
            </a:r>
            <a:br>
              <a:rPr lang="de-DE" altLang="de-DE" sz="1600" dirty="0"/>
            </a:br>
            <a:r>
              <a:rPr lang="de-DE" altLang="de-DE" sz="1600" dirty="0"/>
              <a:t>Das bedeutet, dass der vorläufige Versicherungsschutz in der Kfz-Haftpflichtversicherung auch bereits auf der Fahrt zur Zulassungsstelle - direkter Weg - besteht (Fahrt mit ungestempelten Kennzeichen)</a:t>
            </a:r>
          </a:p>
          <a:p>
            <a:pPr>
              <a:spcBef>
                <a:spcPct val="25000"/>
              </a:spcBef>
              <a:buClr>
                <a:srgbClr val="1D2D4B"/>
              </a:buCl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7273997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78</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a:t>
            </a:r>
            <a:endParaRPr lang="de-DE"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4605046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79</a:t>
            </a:fld>
            <a:endParaRPr lang="de-DE"/>
          </a:p>
        </p:txBody>
      </p:sp>
      <p:sp>
        <p:nvSpPr>
          <p:cNvPr id="3" name="Textplatzhalter 2"/>
          <p:cNvSpPr>
            <a:spLocks noGrp="1"/>
          </p:cNvSpPr>
          <p:nvPr>
            <p:ph type="body" sz="quarter" idx="10"/>
          </p:nvPr>
        </p:nvSpPr>
        <p:spPr/>
        <p:txBody>
          <a:bodyPr/>
          <a:lstStyle/>
          <a:p>
            <a:r>
              <a:rPr lang="de-DE" altLang="de-DE" dirty="0"/>
              <a:t>Motive und Lösungen </a:t>
            </a:r>
            <a:r>
              <a:rPr lang="de-DE" dirty="0"/>
              <a:t>| </a:t>
            </a:r>
            <a:r>
              <a:rPr lang="de-DE" dirty="0" smtClean="0"/>
              <a:t>Tarifierungsmerkmale</a:t>
            </a:r>
            <a:endParaRPr lang="de-DE" dirty="0"/>
          </a:p>
        </p:txBody>
      </p:sp>
      <p:sp>
        <p:nvSpPr>
          <p:cNvPr id="4" name="Textplatzhalter 3"/>
          <p:cNvSpPr>
            <a:spLocks noGrp="1"/>
          </p:cNvSpPr>
          <p:nvPr>
            <p:ph type="body" sz="half" idx="2"/>
          </p:nvPr>
        </p:nvSpPr>
        <p:spPr>
          <a:xfrm>
            <a:off x="2509267" y="3095580"/>
            <a:ext cx="3529312" cy="2149752"/>
          </a:xfrm>
        </p:spPr>
        <p:txBody>
          <a:bodyPr/>
          <a:lstStyle/>
          <a:p>
            <a:pPr>
              <a:spcBef>
                <a:spcPct val="0"/>
              </a:spcBef>
            </a:pPr>
            <a:r>
              <a:rPr lang="de-DE" altLang="de-DE" sz="1600" dirty="0" smtClean="0"/>
              <a:t>In beiden Versicherungszweigen werden von den Versicherungen nach bestimmten Risikomerkmalen </a:t>
            </a:r>
            <a:r>
              <a:rPr lang="de-DE" altLang="de-DE" sz="1600" u="sng" dirty="0" smtClean="0"/>
              <a:t>Rabatte oder Zuschläge</a:t>
            </a:r>
            <a:r>
              <a:rPr lang="de-DE" altLang="de-DE" sz="1600" dirty="0" smtClean="0"/>
              <a:t> auf die Prämie gewährt.</a:t>
            </a:r>
          </a:p>
          <a:p>
            <a:pPr>
              <a:spcBef>
                <a:spcPct val="0"/>
              </a:spcBef>
            </a:pPr>
            <a:endParaRPr lang="de-DE" altLang="de-DE" sz="1600" dirty="0"/>
          </a:p>
          <a:p>
            <a:pPr>
              <a:spcBef>
                <a:spcPct val="0"/>
              </a:spcBef>
            </a:pPr>
            <a:endParaRPr lang="de-DE" altLang="de-DE" sz="1600" dirty="0" smtClean="0"/>
          </a:p>
          <a:p>
            <a:pPr>
              <a:spcBef>
                <a:spcPct val="0"/>
              </a:spcBef>
            </a:pPr>
            <a:r>
              <a:rPr lang="de-DE" altLang="de-DE" sz="1600" b="1" dirty="0" smtClean="0">
                <a:solidFill>
                  <a:srgbClr val="6E0717"/>
                </a:solidFill>
              </a:rPr>
              <a:t>Hierdurch </a:t>
            </a:r>
            <a:r>
              <a:rPr lang="de-DE" altLang="de-DE" sz="1600" b="1" dirty="0">
                <a:solidFill>
                  <a:srgbClr val="6E0717"/>
                </a:solidFill>
              </a:rPr>
              <a:t>kann es zu erheblichen Preisnachlässen kommen.</a:t>
            </a:r>
          </a:p>
          <a:p>
            <a:pPr>
              <a:spcBef>
                <a:spcPct val="0"/>
              </a:spcBef>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Grafik 5" descr="rabatt-thumb173604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8579" y="2423801"/>
            <a:ext cx="3162328" cy="3655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131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4104475"/>
          </a:xfrm>
        </p:spPr>
        <p:txBody>
          <a:bodyPr/>
          <a:lstStyle/>
          <a:p>
            <a:endParaRPr lang="de-DE" dirty="0"/>
          </a:p>
          <a:p>
            <a:endParaRPr lang="de-DE" dirty="0"/>
          </a:p>
          <a:p>
            <a:pPr marL="342900" indent="-342900">
              <a:buFont typeface="Wingdings" panose="05000000000000000000" pitchFamily="2" charset="2"/>
              <a:buChar char="§"/>
            </a:pPr>
            <a:r>
              <a:rPr lang="de-DE" dirty="0"/>
              <a:t>Straßenverkehrsgesetz (StVG)</a:t>
            </a:r>
          </a:p>
          <a:p>
            <a:pPr marL="342900" indent="-342900">
              <a:buFont typeface="Wingdings" panose="05000000000000000000" pitchFamily="2" charset="2"/>
              <a:buChar char="§"/>
            </a:pPr>
            <a:r>
              <a:rPr lang="de-DE" dirty="0"/>
              <a:t>Pflichtversicherungsgesetz (PflVG)</a:t>
            </a:r>
          </a:p>
          <a:p>
            <a:pPr marL="342900" indent="-342900">
              <a:buFont typeface="Wingdings" panose="05000000000000000000" pitchFamily="2" charset="2"/>
              <a:buChar char="§"/>
            </a:pPr>
            <a:r>
              <a:rPr lang="de-DE" dirty="0"/>
              <a:t>Kraftfahrzeug-Pflichtversicherungsverordnung (</a:t>
            </a:r>
            <a:r>
              <a:rPr lang="de-DE" dirty="0" err="1"/>
              <a:t>KfzPflVV</a:t>
            </a:r>
            <a:r>
              <a:rPr lang="de-DE" dirty="0"/>
              <a:t>)</a:t>
            </a:r>
          </a:p>
          <a:p>
            <a:pPr marL="342900" indent="-342900">
              <a:buFont typeface="Wingdings" panose="05000000000000000000" pitchFamily="2" charset="2"/>
              <a:buChar char="§"/>
            </a:pPr>
            <a:r>
              <a:rPr lang="de-DE" dirty="0"/>
              <a:t>Ausländer-Pflichtversicherungsgesetz (</a:t>
            </a:r>
            <a:r>
              <a:rPr lang="de-DE" dirty="0" err="1"/>
              <a:t>AuslPflVG</a:t>
            </a:r>
            <a:r>
              <a:rPr lang="de-DE" dirty="0"/>
              <a:t>)</a:t>
            </a:r>
          </a:p>
          <a:p>
            <a:pPr marL="342900" indent="-342900">
              <a:buFont typeface="Wingdings" panose="05000000000000000000" pitchFamily="2" charset="2"/>
              <a:buChar char="§"/>
            </a:pPr>
            <a:r>
              <a:rPr lang="de-DE" dirty="0"/>
              <a:t>Versicherungsvertragsgesetz (VVG)</a:t>
            </a:r>
          </a:p>
          <a:p>
            <a:pPr marL="342900" indent="-342900">
              <a:buFont typeface="Wingdings" panose="05000000000000000000" pitchFamily="2" charset="2"/>
              <a:buChar char="§"/>
            </a:pPr>
            <a:r>
              <a:rPr lang="de-DE" dirty="0"/>
              <a:t>Bürgerliches Gesetzbuch (BGB)</a:t>
            </a:r>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smtClean="0"/>
          </a:p>
          <a:p>
            <a:pPr algn="r">
              <a:spcBef>
                <a:spcPct val="0"/>
              </a:spcBef>
              <a:spcAft>
                <a:spcPct val="50000"/>
              </a:spcAft>
            </a:pPr>
            <a:endParaRPr lang="de-DE" altLang="de-DE" dirty="0"/>
          </a:p>
          <a:p>
            <a:pPr algn="r">
              <a:spcBef>
                <a:spcPct val="0"/>
              </a:spcBef>
              <a:spcAft>
                <a:spcPct val="50000"/>
              </a:spcAft>
            </a:pPr>
            <a:endParaRPr lang="de-DE" altLang="de-DE" dirty="0"/>
          </a:p>
          <a:p>
            <a:pPr algn="r">
              <a:spcBef>
                <a:spcPct val="0"/>
              </a:spcBef>
              <a:spcAft>
                <a:spcPct val="50000"/>
              </a:spcAft>
            </a:pPr>
            <a:r>
              <a:rPr lang="de-DE" altLang="de-DE" sz="1000" dirty="0" smtClean="0"/>
              <a:t>Quelle: Kraftfahrt-Bundesamt</a:t>
            </a:r>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68893514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80</a:t>
            </a:fld>
            <a:endParaRPr lang="de-DE"/>
          </a:p>
        </p:txBody>
      </p:sp>
      <p:sp>
        <p:nvSpPr>
          <p:cNvPr id="3" name="Textplatzhalter 2"/>
          <p:cNvSpPr>
            <a:spLocks noGrp="1"/>
          </p:cNvSpPr>
          <p:nvPr>
            <p:ph type="body" sz="quarter" idx="10"/>
          </p:nvPr>
        </p:nvSpPr>
        <p:spPr/>
        <p:txBody>
          <a:bodyPr/>
          <a:lstStyle/>
          <a:p>
            <a:r>
              <a:rPr lang="de-DE" altLang="de-DE" dirty="0"/>
              <a:t>Motive und Lösungen </a:t>
            </a:r>
            <a:r>
              <a:rPr lang="de-DE" dirty="0"/>
              <a:t>| </a:t>
            </a:r>
            <a:r>
              <a:rPr lang="de-DE" dirty="0" smtClean="0"/>
              <a:t>Tarifierungsmerkmale</a:t>
            </a:r>
            <a:endParaRPr lang="de-DE" dirty="0"/>
          </a:p>
        </p:txBody>
      </p:sp>
      <p:sp>
        <p:nvSpPr>
          <p:cNvPr id="4" name="Textplatzhalter 3"/>
          <p:cNvSpPr>
            <a:spLocks noGrp="1"/>
          </p:cNvSpPr>
          <p:nvPr>
            <p:ph type="body" sz="half" idx="2"/>
          </p:nvPr>
        </p:nvSpPr>
        <p:spPr/>
        <p:txBody>
          <a:bodyPr/>
          <a:lstStyle/>
          <a:p>
            <a:pPr>
              <a:spcBef>
                <a:spcPct val="0"/>
              </a:spcBef>
            </a:pPr>
            <a:r>
              <a:rPr lang="de-DE" altLang="de-DE" sz="1600" dirty="0"/>
              <a:t>Folgende Tarifierungsmerkmale werden ggf. berücksichtigt</a:t>
            </a:r>
            <a:r>
              <a:rPr lang="de-DE" altLang="de-DE" sz="1600" dirty="0" smtClean="0"/>
              <a:t>:</a:t>
            </a:r>
          </a:p>
          <a:p>
            <a:pPr>
              <a:spcBef>
                <a:spcPct val="0"/>
              </a:spcBef>
            </a:pPr>
            <a:endParaRPr kumimoji="1" lang="de-DE" altLang="de-DE" sz="1600" dirty="0"/>
          </a:p>
          <a:p>
            <a:pPr marL="742950" lvl="1" indent="-285750">
              <a:spcBef>
                <a:spcPct val="0"/>
              </a:spcBef>
              <a:buClr>
                <a:srgbClr val="1D2D4B"/>
              </a:buClr>
              <a:buFont typeface="Wingdings" panose="05000000000000000000" pitchFamily="2" charset="2"/>
              <a:buChar char="§"/>
            </a:pPr>
            <a:r>
              <a:rPr lang="de-DE" altLang="de-DE" sz="1600" dirty="0"/>
              <a:t>Alter des VN und der berechtigten Fahrer</a:t>
            </a:r>
          </a:p>
          <a:p>
            <a:pPr marL="742950" lvl="1" indent="-285750">
              <a:spcBef>
                <a:spcPct val="0"/>
              </a:spcBef>
              <a:buClr>
                <a:srgbClr val="1D2D4B"/>
              </a:buClr>
              <a:buFont typeface="Wingdings" panose="05000000000000000000" pitchFamily="2" charset="2"/>
              <a:buChar char="§"/>
            </a:pPr>
            <a:r>
              <a:rPr lang="de-DE" altLang="de-DE" sz="1600" dirty="0"/>
              <a:t>Nutzerkreis</a:t>
            </a:r>
          </a:p>
          <a:p>
            <a:pPr marL="742950" lvl="1" indent="-285750">
              <a:spcBef>
                <a:spcPct val="0"/>
              </a:spcBef>
              <a:buClr>
                <a:srgbClr val="1D2D4B"/>
              </a:buClr>
              <a:buFont typeface="Wingdings" panose="05000000000000000000" pitchFamily="2" charset="2"/>
              <a:buChar char="§"/>
            </a:pPr>
            <a:r>
              <a:rPr lang="de-DE" altLang="de-DE" sz="1600" dirty="0"/>
              <a:t>Nutzungsart (z.B. private Nutzung)</a:t>
            </a:r>
          </a:p>
          <a:p>
            <a:pPr marL="742950" lvl="1" indent="-285750">
              <a:spcBef>
                <a:spcPct val="0"/>
              </a:spcBef>
              <a:buClr>
                <a:srgbClr val="1D2D4B"/>
              </a:buClr>
              <a:buFont typeface="Wingdings" panose="05000000000000000000" pitchFamily="2" charset="2"/>
              <a:buChar char="§"/>
            </a:pPr>
            <a:r>
              <a:rPr lang="de-DE" altLang="de-DE" sz="1600" dirty="0"/>
              <a:t>Beruf</a:t>
            </a:r>
          </a:p>
          <a:p>
            <a:pPr marL="742950" lvl="1" indent="-285750">
              <a:spcBef>
                <a:spcPct val="0"/>
              </a:spcBef>
              <a:buClr>
                <a:srgbClr val="1D2D4B"/>
              </a:buClr>
              <a:buFont typeface="Wingdings" panose="05000000000000000000" pitchFamily="2" charset="2"/>
              <a:buChar char="§"/>
            </a:pPr>
            <a:r>
              <a:rPr lang="de-DE" altLang="de-DE" sz="1600" dirty="0"/>
              <a:t>Stellplatz des Fahrzeuges (z.B. Garage) </a:t>
            </a:r>
          </a:p>
          <a:p>
            <a:pPr marL="742950" lvl="1" indent="-285750">
              <a:spcBef>
                <a:spcPct val="0"/>
              </a:spcBef>
              <a:buClr>
                <a:srgbClr val="1D2D4B"/>
              </a:buClr>
              <a:buFont typeface="Wingdings" panose="05000000000000000000" pitchFamily="2" charset="2"/>
              <a:buChar char="§"/>
            </a:pPr>
            <a:r>
              <a:rPr lang="de-DE" altLang="de-DE" sz="1600" dirty="0"/>
              <a:t>Wohneigentum</a:t>
            </a:r>
          </a:p>
          <a:p>
            <a:pPr marL="742950" lvl="1" indent="-285750">
              <a:spcBef>
                <a:spcPct val="0"/>
              </a:spcBef>
              <a:buClr>
                <a:srgbClr val="1D2D4B"/>
              </a:buClr>
              <a:buFont typeface="Wingdings" panose="05000000000000000000" pitchFamily="2" charset="2"/>
              <a:buChar char="§"/>
            </a:pPr>
            <a:r>
              <a:rPr lang="de-DE" altLang="de-DE" sz="1600" dirty="0"/>
              <a:t>Fahrleistung </a:t>
            </a:r>
          </a:p>
          <a:p>
            <a:pPr marL="742950" lvl="1" indent="-285750">
              <a:spcBef>
                <a:spcPct val="0"/>
              </a:spcBef>
              <a:buClr>
                <a:srgbClr val="1D2D4B"/>
              </a:buClr>
              <a:buFont typeface="Wingdings" panose="05000000000000000000" pitchFamily="2" charset="2"/>
              <a:buChar char="§"/>
            </a:pPr>
            <a:r>
              <a:rPr lang="de-DE" altLang="de-DE" sz="1600" dirty="0"/>
              <a:t>Alter des Fahrzeuges</a:t>
            </a:r>
          </a:p>
          <a:p>
            <a:pPr marL="742950" lvl="1" indent="-285750">
              <a:spcBef>
                <a:spcPct val="0"/>
              </a:spcBef>
              <a:buClr>
                <a:srgbClr val="1D2D4B"/>
              </a:buClr>
              <a:buFont typeface="Wingdings" panose="05000000000000000000" pitchFamily="2" charset="2"/>
              <a:buChar char="§"/>
            </a:pPr>
            <a:r>
              <a:rPr lang="de-DE" altLang="de-DE" sz="1600" dirty="0"/>
              <a:t>Dauer der Vorversicherung </a:t>
            </a:r>
          </a:p>
          <a:p>
            <a:pPr marL="742950" lvl="1" indent="-285750">
              <a:spcBef>
                <a:spcPct val="0"/>
              </a:spcBef>
              <a:buClr>
                <a:srgbClr val="1D2D4B"/>
              </a:buClr>
              <a:buFont typeface="Wingdings" panose="05000000000000000000" pitchFamily="2" charset="2"/>
              <a:buChar char="§"/>
            </a:pPr>
            <a:r>
              <a:rPr lang="de-DE" altLang="de-DE" sz="1600" dirty="0"/>
              <a:t>Familienstand</a:t>
            </a:r>
          </a:p>
          <a:p>
            <a:pPr marL="742950" lvl="1" indent="-285750">
              <a:spcBef>
                <a:spcPct val="0"/>
              </a:spcBef>
              <a:buClr>
                <a:srgbClr val="1D2D4B"/>
              </a:buClr>
              <a:buFont typeface="Wingdings" panose="05000000000000000000" pitchFamily="2" charset="2"/>
              <a:buChar char="§"/>
            </a:pPr>
            <a:r>
              <a:rPr lang="de-DE" altLang="de-DE" sz="1600" dirty="0"/>
              <a:t>Kinder (Alter der </a:t>
            </a:r>
            <a:r>
              <a:rPr lang="de-DE" altLang="de-DE" sz="1600" dirty="0" smtClean="0"/>
              <a:t>Kinder)</a:t>
            </a:r>
          </a:p>
          <a:p>
            <a:pPr>
              <a:spcBef>
                <a:spcPct val="0"/>
              </a:spcBef>
              <a:buClr>
                <a:srgbClr val="1D2D4B"/>
              </a:buClr>
            </a:pPr>
            <a:endParaRPr lang="de-DE" altLang="de-DE" sz="2200" i="1" dirty="0"/>
          </a:p>
          <a:p>
            <a:pPr>
              <a:spcBef>
                <a:spcPct val="0"/>
              </a:spcBef>
              <a:buClr>
                <a:srgbClr val="1D2D4B"/>
              </a:buClr>
            </a:pPr>
            <a:r>
              <a:rPr lang="de-DE" altLang="de-DE" sz="1600" dirty="0" smtClean="0"/>
              <a:t>Mit </a:t>
            </a:r>
            <a:r>
              <a:rPr lang="de-DE" altLang="de-DE" sz="1600" dirty="0"/>
              <a:t>der Gewährung von weichen Rabatten sind stets auch Einschränkungen im Versicherungsschutz verbunden, wenn gegen die bestehenden Vereinbarungen verstoßen wird.</a:t>
            </a:r>
            <a:endParaRPr kumimoji="1" lang="de-DE" altLang="de-DE" sz="1600" dirty="0"/>
          </a:p>
          <a:p>
            <a:pPr marL="742950" lvl="1" indent="-285750">
              <a:spcBef>
                <a:spcPct val="0"/>
              </a:spcBef>
              <a:buFont typeface="Wingdings" panose="05000000000000000000" pitchFamily="2" charset="2"/>
              <a:buChar char="§"/>
            </a:pPr>
            <a:endParaRPr lang="de-DE" altLang="de-DE" sz="1600"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16215524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81</a:t>
            </a:fld>
            <a:endParaRPr lang="de-DE"/>
          </a:p>
        </p:txBody>
      </p:sp>
      <p:sp>
        <p:nvSpPr>
          <p:cNvPr id="3" name="Textplatzhalter 2"/>
          <p:cNvSpPr>
            <a:spLocks noGrp="1"/>
          </p:cNvSpPr>
          <p:nvPr>
            <p:ph type="body" sz="quarter" idx="10"/>
          </p:nvPr>
        </p:nvSpPr>
        <p:spPr/>
        <p:txBody>
          <a:bodyPr/>
          <a:lstStyle/>
          <a:p>
            <a:r>
              <a:rPr lang="de-DE" altLang="de-DE" dirty="0"/>
              <a:t>Motive und Lösungen </a:t>
            </a:r>
            <a:r>
              <a:rPr lang="de-DE" dirty="0"/>
              <a:t>| Sonderlösungen für Junge Fahrer</a:t>
            </a:r>
          </a:p>
        </p:txBody>
      </p:sp>
      <p:sp>
        <p:nvSpPr>
          <p:cNvPr id="4" name="Textplatzhalter 3"/>
          <p:cNvSpPr>
            <a:spLocks noGrp="1"/>
          </p:cNvSpPr>
          <p:nvPr>
            <p:ph type="body" sz="half" idx="2"/>
          </p:nvPr>
        </p:nvSpPr>
        <p:spPr/>
        <p:txBody>
          <a:bodyPr/>
          <a:lstStyle/>
          <a:p>
            <a:endParaRPr lang="de-DE" sz="1600" dirty="0" smtClean="0"/>
          </a:p>
          <a:p>
            <a:r>
              <a:rPr lang="de-DE" sz="1600" dirty="0" smtClean="0"/>
              <a:t>Immer </a:t>
            </a:r>
            <a:r>
              <a:rPr lang="de-DE" sz="1600" dirty="0"/>
              <a:t>mehr Versicherer schaffen innovative Konzepte für junge Fahrer. Unter anderem bieten folgende Gesellschaften in diesem Bereich Lösungen an:</a:t>
            </a:r>
          </a:p>
          <a:p>
            <a:endParaRPr lang="de-DE" sz="1600" dirty="0" smtClean="0"/>
          </a:p>
          <a:p>
            <a:r>
              <a:rPr lang="de-DE" sz="1600" dirty="0" smtClean="0"/>
              <a:t>R+V </a:t>
            </a:r>
            <a:r>
              <a:rPr lang="de-DE" sz="1600" dirty="0"/>
              <a:t>Gruppe (Kravag, R+V, Condor)    </a:t>
            </a:r>
            <a:endParaRPr lang="de-DE" sz="1600" dirty="0" smtClean="0"/>
          </a:p>
          <a:p>
            <a:r>
              <a:rPr lang="de-DE" sz="1600" dirty="0" smtClean="0"/>
              <a:t>AXA </a:t>
            </a:r>
            <a:r>
              <a:rPr lang="de-DE" sz="1600" dirty="0"/>
              <a:t>Versicherung                              </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419145885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82</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 </a:t>
            </a:r>
            <a:r>
              <a:rPr lang="de-DE" dirty="0" smtClean="0"/>
              <a:t>| Sonderlösungen für Junge Fahrer</a:t>
            </a:r>
            <a:endParaRPr lang="de-DE" dirty="0"/>
          </a:p>
        </p:txBody>
      </p:sp>
      <p:sp>
        <p:nvSpPr>
          <p:cNvPr id="4" name="Textplatzhalter 3"/>
          <p:cNvSpPr>
            <a:spLocks noGrp="1"/>
          </p:cNvSpPr>
          <p:nvPr>
            <p:ph type="body" sz="half" idx="2"/>
          </p:nvPr>
        </p:nvSpPr>
        <p:spPr/>
        <p:txBody>
          <a:bodyPr/>
          <a:lstStyle/>
          <a:p>
            <a:endParaRPr lang="de-DE" sz="1600" b="1" dirty="0" smtClean="0"/>
          </a:p>
          <a:p>
            <a:r>
              <a:rPr lang="de-DE" sz="1600" b="1" dirty="0" smtClean="0"/>
              <a:t>KRAVAG</a:t>
            </a:r>
            <a:r>
              <a:rPr lang="de-DE" sz="1600" dirty="0" smtClean="0"/>
              <a:t> </a:t>
            </a:r>
          </a:p>
          <a:p>
            <a:pPr marL="285750" indent="-285750">
              <a:buFont typeface="Wingdings" panose="05000000000000000000" pitchFamily="2" charset="2"/>
              <a:buChar char="§"/>
            </a:pPr>
            <a:r>
              <a:rPr lang="de-DE" sz="1600" dirty="0" smtClean="0"/>
              <a:t>Fahrer </a:t>
            </a:r>
            <a:r>
              <a:rPr lang="de-DE" sz="1600" dirty="0"/>
              <a:t>darf alle bei der R+V-Gruppe versicherten Fahrzeuge fahren (289,00 € im Jahr je Zusatzfahrer)</a:t>
            </a:r>
          </a:p>
          <a:p>
            <a:pPr marL="285750" indent="-285750">
              <a:buFont typeface="Wingdings" panose="05000000000000000000" pitchFamily="2" charset="2"/>
              <a:buChar char="§"/>
            </a:pPr>
            <a:r>
              <a:rPr lang="de-DE" sz="1600" dirty="0"/>
              <a:t>Zusatzfahrer </a:t>
            </a:r>
            <a:r>
              <a:rPr lang="de-DE" sz="1600" b="1" dirty="0"/>
              <a:t>muss in einem Vertrag</a:t>
            </a:r>
            <a:r>
              <a:rPr lang="de-DE" sz="1600" dirty="0"/>
              <a:t> namentlich benannt, aber nicht mit dem Alter eingetragen werden</a:t>
            </a:r>
          </a:p>
          <a:p>
            <a:pPr marL="285750" indent="-285750">
              <a:buFont typeface="Wingdings" panose="05000000000000000000" pitchFamily="2" charset="2"/>
              <a:buChar char="§"/>
            </a:pPr>
            <a:r>
              <a:rPr lang="de-DE" sz="1600" dirty="0"/>
              <a:t>Eintragung von bis zu 3 Zusatzfahrern möglich</a:t>
            </a:r>
          </a:p>
          <a:p>
            <a:pPr marL="285750" indent="-285750">
              <a:buFont typeface="Wingdings" panose="05000000000000000000" pitchFamily="2" charset="2"/>
              <a:buChar char="§"/>
            </a:pPr>
            <a:r>
              <a:rPr lang="de-DE" sz="1600" dirty="0"/>
              <a:t>Sondereinstufung in SF-Klasse 5 bei erstmaliger Versicherung eines eigenen Kfz bei der R+V-Gruppe (Danach ist eine Versicherung bei Versicherern mit Übernahme von Sondereinstufungen möglich)</a:t>
            </a:r>
          </a:p>
          <a:p>
            <a:pPr marL="285750" indent="-285750">
              <a:buFont typeface="Wingdings" panose="05000000000000000000" pitchFamily="2" charset="2"/>
              <a:buChar char="§"/>
            </a:pPr>
            <a:r>
              <a:rPr lang="de-DE" sz="1600" dirty="0" smtClean="0"/>
              <a:t>Zusatzfahrer </a:t>
            </a:r>
            <a:r>
              <a:rPr lang="de-DE" sz="1600" dirty="0"/>
              <a:t>darf </a:t>
            </a:r>
            <a:r>
              <a:rPr lang="de-DE" sz="1600" b="1" dirty="0"/>
              <a:t>nicht Halter oder VN</a:t>
            </a:r>
            <a:r>
              <a:rPr lang="de-DE" sz="1600" dirty="0"/>
              <a:t> des gefahrenen Fahrzeuges </a:t>
            </a:r>
            <a:r>
              <a:rPr lang="de-DE" sz="1600" dirty="0" smtClean="0"/>
              <a:t>sein</a:t>
            </a:r>
          </a:p>
          <a:p>
            <a:pPr marL="285750" indent="-285750">
              <a:buFont typeface="Wingdings" panose="05000000000000000000" pitchFamily="2" charset="2"/>
              <a:buChar char="§"/>
            </a:pPr>
            <a:endParaRPr lang="de-DE" sz="1600" dirty="0"/>
          </a:p>
          <a:p>
            <a:r>
              <a:rPr lang="de-DE" sz="1600" b="1" dirty="0" smtClean="0"/>
              <a:t>Der Vorteil der Junge Fahrer spielt bei der Tarifierung und den Merkmalen keine prämienrelevante Rolle.</a:t>
            </a:r>
            <a:r>
              <a:rPr lang="de-DE" sz="1600" b="1" dirty="0"/>
              <a:t/>
            </a:r>
            <a:br>
              <a:rPr lang="de-DE" sz="1600" b="1" dirty="0"/>
            </a:br>
            <a:endParaRPr lang="de-DE" sz="1600" b="1" dirty="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372531227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83</a:t>
            </a:fld>
            <a:endParaRPr lang="de-DE"/>
          </a:p>
        </p:txBody>
      </p:sp>
      <p:sp>
        <p:nvSpPr>
          <p:cNvPr id="3" name="Textplatzhalter 2"/>
          <p:cNvSpPr>
            <a:spLocks noGrp="1"/>
          </p:cNvSpPr>
          <p:nvPr>
            <p:ph type="body" sz="quarter" idx="10"/>
          </p:nvPr>
        </p:nvSpPr>
        <p:spPr/>
        <p:txBody>
          <a:bodyPr/>
          <a:lstStyle/>
          <a:p>
            <a:r>
              <a:rPr lang="de-DE" altLang="de-DE" dirty="0"/>
              <a:t>Motive und Lösungen </a:t>
            </a:r>
            <a:endParaRPr lang="de-DE" dirty="0"/>
          </a:p>
          <a:p>
            <a:endParaRPr lang="de-DE" dirty="0"/>
          </a:p>
        </p:txBody>
      </p:sp>
      <p:sp>
        <p:nvSpPr>
          <p:cNvPr id="5" name="Titel 4"/>
          <p:cNvSpPr>
            <a:spLocks noGrp="1"/>
          </p:cNvSpPr>
          <p:nvPr>
            <p:ph type="title"/>
          </p:nvPr>
        </p:nvSpPr>
        <p:spPr/>
        <p:txBody>
          <a:bodyPr/>
          <a:lstStyle/>
          <a:p>
            <a:r>
              <a:rPr lang="de-DE" dirty="0"/>
              <a:t>Beraterausbildung | Unfall</a:t>
            </a:r>
          </a:p>
        </p:txBody>
      </p:sp>
      <p:sp>
        <p:nvSpPr>
          <p:cNvPr id="10" name="Text Box 3"/>
          <p:cNvSpPr txBox="1">
            <a:spLocks noChangeArrowheads="1"/>
          </p:cNvSpPr>
          <p:nvPr/>
        </p:nvSpPr>
        <p:spPr bwMode="auto">
          <a:xfrm>
            <a:off x="364220" y="2210986"/>
            <a:ext cx="113483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50000"/>
              </a:spcBef>
            </a:pPr>
            <a:endParaRPr kumimoji="1" lang="de-DE" altLang="de-DE" sz="1800" b="1" u="sng" dirty="0" smtClean="0"/>
          </a:p>
          <a:p>
            <a:pPr>
              <a:spcBef>
                <a:spcPct val="50000"/>
              </a:spcBef>
            </a:pPr>
            <a:r>
              <a:rPr kumimoji="1" lang="de-DE" altLang="de-DE" sz="1800" b="1" u="sng" dirty="0" smtClean="0"/>
              <a:t>Wichtig in </a:t>
            </a:r>
            <a:r>
              <a:rPr kumimoji="1" lang="de-DE" altLang="de-DE" sz="1800" b="1" u="sng" dirty="0"/>
              <a:t>der Beratung </a:t>
            </a:r>
          </a:p>
          <a:p>
            <a:pPr>
              <a:spcBef>
                <a:spcPct val="50000"/>
              </a:spcBef>
            </a:pPr>
            <a:endParaRPr kumimoji="1" lang="de-DE" altLang="de-DE" sz="1800" b="1" u="sng" dirty="0"/>
          </a:p>
        </p:txBody>
      </p:sp>
      <p:sp>
        <p:nvSpPr>
          <p:cNvPr id="11" name="Text Box 4"/>
          <p:cNvSpPr txBox="1">
            <a:spLocks noChangeArrowheads="1"/>
          </p:cNvSpPr>
          <p:nvPr/>
        </p:nvSpPr>
        <p:spPr bwMode="auto">
          <a:xfrm>
            <a:off x="364219" y="2640643"/>
            <a:ext cx="1134835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defRPr sz="2400">
                <a:solidFill>
                  <a:srgbClr val="1D2D4B"/>
                </a:solidFill>
                <a:latin typeface="Arial" panose="020B0604020202020204" pitchFamily="34" charset="0"/>
                <a:ea typeface="ＭＳ Ｐゴシック" panose="020B0600070205080204" pitchFamily="34" charset="-128"/>
              </a:defRPr>
            </a:lvl1pPr>
            <a:lvl2pPr marL="742950" indent="-285750">
              <a:spcBef>
                <a:spcPct val="20000"/>
              </a:spcBef>
              <a:buFont typeface="Wingdings" panose="05000000000000000000" pitchFamily="2" charset="2"/>
              <a:buChar char="§"/>
              <a:defRPr sz="2200">
                <a:solidFill>
                  <a:srgbClr val="1D2D4B"/>
                </a:solidFill>
                <a:latin typeface="Arial" panose="020B0604020202020204" pitchFamily="34" charset="0"/>
                <a:ea typeface="ＭＳ Ｐゴシック" panose="020B0600070205080204" pitchFamily="34" charset="-128"/>
              </a:defRPr>
            </a:lvl2pPr>
            <a:lvl3pPr marL="1143000" indent="-228600">
              <a:spcBef>
                <a:spcPct val="20000"/>
              </a:spcBef>
              <a:buFont typeface="Wingdings" panose="05000000000000000000" pitchFamily="2" charset="2"/>
              <a:buChar char="§"/>
              <a:defRPr sz="2000">
                <a:solidFill>
                  <a:srgbClr val="1D2D4B"/>
                </a:solidFill>
                <a:latin typeface="Arial" panose="020B0604020202020204" pitchFamily="34" charset="0"/>
                <a:ea typeface="ＭＳ Ｐゴシック" panose="020B0600070205080204" pitchFamily="34" charset="-128"/>
              </a:defRPr>
            </a:lvl3pPr>
            <a:lvl4pPr marL="1600200" indent="-228600">
              <a:spcBef>
                <a:spcPct val="20000"/>
              </a:spcBef>
              <a:buFont typeface="Wingdings" panose="05000000000000000000" pitchFamily="2" charset="2"/>
              <a:buChar char="§"/>
              <a:defRPr>
                <a:solidFill>
                  <a:srgbClr val="1D2D4B"/>
                </a:solidFill>
                <a:latin typeface="Arial" panose="020B0604020202020204" pitchFamily="34" charset="0"/>
                <a:ea typeface="ＭＳ Ｐゴシック" panose="020B0600070205080204" pitchFamily="34" charset="-128"/>
              </a:defRPr>
            </a:lvl4pPr>
            <a:lvl5pPr marL="2057400" indent="-228600">
              <a:spcBef>
                <a:spcPct val="20000"/>
              </a:spcBef>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Wingdings" panose="05000000000000000000" pitchFamily="2" charset="2"/>
              <a:buChar char="§"/>
              <a:defRPr sz="1600">
                <a:solidFill>
                  <a:srgbClr val="1D2D4B"/>
                </a:solidFill>
                <a:latin typeface="Arial" panose="020B0604020202020204" pitchFamily="34" charset="0"/>
                <a:ea typeface="ＭＳ Ｐゴシック" panose="020B0600070205080204" pitchFamily="34" charset="-128"/>
              </a:defRPr>
            </a:lvl9pPr>
          </a:lstStyle>
          <a:p>
            <a:pPr>
              <a:spcBef>
                <a:spcPct val="100000"/>
              </a:spcBef>
              <a:buClr>
                <a:srgbClr val="1D2D4B"/>
              </a:buClr>
              <a:buFont typeface="Wingdings" panose="05000000000000000000" pitchFamily="2" charset="2"/>
              <a:buChar char="§"/>
            </a:pPr>
            <a:endParaRPr kumimoji="1" lang="de-DE" altLang="de-DE" sz="1600" dirty="0" smtClean="0"/>
          </a:p>
          <a:p>
            <a:pPr>
              <a:spcBef>
                <a:spcPct val="100000"/>
              </a:spcBef>
              <a:buClr>
                <a:srgbClr val="1D2D4B"/>
              </a:buClr>
              <a:buFont typeface="Wingdings" panose="05000000000000000000" pitchFamily="2" charset="2"/>
              <a:buChar char="§"/>
            </a:pPr>
            <a:r>
              <a:rPr kumimoji="1" lang="de-DE" altLang="de-DE" sz="1600" dirty="0" smtClean="0"/>
              <a:t>Nutzen sie die Kfz- Fragebögen</a:t>
            </a:r>
          </a:p>
          <a:p>
            <a:pPr>
              <a:spcBef>
                <a:spcPct val="100000"/>
              </a:spcBef>
              <a:buClr>
                <a:srgbClr val="1D2D4B"/>
              </a:buClr>
              <a:buFont typeface="Wingdings" panose="05000000000000000000" pitchFamily="2" charset="2"/>
              <a:buChar char="§"/>
            </a:pPr>
            <a:r>
              <a:rPr kumimoji="1" lang="de-DE" altLang="de-DE" sz="1600" dirty="0" smtClean="0"/>
              <a:t>Klären sie ab ob es sich um Sondereinstufungen handelt</a:t>
            </a:r>
          </a:p>
          <a:p>
            <a:pPr>
              <a:spcBef>
                <a:spcPct val="100000"/>
              </a:spcBef>
              <a:buClr>
                <a:srgbClr val="1D2D4B"/>
              </a:buClr>
              <a:buFont typeface="Wingdings" panose="05000000000000000000" pitchFamily="2" charset="2"/>
              <a:buChar char="§"/>
            </a:pPr>
            <a:r>
              <a:rPr kumimoji="1" lang="de-DE" altLang="de-DE" sz="1600" dirty="0" smtClean="0"/>
              <a:t>Versuchen sie, wenn möglich keine </a:t>
            </a:r>
            <a:r>
              <a:rPr kumimoji="1" lang="de-DE" altLang="de-DE" sz="1600" dirty="0"/>
              <a:t>eVB </a:t>
            </a:r>
            <a:r>
              <a:rPr kumimoji="1" lang="de-DE" altLang="de-DE" sz="1600" dirty="0" smtClean="0"/>
              <a:t>ohne </a:t>
            </a:r>
            <a:r>
              <a:rPr kumimoji="1" lang="de-DE" altLang="de-DE" sz="1600" dirty="0"/>
              <a:t>vorherige </a:t>
            </a:r>
            <a:r>
              <a:rPr kumimoji="1" lang="de-DE" altLang="de-DE" sz="1600" dirty="0" smtClean="0"/>
              <a:t>Berechnung auszugeben </a:t>
            </a:r>
            <a:endParaRPr kumimoji="1" lang="de-DE" altLang="de-DE" sz="1600" dirty="0"/>
          </a:p>
        </p:txBody>
      </p:sp>
    </p:spTree>
    <p:extLst>
      <p:ext uri="{BB962C8B-B14F-4D97-AF65-F5344CB8AC3E}">
        <p14:creationId xmlns:p14="http://schemas.microsoft.com/office/powerpoint/2010/main" val="12940123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84</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 | </a:t>
            </a:r>
            <a:r>
              <a:rPr lang="de-DE" altLang="de-DE" dirty="0" err="1"/>
              <a:t>Nafi</a:t>
            </a:r>
            <a:r>
              <a:rPr lang="de-DE" altLang="de-DE" dirty="0"/>
              <a:t> - Vergleichssoftware</a:t>
            </a:r>
            <a:endParaRPr lang="de-DE" dirty="0"/>
          </a:p>
        </p:txBody>
      </p:sp>
      <p:sp>
        <p:nvSpPr>
          <p:cNvPr id="5" name="Titel 4"/>
          <p:cNvSpPr>
            <a:spLocks noGrp="1"/>
          </p:cNvSpPr>
          <p:nvPr>
            <p:ph type="title"/>
          </p:nvPr>
        </p:nvSpPr>
        <p:spPr/>
        <p:txBody>
          <a:bodyPr/>
          <a:lstStyle/>
          <a:p>
            <a:r>
              <a:rPr lang="de-DE" dirty="0"/>
              <a:t>Beraterausbildung | Unfall</a:t>
            </a:r>
          </a:p>
        </p:txBody>
      </p:sp>
      <p:pic>
        <p:nvPicPr>
          <p:cNvPr id="7" name="Grafik 6"/>
          <p:cNvPicPr>
            <a:picLocks noChangeAspect="1"/>
          </p:cNvPicPr>
          <p:nvPr/>
        </p:nvPicPr>
        <p:blipFill>
          <a:blip r:embed="rId2"/>
          <a:stretch>
            <a:fillRect/>
          </a:stretch>
        </p:blipFill>
        <p:spPr>
          <a:xfrm>
            <a:off x="3391594" y="2210986"/>
            <a:ext cx="4973294" cy="4128654"/>
          </a:xfrm>
          <a:prstGeom prst="rect">
            <a:avLst/>
          </a:prstGeom>
        </p:spPr>
      </p:pic>
    </p:spTree>
    <p:extLst>
      <p:ext uri="{BB962C8B-B14F-4D97-AF65-F5344CB8AC3E}">
        <p14:creationId xmlns:p14="http://schemas.microsoft.com/office/powerpoint/2010/main" val="280330321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85</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 | </a:t>
            </a:r>
            <a:r>
              <a:rPr lang="de-DE" altLang="de-DE" dirty="0" err="1" smtClean="0"/>
              <a:t>Nafi</a:t>
            </a:r>
            <a:r>
              <a:rPr lang="de-DE" altLang="de-DE" dirty="0" smtClean="0"/>
              <a:t> - Vergleichssoftware</a:t>
            </a:r>
            <a:endParaRPr lang="de-DE" dirty="0"/>
          </a:p>
        </p:txBody>
      </p:sp>
      <p:sp>
        <p:nvSpPr>
          <p:cNvPr id="5" name="Titel 4"/>
          <p:cNvSpPr>
            <a:spLocks noGrp="1"/>
          </p:cNvSpPr>
          <p:nvPr>
            <p:ph type="title"/>
          </p:nvPr>
        </p:nvSpPr>
        <p:spPr/>
        <p:txBody>
          <a:bodyPr/>
          <a:lstStyle/>
          <a:p>
            <a:r>
              <a:rPr lang="de-DE" dirty="0"/>
              <a:t>Beraterausbildung | Unfall</a:t>
            </a:r>
          </a:p>
        </p:txBody>
      </p:sp>
      <p:pic>
        <p:nvPicPr>
          <p:cNvPr id="4" name="Grafik 3"/>
          <p:cNvPicPr>
            <a:picLocks noChangeAspect="1"/>
          </p:cNvPicPr>
          <p:nvPr/>
        </p:nvPicPr>
        <p:blipFill>
          <a:blip r:embed="rId2"/>
          <a:stretch>
            <a:fillRect/>
          </a:stretch>
        </p:blipFill>
        <p:spPr>
          <a:xfrm>
            <a:off x="1331942" y="2384786"/>
            <a:ext cx="8896350" cy="3733800"/>
          </a:xfrm>
          <a:prstGeom prst="rect">
            <a:avLst/>
          </a:prstGeom>
        </p:spPr>
      </p:pic>
    </p:spTree>
    <p:extLst>
      <p:ext uri="{BB962C8B-B14F-4D97-AF65-F5344CB8AC3E}">
        <p14:creationId xmlns:p14="http://schemas.microsoft.com/office/powerpoint/2010/main" val="285090901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86</a:t>
            </a:fld>
            <a:endParaRPr lang="de-DE"/>
          </a:p>
        </p:txBody>
      </p:sp>
      <p:sp>
        <p:nvSpPr>
          <p:cNvPr id="3" name="Textplatzhalter 2"/>
          <p:cNvSpPr>
            <a:spLocks noGrp="1"/>
          </p:cNvSpPr>
          <p:nvPr>
            <p:ph type="body" sz="quarter" idx="10"/>
          </p:nvPr>
        </p:nvSpPr>
        <p:spPr/>
        <p:txBody>
          <a:bodyPr/>
          <a:lstStyle/>
          <a:p>
            <a:r>
              <a:rPr lang="de-DE" altLang="de-DE" dirty="0"/>
              <a:t>Motive und </a:t>
            </a:r>
            <a:r>
              <a:rPr lang="de-DE" altLang="de-DE" dirty="0" smtClean="0"/>
              <a:t>Lösungen | </a:t>
            </a:r>
            <a:r>
              <a:rPr lang="de-DE" altLang="de-DE" dirty="0" err="1"/>
              <a:t>Nafi</a:t>
            </a:r>
            <a:r>
              <a:rPr lang="de-DE" altLang="de-DE" dirty="0"/>
              <a:t> - Vergleichssoftware</a:t>
            </a:r>
            <a:endParaRPr lang="de-DE" dirty="0"/>
          </a:p>
        </p:txBody>
      </p:sp>
      <p:sp>
        <p:nvSpPr>
          <p:cNvPr id="5" name="Titel 4"/>
          <p:cNvSpPr>
            <a:spLocks noGrp="1"/>
          </p:cNvSpPr>
          <p:nvPr>
            <p:ph type="title"/>
          </p:nvPr>
        </p:nvSpPr>
        <p:spPr/>
        <p:txBody>
          <a:bodyPr/>
          <a:lstStyle/>
          <a:p>
            <a:r>
              <a:rPr lang="de-DE" dirty="0"/>
              <a:t>Beraterausbildung | Unfall</a:t>
            </a:r>
          </a:p>
        </p:txBody>
      </p:sp>
      <p:pic>
        <p:nvPicPr>
          <p:cNvPr id="4" name="Grafik 3"/>
          <p:cNvPicPr>
            <a:picLocks noChangeAspect="1"/>
          </p:cNvPicPr>
          <p:nvPr/>
        </p:nvPicPr>
        <p:blipFill>
          <a:blip r:embed="rId2"/>
          <a:stretch>
            <a:fillRect/>
          </a:stretch>
        </p:blipFill>
        <p:spPr>
          <a:xfrm>
            <a:off x="416404" y="2391255"/>
            <a:ext cx="11244349" cy="3206020"/>
          </a:xfrm>
          <a:prstGeom prst="rect">
            <a:avLst/>
          </a:prstGeom>
        </p:spPr>
      </p:pic>
    </p:spTree>
    <p:extLst>
      <p:ext uri="{BB962C8B-B14F-4D97-AF65-F5344CB8AC3E}">
        <p14:creationId xmlns:p14="http://schemas.microsoft.com/office/powerpoint/2010/main" val="218353681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87</a:t>
            </a:fld>
            <a:endParaRPr lang="de-DE"/>
          </a:p>
        </p:txBody>
      </p:sp>
      <p:sp>
        <p:nvSpPr>
          <p:cNvPr id="3" name="Textplatzhalter 2"/>
          <p:cNvSpPr>
            <a:spLocks noGrp="1"/>
          </p:cNvSpPr>
          <p:nvPr>
            <p:ph type="body" sz="quarter" idx="10"/>
          </p:nvPr>
        </p:nvSpPr>
        <p:spPr/>
        <p:txBody>
          <a:bodyPr/>
          <a:lstStyle/>
          <a:p>
            <a:r>
              <a:rPr lang="de-DE" altLang="de-DE" dirty="0"/>
              <a:t>Motive und Lösungen | </a:t>
            </a:r>
            <a:r>
              <a:rPr lang="de-DE" dirty="0" smtClean="0"/>
              <a:t>Produktvergleich</a:t>
            </a:r>
            <a:endParaRPr lang="de-DE" dirty="0"/>
          </a:p>
        </p:txBody>
      </p:sp>
      <p:sp>
        <p:nvSpPr>
          <p:cNvPr id="4" name="Textplatzhalter 3"/>
          <p:cNvSpPr>
            <a:spLocks noGrp="1"/>
          </p:cNvSpPr>
          <p:nvPr>
            <p:ph type="body" sz="half" idx="2"/>
          </p:nvPr>
        </p:nvSpPr>
        <p:spPr/>
        <p:txBody>
          <a:bodyPr/>
          <a:lstStyle/>
          <a:p>
            <a:pPr algn="ctr">
              <a:spcBef>
                <a:spcPct val="0"/>
              </a:spcBef>
            </a:pPr>
            <a:endParaRPr lang="de-DE" altLang="de-DE" dirty="0" smtClean="0"/>
          </a:p>
          <a:p>
            <a:pPr algn="ctr">
              <a:spcBef>
                <a:spcPct val="0"/>
              </a:spcBef>
            </a:pPr>
            <a:endParaRPr lang="de-DE" altLang="de-DE" dirty="0" smtClean="0"/>
          </a:p>
          <a:p>
            <a:pPr algn="ctr">
              <a:spcBef>
                <a:spcPct val="0"/>
              </a:spcBef>
            </a:pPr>
            <a:r>
              <a:rPr lang="de-DE" altLang="de-DE" dirty="0" smtClean="0"/>
              <a:t>afm </a:t>
            </a:r>
            <a:r>
              <a:rPr lang="de-DE" altLang="de-DE" dirty="0"/>
              <a:t>Entscheidungsnavigation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6" name="Picture 2" descr="Navi-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383" y="3184103"/>
            <a:ext cx="7506392" cy="304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648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88</a:t>
            </a:fld>
            <a:endParaRPr lang="de-DE"/>
          </a:p>
        </p:txBody>
      </p:sp>
      <p:sp>
        <p:nvSpPr>
          <p:cNvPr id="3" name="Textplatzhalter 2"/>
          <p:cNvSpPr>
            <a:spLocks noGrp="1"/>
          </p:cNvSpPr>
          <p:nvPr>
            <p:ph type="body" sz="quarter" idx="10"/>
          </p:nvPr>
        </p:nvSpPr>
        <p:spPr/>
        <p:txBody>
          <a:bodyPr/>
          <a:lstStyle/>
          <a:p>
            <a:r>
              <a:rPr lang="de-DE" altLang="de-DE" dirty="0"/>
              <a:t>Motive und Lösungen | </a:t>
            </a:r>
            <a:r>
              <a:rPr lang="de-DE" dirty="0" smtClean="0"/>
              <a:t>Produktvergleich</a:t>
            </a:r>
            <a:endParaRPr lang="de-DE" dirty="0"/>
          </a:p>
        </p:txBody>
      </p:sp>
      <p:sp>
        <p:nvSpPr>
          <p:cNvPr id="4" name="Textplatzhalter 3"/>
          <p:cNvSpPr>
            <a:spLocks noGrp="1"/>
          </p:cNvSpPr>
          <p:nvPr>
            <p:ph type="body" sz="half" idx="2"/>
          </p:nvPr>
        </p:nvSpPr>
        <p:spPr/>
        <p:txBody>
          <a:bodyPr/>
          <a:lstStyle/>
          <a:p>
            <a:pPr algn="ctr">
              <a:spcBef>
                <a:spcPct val="0"/>
              </a:spcBef>
            </a:pPr>
            <a:endParaRPr lang="de-DE" altLang="de-DE" dirty="0" smtClean="0"/>
          </a:p>
          <a:p>
            <a:pPr algn="ctr">
              <a:spcBef>
                <a:spcPct val="0"/>
              </a:spcBef>
            </a:pPr>
            <a:endParaRPr lang="de-DE" altLang="de-DE" dirty="0" smtClean="0"/>
          </a:p>
          <a:p>
            <a:pPr>
              <a:spcBef>
                <a:spcPct val="0"/>
              </a:spcBef>
            </a:pPr>
            <a:r>
              <a:rPr lang="de-DE" altLang="de-DE" dirty="0" smtClean="0"/>
              <a:t>afm </a:t>
            </a:r>
            <a:r>
              <a:rPr lang="de-DE" altLang="de-DE" dirty="0"/>
              <a:t>Entscheidungsnavigation</a:t>
            </a:r>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pic>
        <p:nvPicPr>
          <p:cNvPr id="7" name="Grafik 6"/>
          <p:cNvPicPr>
            <a:picLocks noChangeAspect="1"/>
          </p:cNvPicPr>
          <p:nvPr/>
        </p:nvPicPr>
        <p:blipFill>
          <a:blip r:embed="rId2"/>
          <a:stretch>
            <a:fillRect/>
          </a:stretch>
        </p:blipFill>
        <p:spPr>
          <a:xfrm>
            <a:off x="4209988" y="2532092"/>
            <a:ext cx="6241992" cy="3439189"/>
          </a:xfrm>
          <a:prstGeom prst="rect">
            <a:avLst/>
          </a:prstGeom>
        </p:spPr>
      </p:pic>
      <p:sp>
        <p:nvSpPr>
          <p:cNvPr id="8" name="Textplatzhalter 3"/>
          <p:cNvSpPr txBox="1">
            <a:spLocks/>
          </p:cNvSpPr>
          <p:nvPr/>
        </p:nvSpPr>
        <p:spPr>
          <a:xfrm>
            <a:off x="813511" y="3283529"/>
            <a:ext cx="3285472" cy="61514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ct val="0"/>
              </a:spcBef>
            </a:pPr>
            <a:r>
              <a:rPr lang="de-DE" altLang="de-DE" sz="1600" dirty="0"/>
              <a:t>m</a:t>
            </a:r>
            <a:r>
              <a:rPr lang="de-DE" altLang="de-DE" sz="1600" dirty="0" smtClean="0"/>
              <a:t>it über 45 bis ins Details geprüften Leistungspunkten</a:t>
            </a:r>
            <a:endParaRPr kumimoji="1" lang="de-DE" altLang="de-DE" sz="1600" dirty="0" smtClean="0"/>
          </a:p>
          <a:p>
            <a:pPr>
              <a:spcBef>
                <a:spcPct val="0"/>
              </a:spcBef>
            </a:pPr>
            <a:endParaRPr lang="de-DE" altLang="de-DE" sz="1600" dirty="0"/>
          </a:p>
        </p:txBody>
      </p:sp>
    </p:spTree>
    <p:extLst>
      <p:ext uri="{BB962C8B-B14F-4D97-AF65-F5344CB8AC3E}">
        <p14:creationId xmlns:p14="http://schemas.microsoft.com/office/powerpoint/2010/main" val="374215447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89</a:t>
            </a:fld>
            <a:endParaRPr lang="de-DE"/>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
        <p:nvSpPr>
          <p:cNvPr id="25" name="Textplatzhalter 2"/>
          <p:cNvSpPr>
            <a:spLocks noGrp="1"/>
          </p:cNvSpPr>
          <p:nvPr>
            <p:ph type="body" sz="quarter" idx="10"/>
          </p:nvPr>
        </p:nvSpPr>
        <p:spPr>
          <a:xfrm>
            <a:off x="364584" y="1755536"/>
            <a:ext cx="11347991" cy="395680"/>
          </a:xfrm>
        </p:spPr>
        <p:txBody>
          <a:bodyPr/>
          <a:lstStyle/>
          <a:p>
            <a:r>
              <a:rPr lang="de-DE" dirty="0" smtClean="0"/>
              <a:t>Motive und Lösungen | afm-Empfehlungen</a:t>
            </a:r>
            <a:endParaRPr lang="de-DE" dirty="0"/>
          </a:p>
        </p:txBody>
      </p:sp>
      <p:sp>
        <p:nvSpPr>
          <p:cNvPr id="29" name="Gestreifter Pfeil nach rechts 28"/>
          <p:cNvSpPr/>
          <p:nvPr/>
        </p:nvSpPr>
        <p:spPr>
          <a:xfrm>
            <a:off x="2882600" y="265387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Gestreifter Pfeil nach rechts 29"/>
          <p:cNvSpPr/>
          <p:nvPr/>
        </p:nvSpPr>
        <p:spPr>
          <a:xfrm>
            <a:off x="2872827" y="322848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Gestreifter Pfeil nach rechts 30"/>
          <p:cNvSpPr/>
          <p:nvPr/>
        </p:nvSpPr>
        <p:spPr>
          <a:xfrm>
            <a:off x="2863054" y="380027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Gestreifter Pfeil nach rechts 31"/>
          <p:cNvSpPr/>
          <p:nvPr/>
        </p:nvSpPr>
        <p:spPr>
          <a:xfrm>
            <a:off x="2863054" y="4372065"/>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Gestreifter Pfeil nach rechts 32"/>
          <p:cNvSpPr/>
          <p:nvPr/>
        </p:nvSpPr>
        <p:spPr>
          <a:xfrm>
            <a:off x="2882600" y="4944643"/>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Gestreifter Pfeil nach rechts 33"/>
          <p:cNvSpPr/>
          <p:nvPr/>
        </p:nvSpPr>
        <p:spPr>
          <a:xfrm>
            <a:off x="2863054" y="551829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p:cNvPicPr>
            <a:picLocks noChangeAspect="1"/>
          </p:cNvPicPr>
          <p:nvPr/>
        </p:nvPicPr>
        <p:blipFill>
          <a:blip r:embed="rId2"/>
          <a:stretch>
            <a:fillRect/>
          </a:stretch>
        </p:blipFill>
        <p:spPr>
          <a:xfrm>
            <a:off x="704850" y="2505111"/>
            <a:ext cx="1743074" cy="508884"/>
          </a:xfrm>
          <a:prstGeom prst="rect">
            <a:avLst/>
          </a:prstGeom>
        </p:spPr>
      </p:pic>
      <p:pic>
        <p:nvPicPr>
          <p:cNvPr id="4" name="Grafik 3"/>
          <p:cNvPicPr>
            <a:picLocks noChangeAspect="1"/>
          </p:cNvPicPr>
          <p:nvPr/>
        </p:nvPicPr>
        <p:blipFill>
          <a:blip r:embed="rId3"/>
          <a:stretch>
            <a:fillRect/>
          </a:stretch>
        </p:blipFill>
        <p:spPr>
          <a:xfrm>
            <a:off x="704850" y="3049234"/>
            <a:ext cx="1743074" cy="556726"/>
          </a:xfrm>
          <a:prstGeom prst="rect">
            <a:avLst/>
          </a:prstGeom>
        </p:spPr>
      </p:pic>
      <p:pic>
        <p:nvPicPr>
          <p:cNvPr id="6" name="Grafik 5"/>
          <p:cNvPicPr>
            <a:picLocks noChangeAspect="1"/>
          </p:cNvPicPr>
          <p:nvPr/>
        </p:nvPicPr>
        <p:blipFill>
          <a:blip r:embed="rId4"/>
          <a:stretch>
            <a:fillRect/>
          </a:stretch>
        </p:blipFill>
        <p:spPr>
          <a:xfrm>
            <a:off x="704851" y="3648939"/>
            <a:ext cx="1771153" cy="532767"/>
          </a:xfrm>
          <a:prstGeom prst="rect">
            <a:avLst/>
          </a:prstGeom>
        </p:spPr>
      </p:pic>
      <p:pic>
        <p:nvPicPr>
          <p:cNvPr id="17" name="Grafik 16"/>
          <p:cNvPicPr>
            <a:picLocks noChangeAspect="1"/>
          </p:cNvPicPr>
          <p:nvPr/>
        </p:nvPicPr>
        <p:blipFill>
          <a:blip r:embed="rId5"/>
          <a:stretch>
            <a:fillRect/>
          </a:stretch>
        </p:blipFill>
        <p:spPr>
          <a:xfrm>
            <a:off x="687686" y="4228000"/>
            <a:ext cx="1788318" cy="523554"/>
          </a:xfrm>
          <a:prstGeom prst="rect">
            <a:avLst/>
          </a:prstGeom>
        </p:spPr>
      </p:pic>
      <p:pic>
        <p:nvPicPr>
          <p:cNvPr id="18" name="Grafik 17"/>
          <p:cNvPicPr>
            <a:picLocks noChangeAspect="1"/>
          </p:cNvPicPr>
          <p:nvPr/>
        </p:nvPicPr>
        <p:blipFill>
          <a:blip r:embed="rId6"/>
          <a:stretch>
            <a:fillRect/>
          </a:stretch>
        </p:blipFill>
        <p:spPr>
          <a:xfrm>
            <a:off x="704977" y="4761593"/>
            <a:ext cx="1790573" cy="563725"/>
          </a:xfrm>
          <a:prstGeom prst="rect">
            <a:avLst/>
          </a:prstGeom>
        </p:spPr>
      </p:pic>
      <p:pic>
        <p:nvPicPr>
          <p:cNvPr id="19" name="Grafik 18"/>
          <p:cNvPicPr>
            <a:picLocks noChangeAspect="1"/>
          </p:cNvPicPr>
          <p:nvPr/>
        </p:nvPicPr>
        <p:blipFill>
          <a:blip r:embed="rId7"/>
          <a:stretch>
            <a:fillRect/>
          </a:stretch>
        </p:blipFill>
        <p:spPr>
          <a:xfrm>
            <a:off x="704851" y="5330082"/>
            <a:ext cx="1771154" cy="575124"/>
          </a:xfrm>
          <a:prstGeom prst="rect">
            <a:avLst/>
          </a:prstGeom>
        </p:spPr>
      </p:pic>
      <p:pic>
        <p:nvPicPr>
          <p:cNvPr id="20" name="Grafik 19"/>
          <p:cNvPicPr>
            <a:picLocks noChangeAspect="1"/>
          </p:cNvPicPr>
          <p:nvPr/>
        </p:nvPicPr>
        <p:blipFill>
          <a:blip r:embed="rId8"/>
          <a:stretch>
            <a:fillRect/>
          </a:stretch>
        </p:blipFill>
        <p:spPr>
          <a:xfrm>
            <a:off x="3590927" y="2505111"/>
            <a:ext cx="1788788" cy="552682"/>
          </a:xfrm>
          <a:prstGeom prst="rect">
            <a:avLst/>
          </a:prstGeom>
        </p:spPr>
      </p:pic>
      <p:pic>
        <p:nvPicPr>
          <p:cNvPr id="21" name="Grafik 20"/>
          <p:cNvPicPr>
            <a:picLocks noChangeAspect="1"/>
          </p:cNvPicPr>
          <p:nvPr/>
        </p:nvPicPr>
        <p:blipFill>
          <a:blip r:embed="rId9"/>
          <a:stretch>
            <a:fillRect/>
          </a:stretch>
        </p:blipFill>
        <p:spPr>
          <a:xfrm>
            <a:off x="5446390" y="2501199"/>
            <a:ext cx="1811586" cy="551874"/>
          </a:xfrm>
          <a:prstGeom prst="rect">
            <a:avLst/>
          </a:prstGeom>
        </p:spPr>
      </p:pic>
      <p:pic>
        <p:nvPicPr>
          <p:cNvPr id="22" name="Grafik 21"/>
          <p:cNvPicPr>
            <a:picLocks noChangeAspect="1"/>
          </p:cNvPicPr>
          <p:nvPr/>
        </p:nvPicPr>
        <p:blipFill>
          <a:blip r:embed="rId10"/>
          <a:stretch>
            <a:fillRect/>
          </a:stretch>
        </p:blipFill>
        <p:spPr>
          <a:xfrm>
            <a:off x="7305676" y="2529140"/>
            <a:ext cx="1774704" cy="543101"/>
          </a:xfrm>
          <a:prstGeom prst="rect">
            <a:avLst/>
          </a:prstGeom>
        </p:spPr>
      </p:pic>
      <p:pic>
        <p:nvPicPr>
          <p:cNvPr id="26" name="Grafik 25"/>
          <p:cNvPicPr>
            <a:picLocks noChangeAspect="1"/>
          </p:cNvPicPr>
          <p:nvPr/>
        </p:nvPicPr>
        <p:blipFill>
          <a:blip r:embed="rId11"/>
          <a:stretch>
            <a:fillRect/>
          </a:stretch>
        </p:blipFill>
        <p:spPr>
          <a:xfrm>
            <a:off x="3590926" y="3077718"/>
            <a:ext cx="1788789" cy="530420"/>
          </a:xfrm>
          <a:prstGeom prst="rect">
            <a:avLst/>
          </a:prstGeom>
        </p:spPr>
      </p:pic>
      <p:pic>
        <p:nvPicPr>
          <p:cNvPr id="36" name="Grafik 35"/>
          <p:cNvPicPr>
            <a:picLocks noChangeAspect="1"/>
          </p:cNvPicPr>
          <p:nvPr/>
        </p:nvPicPr>
        <p:blipFill>
          <a:blip r:embed="rId12"/>
          <a:stretch>
            <a:fillRect/>
          </a:stretch>
        </p:blipFill>
        <p:spPr>
          <a:xfrm>
            <a:off x="5451929" y="3064020"/>
            <a:ext cx="1806047" cy="552015"/>
          </a:xfrm>
          <a:prstGeom prst="rect">
            <a:avLst/>
          </a:prstGeom>
        </p:spPr>
      </p:pic>
      <p:pic>
        <p:nvPicPr>
          <p:cNvPr id="40" name="Grafik 39"/>
          <p:cNvPicPr>
            <a:picLocks noChangeAspect="1"/>
          </p:cNvPicPr>
          <p:nvPr/>
        </p:nvPicPr>
        <p:blipFill>
          <a:blip r:embed="rId13"/>
          <a:stretch>
            <a:fillRect/>
          </a:stretch>
        </p:blipFill>
        <p:spPr>
          <a:xfrm>
            <a:off x="7321672" y="3080051"/>
            <a:ext cx="1774704" cy="535984"/>
          </a:xfrm>
          <a:prstGeom prst="rect">
            <a:avLst/>
          </a:prstGeom>
        </p:spPr>
      </p:pic>
      <p:pic>
        <p:nvPicPr>
          <p:cNvPr id="57" name="Grafik 56"/>
          <p:cNvPicPr>
            <a:picLocks noChangeAspect="1"/>
          </p:cNvPicPr>
          <p:nvPr/>
        </p:nvPicPr>
        <p:blipFill>
          <a:blip r:embed="rId11"/>
          <a:stretch>
            <a:fillRect/>
          </a:stretch>
        </p:blipFill>
        <p:spPr>
          <a:xfrm>
            <a:off x="3590925" y="3648412"/>
            <a:ext cx="1788789" cy="530420"/>
          </a:xfrm>
          <a:prstGeom prst="rect">
            <a:avLst/>
          </a:prstGeom>
        </p:spPr>
      </p:pic>
      <p:pic>
        <p:nvPicPr>
          <p:cNvPr id="58" name="Grafik 57"/>
          <p:cNvPicPr>
            <a:picLocks noChangeAspect="1"/>
          </p:cNvPicPr>
          <p:nvPr/>
        </p:nvPicPr>
        <p:blipFill>
          <a:blip r:embed="rId13"/>
          <a:stretch>
            <a:fillRect/>
          </a:stretch>
        </p:blipFill>
        <p:spPr>
          <a:xfrm>
            <a:off x="7321672" y="3681903"/>
            <a:ext cx="1774704" cy="535984"/>
          </a:xfrm>
          <a:prstGeom prst="rect">
            <a:avLst/>
          </a:prstGeom>
        </p:spPr>
      </p:pic>
      <p:pic>
        <p:nvPicPr>
          <p:cNvPr id="43" name="Grafik 42"/>
          <p:cNvPicPr>
            <a:picLocks noChangeAspect="1"/>
          </p:cNvPicPr>
          <p:nvPr/>
        </p:nvPicPr>
        <p:blipFill>
          <a:blip r:embed="rId14"/>
          <a:stretch>
            <a:fillRect/>
          </a:stretch>
        </p:blipFill>
        <p:spPr>
          <a:xfrm>
            <a:off x="5446390" y="3661744"/>
            <a:ext cx="1821139" cy="554784"/>
          </a:xfrm>
          <a:prstGeom prst="rect">
            <a:avLst/>
          </a:prstGeom>
        </p:spPr>
      </p:pic>
      <p:pic>
        <p:nvPicPr>
          <p:cNvPr id="44" name="Grafik 43"/>
          <p:cNvPicPr>
            <a:picLocks noChangeAspect="1"/>
          </p:cNvPicPr>
          <p:nvPr/>
        </p:nvPicPr>
        <p:blipFill>
          <a:blip r:embed="rId15"/>
          <a:stretch>
            <a:fillRect/>
          </a:stretch>
        </p:blipFill>
        <p:spPr>
          <a:xfrm>
            <a:off x="3598307" y="4216528"/>
            <a:ext cx="1781407" cy="540818"/>
          </a:xfrm>
          <a:prstGeom prst="rect">
            <a:avLst/>
          </a:prstGeom>
        </p:spPr>
      </p:pic>
      <p:pic>
        <p:nvPicPr>
          <p:cNvPr id="59" name="Grafik 58"/>
          <p:cNvPicPr>
            <a:picLocks noChangeAspect="1"/>
          </p:cNvPicPr>
          <p:nvPr/>
        </p:nvPicPr>
        <p:blipFill>
          <a:blip r:embed="rId10"/>
          <a:stretch>
            <a:fillRect/>
          </a:stretch>
        </p:blipFill>
        <p:spPr>
          <a:xfrm>
            <a:off x="3590925" y="4795042"/>
            <a:ext cx="1774704" cy="543101"/>
          </a:xfrm>
          <a:prstGeom prst="rect">
            <a:avLst/>
          </a:prstGeom>
        </p:spPr>
      </p:pic>
      <p:pic>
        <p:nvPicPr>
          <p:cNvPr id="60" name="Grafik 59"/>
          <p:cNvPicPr>
            <a:picLocks noChangeAspect="1"/>
          </p:cNvPicPr>
          <p:nvPr/>
        </p:nvPicPr>
        <p:blipFill>
          <a:blip r:embed="rId16"/>
          <a:stretch>
            <a:fillRect/>
          </a:stretch>
        </p:blipFill>
        <p:spPr>
          <a:xfrm>
            <a:off x="5447399" y="4761593"/>
            <a:ext cx="1791603" cy="543453"/>
          </a:xfrm>
          <a:prstGeom prst="rect">
            <a:avLst/>
          </a:prstGeom>
        </p:spPr>
      </p:pic>
      <p:pic>
        <p:nvPicPr>
          <p:cNvPr id="45" name="Grafik 44"/>
          <p:cNvPicPr>
            <a:picLocks noChangeAspect="1"/>
          </p:cNvPicPr>
          <p:nvPr/>
        </p:nvPicPr>
        <p:blipFill>
          <a:blip r:embed="rId17"/>
          <a:stretch>
            <a:fillRect/>
          </a:stretch>
        </p:blipFill>
        <p:spPr>
          <a:xfrm>
            <a:off x="3570326" y="5372868"/>
            <a:ext cx="1799877" cy="542347"/>
          </a:xfrm>
          <a:prstGeom prst="rect">
            <a:avLst/>
          </a:prstGeom>
        </p:spPr>
      </p:pic>
    </p:spTree>
    <p:extLst>
      <p:ext uri="{BB962C8B-B14F-4D97-AF65-F5344CB8AC3E}">
        <p14:creationId xmlns:p14="http://schemas.microsoft.com/office/powerpoint/2010/main" val="33624785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quarter" idx="10"/>
          </p:nvPr>
        </p:nvSpPr>
        <p:spPr/>
        <p:txBody>
          <a:bodyPr/>
          <a:lstStyle/>
          <a:p>
            <a:r>
              <a:rPr lang="de-DE" dirty="0"/>
              <a:t>Gesetzliche Grundlagen</a:t>
            </a:r>
          </a:p>
        </p:txBody>
      </p:sp>
      <p:sp>
        <p:nvSpPr>
          <p:cNvPr id="4" name="Textplatzhalter 3"/>
          <p:cNvSpPr>
            <a:spLocks noGrp="1"/>
          </p:cNvSpPr>
          <p:nvPr>
            <p:ph type="body" sz="half" idx="2"/>
          </p:nvPr>
        </p:nvSpPr>
        <p:spPr>
          <a:xfrm>
            <a:off x="369357" y="2247681"/>
            <a:ext cx="11343218" cy="3970239"/>
          </a:xfrm>
        </p:spPr>
        <p:txBody>
          <a:bodyPr/>
          <a:lstStyle/>
          <a:p>
            <a:r>
              <a:rPr lang="de-DE" dirty="0" smtClean="0"/>
              <a:t>Straßenverkehrsgesetz </a:t>
            </a:r>
            <a:r>
              <a:rPr lang="de-DE" dirty="0"/>
              <a:t>(StVG</a:t>
            </a:r>
            <a:r>
              <a:rPr lang="de-DE" dirty="0" smtClean="0"/>
              <a:t>) § 7 </a:t>
            </a:r>
            <a:r>
              <a:rPr lang="de-DE" dirty="0"/>
              <a:t>Haftung des Halters</a:t>
            </a:r>
          </a:p>
          <a:p>
            <a:endParaRPr lang="de-DE" dirty="0" smtClean="0"/>
          </a:p>
          <a:p>
            <a:r>
              <a:rPr lang="de-DE" dirty="0" smtClean="0"/>
              <a:t>(</a:t>
            </a:r>
            <a:r>
              <a:rPr lang="de-DE" dirty="0"/>
              <a:t>1) Wird </a:t>
            </a:r>
            <a:r>
              <a:rPr lang="de-DE" b="1" u="sng" dirty="0"/>
              <a:t>bei dem Betrieb </a:t>
            </a:r>
            <a:r>
              <a:rPr lang="de-DE" dirty="0"/>
              <a:t>eines Kraftfahrzeugs oder eines Anhängers, der dazu bestimmt ist, von einem Kraftfahrzeug mitgeführt zu werden, ein Mensch getötet, der Körper oder die Gesundheit eines Menschen verletzt oder eine Sache beschädigt, so ist </a:t>
            </a:r>
            <a:r>
              <a:rPr lang="de-DE" b="1" u="sng" dirty="0"/>
              <a:t>der Halter verpflichtet</a:t>
            </a:r>
            <a:r>
              <a:rPr lang="de-DE" dirty="0"/>
              <a:t>, dem Verletzten </a:t>
            </a:r>
            <a:r>
              <a:rPr lang="de-DE" b="1" u="sng" dirty="0"/>
              <a:t>den daraus entstehenden Schaden </a:t>
            </a:r>
            <a:r>
              <a:rPr lang="de-DE" dirty="0"/>
              <a:t>zu ersetzen</a:t>
            </a:r>
            <a:r>
              <a:rPr lang="de-DE" dirty="0" smtClean="0"/>
              <a:t>.</a:t>
            </a: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a:p>
            <a:pPr marL="285750" indent="-285750">
              <a:spcBef>
                <a:spcPct val="0"/>
              </a:spcBef>
              <a:spcAft>
                <a:spcPct val="50000"/>
              </a:spcAft>
              <a:buFont typeface="Wingdings" panose="05000000000000000000" pitchFamily="2" charset="2"/>
              <a:buChar char="§"/>
            </a:pPr>
            <a:endParaRPr lang="de-DE" altLang="de-DE" dirty="0"/>
          </a:p>
          <a:p>
            <a:pPr marL="285750" indent="-285750">
              <a:spcBef>
                <a:spcPct val="0"/>
              </a:spcBef>
              <a:spcAft>
                <a:spcPct val="50000"/>
              </a:spcAft>
              <a:buFont typeface="Wingdings" panose="05000000000000000000" pitchFamily="2" charset="2"/>
              <a:buChar char="§"/>
            </a:pPr>
            <a:endParaRPr lang="de-DE" altLang="de-DE" dirty="0" smtClean="0"/>
          </a:p>
        </p:txBody>
      </p:sp>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9963140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90</a:t>
            </a:fld>
            <a:endParaRPr lang="de-DE"/>
          </a:p>
        </p:txBody>
      </p:sp>
      <p:sp>
        <p:nvSpPr>
          <p:cNvPr id="3" name="Textplatzhalter 2"/>
          <p:cNvSpPr>
            <a:spLocks noGrp="1"/>
          </p:cNvSpPr>
          <p:nvPr>
            <p:ph type="body" sz="quarter" idx="10"/>
          </p:nvPr>
        </p:nvSpPr>
        <p:spPr/>
        <p:txBody>
          <a:bodyPr/>
          <a:lstStyle/>
          <a:p>
            <a:pPr algn="ctr">
              <a:spcBef>
                <a:spcPct val="0"/>
              </a:spcBef>
            </a:pPr>
            <a:r>
              <a:rPr lang="de-DE" altLang="de-DE" dirty="0" smtClean="0"/>
              <a:t>In diesem Sinne – Danke für ihre Aufmerksamkeit und Gute Heimfahrt</a:t>
            </a:r>
            <a:endParaRPr lang="de-DE" altLang="de-DE" dirty="0"/>
          </a:p>
        </p:txBody>
      </p:sp>
      <p:pic>
        <p:nvPicPr>
          <p:cNvPr id="7" name="Grafik 6"/>
          <p:cNvPicPr>
            <a:picLocks noChangeAspect="1"/>
          </p:cNvPicPr>
          <p:nvPr/>
        </p:nvPicPr>
        <p:blipFill>
          <a:blip r:embed="rId2"/>
          <a:stretch>
            <a:fillRect/>
          </a:stretch>
        </p:blipFill>
        <p:spPr>
          <a:xfrm>
            <a:off x="1266554" y="2210986"/>
            <a:ext cx="9544050" cy="4371975"/>
          </a:xfrm>
          <a:prstGeom prst="rect">
            <a:avLst/>
          </a:prstGeom>
        </p:spPr>
      </p:pic>
      <p:sp>
        <p:nvSpPr>
          <p:cNvPr id="5" name="Titel 4"/>
          <p:cNvSpPr>
            <a:spLocks noGrp="1"/>
          </p:cNvSpPr>
          <p:nvPr>
            <p:ph type="title"/>
          </p:nvPr>
        </p:nvSpPr>
        <p:spPr/>
        <p:txBody>
          <a:bodyPr/>
          <a:lstStyle/>
          <a:p>
            <a:r>
              <a:rPr lang="de-DE" dirty="0"/>
              <a:t>Beraterausbildung | </a:t>
            </a:r>
            <a:r>
              <a:rPr lang="de-DE" dirty="0" smtClean="0"/>
              <a:t>Kfz</a:t>
            </a:r>
            <a:endParaRPr lang="de-DE" dirty="0"/>
          </a:p>
        </p:txBody>
      </p:sp>
    </p:spTree>
    <p:extLst>
      <p:ext uri="{BB962C8B-B14F-4D97-AF65-F5344CB8AC3E}">
        <p14:creationId xmlns:p14="http://schemas.microsoft.com/office/powerpoint/2010/main" val="181535577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5843</Words>
  <Application>Microsoft Office PowerPoint</Application>
  <PresentationFormat>Breitbild</PresentationFormat>
  <Paragraphs>1071</Paragraphs>
  <Slides>90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90</vt:i4>
      </vt:variant>
    </vt:vector>
  </HeadingPairs>
  <TitlesOfParts>
    <vt:vector size="96" baseType="lpstr">
      <vt:lpstr>ＭＳ Ｐゴシック</vt:lpstr>
      <vt:lpstr>Arial</vt:lpstr>
      <vt:lpstr>Calibri</vt:lpstr>
      <vt:lpstr>Symbol</vt:lpstr>
      <vt:lpstr>Wingdings</vt:lpstr>
      <vt:lpstr>Design_afm</vt:lpstr>
      <vt:lpstr>Beraterausbildung</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Kfz</vt:lpstr>
      <vt:lpstr>Beraterausbildung | Unfall</vt:lpstr>
      <vt:lpstr>Beraterausbildung | Unfall</vt:lpstr>
      <vt:lpstr>Beraterausbildung | Unfall</vt:lpstr>
      <vt:lpstr>Beraterausbildung | Unfall</vt:lpstr>
      <vt:lpstr>Beraterausbildung | Kfz</vt:lpstr>
      <vt:lpstr>Beraterausbildung | Kfz</vt:lpstr>
      <vt:lpstr>Beraterausbildung | Kfz</vt:lpstr>
      <vt:lpstr>Beraterausbildung | Kfz</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Andreas Kiss</cp:lastModifiedBy>
  <cp:revision>287</cp:revision>
  <cp:lastPrinted>2019-08-21T13:01:55Z</cp:lastPrinted>
  <dcterms:created xsi:type="dcterms:W3CDTF">2022-04-08T12:13:21Z</dcterms:created>
  <dcterms:modified xsi:type="dcterms:W3CDTF">2022-04-27T12:11:53Z</dcterms:modified>
</cp:coreProperties>
</file>