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74"/>
  </p:notesMasterIdLst>
  <p:handoutMasterIdLst>
    <p:handoutMasterId r:id="rId75"/>
  </p:handoutMasterIdLst>
  <p:sldIdLst>
    <p:sldId id="257" r:id="rId2"/>
    <p:sldId id="258" r:id="rId3"/>
    <p:sldId id="263" r:id="rId4"/>
    <p:sldId id="264" r:id="rId5"/>
    <p:sldId id="265" r:id="rId6"/>
    <p:sldId id="266" r:id="rId7"/>
    <p:sldId id="267" r:id="rId8"/>
    <p:sldId id="269" r:id="rId9"/>
    <p:sldId id="270" r:id="rId10"/>
    <p:sldId id="268" r:id="rId11"/>
    <p:sldId id="271" r:id="rId12"/>
    <p:sldId id="273" r:id="rId13"/>
    <p:sldId id="272"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61" r:id="rId36"/>
    <p:sldId id="295" r:id="rId37"/>
    <p:sldId id="296" r:id="rId38"/>
    <p:sldId id="299" r:id="rId39"/>
    <p:sldId id="298" r:id="rId40"/>
    <p:sldId id="262" r:id="rId41"/>
    <p:sldId id="260"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870" autoAdjust="0"/>
  </p:normalViewPr>
  <p:slideViewPr>
    <p:cSldViewPr snapToGrid="0" showGuides="1">
      <p:cViewPr varScale="1">
        <p:scale>
          <a:sx n="111" d="100"/>
          <a:sy n="111" d="100"/>
        </p:scale>
        <p:origin x="132" y="61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22.04.2022</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22.04.2022</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smtClean="0"/>
              <a:t>Beraterausbildung</a:t>
            </a:r>
            <a:endParaRPr lang="de-DE" dirty="0"/>
          </a:p>
        </p:txBody>
      </p:sp>
      <p:sp>
        <p:nvSpPr>
          <p:cNvPr id="3" name="Rectangle 4"/>
          <p:cNvSpPr>
            <a:spLocks noChangeArrowheads="1"/>
          </p:cNvSpPr>
          <p:nvPr/>
        </p:nvSpPr>
        <p:spPr bwMode="auto">
          <a:xfrm>
            <a:off x="364221" y="2010630"/>
            <a:ext cx="7772400" cy="936625"/>
          </a:xfrm>
          <a:prstGeom prst="rect">
            <a:avLst/>
          </a:prstGeom>
          <a:noFill/>
          <a:ln w="9525">
            <a:noFill/>
            <a:miter lim="800000"/>
            <a:headEnd/>
            <a:tailEnd/>
          </a:ln>
        </p:spPr>
        <p:txBody>
          <a:bodyPr lIns="91384" tIns="45691" rIns="91384" bIns="45691"/>
          <a:lstStyle/>
          <a:p>
            <a:pPr algn="l"/>
            <a:r>
              <a:rPr lang="de-DE" sz="2800" dirty="0">
                <a:solidFill>
                  <a:srgbClr val="1D2D4B"/>
                </a:solidFill>
              </a:rPr>
              <a:t>Thema </a:t>
            </a:r>
            <a:r>
              <a:rPr lang="de-DE" sz="2800" dirty="0" smtClean="0">
                <a:solidFill>
                  <a:srgbClr val="1D2D4B"/>
                </a:solidFill>
              </a:rPr>
              <a:t>Haftpflicht und Recht</a:t>
            </a:r>
            <a:endParaRPr lang="de-DE" sz="2800" dirty="0">
              <a:solidFill>
                <a:srgbClr val="1D2D4B"/>
              </a:solidFill>
            </a:endParaRPr>
          </a:p>
        </p:txBody>
      </p:sp>
      <p:pic>
        <p:nvPicPr>
          <p:cNvPr id="5" name="Grafik 4"/>
          <p:cNvPicPr>
            <a:picLocks noChangeAspect="1"/>
          </p:cNvPicPr>
          <p:nvPr/>
        </p:nvPicPr>
        <p:blipFill rotWithShape="1">
          <a:blip r:embed="rId2" cstate="print">
            <a:extLst>
              <a:ext uri="{28A0092B-C50C-407E-A947-70E740481C1C}">
                <a14:useLocalDpi xmlns:a14="http://schemas.microsoft.com/office/drawing/2010/main" val="0"/>
              </a:ext>
            </a:extLst>
          </a:blip>
          <a:srcRect t="19371" b="35598"/>
          <a:stretch/>
        </p:blipFill>
        <p:spPr>
          <a:xfrm>
            <a:off x="479426" y="2707558"/>
            <a:ext cx="3773398" cy="1132810"/>
          </a:xfrm>
          <a:prstGeom prst="rect">
            <a:avLst/>
          </a:prstGeom>
        </p:spPr>
      </p:pic>
      <p:pic>
        <p:nvPicPr>
          <p:cNvPr id="6" name="Grafik 5"/>
          <p:cNvPicPr>
            <a:picLocks noChangeAspect="1"/>
          </p:cNvPicPr>
          <p:nvPr/>
        </p:nvPicPr>
        <p:blipFill rotWithShape="1">
          <a:blip r:embed="rId3" cstate="print">
            <a:extLst>
              <a:ext uri="{28A0092B-C50C-407E-A947-70E740481C1C}">
                <a14:useLocalDpi xmlns:a14="http://schemas.microsoft.com/office/drawing/2010/main" val="0"/>
              </a:ext>
            </a:extLst>
          </a:blip>
          <a:srcRect t="22013" b="32704"/>
          <a:stretch/>
        </p:blipFill>
        <p:spPr>
          <a:xfrm>
            <a:off x="4252824" y="2707558"/>
            <a:ext cx="3743863" cy="1130223"/>
          </a:xfrm>
          <a:prstGeom prst="rect">
            <a:avLst/>
          </a:prstGeom>
        </p:spPr>
      </p:pic>
      <p:pic>
        <p:nvPicPr>
          <p:cNvPr id="7" name="Grafik 6"/>
          <p:cNvPicPr>
            <a:picLocks noChangeAspect="1"/>
          </p:cNvPicPr>
          <p:nvPr/>
        </p:nvPicPr>
        <p:blipFill rotWithShape="1">
          <a:blip r:embed="rId4" cstate="print">
            <a:extLst>
              <a:ext uri="{28A0092B-C50C-407E-A947-70E740481C1C}">
                <a14:useLocalDpi xmlns:a14="http://schemas.microsoft.com/office/drawing/2010/main" val="0"/>
              </a:ext>
            </a:extLst>
          </a:blip>
          <a:srcRect t="25409" b="28931"/>
          <a:stretch/>
        </p:blipFill>
        <p:spPr>
          <a:xfrm>
            <a:off x="7996688" y="2707558"/>
            <a:ext cx="3715888" cy="1131125"/>
          </a:xfrm>
          <a:prstGeom prst="rect">
            <a:avLst/>
          </a:prstGeom>
        </p:spPr>
      </p:pic>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p:cNvSpPr>
            <a:spLocks noGrp="1"/>
          </p:cNvSpPr>
          <p:nvPr>
            <p:ph type="body" sz="quarter" idx="10"/>
          </p:nvPr>
        </p:nvSpPr>
        <p:spPr/>
        <p:txBody>
          <a:bodyPr/>
          <a:lstStyle/>
          <a:p>
            <a:r>
              <a:rPr lang="de-DE" dirty="0"/>
              <a:t>Zusätzlich versicherbare Risiken</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 decken die Gefahren, die über die private Haftpflichtversicherung gar nicht bzw. nur unzulänglich versichert sind</a:t>
            </a:r>
            <a:r>
              <a:rPr kumimoji="1" lang="de-DE" sz="1600" dirty="0" smtClean="0"/>
              <a:t>. Dazu gehören:</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Betriebs- und </a:t>
            </a:r>
            <a:r>
              <a:rPr kumimoji="1" lang="de-DE" sz="1600" dirty="0" smtClean="0"/>
              <a:t>Berufshaftpflichtversicherung (</a:t>
            </a:r>
            <a:r>
              <a:rPr kumimoji="1" lang="de-DE" sz="1600" dirty="0"/>
              <a:t>hier auch Vermögensschadenhaftpflicht)</a:t>
            </a:r>
          </a:p>
          <a:p>
            <a:pPr marL="285750" indent="-285750" eaLnBrk="0" hangingPunct="0">
              <a:spcBef>
                <a:spcPct val="50000"/>
              </a:spcBef>
              <a:buClr>
                <a:srgbClr val="1D2D4B"/>
              </a:buClr>
              <a:buFont typeface="Wingdings" panose="05000000000000000000" pitchFamily="2" charset="2"/>
              <a:buChar char="§"/>
            </a:pPr>
            <a:r>
              <a:rPr kumimoji="1" lang="de-DE" sz="1600" dirty="0"/>
              <a:t>Gewässerschadenhaftpflicht</a:t>
            </a:r>
          </a:p>
          <a:p>
            <a:pPr marL="285750" indent="-285750" eaLnBrk="0" hangingPunct="0">
              <a:spcBef>
                <a:spcPct val="50000"/>
              </a:spcBef>
              <a:buClr>
                <a:srgbClr val="1D2D4B"/>
              </a:buClr>
              <a:buFont typeface="Wingdings" panose="05000000000000000000" pitchFamily="2" charset="2"/>
              <a:buChar char="§"/>
            </a:pPr>
            <a:r>
              <a:rPr kumimoji="1" lang="de-DE" sz="1600" dirty="0"/>
              <a:t>Haus- und Grundbesitzerhaftpflicht</a:t>
            </a:r>
          </a:p>
          <a:p>
            <a:pPr marL="285750" indent="-285750" eaLnBrk="0" hangingPunct="0">
              <a:spcBef>
                <a:spcPct val="50000"/>
              </a:spcBef>
              <a:buClr>
                <a:srgbClr val="1D2D4B"/>
              </a:buClr>
              <a:buFont typeface="Wingdings" panose="05000000000000000000" pitchFamily="2" charset="2"/>
              <a:buChar char="§"/>
            </a:pPr>
            <a:r>
              <a:rPr kumimoji="1" lang="de-DE" sz="1600" dirty="0"/>
              <a:t>Bauherrenhaftpflicht</a:t>
            </a:r>
          </a:p>
          <a:p>
            <a:pPr marL="285750" indent="-285750" eaLnBrk="0" hangingPunct="0">
              <a:spcBef>
                <a:spcPct val="50000"/>
              </a:spcBef>
              <a:buClr>
                <a:srgbClr val="1D2D4B"/>
              </a:buClr>
              <a:buFont typeface="Wingdings" panose="05000000000000000000" pitchFamily="2" charset="2"/>
              <a:buChar char="§"/>
            </a:pPr>
            <a:r>
              <a:rPr kumimoji="1" lang="de-DE" sz="1600" dirty="0"/>
              <a:t>Tierhalterhaftpflicht</a:t>
            </a:r>
          </a:p>
          <a:p>
            <a:pPr marL="285750" indent="-285750" eaLnBrk="0" hangingPunct="0">
              <a:spcBef>
                <a:spcPct val="50000"/>
              </a:spcBef>
              <a:buClr>
                <a:srgbClr val="1D2D4B"/>
              </a:buClr>
              <a:buFont typeface="Wingdings" panose="05000000000000000000" pitchFamily="2" charset="2"/>
              <a:buChar char="§"/>
            </a:pPr>
            <a:r>
              <a:rPr kumimoji="1" lang="de-DE" sz="1600" dirty="0"/>
              <a:t>Jagdhaftpflicht</a:t>
            </a:r>
          </a:p>
          <a:p>
            <a:pPr marL="285750" indent="-285750" eaLnBrk="0" hangingPunct="0">
              <a:spcBef>
                <a:spcPct val="50000"/>
              </a:spcBef>
              <a:buClr>
                <a:srgbClr val="1D2D4B"/>
              </a:buClr>
              <a:buFont typeface="Wingdings" panose="05000000000000000000" pitchFamily="2" charset="2"/>
              <a:buChar char="§"/>
            </a:pPr>
            <a:r>
              <a:rPr kumimoji="1" lang="de-DE" sz="1600" dirty="0"/>
              <a:t>Kraftfahrzeughaftpflicht (Wasser, Straße, Luft)</a:t>
            </a:r>
          </a:p>
          <a:p>
            <a:pPr marL="285750" indent="-285750" eaLnBrk="0" hangingPunct="0">
              <a:spcBef>
                <a:spcPct val="50000"/>
              </a:spcBef>
              <a:buClr>
                <a:srgbClr val="1D2D4B"/>
              </a:buClr>
              <a:buFont typeface="Wingdings" panose="05000000000000000000" pitchFamily="2" charset="2"/>
              <a:buChar char="§"/>
            </a:pPr>
            <a:r>
              <a:rPr kumimoji="1" lang="de-DE" sz="1600" dirty="0"/>
              <a:t>Ausfalldeckung</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89519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p:cNvSpPr>
            <a:spLocks noGrp="1"/>
          </p:cNvSpPr>
          <p:nvPr>
            <p:ph type="body" sz="quarter" idx="10"/>
          </p:nvPr>
        </p:nvSpPr>
        <p:spPr/>
        <p:txBody>
          <a:bodyPr/>
          <a:lstStyle/>
          <a:p>
            <a:r>
              <a:rPr lang="de-DE" dirty="0"/>
              <a:t>Ausschlüsse nach den AHB</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smtClean="0"/>
              <a:t>Zum Beispiel:</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Miete, Leihe, Pacht</a:t>
            </a:r>
          </a:p>
          <a:p>
            <a:pPr marL="285750" indent="-285750" eaLnBrk="0" hangingPunct="0">
              <a:spcBef>
                <a:spcPct val="50000"/>
              </a:spcBef>
              <a:buClr>
                <a:srgbClr val="1D2D4B"/>
              </a:buClr>
              <a:buFont typeface="Wingdings" panose="05000000000000000000" pitchFamily="2" charset="2"/>
              <a:buChar char="§"/>
            </a:pPr>
            <a:r>
              <a:rPr kumimoji="1" lang="de-DE" sz="1600" dirty="0"/>
              <a:t>Hilfeleistungen mit Einverständnis</a:t>
            </a:r>
          </a:p>
          <a:p>
            <a:pPr marL="285750" indent="-285750" eaLnBrk="0" hangingPunct="0">
              <a:spcBef>
                <a:spcPct val="50000"/>
              </a:spcBef>
              <a:buClr>
                <a:srgbClr val="1D2D4B"/>
              </a:buClr>
              <a:buFont typeface="Wingdings" panose="05000000000000000000" pitchFamily="2" charset="2"/>
              <a:buChar char="§"/>
            </a:pPr>
            <a:r>
              <a:rPr kumimoji="1" lang="de-DE" sz="1600" dirty="0"/>
              <a:t>Gefährliche und außergewöhnliche Beschäftigungen</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584359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quarter" idx="10"/>
          </p:nvPr>
        </p:nvSpPr>
        <p:spPr/>
        <p:txBody>
          <a:bodyPr/>
          <a:lstStyle/>
          <a:p>
            <a:r>
              <a:rPr lang="de-DE" dirty="0"/>
              <a:t>Versicherter Personenkreis</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Versicherungsnehmer</a:t>
            </a:r>
          </a:p>
          <a:p>
            <a:pPr marL="285750" indent="-285750" eaLnBrk="0" hangingPunct="0">
              <a:spcBef>
                <a:spcPct val="50000"/>
              </a:spcBef>
              <a:buClr>
                <a:srgbClr val="1D2D4B"/>
              </a:buClr>
              <a:buFont typeface="Wingdings" panose="05000000000000000000" pitchFamily="2" charset="2"/>
              <a:buChar char="§"/>
            </a:pPr>
            <a:r>
              <a:rPr kumimoji="1" lang="de-DE" sz="1600" dirty="0"/>
              <a:t>Ehegatte</a:t>
            </a:r>
          </a:p>
          <a:p>
            <a:pPr marL="285750" indent="-285750" eaLnBrk="0" hangingPunct="0">
              <a:spcBef>
                <a:spcPct val="50000"/>
              </a:spcBef>
              <a:buClr>
                <a:srgbClr val="1D2D4B"/>
              </a:buClr>
              <a:buFont typeface="Wingdings" panose="05000000000000000000" pitchFamily="2" charset="2"/>
              <a:buChar char="§"/>
            </a:pPr>
            <a:r>
              <a:rPr kumimoji="1" lang="de-DE" sz="1600" dirty="0"/>
              <a:t>Partner in eheähnlicher Gemeinschaft    (namentlich genannt)</a:t>
            </a:r>
          </a:p>
          <a:p>
            <a:pPr marL="285750" indent="-285750" eaLnBrk="0" hangingPunct="0">
              <a:spcBef>
                <a:spcPct val="50000"/>
              </a:spcBef>
              <a:buClr>
                <a:srgbClr val="1D2D4B"/>
              </a:buClr>
              <a:buFont typeface="Wingdings" panose="05000000000000000000" pitchFamily="2" charset="2"/>
              <a:buChar char="§"/>
            </a:pPr>
            <a:r>
              <a:rPr kumimoji="1" lang="de-DE" sz="1600" dirty="0"/>
              <a:t>Hausangestellte</a:t>
            </a:r>
          </a:p>
          <a:p>
            <a:pPr marL="285750" indent="-285750" eaLnBrk="0" hangingPunct="0">
              <a:spcBef>
                <a:spcPct val="50000"/>
              </a:spcBef>
              <a:buClr>
                <a:srgbClr val="1D2D4B"/>
              </a:buClr>
              <a:buFont typeface="Wingdings" panose="05000000000000000000" pitchFamily="2" charset="2"/>
              <a:buChar char="§"/>
            </a:pPr>
            <a:r>
              <a:rPr kumimoji="1" lang="de-DE" sz="1600" dirty="0"/>
              <a:t>Kinder (bis zum 25. Lebensjahr) in der Ausbildung, im Studium,  beim Wehrdienst</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3313233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quarter" idx="10"/>
          </p:nvPr>
        </p:nvSpPr>
        <p:spPr/>
        <p:txBody>
          <a:bodyPr/>
          <a:lstStyle/>
          <a:p>
            <a:r>
              <a:rPr lang="de-DE" dirty="0"/>
              <a:t>Versicherter Personenkreis</a:t>
            </a:r>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solidFill>
                  <a:srgbClr val="003366"/>
                </a:solidFill>
              </a:rPr>
              <a:t>Mitversicherung von unverheirateten, </a:t>
            </a:r>
            <a:r>
              <a:rPr kumimoji="1" lang="de-DE" sz="1600" dirty="0" smtClean="0">
                <a:solidFill>
                  <a:srgbClr val="003366"/>
                </a:solidFill>
              </a:rPr>
              <a:t/>
            </a:r>
            <a:br>
              <a:rPr kumimoji="1" lang="de-DE" sz="1600" dirty="0" smtClean="0">
                <a:solidFill>
                  <a:srgbClr val="003366"/>
                </a:solidFill>
              </a:rPr>
            </a:br>
            <a:r>
              <a:rPr kumimoji="1" lang="de-DE" sz="1600" dirty="0" smtClean="0">
                <a:solidFill>
                  <a:srgbClr val="003366"/>
                </a:solidFill>
              </a:rPr>
              <a:t>volljährigen </a:t>
            </a:r>
            <a:r>
              <a:rPr kumimoji="1" lang="de-DE" sz="1600" dirty="0">
                <a:solidFill>
                  <a:srgbClr val="003366"/>
                </a:solidFill>
              </a:rPr>
              <a:t>Kindern in der PHV der Eltern</a:t>
            </a:r>
            <a:r>
              <a:rPr kumimoji="1" lang="de-DE" sz="1600" dirty="0" smtClean="0">
                <a:solidFill>
                  <a:srgbClr val="003366"/>
                </a:solidFill>
              </a:rPr>
              <a:t>.</a:t>
            </a: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cxnSp>
        <p:nvCxnSpPr>
          <p:cNvPr id="6" name="AutoShape 2"/>
          <p:cNvCxnSpPr>
            <a:cxnSpLocks noChangeShapeType="1"/>
            <a:stCxn id="22" idx="2"/>
            <a:endCxn id="13" idx="0"/>
          </p:cNvCxnSpPr>
          <p:nvPr/>
        </p:nvCxnSpPr>
        <p:spPr bwMode="auto">
          <a:xfrm rot="16200000" flipH="1">
            <a:off x="4205389" y="4660548"/>
            <a:ext cx="912812" cy="876300"/>
          </a:xfrm>
          <a:prstGeom prst="bentConnector3">
            <a:avLst>
              <a:gd name="adj1" fmla="val 49912"/>
            </a:avLst>
          </a:prstGeom>
          <a:noFill/>
          <a:ln w="19050">
            <a:solidFill>
              <a:srgbClr val="000066"/>
            </a:solidFill>
            <a:miter lim="800000"/>
            <a:headEnd/>
            <a:tailEnd type="triangle" w="med" len="med"/>
          </a:ln>
        </p:spPr>
      </p:cxnSp>
      <p:sp>
        <p:nvSpPr>
          <p:cNvPr id="7" name="Text Box 5"/>
          <p:cNvSpPr txBox="1">
            <a:spLocks noChangeArrowheads="1"/>
          </p:cNvSpPr>
          <p:nvPr/>
        </p:nvSpPr>
        <p:spPr bwMode="auto">
          <a:xfrm>
            <a:off x="8171757" y="4043804"/>
            <a:ext cx="1050925" cy="609600"/>
          </a:xfrm>
          <a:prstGeom prst="rect">
            <a:avLst/>
          </a:prstGeom>
          <a:solidFill>
            <a:srgbClr val="EAEAEA"/>
          </a:solidFill>
          <a:ln w="9525">
            <a:solidFill>
              <a:srgbClr val="003366"/>
            </a:solidFill>
            <a:miter lim="800000"/>
            <a:headEnd/>
            <a:tailEnd/>
          </a:ln>
        </p:spPr>
        <p:txBody>
          <a:bodyPr wrap="none" anchor="ctr"/>
          <a:lstStyle/>
          <a:p>
            <a:pPr algn="ctr"/>
            <a:r>
              <a:rPr kumimoji="1" lang="de-DE" sz="1400" b="1">
                <a:solidFill>
                  <a:srgbClr val="003366"/>
                </a:solidFill>
              </a:rPr>
              <a:t>Studium</a:t>
            </a:r>
          </a:p>
        </p:txBody>
      </p:sp>
      <p:sp>
        <p:nvSpPr>
          <p:cNvPr id="8" name="Text Box 6"/>
          <p:cNvSpPr txBox="1">
            <a:spLocks noChangeArrowheads="1"/>
          </p:cNvSpPr>
          <p:nvPr/>
        </p:nvSpPr>
        <p:spPr bwMode="auto">
          <a:xfrm>
            <a:off x="9305232" y="5555104"/>
            <a:ext cx="676275"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Lehre</a:t>
            </a:r>
          </a:p>
        </p:txBody>
      </p:sp>
      <p:sp>
        <p:nvSpPr>
          <p:cNvPr id="9" name="Text Box 7"/>
          <p:cNvSpPr txBox="1">
            <a:spLocks noChangeArrowheads="1"/>
          </p:cNvSpPr>
          <p:nvPr/>
        </p:nvSpPr>
        <p:spPr bwMode="auto">
          <a:xfrm>
            <a:off x="7938395" y="5555104"/>
            <a:ext cx="1100137"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2. Studium</a:t>
            </a:r>
          </a:p>
        </p:txBody>
      </p:sp>
      <p:sp>
        <p:nvSpPr>
          <p:cNvPr id="10" name="Text Box 8"/>
          <p:cNvSpPr txBox="1">
            <a:spLocks noChangeArrowheads="1"/>
          </p:cNvSpPr>
          <p:nvPr/>
        </p:nvSpPr>
        <p:spPr bwMode="auto">
          <a:xfrm>
            <a:off x="4584007" y="4964554"/>
            <a:ext cx="873125" cy="314325"/>
          </a:xfrm>
          <a:prstGeom prst="rect">
            <a:avLst/>
          </a:prstGeom>
          <a:solidFill>
            <a:srgbClr val="C0C0C0"/>
          </a:solidFill>
          <a:ln w="9525">
            <a:solidFill>
              <a:srgbClr val="003366"/>
            </a:solidFill>
            <a:miter lim="800000"/>
            <a:headEnd/>
            <a:tailEnd/>
          </a:ln>
        </p:spPr>
        <p:txBody>
          <a:bodyPr wrap="none">
            <a:spAutoFit/>
          </a:bodyPr>
          <a:lstStyle/>
          <a:p>
            <a:pPr algn="ctr"/>
            <a:r>
              <a:rPr kumimoji="1" lang="de-DE" sz="1400" b="1">
                <a:solidFill>
                  <a:srgbClr val="003366"/>
                </a:solidFill>
              </a:rPr>
              <a:t>2. Lehre</a:t>
            </a:r>
          </a:p>
        </p:txBody>
      </p:sp>
      <p:sp>
        <p:nvSpPr>
          <p:cNvPr id="11" name="Text Box 9"/>
          <p:cNvSpPr txBox="1">
            <a:spLocks noChangeArrowheads="1"/>
          </p:cNvSpPr>
          <p:nvPr/>
        </p:nvSpPr>
        <p:spPr bwMode="auto">
          <a:xfrm>
            <a:off x="5727007" y="4964554"/>
            <a:ext cx="903288" cy="314325"/>
          </a:xfrm>
          <a:prstGeom prst="rect">
            <a:avLst/>
          </a:prstGeom>
          <a:solidFill>
            <a:srgbClr val="C0C0C0"/>
          </a:solidFill>
          <a:ln w="9525">
            <a:solidFill>
              <a:srgbClr val="003366"/>
            </a:solidFill>
            <a:miter lim="800000"/>
            <a:headEnd/>
            <a:tailEnd/>
          </a:ln>
        </p:spPr>
        <p:txBody>
          <a:bodyPr wrap="none">
            <a:spAutoFit/>
          </a:bodyPr>
          <a:lstStyle/>
          <a:p>
            <a:pPr algn="ctr"/>
            <a:r>
              <a:rPr kumimoji="1" lang="de-DE" sz="1400" b="1">
                <a:solidFill>
                  <a:srgbClr val="003366"/>
                </a:solidFill>
              </a:rPr>
              <a:t>Studium</a:t>
            </a:r>
          </a:p>
        </p:txBody>
      </p:sp>
      <p:sp>
        <p:nvSpPr>
          <p:cNvPr id="12" name="Text Box 10"/>
          <p:cNvSpPr txBox="1">
            <a:spLocks noChangeArrowheads="1"/>
          </p:cNvSpPr>
          <p:nvPr/>
        </p:nvSpPr>
        <p:spPr bwMode="auto">
          <a:xfrm>
            <a:off x="2177357" y="5555104"/>
            <a:ext cx="903288"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Studium</a:t>
            </a:r>
          </a:p>
        </p:txBody>
      </p:sp>
      <p:sp>
        <p:nvSpPr>
          <p:cNvPr id="13" name="Text Box 11"/>
          <p:cNvSpPr txBox="1">
            <a:spLocks noChangeArrowheads="1"/>
          </p:cNvSpPr>
          <p:nvPr/>
        </p:nvSpPr>
        <p:spPr bwMode="auto">
          <a:xfrm>
            <a:off x="4480820" y="5555104"/>
            <a:ext cx="1238250"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Keine Arbeit</a:t>
            </a:r>
          </a:p>
        </p:txBody>
      </p:sp>
      <p:sp>
        <p:nvSpPr>
          <p:cNvPr id="14" name="Text Box 12"/>
          <p:cNvSpPr txBox="1">
            <a:spLocks noChangeArrowheads="1"/>
          </p:cNvSpPr>
          <p:nvPr/>
        </p:nvSpPr>
        <p:spPr bwMode="auto">
          <a:xfrm>
            <a:off x="3329882" y="5555104"/>
            <a:ext cx="873125" cy="314325"/>
          </a:xfrm>
          <a:prstGeom prst="rect">
            <a:avLst/>
          </a:prstGeom>
          <a:solidFill>
            <a:srgbClr val="EAEAEA"/>
          </a:solidFill>
          <a:ln w="9525">
            <a:solidFill>
              <a:srgbClr val="003366"/>
            </a:solidFill>
            <a:miter lim="800000"/>
            <a:headEnd/>
            <a:tailEnd/>
          </a:ln>
        </p:spPr>
        <p:txBody>
          <a:bodyPr wrap="none">
            <a:spAutoFit/>
          </a:bodyPr>
          <a:lstStyle/>
          <a:p>
            <a:pPr algn="ctr"/>
            <a:r>
              <a:rPr kumimoji="1" lang="de-DE" sz="1400" b="1">
                <a:solidFill>
                  <a:srgbClr val="003366"/>
                </a:solidFill>
              </a:rPr>
              <a:t>2. Lehre</a:t>
            </a:r>
          </a:p>
        </p:txBody>
      </p:sp>
      <p:sp>
        <p:nvSpPr>
          <p:cNvPr id="15" name="Text Box 13"/>
          <p:cNvSpPr txBox="1">
            <a:spLocks noChangeArrowheads="1"/>
          </p:cNvSpPr>
          <p:nvPr/>
        </p:nvSpPr>
        <p:spPr bwMode="auto">
          <a:xfrm>
            <a:off x="6065145" y="5555104"/>
            <a:ext cx="1731962" cy="314325"/>
          </a:xfrm>
          <a:prstGeom prst="rect">
            <a:avLst/>
          </a:prstGeom>
          <a:solidFill>
            <a:srgbClr val="EAEAEA"/>
          </a:solidFill>
          <a:ln w="9525">
            <a:solidFill>
              <a:srgbClr val="003366"/>
            </a:solidFill>
            <a:miter lim="800000"/>
            <a:headEnd/>
            <a:tailEnd/>
          </a:ln>
        </p:spPr>
        <p:txBody>
          <a:bodyPr>
            <a:spAutoFit/>
          </a:bodyPr>
          <a:lstStyle/>
          <a:p>
            <a:pPr algn="ctr"/>
            <a:r>
              <a:rPr kumimoji="1" lang="de-DE" sz="1400" b="1">
                <a:solidFill>
                  <a:srgbClr val="003366"/>
                </a:solidFill>
              </a:rPr>
              <a:t>Referendarzeit</a:t>
            </a:r>
          </a:p>
        </p:txBody>
      </p:sp>
      <p:sp>
        <p:nvSpPr>
          <p:cNvPr id="16" name="Text Box 14"/>
          <p:cNvSpPr txBox="1">
            <a:spLocks noChangeArrowheads="1"/>
          </p:cNvSpPr>
          <p:nvPr/>
        </p:nvSpPr>
        <p:spPr bwMode="auto">
          <a:xfrm>
            <a:off x="6781107" y="3297679"/>
            <a:ext cx="982663" cy="314325"/>
          </a:xfrm>
          <a:prstGeom prst="rect">
            <a:avLst/>
          </a:prstGeom>
          <a:solidFill>
            <a:srgbClr val="C0C0C0"/>
          </a:solidFill>
          <a:ln w="9525">
            <a:solidFill>
              <a:srgbClr val="003366"/>
            </a:solidFill>
            <a:miter lim="800000"/>
            <a:headEnd/>
            <a:tailEnd/>
          </a:ln>
        </p:spPr>
        <p:txBody>
          <a:bodyPr wrap="none" anchor="ctr">
            <a:spAutoFit/>
          </a:bodyPr>
          <a:lstStyle/>
          <a:p>
            <a:pPr algn="ctr"/>
            <a:r>
              <a:rPr kumimoji="1" lang="de-DE" sz="1400" b="1">
                <a:solidFill>
                  <a:srgbClr val="003366"/>
                </a:solidFill>
              </a:rPr>
              <a:t>Wartezeit</a:t>
            </a:r>
          </a:p>
        </p:txBody>
      </p:sp>
      <p:sp>
        <p:nvSpPr>
          <p:cNvPr id="17" name="Text Box 15"/>
          <p:cNvSpPr txBox="1">
            <a:spLocks noChangeArrowheads="1"/>
          </p:cNvSpPr>
          <p:nvPr/>
        </p:nvSpPr>
        <p:spPr bwMode="auto">
          <a:xfrm>
            <a:off x="4391920" y="3300953"/>
            <a:ext cx="2133600" cy="307777"/>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dirty="0" smtClean="0">
                <a:solidFill>
                  <a:srgbClr val="003366"/>
                </a:solidFill>
              </a:rPr>
              <a:t>Freiwilliger  Dienst</a:t>
            </a:r>
            <a:endParaRPr kumimoji="1" lang="de-DE" sz="1400" b="1" dirty="0">
              <a:solidFill>
                <a:srgbClr val="003366"/>
              </a:solidFill>
            </a:endParaRPr>
          </a:p>
        </p:txBody>
      </p:sp>
      <p:sp>
        <p:nvSpPr>
          <p:cNvPr id="18" name="Text Box 16"/>
          <p:cNvSpPr txBox="1">
            <a:spLocks noChangeArrowheads="1"/>
          </p:cNvSpPr>
          <p:nvPr/>
        </p:nvSpPr>
        <p:spPr bwMode="auto">
          <a:xfrm>
            <a:off x="5704782" y="2459479"/>
            <a:ext cx="774700" cy="314325"/>
          </a:xfrm>
          <a:prstGeom prst="rect">
            <a:avLst/>
          </a:prstGeom>
          <a:solidFill>
            <a:srgbClr val="C0C0C0"/>
          </a:solidFill>
          <a:ln w="9525">
            <a:solidFill>
              <a:srgbClr val="003366"/>
            </a:solidFill>
            <a:miter lim="800000"/>
            <a:headEnd/>
            <a:tailEnd/>
          </a:ln>
        </p:spPr>
        <p:txBody>
          <a:bodyPr wrap="none" anchor="ctr">
            <a:spAutoFit/>
          </a:bodyPr>
          <a:lstStyle/>
          <a:p>
            <a:pPr algn="ctr"/>
            <a:r>
              <a:rPr kumimoji="1" lang="de-DE" sz="1400" b="1" dirty="0">
                <a:solidFill>
                  <a:srgbClr val="003366"/>
                </a:solidFill>
              </a:rPr>
              <a:t>Schule</a:t>
            </a:r>
          </a:p>
        </p:txBody>
      </p:sp>
      <p:sp>
        <p:nvSpPr>
          <p:cNvPr id="19" name="Text Box 17"/>
          <p:cNvSpPr txBox="1">
            <a:spLocks noChangeArrowheads="1"/>
          </p:cNvSpPr>
          <p:nvPr/>
        </p:nvSpPr>
        <p:spPr bwMode="auto">
          <a:xfrm>
            <a:off x="2258320" y="3297679"/>
            <a:ext cx="1981200" cy="314325"/>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a:solidFill>
                  <a:srgbClr val="003366"/>
                </a:solidFill>
              </a:rPr>
              <a:t>Lehre / Studium</a:t>
            </a:r>
          </a:p>
        </p:txBody>
      </p:sp>
      <p:sp>
        <p:nvSpPr>
          <p:cNvPr id="20" name="Text Box 18"/>
          <p:cNvSpPr txBox="1">
            <a:spLocks noChangeArrowheads="1"/>
          </p:cNvSpPr>
          <p:nvPr/>
        </p:nvSpPr>
        <p:spPr bwMode="auto">
          <a:xfrm>
            <a:off x="2228157" y="4082232"/>
            <a:ext cx="1295400" cy="523220"/>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dirty="0" smtClean="0">
                <a:solidFill>
                  <a:srgbClr val="003366"/>
                </a:solidFill>
              </a:rPr>
              <a:t>Freiwilliger Dienst</a:t>
            </a:r>
            <a:endParaRPr kumimoji="1" lang="de-DE" sz="1400" b="1" dirty="0">
              <a:solidFill>
                <a:srgbClr val="003366"/>
              </a:solidFill>
            </a:endParaRPr>
          </a:p>
        </p:txBody>
      </p:sp>
      <p:grpSp>
        <p:nvGrpSpPr>
          <p:cNvPr id="21" name="Group 19"/>
          <p:cNvGrpSpPr>
            <a:grpSpLocks/>
          </p:cNvGrpSpPr>
          <p:nvPr/>
        </p:nvGrpSpPr>
        <p:grpSpPr bwMode="auto">
          <a:xfrm>
            <a:off x="3761682" y="4042217"/>
            <a:ext cx="4191000" cy="600075"/>
            <a:chOff x="1632" y="2448"/>
            <a:chExt cx="2640" cy="384"/>
          </a:xfrm>
        </p:grpSpPr>
        <p:sp>
          <p:nvSpPr>
            <p:cNvPr id="22" name="Text Box 20"/>
            <p:cNvSpPr txBox="1">
              <a:spLocks noChangeArrowheads="1"/>
            </p:cNvSpPr>
            <p:nvPr/>
          </p:nvSpPr>
          <p:spPr bwMode="auto">
            <a:xfrm>
              <a:off x="1632" y="2448"/>
              <a:ext cx="581" cy="384"/>
            </a:xfrm>
            <a:prstGeom prst="rect">
              <a:avLst/>
            </a:prstGeom>
            <a:solidFill>
              <a:srgbClr val="C0C0C0"/>
            </a:solidFill>
            <a:ln w="9525">
              <a:solidFill>
                <a:srgbClr val="003366"/>
              </a:solidFill>
              <a:miter lim="800000"/>
              <a:headEnd/>
              <a:tailEnd/>
            </a:ln>
          </p:spPr>
          <p:txBody>
            <a:bodyPr wrap="none" anchor="ctr"/>
            <a:lstStyle/>
            <a:p>
              <a:pPr algn="ctr"/>
              <a:r>
                <a:rPr kumimoji="1" lang="de-DE" sz="1400" b="1">
                  <a:solidFill>
                    <a:srgbClr val="003366"/>
                  </a:solidFill>
                </a:rPr>
                <a:t>Lehre</a:t>
              </a:r>
            </a:p>
          </p:txBody>
        </p:sp>
        <p:sp>
          <p:nvSpPr>
            <p:cNvPr id="23" name="Text Box 21"/>
            <p:cNvSpPr txBox="1">
              <a:spLocks noChangeArrowheads="1"/>
            </p:cNvSpPr>
            <p:nvPr/>
          </p:nvSpPr>
          <p:spPr bwMode="auto">
            <a:xfrm>
              <a:off x="2256" y="2479"/>
              <a:ext cx="1200" cy="338"/>
            </a:xfrm>
            <a:prstGeom prst="rect">
              <a:avLst/>
            </a:prstGeom>
            <a:solidFill>
              <a:srgbClr val="C0C0C0"/>
            </a:solidFill>
            <a:ln w="9525">
              <a:solidFill>
                <a:srgbClr val="003366"/>
              </a:solidFill>
              <a:miter lim="800000"/>
              <a:headEnd/>
              <a:tailEnd/>
            </a:ln>
          </p:spPr>
          <p:txBody>
            <a:bodyPr anchor="ctr">
              <a:spAutoFit/>
            </a:bodyPr>
            <a:lstStyle/>
            <a:p>
              <a:pPr algn="ctr"/>
              <a:r>
                <a:rPr kumimoji="1" lang="de-DE" sz="1400" b="1">
                  <a:solidFill>
                    <a:srgbClr val="003366"/>
                  </a:solidFill>
                </a:rPr>
                <a:t>Lehre </a:t>
              </a:r>
            </a:p>
            <a:p>
              <a:pPr algn="ctr"/>
              <a:r>
                <a:rPr kumimoji="1" lang="de-DE" sz="1400" b="1">
                  <a:solidFill>
                    <a:srgbClr val="003366"/>
                  </a:solidFill>
                </a:rPr>
                <a:t>(abgebrochen)</a:t>
              </a:r>
            </a:p>
          </p:txBody>
        </p:sp>
        <p:sp>
          <p:nvSpPr>
            <p:cNvPr id="24" name="Text Box 22"/>
            <p:cNvSpPr txBox="1">
              <a:spLocks noChangeArrowheads="1"/>
            </p:cNvSpPr>
            <p:nvPr/>
          </p:nvSpPr>
          <p:spPr bwMode="auto">
            <a:xfrm>
              <a:off x="3504" y="2448"/>
              <a:ext cx="768" cy="384"/>
            </a:xfrm>
            <a:prstGeom prst="rect">
              <a:avLst/>
            </a:prstGeom>
            <a:solidFill>
              <a:srgbClr val="C0C0C0"/>
            </a:solidFill>
            <a:ln w="9525">
              <a:solidFill>
                <a:srgbClr val="000066"/>
              </a:solidFill>
              <a:miter lim="800000"/>
              <a:headEnd/>
              <a:tailEnd/>
            </a:ln>
          </p:spPr>
          <p:txBody>
            <a:bodyPr anchor="ctr"/>
            <a:lstStyle/>
            <a:p>
              <a:pPr algn="ctr"/>
              <a:r>
                <a:rPr kumimoji="1" lang="de-DE" sz="1400" b="1">
                  <a:solidFill>
                    <a:srgbClr val="003366"/>
                  </a:solidFill>
                </a:rPr>
                <a:t>Studium</a:t>
              </a:r>
            </a:p>
          </p:txBody>
        </p:sp>
      </p:grpSp>
      <p:sp>
        <p:nvSpPr>
          <p:cNvPr id="25" name="Text Box 23"/>
          <p:cNvSpPr txBox="1">
            <a:spLocks noChangeArrowheads="1"/>
          </p:cNvSpPr>
          <p:nvPr/>
        </p:nvSpPr>
        <p:spPr bwMode="auto">
          <a:xfrm>
            <a:off x="9314757" y="4043804"/>
            <a:ext cx="769938" cy="609600"/>
          </a:xfrm>
          <a:prstGeom prst="rect">
            <a:avLst/>
          </a:prstGeom>
          <a:solidFill>
            <a:srgbClr val="EAEAEA"/>
          </a:solidFill>
          <a:ln w="9525">
            <a:solidFill>
              <a:srgbClr val="003366"/>
            </a:solidFill>
            <a:miter lim="800000"/>
            <a:headEnd/>
            <a:tailEnd/>
          </a:ln>
        </p:spPr>
        <p:txBody>
          <a:bodyPr wrap="none" anchor="ctr"/>
          <a:lstStyle/>
          <a:p>
            <a:pPr algn="ctr"/>
            <a:r>
              <a:rPr kumimoji="1" lang="de-DE" sz="1400" b="1">
                <a:solidFill>
                  <a:srgbClr val="003366"/>
                </a:solidFill>
              </a:rPr>
              <a:t>Lehre</a:t>
            </a:r>
          </a:p>
        </p:txBody>
      </p:sp>
      <p:sp>
        <p:nvSpPr>
          <p:cNvPr id="26" name="Text Box 24"/>
          <p:cNvSpPr txBox="1">
            <a:spLocks noChangeArrowheads="1"/>
          </p:cNvSpPr>
          <p:nvPr/>
        </p:nvSpPr>
        <p:spPr bwMode="auto">
          <a:xfrm>
            <a:off x="8246370" y="3513579"/>
            <a:ext cx="1747837" cy="314325"/>
          </a:xfrm>
          <a:prstGeom prst="rect">
            <a:avLst/>
          </a:prstGeom>
          <a:solidFill>
            <a:srgbClr val="EAEAEA"/>
          </a:solidFill>
          <a:ln w="9525">
            <a:solidFill>
              <a:srgbClr val="003366"/>
            </a:solidFill>
            <a:miter lim="800000"/>
            <a:headEnd/>
            <a:tailEnd/>
          </a:ln>
        </p:spPr>
        <p:txBody>
          <a:bodyPr wrap="none" anchor="ctr">
            <a:spAutoFit/>
          </a:bodyPr>
          <a:lstStyle/>
          <a:p>
            <a:pPr algn="ctr"/>
            <a:r>
              <a:rPr kumimoji="1" lang="de-DE" sz="1400" b="1">
                <a:solidFill>
                  <a:srgbClr val="003366"/>
                </a:solidFill>
              </a:rPr>
              <a:t>Berufs-/ Zeitsoldat</a:t>
            </a:r>
          </a:p>
        </p:txBody>
      </p:sp>
      <p:cxnSp>
        <p:nvCxnSpPr>
          <p:cNvPr id="27" name="AutoShape 26"/>
          <p:cNvCxnSpPr>
            <a:cxnSpLocks noChangeShapeType="1"/>
            <a:stCxn id="18" idx="2"/>
            <a:endCxn id="17" idx="0"/>
          </p:cNvCxnSpPr>
          <p:nvPr/>
        </p:nvCxnSpPr>
        <p:spPr bwMode="auto">
          <a:xfrm rot="5400000">
            <a:off x="5511852" y="2720672"/>
            <a:ext cx="527149" cy="633412"/>
          </a:xfrm>
          <a:prstGeom prst="bentConnector3">
            <a:avLst>
              <a:gd name="adj1" fmla="val 50000"/>
            </a:avLst>
          </a:prstGeom>
          <a:noFill/>
          <a:ln w="19050">
            <a:solidFill>
              <a:srgbClr val="000066"/>
            </a:solidFill>
            <a:miter lim="800000"/>
            <a:headEnd/>
            <a:tailEnd type="triangle" w="med" len="med"/>
          </a:ln>
        </p:spPr>
      </p:cxnSp>
      <p:cxnSp>
        <p:nvCxnSpPr>
          <p:cNvPr id="28" name="AutoShape 27"/>
          <p:cNvCxnSpPr>
            <a:cxnSpLocks noChangeShapeType="1"/>
            <a:stCxn id="18" idx="2"/>
            <a:endCxn id="16" idx="0"/>
          </p:cNvCxnSpPr>
          <p:nvPr/>
        </p:nvCxnSpPr>
        <p:spPr bwMode="auto">
          <a:xfrm rot="16200000" flipH="1">
            <a:off x="6420744" y="2445192"/>
            <a:ext cx="523875" cy="1181100"/>
          </a:xfrm>
          <a:prstGeom prst="bentConnector3">
            <a:avLst>
              <a:gd name="adj1" fmla="val 50000"/>
            </a:avLst>
          </a:prstGeom>
          <a:noFill/>
          <a:ln w="19050">
            <a:solidFill>
              <a:srgbClr val="000066"/>
            </a:solidFill>
            <a:miter lim="800000"/>
            <a:headEnd/>
            <a:tailEnd type="triangle" w="med" len="med"/>
          </a:ln>
        </p:spPr>
      </p:cxnSp>
      <p:cxnSp>
        <p:nvCxnSpPr>
          <p:cNvPr id="29" name="AutoShape 28"/>
          <p:cNvCxnSpPr>
            <a:cxnSpLocks noChangeShapeType="1"/>
            <a:stCxn id="18" idx="2"/>
            <a:endCxn id="26" idx="0"/>
          </p:cNvCxnSpPr>
          <p:nvPr/>
        </p:nvCxnSpPr>
        <p:spPr bwMode="auto">
          <a:xfrm rot="16200000" flipH="1">
            <a:off x="7236719" y="1629217"/>
            <a:ext cx="739775" cy="3028950"/>
          </a:xfrm>
          <a:prstGeom prst="bentConnector3">
            <a:avLst>
              <a:gd name="adj1" fmla="val 35620"/>
            </a:avLst>
          </a:prstGeom>
          <a:noFill/>
          <a:ln w="19050">
            <a:solidFill>
              <a:srgbClr val="000066"/>
            </a:solidFill>
            <a:miter lim="800000"/>
            <a:headEnd/>
            <a:tailEnd type="triangle" w="med" len="med"/>
          </a:ln>
        </p:spPr>
      </p:cxnSp>
      <p:cxnSp>
        <p:nvCxnSpPr>
          <p:cNvPr id="30" name="AutoShape 29"/>
          <p:cNvCxnSpPr>
            <a:cxnSpLocks noChangeShapeType="1"/>
            <a:stCxn id="18" idx="2"/>
            <a:endCxn id="19" idx="0"/>
          </p:cNvCxnSpPr>
          <p:nvPr/>
        </p:nvCxnSpPr>
        <p:spPr bwMode="auto">
          <a:xfrm rot="5400000">
            <a:off x="4408588" y="1614136"/>
            <a:ext cx="523875" cy="2843212"/>
          </a:xfrm>
          <a:prstGeom prst="bentConnector3">
            <a:avLst>
              <a:gd name="adj1" fmla="val 50000"/>
            </a:avLst>
          </a:prstGeom>
          <a:noFill/>
          <a:ln w="19050">
            <a:solidFill>
              <a:srgbClr val="000066"/>
            </a:solidFill>
            <a:miter lim="800000"/>
            <a:headEnd/>
            <a:tailEnd type="triangle" w="med" len="med"/>
          </a:ln>
        </p:spPr>
      </p:cxnSp>
      <p:cxnSp>
        <p:nvCxnSpPr>
          <p:cNvPr id="31" name="AutoShape 30"/>
          <p:cNvCxnSpPr>
            <a:cxnSpLocks noChangeShapeType="1"/>
            <a:stCxn id="19" idx="2"/>
            <a:endCxn id="20" idx="0"/>
          </p:cNvCxnSpPr>
          <p:nvPr/>
        </p:nvCxnSpPr>
        <p:spPr bwMode="auto">
          <a:xfrm rot="5400000">
            <a:off x="2827275" y="3660587"/>
            <a:ext cx="470228" cy="373063"/>
          </a:xfrm>
          <a:prstGeom prst="bentConnector3">
            <a:avLst>
              <a:gd name="adj1" fmla="val 50000"/>
            </a:avLst>
          </a:prstGeom>
          <a:noFill/>
          <a:ln w="19050">
            <a:solidFill>
              <a:srgbClr val="000066"/>
            </a:solidFill>
            <a:miter lim="800000"/>
            <a:headEnd/>
            <a:tailEnd type="triangle" w="med" len="med"/>
          </a:ln>
        </p:spPr>
      </p:cxnSp>
      <p:grpSp>
        <p:nvGrpSpPr>
          <p:cNvPr id="32" name="Group 31"/>
          <p:cNvGrpSpPr>
            <a:grpSpLocks/>
          </p:cNvGrpSpPr>
          <p:nvPr/>
        </p:nvGrpSpPr>
        <p:grpSpPr bwMode="auto">
          <a:xfrm>
            <a:off x="4220470" y="3500977"/>
            <a:ext cx="3119438" cy="482600"/>
            <a:chOff x="2957" y="2376"/>
            <a:chExt cx="1965" cy="304"/>
          </a:xfrm>
        </p:grpSpPr>
        <p:cxnSp>
          <p:nvCxnSpPr>
            <p:cNvPr id="33" name="AutoShape 32"/>
            <p:cNvCxnSpPr>
              <a:cxnSpLocks noChangeShapeType="1"/>
              <a:stCxn id="17" idx="2"/>
              <a:endCxn id="23" idx="0"/>
            </p:cNvCxnSpPr>
            <p:nvPr/>
          </p:nvCxnSpPr>
          <p:spPr bwMode="auto">
            <a:xfrm rot="16200000" flipH="1">
              <a:off x="3657" y="2450"/>
              <a:ext cx="304" cy="155"/>
            </a:xfrm>
            <a:prstGeom prst="bentConnector3">
              <a:avLst>
                <a:gd name="adj1" fmla="val 50000"/>
              </a:avLst>
            </a:prstGeom>
            <a:noFill/>
            <a:ln w="19050">
              <a:solidFill>
                <a:srgbClr val="000066"/>
              </a:solidFill>
              <a:miter lim="800000"/>
              <a:headEnd/>
              <a:tailEnd type="triangle" w="med" len="med"/>
            </a:ln>
          </p:spPr>
        </p:cxnSp>
        <p:cxnSp>
          <p:nvCxnSpPr>
            <p:cNvPr id="34" name="AutoShape 33"/>
            <p:cNvCxnSpPr>
              <a:cxnSpLocks noChangeShapeType="1"/>
              <a:stCxn id="22" idx="0"/>
              <a:endCxn id="24" idx="0"/>
            </p:cNvCxnSpPr>
            <p:nvPr/>
          </p:nvCxnSpPr>
          <p:spPr bwMode="auto">
            <a:xfrm rot="5400000" flipH="1" flipV="1">
              <a:off x="3936" y="1666"/>
              <a:ext cx="8" cy="1965"/>
            </a:xfrm>
            <a:prstGeom prst="bentConnector3">
              <a:avLst>
                <a:gd name="adj1" fmla="val 1800000"/>
              </a:avLst>
            </a:prstGeom>
            <a:noFill/>
            <a:ln w="19050">
              <a:solidFill>
                <a:srgbClr val="000066"/>
              </a:solidFill>
              <a:miter lim="800000"/>
              <a:headEnd type="triangle" w="med" len="med"/>
              <a:tailEnd type="triangle" w="med" len="med"/>
            </a:ln>
          </p:spPr>
        </p:cxnSp>
        <p:cxnSp>
          <p:nvCxnSpPr>
            <p:cNvPr id="35" name="AutoShape 34"/>
            <p:cNvCxnSpPr>
              <a:cxnSpLocks noChangeShapeType="1"/>
              <a:stCxn id="16" idx="2"/>
              <a:endCxn id="17" idx="2"/>
            </p:cNvCxnSpPr>
            <p:nvPr/>
          </p:nvCxnSpPr>
          <p:spPr bwMode="auto">
            <a:xfrm rot="5400000" flipH="1">
              <a:off x="4302" y="1806"/>
              <a:ext cx="2" cy="1142"/>
            </a:xfrm>
            <a:prstGeom prst="bentConnector3">
              <a:avLst>
                <a:gd name="adj1" fmla="val -6982285"/>
              </a:avLst>
            </a:prstGeom>
            <a:noFill/>
            <a:ln w="19050">
              <a:solidFill>
                <a:srgbClr val="000066"/>
              </a:solidFill>
              <a:miter lim="800000"/>
              <a:headEnd/>
              <a:tailEnd/>
            </a:ln>
          </p:spPr>
        </p:cxnSp>
      </p:grpSp>
      <p:cxnSp>
        <p:nvCxnSpPr>
          <p:cNvPr id="36" name="AutoShape 35"/>
          <p:cNvCxnSpPr>
            <a:cxnSpLocks noChangeShapeType="1"/>
            <a:stCxn id="26" idx="2"/>
            <a:endCxn id="7" idx="0"/>
          </p:cNvCxnSpPr>
          <p:nvPr/>
        </p:nvCxnSpPr>
        <p:spPr bwMode="auto">
          <a:xfrm rot="5400000">
            <a:off x="8801201" y="3723923"/>
            <a:ext cx="215900" cy="423862"/>
          </a:xfrm>
          <a:prstGeom prst="bentConnector3">
            <a:avLst>
              <a:gd name="adj1" fmla="val 50000"/>
            </a:avLst>
          </a:prstGeom>
          <a:noFill/>
          <a:ln w="19050">
            <a:solidFill>
              <a:srgbClr val="000066"/>
            </a:solidFill>
            <a:miter lim="800000"/>
            <a:headEnd/>
            <a:tailEnd type="triangle" w="med" len="med"/>
          </a:ln>
        </p:spPr>
      </p:cxnSp>
      <p:cxnSp>
        <p:nvCxnSpPr>
          <p:cNvPr id="37" name="AutoShape 36"/>
          <p:cNvCxnSpPr>
            <a:cxnSpLocks noChangeShapeType="1"/>
            <a:stCxn id="26" idx="2"/>
            <a:endCxn id="25" idx="0"/>
          </p:cNvCxnSpPr>
          <p:nvPr/>
        </p:nvCxnSpPr>
        <p:spPr bwMode="auto">
          <a:xfrm rot="16200000" flipH="1">
            <a:off x="9302851" y="3646135"/>
            <a:ext cx="215900" cy="579438"/>
          </a:xfrm>
          <a:prstGeom prst="bentConnector3">
            <a:avLst>
              <a:gd name="adj1" fmla="val 50000"/>
            </a:avLst>
          </a:prstGeom>
          <a:noFill/>
          <a:ln w="19050">
            <a:solidFill>
              <a:srgbClr val="000066"/>
            </a:solidFill>
            <a:miter lim="800000"/>
            <a:headEnd/>
            <a:tailEnd type="triangle" w="med" len="med"/>
          </a:ln>
        </p:spPr>
      </p:cxnSp>
      <p:cxnSp>
        <p:nvCxnSpPr>
          <p:cNvPr id="38" name="AutoShape 37"/>
          <p:cNvCxnSpPr>
            <a:cxnSpLocks noChangeShapeType="1"/>
            <a:stCxn id="23" idx="2"/>
            <a:endCxn id="10" idx="0"/>
          </p:cNvCxnSpPr>
          <p:nvPr/>
        </p:nvCxnSpPr>
        <p:spPr bwMode="auto">
          <a:xfrm rot="5400000">
            <a:off x="5189638" y="4449411"/>
            <a:ext cx="346075" cy="684212"/>
          </a:xfrm>
          <a:prstGeom prst="bentConnector3">
            <a:avLst>
              <a:gd name="adj1" fmla="val 50000"/>
            </a:avLst>
          </a:prstGeom>
          <a:noFill/>
          <a:ln w="19050">
            <a:solidFill>
              <a:srgbClr val="000066"/>
            </a:solidFill>
            <a:miter lim="800000"/>
            <a:headEnd/>
            <a:tailEnd type="triangle" w="med" len="med"/>
          </a:ln>
        </p:spPr>
      </p:cxnSp>
      <p:cxnSp>
        <p:nvCxnSpPr>
          <p:cNvPr id="39" name="AutoShape 38"/>
          <p:cNvCxnSpPr>
            <a:cxnSpLocks noChangeShapeType="1"/>
            <a:stCxn id="23" idx="2"/>
            <a:endCxn id="11" idx="0"/>
          </p:cNvCxnSpPr>
          <p:nvPr/>
        </p:nvCxnSpPr>
        <p:spPr bwMode="auto">
          <a:xfrm rot="16200000" flipH="1">
            <a:off x="5769076" y="4554185"/>
            <a:ext cx="346075" cy="474663"/>
          </a:xfrm>
          <a:prstGeom prst="bentConnector3">
            <a:avLst>
              <a:gd name="adj1" fmla="val 50000"/>
            </a:avLst>
          </a:prstGeom>
          <a:noFill/>
          <a:ln w="19050">
            <a:solidFill>
              <a:srgbClr val="000066"/>
            </a:solidFill>
            <a:miter lim="800000"/>
            <a:headEnd/>
            <a:tailEnd type="triangle" w="med" len="med"/>
          </a:ln>
        </p:spPr>
      </p:cxnSp>
      <p:cxnSp>
        <p:nvCxnSpPr>
          <p:cNvPr id="40" name="AutoShape 39"/>
          <p:cNvCxnSpPr>
            <a:cxnSpLocks noChangeShapeType="1"/>
            <a:stCxn id="22" idx="2"/>
            <a:endCxn id="14" idx="0"/>
          </p:cNvCxnSpPr>
          <p:nvPr/>
        </p:nvCxnSpPr>
        <p:spPr bwMode="auto">
          <a:xfrm rot="5400000">
            <a:off x="3538639" y="4870098"/>
            <a:ext cx="912812" cy="457200"/>
          </a:xfrm>
          <a:prstGeom prst="bentConnector3">
            <a:avLst>
              <a:gd name="adj1" fmla="val 49912"/>
            </a:avLst>
          </a:prstGeom>
          <a:noFill/>
          <a:ln w="19050">
            <a:solidFill>
              <a:srgbClr val="000066"/>
            </a:solidFill>
            <a:miter lim="800000"/>
            <a:headEnd/>
            <a:tailEnd type="triangle" w="med" len="med"/>
          </a:ln>
        </p:spPr>
      </p:cxnSp>
      <p:cxnSp>
        <p:nvCxnSpPr>
          <p:cNvPr id="41" name="AutoShape 40"/>
          <p:cNvCxnSpPr>
            <a:cxnSpLocks noChangeShapeType="1"/>
            <a:stCxn id="22" idx="2"/>
            <a:endCxn id="12" idx="0"/>
          </p:cNvCxnSpPr>
          <p:nvPr/>
        </p:nvCxnSpPr>
        <p:spPr bwMode="auto">
          <a:xfrm rot="5400000">
            <a:off x="2970314" y="4301773"/>
            <a:ext cx="912812" cy="1593850"/>
          </a:xfrm>
          <a:prstGeom prst="bentConnector3">
            <a:avLst>
              <a:gd name="adj1" fmla="val 49912"/>
            </a:avLst>
          </a:prstGeom>
          <a:noFill/>
          <a:ln w="19050">
            <a:solidFill>
              <a:srgbClr val="000066"/>
            </a:solidFill>
            <a:miter lim="800000"/>
            <a:headEnd/>
            <a:tailEnd type="triangle" w="med" len="med"/>
          </a:ln>
        </p:spPr>
      </p:cxnSp>
      <p:cxnSp>
        <p:nvCxnSpPr>
          <p:cNvPr id="42" name="AutoShape 41"/>
          <p:cNvCxnSpPr>
            <a:cxnSpLocks noChangeShapeType="1"/>
            <a:stCxn id="24" idx="2"/>
            <a:endCxn id="15" idx="0"/>
          </p:cNvCxnSpPr>
          <p:nvPr/>
        </p:nvCxnSpPr>
        <p:spPr bwMode="auto">
          <a:xfrm rot="5400000">
            <a:off x="6681095" y="4893117"/>
            <a:ext cx="912812" cy="411162"/>
          </a:xfrm>
          <a:prstGeom prst="bentConnector3">
            <a:avLst>
              <a:gd name="adj1" fmla="val 49912"/>
            </a:avLst>
          </a:prstGeom>
          <a:noFill/>
          <a:ln w="19050">
            <a:solidFill>
              <a:srgbClr val="000066"/>
            </a:solidFill>
            <a:miter lim="800000"/>
            <a:headEnd/>
            <a:tailEnd type="triangle" w="med" len="med"/>
          </a:ln>
        </p:spPr>
      </p:cxnSp>
      <p:cxnSp>
        <p:nvCxnSpPr>
          <p:cNvPr id="43" name="AutoShape 42"/>
          <p:cNvCxnSpPr>
            <a:cxnSpLocks noChangeShapeType="1"/>
            <a:stCxn id="24" idx="2"/>
            <a:endCxn id="9" idx="0"/>
          </p:cNvCxnSpPr>
          <p:nvPr/>
        </p:nvCxnSpPr>
        <p:spPr bwMode="auto">
          <a:xfrm rot="16200000" flipH="1">
            <a:off x="7459764" y="4525610"/>
            <a:ext cx="912812" cy="1146175"/>
          </a:xfrm>
          <a:prstGeom prst="bentConnector3">
            <a:avLst>
              <a:gd name="adj1" fmla="val 49912"/>
            </a:avLst>
          </a:prstGeom>
          <a:noFill/>
          <a:ln w="19050">
            <a:solidFill>
              <a:srgbClr val="000066"/>
            </a:solidFill>
            <a:miter lim="800000"/>
            <a:headEnd/>
            <a:tailEnd type="triangle" w="med" len="med"/>
          </a:ln>
        </p:spPr>
      </p:cxnSp>
      <p:cxnSp>
        <p:nvCxnSpPr>
          <p:cNvPr id="44" name="AutoShape 43"/>
          <p:cNvCxnSpPr>
            <a:cxnSpLocks noChangeShapeType="1"/>
            <a:stCxn id="24" idx="2"/>
            <a:endCxn id="8" idx="0"/>
          </p:cNvCxnSpPr>
          <p:nvPr/>
        </p:nvCxnSpPr>
        <p:spPr bwMode="auto">
          <a:xfrm rot="16200000" flipH="1">
            <a:off x="8036820" y="3948554"/>
            <a:ext cx="912812" cy="2300288"/>
          </a:xfrm>
          <a:prstGeom prst="bentConnector3">
            <a:avLst>
              <a:gd name="adj1" fmla="val 49912"/>
            </a:avLst>
          </a:prstGeom>
          <a:noFill/>
          <a:ln w="19050">
            <a:solidFill>
              <a:srgbClr val="000066"/>
            </a:solidFill>
            <a:miter lim="800000"/>
            <a:headEnd/>
            <a:tailEnd type="triangle" w="med" len="med"/>
          </a:ln>
        </p:spPr>
      </p:cxnSp>
      <p:sp>
        <p:nvSpPr>
          <p:cNvPr id="45" name="Text Box 44"/>
          <p:cNvSpPr txBox="1">
            <a:spLocks noChangeArrowheads="1"/>
          </p:cNvSpPr>
          <p:nvPr/>
        </p:nvSpPr>
        <p:spPr bwMode="auto">
          <a:xfrm>
            <a:off x="3185420" y="5986904"/>
            <a:ext cx="7296150" cy="517525"/>
          </a:xfrm>
          <a:prstGeom prst="rect">
            <a:avLst/>
          </a:prstGeom>
          <a:noFill/>
          <a:ln w="9525">
            <a:noFill/>
            <a:miter lim="800000"/>
            <a:headEnd/>
            <a:tailEnd/>
          </a:ln>
        </p:spPr>
        <p:txBody>
          <a:bodyPr>
            <a:spAutoFit/>
          </a:bodyPr>
          <a:lstStyle/>
          <a:p>
            <a:pPr marL="381000" indent="-381000" algn="l" eaLnBrk="0" hangingPunct="0">
              <a:spcBef>
                <a:spcPct val="50000"/>
              </a:spcBef>
            </a:pPr>
            <a:r>
              <a:rPr kumimoji="1" lang="de-DE" sz="1400">
                <a:solidFill>
                  <a:srgbClr val="003366"/>
                </a:solidFill>
              </a:rPr>
              <a:t>=	diese Sparten sind nicht mehr über die Eltern mitversichert, müssen also separat PHV-versichert werden</a:t>
            </a:r>
          </a:p>
        </p:txBody>
      </p:sp>
      <p:sp>
        <p:nvSpPr>
          <p:cNvPr id="46" name="Rectangle 45"/>
          <p:cNvSpPr>
            <a:spLocks noChangeArrowheads="1"/>
          </p:cNvSpPr>
          <p:nvPr/>
        </p:nvSpPr>
        <p:spPr bwMode="auto">
          <a:xfrm>
            <a:off x="2248795" y="6059929"/>
            <a:ext cx="762000" cy="215900"/>
          </a:xfrm>
          <a:prstGeom prst="rect">
            <a:avLst/>
          </a:prstGeom>
          <a:solidFill>
            <a:srgbClr val="EAEAEA"/>
          </a:solidFill>
          <a:ln w="9525" algn="ctr">
            <a:solidFill>
              <a:srgbClr val="003366"/>
            </a:solidFill>
            <a:miter lim="800000"/>
            <a:headEnd/>
            <a:tailEnd/>
          </a:ln>
        </p:spPr>
        <p:txBody>
          <a:bodyPr wrap="none" anchor="ctr"/>
          <a:lstStyle/>
          <a:p>
            <a:endParaRPr lang="de-DE"/>
          </a:p>
        </p:txBody>
      </p:sp>
    </p:spTree>
    <p:extLst>
      <p:ext uri="{BB962C8B-B14F-4D97-AF65-F5344CB8AC3E}">
        <p14:creationId xmlns:p14="http://schemas.microsoft.com/office/powerpoint/2010/main" val="277707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wipe(right)">
                                      <p:cBhvr>
                                        <p:cTn id="13" dur="500"/>
                                        <p:tgtEl>
                                          <p:spTgt spid="30"/>
                                        </p:tgtEl>
                                      </p:cBhvr>
                                    </p:animEffect>
                                  </p:childTnLst>
                                </p:cTn>
                              </p:par>
                            </p:childTnLst>
                          </p:cTn>
                        </p:par>
                        <p:par>
                          <p:cTn id="14" fill="hold">
                            <p:stCondLst>
                              <p:cond delay="500"/>
                            </p:stCondLst>
                            <p:childTnLst>
                              <p:par>
                                <p:cTn id="15" presetID="22" presetClass="entr" presetSubtype="1"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up)">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up)">
                                      <p:cBhvr>
                                        <p:cTn id="22" dur="500"/>
                                        <p:tgtEl>
                                          <p:spTgt spid="31"/>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wipe(left)">
                                      <p:cBhvr>
                                        <p:cTn id="31" dur="500"/>
                                        <p:tgtEl>
                                          <p:spTgt spid="29"/>
                                        </p:tgtEl>
                                      </p:cBhvr>
                                    </p:animEffect>
                                  </p:childTnLst>
                                </p:cTn>
                              </p:par>
                            </p:childTnLst>
                          </p:cTn>
                        </p:par>
                        <p:par>
                          <p:cTn id="32" fill="hold">
                            <p:stCondLst>
                              <p:cond delay="500"/>
                            </p:stCondLst>
                            <p:childTnLst>
                              <p:par>
                                <p:cTn id="33" presetID="22" presetClass="entr" presetSubtype="1"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cTn>
                              </p:par>
                            </p:childTnLst>
                          </p:cTn>
                        </p:par>
                        <p:par>
                          <p:cTn id="41" fill="hold">
                            <p:stCondLst>
                              <p:cond delay="500"/>
                            </p:stCondLst>
                            <p:childTnLst>
                              <p:par>
                                <p:cTn id="42" presetID="22" presetClass="entr" presetSubtype="1"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up)">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up)">
                                      <p:cBhvr>
                                        <p:cTn id="49" dur="500"/>
                                        <p:tgtEl>
                                          <p:spTgt spid="37"/>
                                        </p:tgtEl>
                                      </p:cBhvr>
                                    </p:animEffect>
                                  </p:childTnLst>
                                </p:cTn>
                              </p:par>
                            </p:childTnLst>
                          </p:cTn>
                        </p:par>
                        <p:par>
                          <p:cTn id="50" fill="hold">
                            <p:stCondLst>
                              <p:cond delay="500"/>
                            </p:stCondLst>
                            <p:childTnLst>
                              <p:par>
                                <p:cTn id="51" presetID="22" presetClass="entr" presetSubtype="1"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up)">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up)">
                                      <p:cBhvr>
                                        <p:cTn id="58" dur="500"/>
                                        <p:tgtEl>
                                          <p:spTgt spid="27"/>
                                        </p:tgtEl>
                                      </p:cBhvr>
                                    </p:animEffect>
                                  </p:childTnLst>
                                </p:cTn>
                              </p:par>
                            </p:childTnLst>
                          </p:cTn>
                        </p:par>
                        <p:par>
                          <p:cTn id="59" fill="hold">
                            <p:stCondLst>
                              <p:cond delay="500"/>
                            </p:stCondLst>
                            <p:childTnLst>
                              <p:par>
                                <p:cTn id="60" presetID="22" presetClass="entr" presetSubtype="1" fill="hold" grpId="0"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up)">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up)">
                                      <p:cBhvr>
                                        <p:cTn id="67" dur="500"/>
                                        <p:tgtEl>
                                          <p:spTgt spid="28"/>
                                        </p:tgtEl>
                                      </p:cBhvr>
                                    </p:animEffect>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up)">
                                      <p:cBhvr>
                                        <p:cTn id="71" dur="500"/>
                                        <p:tgtEl>
                                          <p:spTgt spid="1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wipe(up)">
                                      <p:cBhvr>
                                        <p:cTn id="76" dur="500"/>
                                        <p:tgtEl>
                                          <p:spTgt spid="32"/>
                                        </p:tgtEl>
                                      </p:cBhvr>
                                    </p:animEffect>
                                  </p:childTnLst>
                                </p:cTn>
                              </p:par>
                            </p:childTnLst>
                          </p:cTn>
                        </p:par>
                        <p:par>
                          <p:cTn id="77" fill="hold">
                            <p:stCondLst>
                              <p:cond delay="500"/>
                            </p:stCondLst>
                            <p:childTnLst>
                              <p:par>
                                <p:cTn id="78" presetID="22" presetClass="entr" presetSubtype="1" fill="hold"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wipe(up)">
                                      <p:cBhvr>
                                        <p:cTn id="80" dur="500"/>
                                        <p:tgtEl>
                                          <p:spTgt spid="21"/>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wipe(up)">
                                      <p:cBhvr>
                                        <p:cTn id="85" dur="500"/>
                                        <p:tgtEl>
                                          <p:spTgt spid="38"/>
                                        </p:tgtEl>
                                      </p:cBhvr>
                                    </p:animEffect>
                                  </p:childTnLst>
                                </p:cTn>
                              </p:par>
                            </p:childTnLst>
                          </p:cTn>
                        </p:par>
                        <p:par>
                          <p:cTn id="86" fill="hold">
                            <p:stCondLst>
                              <p:cond delay="500"/>
                            </p:stCondLst>
                            <p:childTnLst>
                              <p:par>
                                <p:cTn id="87" presetID="22" presetClass="entr" presetSubtype="1" fill="hold" grpId="0" nodeType="after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wipe(up)">
                                      <p:cBhvr>
                                        <p:cTn id="89" dur="500"/>
                                        <p:tgtEl>
                                          <p:spTgt spid="10"/>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wipe(up)">
                                      <p:cBhvr>
                                        <p:cTn id="94" dur="500"/>
                                        <p:tgtEl>
                                          <p:spTgt spid="39"/>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up)">
                                      <p:cBhvr>
                                        <p:cTn id="98" dur="500"/>
                                        <p:tgtEl>
                                          <p:spTgt spid="1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nodeType="click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wipe(up)">
                                      <p:cBhvr>
                                        <p:cTn id="103" dur="500"/>
                                        <p:tgtEl>
                                          <p:spTgt spid="40"/>
                                        </p:tgtEl>
                                      </p:cBhvr>
                                    </p:animEffect>
                                  </p:childTnLst>
                                </p:cTn>
                              </p:par>
                            </p:childTnLst>
                          </p:cTn>
                        </p:par>
                        <p:par>
                          <p:cTn id="104" fill="hold">
                            <p:stCondLst>
                              <p:cond delay="500"/>
                            </p:stCondLst>
                            <p:childTnLst>
                              <p:par>
                                <p:cTn id="105" presetID="22" presetClass="entr" presetSubtype="1" fill="hold" grpId="0" nodeType="afterEffect">
                                  <p:stCondLst>
                                    <p:cond delay="0"/>
                                  </p:stCondLst>
                                  <p:childTnLst>
                                    <p:set>
                                      <p:cBhvr>
                                        <p:cTn id="106" dur="1" fill="hold">
                                          <p:stCondLst>
                                            <p:cond delay="0"/>
                                          </p:stCondLst>
                                        </p:cTn>
                                        <p:tgtEl>
                                          <p:spTgt spid="14"/>
                                        </p:tgtEl>
                                        <p:attrNameLst>
                                          <p:attrName>style.visibility</p:attrName>
                                        </p:attrNameLst>
                                      </p:cBhvr>
                                      <p:to>
                                        <p:strVal val="visible"/>
                                      </p:to>
                                    </p:set>
                                    <p:animEffect transition="in" filter="wipe(up)">
                                      <p:cBhvr>
                                        <p:cTn id="107" dur="500"/>
                                        <p:tgtEl>
                                          <p:spTgt spid="1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nodeType="click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wipe(up)">
                                      <p:cBhvr>
                                        <p:cTn id="112" dur="500"/>
                                        <p:tgtEl>
                                          <p:spTgt spid="41"/>
                                        </p:tgtEl>
                                      </p:cBhvr>
                                    </p:animEffect>
                                  </p:childTnLst>
                                </p:cTn>
                              </p:par>
                            </p:childTnLst>
                          </p:cTn>
                        </p:par>
                        <p:par>
                          <p:cTn id="113" fill="hold">
                            <p:stCondLst>
                              <p:cond delay="500"/>
                            </p:stCondLst>
                            <p:childTnLst>
                              <p:par>
                                <p:cTn id="114" presetID="22" presetClass="entr" presetSubtype="1" fill="hold" grpId="0" nodeType="afterEffect">
                                  <p:stCondLst>
                                    <p:cond delay="0"/>
                                  </p:stCondLst>
                                  <p:childTnLst>
                                    <p:set>
                                      <p:cBhvr>
                                        <p:cTn id="115" dur="1" fill="hold">
                                          <p:stCondLst>
                                            <p:cond delay="0"/>
                                          </p:stCondLst>
                                        </p:cTn>
                                        <p:tgtEl>
                                          <p:spTgt spid="12"/>
                                        </p:tgtEl>
                                        <p:attrNameLst>
                                          <p:attrName>style.visibility</p:attrName>
                                        </p:attrNameLst>
                                      </p:cBhvr>
                                      <p:to>
                                        <p:strVal val="visible"/>
                                      </p:to>
                                    </p:set>
                                    <p:animEffect transition="in" filter="wipe(up)">
                                      <p:cBhvr>
                                        <p:cTn id="116" dur="500"/>
                                        <p:tgtEl>
                                          <p:spTgt spid="12"/>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1" fill="hold" nodeType="clickEffect">
                                  <p:stCondLst>
                                    <p:cond delay="0"/>
                                  </p:stCondLst>
                                  <p:childTnLst>
                                    <p:set>
                                      <p:cBhvr>
                                        <p:cTn id="120" dur="1" fill="hold">
                                          <p:stCondLst>
                                            <p:cond delay="0"/>
                                          </p:stCondLst>
                                        </p:cTn>
                                        <p:tgtEl>
                                          <p:spTgt spid="6"/>
                                        </p:tgtEl>
                                        <p:attrNameLst>
                                          <p:attrName>style.visibility</p:attrName>
                                        </p:attrNameLst>
                                      </p:cBhvr>
                                      <p:to>
                                        <p:strVal val="visible"/>
                                      </p:to>
                                    </p:set>
                                    <p:animEffect transition="in" filter="wipe(up)">
                                      <p:cBhvr>
                                        <p:cTn id="121" dur="500"/>
                                        <p:tgtEl>
                                          <p:spTgt spid="6"/>
                                        </p:tgtEl>
                                      </p:cBhvr>
                                    </p:animEffect>
                                  </p:childTnLst>
                                </p:cTn>
                              </p:par>
                            </p:childTnLst>
                          </p:cTn>
                        </p:par>
                        <p:par>
                          <p:cTn id="122" fill="hold">
                            <p:stCondLst>
                              <p:cond delay="500"/>
                            </p:stCondLst>
                            <p:childTnLst>
                              <p:par>
                                <p:cTn id="123" presetID="22" presetClass="entr" presetSubtype="1" fill="hold" grpId="0" nodeType="afterEffect">
                                  <p:stCondLst>
                                    <p:cond delay="0"/>
                                  </p:stCondLst>
                                  <p:childTnLst>
                                    <p:set>
                                      <p:cBhvr>
                                        <p:cTn id="124" dur="1" fill="hold">
                                          <p:stCondLst>
                                            <p:cond delay="0"/>
                                          </p:stCondLst>
                                        </p:cTn>
                                        <p:tgtEl>
                                          <p:spTgt spid="13"/>
                                        </p:tgtEl>
                                        <p:attrNameLst>
                                          <p:attrName>style.visibility</p:attrName>
                                        </p:attrNameLst>
                                      </p:cBhvr>
                                      <p:to>
                                        <p:strVal val="visible"/>
                                      </p:to>
                                    </p:set>
                                    <p:animEffect transition="in" filter="wipe(up)">
                                      <p:cBhvr>
                                        <p:cTn id="125" dur="500"/>
                                        <p:tgtEl>
                                          <p:spTgt spid="13"/>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1" fill="hold" nodeType="clickEffect">
                                  <p:stCondLst>
                                    <p:cond delay="0"/>
                                  </p:stCondLst>
                                  <p:childTnLst>
                                    <p:set>
                                      <p:cBhvr>
                                        <p:cTn id="129" dur="1" fill="hold">
                                          <p:stCondLst>
                                            <p:cond delay="0"/>
                                          </p:stCondLst>
                                        </p:cTn>
                                        <p:tgtEl>
                                          <p:spTgt spid="42"/>
                                        </p:tgtEl>
                                        <p:attrNameLst>
                                          <p:attrName>style.visibility</p:attrName>
                                        </p:attrNameLst>
                                      </p:cBhvr>
                                      <p:to>
                                        <p:strVal val="visible"/>
                                      </p:to>
                                    </p:set>
                                    <p:animEffect transition="in" filter="wipe(up)">
                                      <p:cBhvr>
                                        <p:cTn id="130" dur="500"/>
                                        <p:tgtEl>
                                          <p:spTgt spid="42"/>
                                        </p:tgtEl>
                                      </p:cBhvr>
                                    </p:animEffect>
                                  </p:childTnLst>
                                </p:cTn>
                              </p:par>
                            </p:childTnLst>
                          </p:cTn>
                        </p:par>
                        <p:par>
                          <p:cTn id="131" fill="hold">
                            <p:stCondLst>
                              <p:cond delay="500"/>
                            </p:stCondLst>
                            <p:childTnLst>
                              <p:par>
                                <p:cTn id="132" presetID="22" presetClass="entr" presetSubtype="1" fill="hold" grpId="0" nodeType="afterEffect">
                                  <p:stCondLst>
                                    <p:cond delay="0"/>
                                  </p:stCondLst>
                                  <p:childTnLst>
                                    <p:set>
                                      <p:cBhvr>
                                        <p:cTn id="133" dur="1" fill="hold">
                                          <p:stCondLst>
                                            <p:cond delay="0"/>
                                          </p:stCondLst>
                                        </p:cTn>
                                        <p:tgtEl>
                                          <p:spTgt spid="15"/>
                                        </p:tgtEl>
                                        <p:attrNameLst>
                                          <p:attrName>style.visibility</p:attrName>
                                        </p:attrNameLst>
                                      </p:cBhvr>
                                      <p:to>
                                        <p:strVal val="visible"/>
                                      </p:to>
                                    </p:set>
                                    <p:animEffect transition="in" filter="wipe(up)">
                                      <p:cBhvr>
                                        <p:cTn id="134" dur="500"/>
                                        <p:tgtEl>
                                          <p:spTgt spid="15"/>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nodeType="clickEffect">
                                  <p:stCondLst>
                                    <p:cond delay="0"/>
                                  </p:stCondLst>
                                  <p:childTnLst>
                                    <p:set>
                                      <p:cBhvr>
                                        <p:cTn id="138" dur="1" fill="hold">
                                          <p:stCondLst>
                                            <p:cond delay="0"/>
                                          </p:stCondLst>
                                        </p:cTn>
                                        <p:tgtEl>
                                          <p:spTgt spid="43"/>
                                        </p:tgtEl>
                                        <p:attrNameLst>
                                          <p:attrName>style.visibility</p:attrName>
                                        </p:attrNameLst>
                                      </p:cBhvr>
                                      <p:to>
                                        <p:strVal val="visible"/>
                                      </p:to>
                                    </p:set>
                                    <p:animEffect transition="in" filter="wipe(up)">
                                      <p:cBhvr>
                                        <p:cTn id="139" dur="500"/>
                                        <p:tgtEl>
                                          <p:spTgt spid="43"/>
                                        </p:tgtEl>
                                      </p:cBhvr>
                                    </p:animEffect>
                                  </p:childTnLst>
                                </p:cTn>
                              </p:par>
                            </p:childTnLst>
                          </p:cTn>
                        </p:par>
                        <p:par>
                          <p:cTn id="140" fill="hold">
                            <p:stCondLst>
                              <p:cond delay="500"/>
                            </p:stCondLst>
                            <p:childTnLst>
                              <p:par>
                                <p:cTn id="141" presetID="22" presetClass="entr" presetSubtype="1" fill="hold" grpId="0" nodeType="afterEffect">
                                  <p:stCondLst>
                                    <p:cond delay="0"/>
                                  </p:stCondLst>
                                  <p:childTnLst>
                                    <p:set>
                                      <p:cBhvr>
                                        <p:cTn id="142" dur="1" fill="hold">
                                          <p:stCondLst>
                                            <p:cond delay="0"/>
                                          </p:stCondLst>
                                        </p:cTn>
                                        <p:tgtEl>
                                          <p:spTgt spid="9"/>
                                        </p:tgtEl>
                                        <p:attrNameLst>
                                          <p:attrName>style.visibility</p:attrName>
                                        </p:attrNameLst>
                                      </p:cBhvr>
                                      <p:to>
                                        <p:strVal val="visible"/>
                                      </p:to>
                                    </p:set>
                                    <p:animEffect transition="in" filter="wipe(up)">
                                      <p:cBhvr>
                                        <p:cTn id="143" dur="500"/>
                                        <p:tgtEl>
                                          <p:spTgt spid="9"/>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nodeType="clickEffect">
                                  <p:stCondLst>
                                    <p:cond delay="0"/>
                                  </p:stCondLst>
                                  <p:childTnLst>
                                    <p:set>
                                      <p:cBhvr>
                                        <p:cTn id="147" dur="1" fill="hold">
                                          <p:stCondLst>
                                            <p:cond delay="0"/>
                                          </p:stCondLst>
                                        </p:cTn>
                                        <p:tgtEl>
                                          <p:spTgt spid="44"/>
                                        </p:tgtEl>
                                        <p:attrNameLst>
                                          <p:attrName>style.visibility</p:attrName>
                                        </p:attrNameLst>
                                      </p:cBhvr>
                                      <p:to>
                                        <p:strVal val="visible"/>
                                      </p:to>
                                    </p:set>
                                    <p:animEffect transition="in" filter="wipe(up)">
                                      <p:cBhvr>
                                        <p:cTn id="148" dur="500"/>
                                        <p:tgtEl>
                                          <p:spTgt spid="44"/>
                                        </p:tgtEl>
                                      </p:cBhvr>
                                    </p:animEffect>
                                  </p:childTnLst>
                                </p:cTn>
                              </p:par>
                            </p:childTnLst>
                          </p:cTn>
                        </p:par>
                        <p:par>
                          <p:cTn id="149" fill="hold">
                            <p:stCondLst>
                              <p:cond delay="500"/>
                            </p:stCondLst>
                            <p:childTnLst>
                              <p:par>
                                <p:cTn id="150" presetID="22" presetClass="entr" presetSubtype="1" fill="hold" grpId="0" nodeType="after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wipe(up)">
                                      <p:cBhvr>
                                        <p:cTn id="152" dur="500"/>
                                        <p:tgtEl>
                                          <p:spTgt spid="8"/>
                                        </p:tgtEl>
                                      </p:cBhvr>
                                    </p:animEffect>
                                  </p:childTnLst>
                                </p:cTn>
                              </p:par>
                            </p:childTnLst>
                          </p:cTn>
                        </p:par>
                        <p:par>
                          <p:cTn id="153" fill="hold">
                            <p:stCondLst>
                              <p:cond delay="1000"/>
                            </p:stCondLst>
                            <p:childTnLst>
                              <p:par>
                                <p:cTn id="154" presetID="22" presetClass="entr" presetSubtype="8" fill="hold" grpId="0" nodeType="afterEffect">
                                  <p:stCondLst>
                                    <p:cond delay="0"/>
                                  </p:stCondLst>
                                  <p:childTnLst>
                                    <p:set>
                                      <p:cBhvr>
                                        <p:cTn id="155" dur="1" fill="hold">
                                          <p:stCondLst>
                                            <p:cond delay="0"/>
                                          </p:stCondLst>
                                        </p:cTn>
                                        <p:tgtEl>
                                          <p:spTgt spid="46"/>
                                        </p:tgtEl>
                                        <p:attrNameLst>
                                          <p:attrName>style.visibility</p:attrName>
                                        </p:attrNameLst>
                                      </p:cBhvr>
                                      <p:to>
                                        <p:strVal val="visible"/>
                                      </p:to>
                                    </p:set>
                                    <p:animEffect transition="in" filter="wipe(left)">
                                      <p:cBhvr>
                                        <p:cTn id="156" dur="500"/>
                                        <p:tgtEl>
                                          <p:spTgt spid="46"/>
                                        </p:tgtEl>
                                      </p:cBhvr>
                                    </p:animEffect>
                                  </p:childTnLst>
                                </p:cTn>
                              </p:par>
                            </p:childTnLst>
                          </p:cTn>
                        </p:par>
                        <p:par>
                          <p:cTn id="157" fill="hold">
                            <p:stCondLst>
                              <p:cond delay="1500"/>
                            </p:stCondLst>
                            <p:childTnLst>
                              <p:par>
                                <p:cTn id="158" presetID="22" presetClass="entr" presetSubtype="8" fill="hold" grpId="0" nodeType="afterEffect">
                                  <p:stCondLst>
                                    <p:cond delay="0"/>
                                  </p:stCondLst>
                                  <p:childTnLst>
                                    <p:set>
                                      <p:cBhvr>
                                        <p:cTn id="159" dur="1" fill="hold">
                                          <p:stCondLst>
                                            <p:cond delay="0"/>
                                          </p:stCondLst>
                                        </p:cTn>
                                        <p:tgtEl>
                                          <p:spTgt spid="45"/>
                                        </p:tgtEl>
                                        <p:attrNameLst>
                                          <p:attrName>style.visibility</p:attrName>
                                        </p:attrNameLst>
                                      </p:cBhvr>
                                      <p:to>
                                        <p:strVal val="visible"/>
                                      </p:to>
                                    </p:set>
                                    <p:animEffect transition="in" filter="wipe(left)">
                                      <p:cBhvr>
                                        <p:cTn id="16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animBg="1" autoUpdateAnimBg="0"/>
      <p:bldP spid="9" grpId="0" animBg="1" autoUpdateAnimBg="0"/>
      <p:bldP spid="10" grpId="0" animBg="1" autoUpdateAnimBg="0"/>
      <p:bldP spid="11" grpId="0" animBg="1" autoUpdateAnimBg="0"/>
      <p:bldP spid="12" grpId="0" animBg="1" autoUpdateAnimBg="0"/>
      <p:bldP spid="13" grpId="0" animBg="1" autoUpdateAnimBg="0"/>
      <p:bldP spid="14" grpId="0" animBg="1" autoUpdateAnimBg="0"/>
      <p:bldP spid="15" grpId="0" animBg="1" autoUpdateAnimBg="0"/>
      <p:bldP spid="16" grpId="0" animBg="1" autoUpdateAnimBg="0"/>
      <p:bldP spid="17" grpId="0" animBg="1" autoUpdateAnimBg="0"/>
      <p:bldP spid="18" grpId="0" animBg="1" autoUpdateAnimBg="0"/>
      <p:bldP spid="19" grpId="0" animBg="1" autoUpdateAnimBg="0"/>
      <p:bldP spid="20" grpId="0" animBg="1" autoUpdateAnimBg="0"/>
      <p:bldP spid="25" grpId="0" animBg="1" autoUpdateAnimBg="0"/>
      <p:bldP spid="26" grpId="0" animBg="1" autoUpdateAnimBg="0"/>
      <p:bldP spid="45" grpId="0" autoUpdateAnimBg="0"/>
      <p:bldP spid="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Ist die Fähigkeit auf Grund einer widerrechtlichen Handlung schadenersatzpflichtig gemacht werden zu können.</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Deliktsunfähig</a:t>
            </a:r>
            <a:r>
              <a:rPr kumimoji="1" lang="de-DE" sz="1600" dirty="0"/>
              <a:t>:</a:t>
            </a:r>
            <a:br>
              <a:rPr kumimoji="1" lang="de-DE" sz="1600" dirty="0"/>
            </a:br>
            <a:r>
              <a:rPr kumimoji="1" lang="de-DE" sz="1600" dirty="0"/>
              <a:t>Menschen von 0 – 7 Jahre, (als aktiver Verkehrsteilnehmer bis 10 Jahre) dauernd Geisteskranke und </a:t>
            </a:r>
            <a:r>
              <a:rPr kumimoji="1" lang="de-DE" sz="1600" dirty="0" smtClean="0"/>
              <a:t>Bewusstlose</a:t>
            </a:r>
            <a:br>
              <a:rPr kumimoji="1" lang="de-DE" sz="1600" dirty="0" smtClean="0"/>
            </a:b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Bedingt deliktsfähig</a:t>
            </a:r>
            <a:r>
              <a:rPr kumimoji="1" lang="de-DE" sz="1600" dirty="0"/>
              <a:t>:</a:t>
            </a:r>
            <a:br>
              <a:rPr kumimoji="1" lang="de-DE" sz="1600" dirty="0"/>
            </a:br>
            <a:r>
              <a:rPr kumimoji="1" lang="de-DE" sz="1600" dirty="0"/>
              <a:t>Menschen von 7 – 17 Jahre </a:t>
            </a:r>
            <a:br>
              <a:rPr kumimoji="1" lang="de-DE" sz="1600" dirty="0"/>
            </a:br>
            <a:r>
              <a:rPr kumimoji="1" lang="de-DE" sz="1600" dirty="0"/>
              <a:t>Sie haften nur, wenn sie die nötige Einsicht in ihr Tun </a:t>
            </a:r>
            <a:r>
              <a:rPr kumimoji="1" lang="de-DE" sz="1600" dirty="0" smtClean="0"/>
              <a:t>haben</a:t>
            </a:r>
            <a:br>
              <a:rPr kumimoji="1" lang="de-DE" sz="1600" dirty="0" smtClean="0"/>
            </a:b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u="sng" dirty="0"/>
              <a:t>Voll deliktsfähig</a:t>
            </a:r>
            <a:r>
              <a:rPr kumimoji="1" lang="de-DE" sz="1600" dirty="0"/>
              <a:t>:</a:t>
            </a:r>
            <a:br>
              <a:rPr kumimoji="1" lang="de-DE" sz="1600" dirty="0"/>
            </a:br>
            <a:r>
              <a:rPr kumimoji="1" lang="de-DE" sz="1600" dirty="0"/>
              <a:t>Menschen ab 18 Jahre</a:t>
            </a:r>
          </a:p>
          <a:p>
            <a:pPr eaLnBrk="0" hangingPunct="0">
              <a:spcBef>
                <a:spcPct val="50000"/>
              </a:spcBef>
              <a:buClr>
                <a:srgbClr val="1D2D4B"/>
              </a:buCl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21780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Beispiel 1:</a:t>
            </a:r>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11-jähriger in einer Großstadt lebender Schüler </a:t>
            </a:r>
          </a:p>
          <a:p>
            <a:pPr marL="285750" indent="-285750" eaLnBrk="0" hangingPunct="0">
              <a:spcBef>
                <a:spcPct val="50000"/>
              </a:spcBef>
              <a:buClr>
                <a:srgbClr val="1D2D4B"/>
              </a:buClr>
              <a:buFont typeface="Wingdings" panose="05000000000000000000" pitchFamily="2" charset="2"/>
              <a:buChar char="§"/>
            </a:pPr>
            <a:r>
              <a:rPr kumimoji="1" lang="de-DE" sz="1600" dirty="0"/>
              <a:t>fährt täglich mit dem Fahrrad zur Schule </a:t>
            </a:r>
          </a:p>
          <a:p>
            <a:pPr marL="285750" indent="-285750" eaLnBrk="0" hangingPunct="0">
              <a:spcBef>
                <a:spcPct val="50000"/>
              </a:spcBef>
              <a:buClr>
                <a:srgbClr val="1D2D4B"/>
              </a:buClr>
              <a:buFont typeface="Wingdings" panose="05000000000000000000" pitchFamily="2" charset="2"/>
              <a:buChar char="§"/>
            </a:pPr>
            <a:r>
              <a:rPr kumimoji="1" lang="de-DE" sz="1600" dirty="0"/>
              <a:t>verursacht einen Verkehrsunfall</a:t>
            </a:r>
          </a:p>
          <a:p>
            <a:pPr marL="285750" indent="-285750" eaLnBrk="0" hangingPunct="0">
              <a:spcBef>
                <a:spcPct val="50000"/>
              </a:spcBef>
              <a:buClr>
                <a:srgbClr val="1D2D4B"/>
              </a:buClr>
              <a:buFont typeface="Wingdings" panose="05000000000000000000" pitchFamily="2" charset="2"/>
              <a:buChar char="§"/>
            </a:pPr>
            <a:r>
              <a:rPr kumimoji="1" lang="de-DE" sz="1600" dirty="0"/>
              <a:t>bedingt deliktsfähig, wenn er auf Grund von Erziehung, Umwelt und Erfahrung die schädigende Wirkung seines Tun‘s erkennen musste</a:t>
            </a:r>
          </a:p>
          <a:p>
            <a:pPr eaLnBrk="0" hangingPunct="0">
              <a:spcBef>
                <a:spcPct val="50000"/>
              </a:spcBef>
              <a:buClr>
                <a:srgbClr val="1D2D4B"/>
              </a:buClr>
            </a:pPr>
            <a:endParaRPr kumimoji="1" lang="de-DE" sz="1600" dirty="0" smtClean="0"/>
          </a:p>
          <a:p>
            <a:r>
              <a:rPr kumimoji="1" lang="de-DE" sz="1600" dirty="0">
                <a:solidFill>
                  <a:srgbClr val="6E0717"/>
                </a:solidFill>
              </a:rPr>
              <a:t>Eine gleiche Person, auf dem Land aufgewachsen und plötzlich in die Großstadt gekommen, kann in der gleichen Situation überfordert und daher nicht deliktfähig sein.</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105907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quarter" idx="10"/>
          </p:nvPr>
        </p:nvSpPr>
        <p:spPr/>
        <p:txBody>
          <a:bodyPr/>
          <a:lstStyle/>
          <a:p>
            <a:r>
              <a:rPr lang="de-DE" dirty="0"/>
              <a:t>Deliktsfähigkeit</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Beispiel </a:t>
            </a:r>
            <a:r>
              <a:rPr kumimoji="1" lang="de-DE" sz="1600" dirty="0" smtClean="0"/>
              <a:t>2:</a:t>
            </a:r>
            <a:endParaRPr kumimoji="1" lang="de-DE" sz="1600" dirty="0"/>
          </a:p>
          <a:p>
            <a:pPr eaLnBrk="0" hangingPunct="0">
              <a:spcBef>
                <a:spcPct val="50000"/>
              </a:spcBef>
              <a:buClr>
                <a:srgbClr val="1D2D4B"/>
              </a:buClr>
            </a:pPr>
            <a:endParaRPr kumimoji="1" lang="de-DE" sz="1600" dirty="0"/>
          </a:p>
          <a:p>
            <a:pPr marL="285750" indent="-285750" eaLnBrk="0" hangingPunct="0">
              <a:spcBef>
                <a:spcPct val="50000"/>
              </a:spcBef>
              <a:buClr>
                <a:srgbClr val="1D2D4B"/>
              </a:buClr>
              <a:buFont typeface="Wingdings" panose="05000000000000000000" pitchFamily="2" charset="2"/>
              <a:buChar char="§"/>
            </a:pPr>
            <a:r>
              <a:rPr kumimoji="1" lang="de-DE" sz="1600" dirty="0"/>
              <a:t>6 ½ jähriger Schüler </a:t>
            </a:r>
          </a:p>
          <a:p>
            <a:pPr marL="285750" indent="-285750" eaLnBrk="0" hangingPunct="0">
              <a:spcBef>
                <a:spcPct val="50000"/>
              </a:spcBef>
              <a:buClr>
                <a:srgbClr val="1D2D4B"/>
              </a:buClr>
              <a:buFont typeface="Wingdings" panose="05000000000000000000" pitchFamily="2" charset="2"/>
              <a:buChar char="§"/>
            </a:pPr>
            <a:r>
              <a:rPr kumimoji="1" lang="de-DE" sz="1600" dirty="0"/>
              <a:t>findet auf dem Nachhauseweg von der Schule einen Nagel </a:t>
            </a:r>
          </a:p>
          <a:p>
            <a:pPr marL="285750" indent="-285750" eaLnBrk="0" hangingPunct="0">
              <a:spcBef>
                <a:spcPct val="50000"/>
              </a:spcBef>
              <a:buClr>
                <a:srgbClr val="1D2D4B"/>
              </a:buClr>
              <a:buFont typeface="Wingdings" panose="05000000000000000000" pitchFamily="2" charset="2"/>
              <a:buChar char="§"/>
            </a:pPr>
            <a:r>
              <a:rPr kumimoji="1" lang="de-DE" sz="1600" dirty="0"/>
              <a:t>ratscht damit an 30 parkenden Autos entlang,</a:t>
            </a:r>
            <a:br>
              <a:rPr kumimoji="1" lang="de-DE" sz="1600" dirty="0"/>
            </a:br>
            <a:r>
              <a:rPr kumimoji="1" lang="de-DE" sz="1600" dirty="0"/>
              <a:t>wird erst am 31sten Auto erwischt</a:t>
            </a:r>
          </a:p>
          <a:p>
            <a:pPr marL="285750" indent="-285750" eaLnBrk="0" hangingPunct="0">
              <a:spcBef>
                <a:spcPct val="50000"/>
              </a:spcBef>
              <a:buClr>
                <a:srgbClr val="1D2D4B"/>
              </a:buClr>
              <a:buFont typeface="Wingdings" panose="05000000000000000000" pitchFamily="2" charset="2"/>
              <a:buChar char="§"/>
            </a:pPr>
            <a:r>
              <a:rPr kumimoji="1" lang="de-DE" sz="1600" dirty="0"/>
              <a:t>Folge: erheblicher Sachschaden</a:t>
            </a:r>
          </a:p>
          <a:p>
            <a:pPr marL="285750" indent="-285750" eaLnBrk="0" hangingPunct="0">
              <a:spcBef>
                <a:spcPct val="50000"/>
              </a:spcBef>
              <a:buClr>
                <a:srgbClr val="1D2D4B"/>
              </a:buClr>
              <a:buFont typeface="Wingdings" panose="05000000000000000000" pitchFamily="2" charset="2"/>
              <a:buChar char="§"/>
            </a:pPr>
            <a:r>
              <a:rPr kumimoji="1" lang="de-DE" sz="1600" dirty="0"/>
              <a:t>es besteht </a:t>
            </a:r>
            <a:r>
              <a:rPr kumimoji="1" lang="de-DE" sz="1600" u="sng" dirty="0"/>
              <a:t>kein</a:t>
            </a:r>
            <a:r>
              <a:rPr kumimoji="1" lang="de-DE" sz="1600" dirty="0"/>
              <a:t> gesetzlicher Anspruch gegen den Schüler</a:t>
            </a:r>
          </a:p>
          <a:p>
            <a:pPr eaLnBrk="0" hangingPunct="0">
              <a:spcBef>
                <a:spcPct val="50000"/>
              </a:spcBef>
              <a:buClr>
                <a:srgbClr val="1D2D4B"/>
              </a:buClr>
            </a:pPr>
            <a:endParaRPr kumimoji="1" lang="de-DE" sz="1600" dirty="0" smtClean="0"/>
          </a:p>
          <a:p>
            <a:r>
              <a:rPr kumimoji="1" lang="de-DE" sz="1600" dirty="0">
                <a:solidFill>
                  <a:srgbClr val="6E0717"/>
                </a:solidFill>
              </a:rPr>
              <a:t>Sofern eine Verletzung der Aufsichtspflicht durch die Eltern gegeben ist (z.B. weil das Kind bereits schadenauffällig geworden ist), kann ein gesetzlicher Anspruch (§ 832 BGB) gegen die Eltern des Schülers bestehen.</a:t>
            </a:r>
          </a:p>
          <a:p>
            <a:r>
              <a:rPr kumimoji="1" lang="de-DE" sz="1600" dirty="0">
                <a:solidFill>
                  <a:srgbClr val="6E0717"/>
                </a:solidFill>
              </a:rPr>
              <a:t>Somit besteht auch die Leistungspflicht des PHV-Versicherers.</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027277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quarter" idx="10"/>
          </p:nvPr>
        </p:nvSpPr>
        <p:spPr/>
        <p:txBody>
          <a:bodyPr/>
          <a:lstStyle/>
          <a:p>
            <a:r>
              <a:rPr lang="de-DE" dirty="0"/>
              <a:t>Geltungsbereich</a:t>
            </a:r>
          </a:p>
        </p:txBody>
      </p:sp>
      <p:sp>
        <p:nvSpPr>
          <p:cNvPr id="4" name="Textplatzhalter 3"/>
          <p:cNvSpPr>
            <a:spLocks noGrp="1"/>
          </p:cNvSpPr>
          <p:nvPr>
            <p:ph type="body" sz="half" idx="2"/>
          </p:nvPr>
        </p:nvSpPr>
        <p:spPr/>
        <p:txBody>
          <a:bodyPr/>
          <a:lstStyle/>
          <a:p>
            <a:pPr eaLnBrk="0" hangingPunct="0">
              <a:spcBef>
                <a:spcPct val="50000"/>
              </a:spcBef>
            </a:pPr>
            <a:r>
              <a:rPr kumimoji="1" lang="de-DE" sz="1600" dirty="0"/>
              <a:t>Die Privathaftpflichtversicherung schützt (weltweit) und rund um die Uhr für maximal 1 Jahr.</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3553368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quarter" idx="10"/>
          </p:nvPr>
        </p:nvSpPr>
        <p:spPr/>
        <p:txBody>
          <a:bodyPr/>
          <a:lstStyle/>
          <a:p>
            <a:r>
              <a:rPr lang="de-DE" dirty="0"/>
              <a:t>Vertragsdauer</a:t>
            </a:r>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kumimoji="1" lang="de-DE" sz="1600" dirty="0" smtClean="0"/>
              <a:t>ein </a:t>
            </a:r>
            <a:r>
              <a:rPr kumimoji="1" lang="de-DE" sz="1600" dirty="0"/>
              <a:t>Jahr oder länger</a:t>
            </a:r>
          </a:p>
          <a:p>
            <a:pPr marL="285750" indent="-285750" eaLnBrk="0" hangingPunct="0">
              <a:spcBef>
                <a:spcPct val="50000"/>
              </a:spcBef>
              <a:buFont typeface="Wingdings" panose="05000000000000000000" pitchFamily="2" charset="2"/>
              <a:buChar char="§"/>
            </a:pPr>
            <a:r>
              <a:rPr kumimoji="1" lang="de-DE" sz="1600" dirty="0"/>
              <a:t>verlängert sich automatisch um ein Jahr,</a:t>
            </a:r>
            <a:br>
              <a:rPr kumimoji="1" lang="de-DE" sz="1600" dirty="0"/>
            </a:br>
            <a:r>
              <a:rPr kumimoji="1" lang="de-DE" sz="1600" dirty="0"/>
              <a:t>wenn er nicht </a:t>
            </a:r>
            <a:r>
              <a:rPr kumimoji="1" lang="de-DE" sz="1600" u="sng" dirty="0"/>
              <a:t>spätestens</a:t>
            </a:r>
            <a:r>
              <a:rPr kumimoji="1" lang="de-DE" sz="1600" dirty="0"/>
              <a:t> drei Monate vor Ablauf gekündigt wird</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674584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„Schäden bei privaten </a:t>
            </a:r>
            <a:r>
              <a:rPr lang="de-DE" sz="1600" i="1" dirty="0" smtClean="0"/>
              <a:t>Umzügen </a:t>
            </a:r>
            <a:r>
              <a:rPr lang="de-DE" sz="1600" i="1" dirty="0"/>
              <a:t>sind immer abgedeckt – solange alle Beteiligten haftpflichtversichert sind</a:t>
            </a:r>
            <a:r>
              <a:rPr lang="de-DE" sz="1600" i="1" dirty="0" smtClean="0"/>
              <a: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Leider nein. Wenn Ihnen ein guter Freund beim Umzug hilft und den teuren Plasma-Fernseher fallen lässt, könnten Sie auf dem Schaden sitzen bleiben – auch wenn Ihr fleißiger Helfer versichert ist. Grund: Laut Gesetz ist man für Schäden, die aus Gefälligkeiten entstehen, nicht ersatzpflichtig. Achten Sie im Vertrag also unbedingt auf den Einschluss der Klausel </a:t>
            </a:r>
            <a:r>
              <a:rPr lang="de-DE" sz="1600" i="1" dirty="0"/>
              <a:t>Gefälligkeitsschäden</a:t>
            </a:r>
            <a:r>
              <a:rPr lang="de-DE" sz="1600" dirty="0"/>
              <a:t>.</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27495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quarter" idx="10"/>
          </p:nvPr>
        </p:nvSpPr>
        <p:spPr/>
        <p:txBody>
          <a:bodyPr/>
          <a:lstStyle/>
          <a:p>
            <a:r>
              <a:rPr lang="de-DE" dirty="0" smtClean="0"/>
              <a:t>Die Privathaftpflichtversicherung</a:t>
            </a:r>
            <a:endParaRPr lang="de-DE" dirty="0"/>
          </a:p>
        </p:txBody>
      </p:sp>
      <p:sp>
        <p:nvSpPr>
          <p:cNvPr id="5" name="Titel 4"/>
          <p:cNvSpPr>
            <a:spLocks noGrp="1"/>
          </p:cNvSpPr>
          <p:nvPr>
            <p:ph type="title"/>
          </p:nvPr>
        </p:nvSpPr>
        <p:spPr/>
        <p:txBody>
          <a:bodyPr/>
          <a:lstStyle/>
          <a:p>
            <a:r>
              <a:rPr lang="de-DE" dirty="0" smtClean="0"/>
              <a:t>Beraterausbildung | Haftpflicht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19371" b="35598"/>
          <a:stretch/>
        </p:blipFill>
        <p:spPr>
          <a:xfrm>
            <a:off x="479425" y="2491896"/>
            <a:ext cx="11233150" cy="3372300"/>
          </a:xfrm>
          <a:prstGeom prst="rect">
            <a:avLst/>
          </a:prstGeom>
        </p:spPr>
      </p:pic>
    </p:spTree>
    <p:extLst>
      <p:ext uri="{BB962C8B-B14F-4D97-AF65-F5344CB8AC3E}">
        <p14:creationId xmlns:p14="http://schemas.microsoft.com/office/powerpoint/2010/main" val="7347633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ich an meiner Wohnung etwas kaputt mache, bin ich abgesichert. Ich habe schließlich Haftpflicht und Hausrat.“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smtClean="0"/>
              <a:t>Irrtum</a:t>
            </a:r>
            <a:r>
              <a:rPr lang="de-DE" sz="1600" dirty="0"/>
              <a:t>! Die Hausratversicherung kommt nur für Schäden an Ihrem Eigentum auf. Beschädigen Sie etwas in der Wohnung, müssen Sie dem Vermieter den Schaden ersetzen, die Haftpflichtversicherung müsste einspringen. Problem: Einige Assekuranzen schließen Ersatzansprüche wegen Schäden an fremden Sachen, welche Sie gemietet, gepachtet oder geliehen haben, grundsätzlich aus. So genannte </a:t>
            </a:r>
            <a:r>
              <a:rPr lang="de-DE" sz="1600" i="1" dirty="0"/>
              <a:t>Mietsachschäden</a:t>
            </a:r>
            <a:r>
              <a:rPr lang="de-DE" sz="1600" dirty="0"/>
              <a:t> gehören deshalb unbedingt in den Haftpflichtvertrag. </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35972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jemand mein Eigentum beschädigt, der nicht versichert ist, springt zur Not meine Haftpflichtversicherung ein.“</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Nein. Wenn Sie keine </a:t>
            </a:r>
            <a:r>
              <a:rPr lang="de-DE" sz="1600" i="1" dirty="0"/>
              <a:t>Ausfalldeckung</a:t>
            </a:r>
            <a:r>
              <a:rPr lang="de-DE" sz="1600" dirty="0"/>
              <a:t> haben und der Verursacher zahlungsunfähig ist, bleiben Sie auf dem Schaden sitzen. Deshalb: Nehmen Sie diese Ersatzleistung ab einem Schaden von </a:t>
            </a:r>
            <a:r>
              <a:rPr lang="de-DE" sz="1600" dirty="0" smtClean="0"/>
              <a:t>2.500 € in </a:t>
            </a:r>
            <a:r>
              <a:rPr lang="de-DE" sz="1600" dirty="0"/>
              <a:t>Ihren Vertrag auf. Es werden jedoch nur Schäden anerkannt, bei denen die Schuld klar festgestellt ist – es muss ein rechtskräftiges Urteil bestehen.</a:t>
            </a:r>
          </a:p>
          <a:p>
            <a:pPr eaLnBrk="0" hangingPunct="0">
              <a:spcBef>
                <a:spcPct val="50000"/>
              </a:spcBef>
            </a:pP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3857239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unser Nachwuchs einen Schaden verursacht, müssen wir zahlen.“ 	</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i="1" dirty="0"/>
              <a:t>Eltern haften für ihre Kinder</a:t>
            </a:r>
            <a:r>
              <a:rPr lang="de-DE" sz="1600" dirty="0"/>
              <a:t> wird gerne auf Warnschilder geschrieben. Laut Gesetz und Rechtsprechung sieht das meist anders aus. Eltern haften nur dann, wenn sie die Aufsichtspflicht grob verletzen – und dafür muss viel passieren. Dennoch: Sollte es so weit kommen, wird die Haftpflichtversicherung zu einem Rechtsschutz. Sie wird unberechtigte Forderungen gegen Sie abwehren. Zahlen müssen Eltern dann bei den meisten Schadensfällen gar nichts – nicht einmal der Beitrag wird angehoben.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3850053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„Die Versicherung muss jeden Sachschaden übernehmen. Auch wenn er durch äußere Umstände, z.B. das Wetter, verursacht wurde.“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Irrtum. So genannte </a:t>
            </a:r>
            <a:r>
              <a:rPr lang="de-DE" sz="1600" i="1" dirty="0" err="1"/>
              <a:t>Allmählichkeitsschäden</a:t>
            </a:r>
            <a:r>
              <a:rPr lang="de-DE" sz="1600" dirty="0"/>
              <a:t> sind manchmal nicht mit versichert, weil die Schuldfrage nicht geklärt werden kann. Wenn also etwas durch Feuchtigkeit oder lang anhaltende Hitze langsam kaputt geht, kann sich die Versicherung quer stellen.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640307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ich versehentlich einen Schaden verursache, springt die Versicherung ein. Das gilt für alle Lebensbereiche.“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Sicher? Prüfen Sie lieber noch mal, ob Sie auch für </a:t>
            </a:r>
            <a:r>
              <a:rPr lang="de-DE" sz="1600" i="1" dirty="0"/>
              <a:t>Internetschäden</a:t>
            </a:r>
            <a:r>
              <a:rPr lang="de-DE" sz="1600" dirty="0"/>
              <a:t> abgesichert sind. Denn die Übermittlung und Bereitstellung elektronischer Daten, etwa durch E-Mail oder im Internet, ist möglicherweise mit Risiken verbunden, die zur Haftung führen können. Ein guter Vertrag sollte das berücksichtigen.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675785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habe eine Hundehaftpflichtversicherung. Wenn mein Tier was anrichtet, bin ich abgesichert.“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Stimmt ausnahmsweise. Aber: Die Versicherung gilt nur für Ihren Hund! Passen Sie gelegentlich auf andere Hunde auf, greift die Police nicht. Für diese Fälle sollten Sie deshalb die Klausel </a:t>
            </a:r>
            <a:r>
              <a:rPr lang="de-DE" sz="1600" i="1" dirty="0"/>
              <a:t>Hüten fremder Hunde</a:t>
            </a:r>
            <a:r>
              <a:rPr lang="de-DE" sz="1600" dirty="0"/>
              <a:t> in den Vertrag aufnehmen.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7524579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„Meine Haftpflichtversicherung zahlt auch für Schäden, die ich im Ausland verursache.“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Das kommt drauf an, wie lange Sie dort bleiben und vor allem, wo Sie sich befinden! Wenn Sie einen längeren Auslandsaufenthalt planen, müssen Sie vorher noch einmal in Ihren Vertrag schauen. Innerhalb Europas sollte ein unbegrenzter Aufenthalt mitversichert sein, im außereuropäischen Ausland mindestens zeitlich begrenzt.</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2855709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„Wir sind zwar nicht verheiratet, mein Partner ist aber über meine Privathaftpflicht voll mit versichert.“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Bei eheähnlichen Lebensgemeinschaften und Lebenspartnern nach dem Lebenspartnerschaftsgesetz ist das tatsächlich möglich. Prüfen Sie aber, ob wirklich alle möglichen Regressansprüche enthalten sind – oft gibt es im Kleingedruckten Ausnahmen.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7403534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„Da in meinem Vertrag Gefälligkeitsschäden versichert sind, springt die Versicherung automatisch ein, wenn ich bei meiner ehrenamtlichen Tätigkeit einen Schaden verursache.“</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Nein. Das muss extra mit in den Vertrag! Wenn Sie sich freiwillig und unentgeltlich zum Beispiel in der Alten- und Krankenpflege oder bei Kirchen- und Jugendarbeiten engagieren, sollte Ihr Vertrag eine Klausel für die </a:t>
            </a:r>
            <a:r>
              <a:rPr lang="de-DE" sz="1600" i="1" dirty="0"/>
              <a:t>Mitversicherung ehrenamtlicher Tätigkeiten</a:t>
            </a:r>
            <a:r>
              <a:rPr lang="de-DE" sz="1600" dirty="0"/>
              <a:t> vorsehen.</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42761253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baue demnächst eine Garage an meine Doppelhaushälfte an. Wenn ich dem Nachbarn dadurch Schäden verursache, springt meine Versicherung ein.“</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Kommt drauf an. Kleinere Bauvorhaben, zum Beispiel An- und Umbauten, sollten über die Privathaftpflichtversicherung mitversichert sein. Beachten Sie die vereinbarten Bausummenbegrenzungen. Für größere Baumaßnahmen brauchen Sie nämlich eine separate </a:t>
            </a:r>
            <a:r>
              <a:rPr lang="de-DE" sz="1600" i="1" dirty="0"/>
              <a:t>Bauherrenhaftpflicht.</a:t>
            </a:r>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6026192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p:cNvSpPr>
            <a:spLocks noGrp="1"/>
          </p:cNvSpPr>
          <p:nvPr>
            <p:ph type="body" sz="quarter" idx="10"/>
          </p:nvPr>
        </p:nvSpPr>
        <p:spPr/>
        <p:txBody>
          <a:bodyPr/>
          <a:lstStyle/>
          <a:p>
            <a:r>
              <a:rPr lang="de-DE" dirty="0"/>
              <a:t>Abgrenzung PHV - RS</a:t>
            </a:r>
          </a:p>
        </p:txBody>
      </p:sp>
      <p:sp>
        <p:nvSpPr>
          <p:cNvPr id="5" name="Titel 4"/>
          <p:cNvSpPr>
            <a:spLocks noGrp="1"/>
          </p:cNvSpPr>
          <p:nvPr>
            <p:ph type="title"/>
          </p:nvPr>
        </p:nvSpPr>
        <p:spPr/>
        <p:txBody>
          <a:bodyPr/>
          <a:lstStyle/>
          <a:p>
            <a:r>
              <a:rPr lang="de-DE" dirty="0"/>
              <a:t>Beraterausbildung | Haftpflicht</a:t>
            </a:r>
          </a:p>
        </p:txBody>
      </p:sp>
      <p:sp>
        <p:nvSpPr>
          <p:cNvPr id="6" name="Text Box 5"/>
          <p:cNvSpPr txBox="1">
            <a:spLocks noChangeArrowheads="1"/>
          </p:cNvSpPr>
          <p:nvPr/>
        </p:nvSpPr>
        <p:spPr bwMode="auto">
          <a:xfrm>
            <a:off x="2481173" y="2408598"/>
            <a:ext cx="3240088" cy="346075"/>
          </a:xfrm>
          <a:prstGeom prst="rect">
            <a:avLst/>
          </a:prstGeom>
          <a:solidFill>
            <a:srgbClr val="C0C0C0"/>
          </a:solidFill>
          <a:ln w="9525" algn="ctr">
            <a:solidFill>
              <a:srgbClr val="1D2D4B"/>
            </a:solidFill>
            <a:miter lim="800000"/>
            <a:headEnd/>
            <a:tailEnd/>
          </a:ln>
        </p:spPr>
        <p:txBody>
          <a:bodyPr>
            <a:spAutoFit/>
          </a:bodyPr>
          <a:lstStyle/>
          <a:p>
            <a:pPr algn="ctr">
              <a:spcBef>
                <a:spcPct val="50000"/>
              </a:spcBef>
            </a:pPr>
            <a:r>
              <a:rPr lang="de-DE" sz="1600"/>
              <a:t>PHV</a:t>
            </a:r>
          </a:p>
        </p:txBody>
      </p:sp>
      <p:sp>
        <p:nvSpPr>
          <p:cNvPr id="7" name="Text Box 7"/>
          <p:cNvSpPr txBox="1">
            <a:spLocks noChangeArrowheads="1"/>
          </p:cNvSpPr>
          <p:nvPr/>
        </p:nvSpPr>
        <p:spPr bwMode="auto">
          <a:xfrm>
            <a:off x="6441986" y="2408598"/>
            <a:ext cx="3240087" cy="346075"/>
          </a:xfrm>
          <a:prstGeom prst="rect">
            <a:avLst/>
          </a:prstGeom>
          <a:solidFill>
            <a:srgbClr val="EAEAEA"/>
          </a:solidFill>
          <a:ln w="9525" algn="ctr">
            <a:solidFill>
              <a:srgbClr val="1D2D4B"/>
            </a:solidFill>
            <a:miter lim="800000"/>
            <a:headEnd/>
            <a:tailEnd/>
          </a:ln>
        </p:spPr>
        <p:txBody>
          <a:bodyPr>
            <a:spAutoFit/>
          </a:bodyPr>
          <a:lstStyle/>
          <a:p>
            <a:pPr algn="ctr">
              <a:spcBef>
                <a:spcPct val="50000"/>
              </a:spcBef>
            </a:pPr>
            <a:r>
              <a:rPr lang="de-DE" sz="1600"/>
              <a:t>RS</a:t>
            </a:r>
          </a:p>
        </p:txBody>
      </p:sp>
      <p:sp>
        <p:nvSpPr>
          <p:cNvPr id="8" name="Text Box 8"/>
          <p:cNvSpPr txBox="1">
            <a:spLocks noChangeArrowheads="1"/>
          </p:cNvSpPr>
          <p:nvPr/>
        </p:nvSpPr>
        <p:spPr bwMode="auto">
          <a:xfrm>
            <a:off x="2481173" y="2840398"/>
            <a:ext cx="3240088"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Schädigung eines Dritten</a:t>
            </a:r>
          </a:p>
        </p:txBody>
      </p:sp>
      <p:sp>
        <p:nvSpPr>
          <p:cNvPr id="9" name="Text Box 9"/>
          <p:cNvSpPr txBox="1">
            <a:spLocks noChangeArrowheads="1"/>
          </p:cNvSpPr>
          <p:nvPr/>
        </p:nvSpPr>
        <p:spPr bwMode="auto">
          <a:xfrm>
            <a:off x="6441986" y="2840398"/>
            <a:ext cx="3240087"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Ein Dritter schädigt mich</a:t>
            </a:r>
          </a:p>
        </p:txBody>
      </p:sp>
      <p:sp>
        <p:nvSpPr>
          <p:cNvPr id="10" name="Text Box 10"/>
          <p:cNvSpPr txBox="1">
            <a:spLocks noChangeArrowheads="1"/>
          </p:cNvSpPr>
          <p:nvPr/>
        </p:nvSpPr>
        <p:spPr bwMode="auto">
          <a:xfrm>
            <a:off x="2481173" y="3561123"/>
            <a:ext cx="3240088"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Prüfung</a:t>
            </a:r>
          </a:p>
        </p:txBody>
      </p:sp>
      <p:sp>
        <p:nvSpPr>
          <p:cNvPr id="11" name="Text Box 11"/>
          <p:cNvSpPr txBox="1">
            <a:spLocks noChangeArrowheads="1"/>
          </p:cNvSpPr>
          <p:nvPr/>
        </p:nvSpPr>
        <p:spPr bwMode="auto">
          <a:xfrm>
            <a:off x="6441986" y="3561123"/>
            <a:ext cx="3240087" cy="346075"/>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Ich will mein Recht</a:t>
            </a:r>
          </a:p>
        </p:txBody>
      </p:sp>
      <p:sp>
        <p:nvSpPr>
          <p:cNvPr id="12" name="Text Box 12"/>
          <p:cNvSpPr txBox="1">
            <a:spLocks noChangeArrowheads="1"/>
          </p:cNvSpPr>
          <p:nvPr/>
        </p:nvSpPr>
        <p:spPr bwMode="auto">
          <a:xfrm>
            <a:off x="2481173" y="4353285"/>
            <a:ext cx="1584325" cy="590550"/>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Kosten-übernahme</a:t>
            </a:r>
          </a:p>
        </p:txBody>
      </p:sp>
      <p:sp>
        <p:nvSpPr>
          <p:cNvPr id="13" name="Text Box 13"/>
          <p:cNvSpPr txBox="1">
            <a:spLocks noChangeArrowheads="1"/>
          </p:cNvSpPr>
          <p:nvPr/>
        </p:nvSpPr>
        <p:spPr bwMode="auto">
          <a:xfrm>
            <a:off x="6441986" y="4353285"/>
            <a:ext cx="3240087" cy="590550"/>
          </a:xfrm>
          <a:prstGeom prst="rect">
            <a:avLst/>
          </a:prstGeom>
          <a:noFill/>
          <a:ln w="9525" algn="ctr">
            <a:solidFill>
              <a:srgbClr val="1D2D4B"/>
            </a:solidFill>
            <a:miter lim="800000"/>
            <a:headEnd/>
            <a:tailEnd/>
          </a:ln>
        </p:spPr>
        <p:txBody>
          <a:bodyPr>
            <a:spAutoFit/>
          </a:bodyPr>
          <a:lstStyle/>
          <a:p>
            <a:pPr algn="ctr">
              <a:spcBef>
                <a:spcPct val="50000"/>
              </a:spcBef>
            </a:pPr>
            <a:r>
              <a:rPr lang="de-DE" sz="1600"/>
              <a:t>Gerichtliche oder außergerichtliche Entscheidung</a:t>
            </a:r>
          </a:p>
        </p:txBody>
      </p:sp>
      <p:sp>
        <p:nvSpPr>
          <p:cNvPr id="14" name="Text Box 15"/>
          <p:cNvSpPr txBox="1">
            <a:spLocks noChangeArrowheads="1"/>
          </p:cNvSpPr>
          <p:nvPr/>
        </p:nvSpPr>
        <p:spPr bwMode="auto">
          <a:xfrm>
            <a:off x="4136936" y="4353285"/>
            <a:ext cx="1584325" cy="588963"/>
          </a:xfrm>
          <a:prstGeom prst="rect">
            <a:avLst/>
          </a:prstGeom>
          <a:noFill/>
          <a:ln w="9525" algn="ctr">
            <a:solidFill>
              <a:srgbClr val="1D2D4B"/>
            </a:solidFill>
            <a:miter lim="800000"/>
            <a:headEnd/>
            <a:tailEnd/>
          </a:ln>
        </p:spPr>
        <p:txBody>
          <a:bodyPr anchor="ctr"/>
          <a:lstStyle/>
          <a:p>
            <a:pPr algn="ctr">
              <a:spcBef>
                <a:spcPct val="50000"/>
              </a:spcBef>
            </a:pPr>
            <a:r>
              <a:rPr lang="de-DE" sz="1600"/>
              <a:t>Ablehnung</a:t>
            </a:r>
          </a:p>
        </p:txBody>
      </p:sp>
      <p:sp>
        <p:nvSpPr>
          <p:cNvPr id="15" name="Text Box 16"/>
          <p:cNvSpPr txBox="1">
            <a:spLocks noChangeArrowheads="1"/>
          </p:cNvSpPr>
          <p:nvPr/>
        </p:nvSpPr>
        <p:spPr bwMode="auto">
          <a:xfrm>
            <a:off x="2481173" y="5504223"/>
            <a:ext cx="3240088" cy="576262"/>
          </a:xfrm>
          <a:prstGeom prst="rect">
            <a:avLst/>
          </a:prstGeom>
          <a:solidFill>
            <a:srgbClr val="C0C0C0"/>
          </a:solidFill>
          <a:ln w="9525" algn="ctr">
            <a:solidFill>
              <a:srgbClr val="1D2D4B"/>
            </a:solidFill>
            <a:miter lim="800000"/>
            <a:headEnd/>
            <a:tailEnd/>
          </a:ln>
        </p:spPr>
        <p:txBody>
          <a:bodyPr anchor="ctr"/>
          <a:lstStyle/>
          <a:p>
            <a:pPr algn="ctr">
              <a:spcBef>
                <a:spcPct val="50000"/>
              </a:spcBef>
            </a:pPr>
            <a:r>
              <a:rPr lang="de-DE" sz="1600"/>
              <a:t>Schützt mein Vermögen</a:t>
            </a:r>
          </a:p>
        </p:txBody>
      </p:sp>
      <p:sp>
        <p:nvSpPr>
          <p:cNvPr id="16" name="Text Box 17"/>
          <p:cNvSpPr txBox="1">
            <a:spLocks noChangeArrowheads="1"/>
          </p:cNvSpPr>
          <p:nvPr/>
        </p:nvSpPr>
        <p:spPr bwMode="auto">
          <a:xfrm>
            <a:off x="6441986" y="5504223"/>
            <a:ext cx="3240087" cy="590550"/>
          </a:xfrm>
          <a:prstGeom prst="rect">
            <a:avLst/>
          </a:prstGeom>
          <a:solidFill>
            <a:srgbClr val="EAEAEA"/>
          </a:solidFill>
          <a:ln w="9525" algn="ctr">
            <a:solidFill>
              <a:srgbClr val="1D2D4B"/>
            </a:solidFill>
            <a:miter lim="800000"/>
            <a:headEnd/>
            <a:tailEnd/>
          </a:ln>
        </p:spPr>
        <p:txBody>
          <a:bodyPr>
            <a:spAutoFit/>
          </a:bodyPr>
          <a:lstStyle/>
          <a:p>
            <a:pPr algn="ctr">
              <a:spcBef>
                <a:spcPct val="50000"/>
              </a:spcBef>
            </a:pPr>
            <a:r>
              <a:rPr lang="de-DE" sz="1600"/>
              <a:t>Nimmt finanzielles Risiko in Kauf, um Recht zu bekommen</a:t>
            </a:r>
          </a:p>
        </p:txBody>
      </p:sp>
      <p:cxnSp>
        <p:nvCxnSpPr>
          <p:cNvPr id="17" name="AutoShape 21"/>
          <p:cNvCxnSpPr>
            <a:cxnSpLocks noChangeShapeType="1"/>
            <a:stCxn id="8" idx="2"/>
            <a:endCxn id="10" idx="0"/>
          </p:cNvCxnSpPr>
          <p:nvPr/>
        </p:nvCxnSpPr>
        <p:spPr bwMode="auto">
          <a:xfrm>
            <a:off x="4102011" y="3186473"/>
            <a:ext cx="0" cy="374650"/>
          </a:xfrm>
          <a:prstGeom prst="straightConnector1">
            <a:avLst/>
          </a:prstGeom>
          <a:noFill/>
          <a:ln w="9525">
            <a:solidFill>
              <a:schemeClr val="tx1"/>
            </a:solidFill>
            <a:round/>
            <a:headEnd/>
            <a:tailEnd type="triangle" w="med" len="med"/>
          </a:ln>
        </p:spPr>
      </p:cxnSp>
      <p:cxnSp>
        <p:nvCxnSpPr>
          <p:cNvPr id="18" name="AutoShape 22"/>
          <p:cNvCxnSpPr>
            <a:cxnSpLocks noChangeShapeType="1"/>
            <a:stCxn id="9" idx="2"/>
            <a:endCxn id="11" idx="0"/>
          </p:cNvCxnSpPr>
          <p:nvPr/>
        </p:nvCxnSpPr>
        <p:spPr bwMode="auto">
          <a:xfrm>
            <a:off x="8062823" y="3186473"/>
            <a:ext cx="0" cy="374650"/>
          </a:xfrm>
          <a:prstGeom prst="straightConnector1">
            <a:avLst/>
          </a:prstGeom>
          <a:noFill/>
          <a:ln w="9525">
            <a:solidFill>
              <a:schemeClr val="tx1"/>
            </a:solidFill>
            <a:round/>
            <a:headEnd/>
            <a:tailEnd type="triangle" w="med" len="med"/>
          </a:ln>
        </p:spPr>
      </p:cxnSp>
      <p:cxnSp>
        <p:nvCxnSpPr>
          <p:cNvPr id="19" name="AutoShape 24"/>
          <p:cNvCxnSpPr>
            <a:cxnSpLocks noChangeShapeType="1"/>
            <a:stCxn id="10" idx="2"/>
            <a:endCxn id="12" idx="0"/>
          </p:cNvCxnSpPr>
          <p:nvPr/>
        </p:nvCxnSpPr>
        <p:spPr bwMode="auto">
          <a:xfrm rot="5400000">
            <a:off x="3464630" y="3715904"/>
            <a:ext cx="446087" cy="828675"/>
          </a:xfrm>
          <a:prstGeom prst="bentConnector3">
            <a:avLst>
              <a:gd name="adj1" fmla="val 49824"/>
            </a:avLst>
          </a:prstGeom>
          <a:noFill/>
          <a:ln w="9525">
            <a:solidFill>
              <a:schemeClr val="tx1"/>
            </a:solidFill>
            <a:miter lim="800000"/>
            <a:headEnd/>
            <a:tailEnd type="triangle" w="med" len="med"/>
          </a:ln>
        </p:spPr>
      </p:cxnSp>
      <p:cxnSp>
        <p:nvCxnSpPr>
          <p:cNvPr id="20" name="AutoShape 25"/>
          <p:cNvCxnSpPr>
            <a:cxnSpLocks noChangeShapeType="1"/>
            <a:stCxn id="10" idx="2"/>
            <a:endCxn id="14" idx="0"/>
          </p:cNvCxnSpPr>
          <p:nvPr/>
        </p:nvCxnSpPr>
        <p:spPr bwMode="auto">
          <a:xfrm rot="16200000" flipH="1">
            <a:off x="4292511" y="3716698"/>
            <a:ext cx="446087" cy="827087"/>
          </a:xfrm>
          <a:prstGeom prst="bentConnector3">
            <a:avLst>
              <a:gd name="adj1" fmla="val 49824"/>
            </a:avLst>
          </a:prstGeom>
          <a:noFill/>
          <a:ln w="9525">
            <a:solidFill>
              <a:schemeClr val="tx1"/>
            </a:solidFill>
            <a:miter lim="800000"/>
            <a:headEnd/>
            <a:tailEnd type="triangle" w="med" len="med"/>
          </a:ln>
        </p:spPr>
      </p:cxnSp>
      <p:cxnSp>
        <p:nvCxnSpPr>
          <p:cNvPr id="21" name="AutoShape 26"/>
          <p:cNvCxnSpPr>
            <a:cxnSpLocks noChangeShapeType="1"/>
            <a:stCxn id="11" idx="2"/>
            <a:endCxn id="13" idx="0"/>
          </p:cNvCxnSpPr>
          <p:nvPr/>
        </p:nvCxnSpPr>
        <p:spPr bwMode="auto">
          <a:xfrm>
            <a:off x="8062823" y="3907198"/>
            <a:ext cx="0" cy="446087"/>
          </a:xfrm>
          <a:prstGeom prst="straightConnector1">
            <a:avLst/>
          </a:prstGeom>
          <a:noFill/>
          <a:ln w="9525">
            <a:solidFill>
              <a:schemeClr val="tx1"/>
            </a:solidFill>
            <a:round/>
            <a:headEnd/>
            <a:tailEnd type="triangle" w="med" len="med"/>
          </a:ln>
        </p:spPr>
      </p:cxnSp>
    </p:spTree>
    <p:extLst>
      <p:ext uri="{BB962C8B-B14F-4D97-AF65-F5344CB8AC3E}">
        <p14:creationId xmlns:p14="http://schemas.microsoft.com/office/powerpoint/2010/main" val="80605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par>
                          <p:cTn id="17" fill="hold">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par>
                                <p:cTn id="26" presetID="22" presetClass="entr" presetSubtype="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500"/>
                                        <p:tgtEl>
                                          <p:spTgt spid="12"/>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p:stCondLst>
                              <p:cond delay="1000"/>
                            </p:stCondLst>
                            <p:childTnLst>
                              <p:par>
                                <p:cTn id="37" presetID="9"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dissolv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dissolve">
                                      <p:cBhvr>
                                        <p:cTn id="44" dur="500"/>
                                        <p:tgtEl>
                                          <p:spTgt spid="7"/>
                                        </p:tgtEl>
                                      </p:cBhvr>
                                    </p:animEffect>
                                  </p:childTnLst>
                                </p:cTn>
                              </p:par>
                            </p:childTnLst>
                          </p:cTn>
                        </p:par>
                        <p:par>
                          <p:cTn id="45" fill="hold">
                            <p:stCondLst>
                              <p:cond delay="500"/>
                            </p:stCondLst>
                            <p:childTnLst>
                              <p:par>
                                <p:cTn id="46" presetID="22" presetClass="entr" presetSubtype="1"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par>
                          <p:cTn id="54" fill="hold">
                            <p:stCondLst>
                              <p:cond delay="500"/>
                            </p:stCondLst>
                            <p:childTnLst>
                              <p:par>
                                <p:cTn id="55" presetID="22" presetClass="entr" presetSubtype="1"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up)">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up)">
                                      <p:cBhvr>
                                        <p:cTn id="62" dur="500"/>
                                        <p:tgtEl>
                                          <p:spTgt spid="21"/>
                                        </p:tgtEl>
                                      </p:cBhvr>
                                    </p:animEffect>
                                  </p:childTnLst>
                                </p:cTn>
                              </p:par>
                            </p:childTnLst>
                          </p:cTn>
                        </p:par>
                        <p:par>
                          <p:cTn id="63" fill="hold">
                            <p:stCondLst>
                              <p:cond delay="500"/>
                            </p:stCondLst>
                            <p:childTnLst>
                              <p:par>
                                <p:cTn id="64" presetID="22" presetClass="entr" presetSubtype="1" fill="hold" grpId="0" nodeType="after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wipe(up)">
                                      <p:cBhvr>
                                        <p:cTn id="66" dur="500"/>
                                        <p:tgtEl>
                                          <p:spTgt spid="13"/>
                                        </p:tgtEl>
                                      </p:cBhvr>
                                    </p:animEffect>
                                  </p:childTnLst>
                                </p:cTn>
                              </p:par>
                            </p:childTnLst>
                          </p:cTn>
                        </p:par>
                        <p:par>
                          <p:cTn id="67" fill="hold">
                            <p:stCondLst>
                              <p:cond delay="1000"/>
                            </p:stCondLst>
                            <p:childTnLst>
                              <p:par>
                                <p:cTn id="68" presetID="9"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dissolv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„Ich habe immer einen Schlüssel vom Nachbarn – falls mal was ist. Wenn ich den verliere, zahlt ja meine Versicherung.“</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Auch für solche Fälle sollten Sie sich absichern. In alten 08/15-Verträgen ist so etwas nicht enthalten. Wenn Sie den Schlüssel verlieren und es müssen Schlösser ausgetauscht werden, kann das teuer werden. Wer fremde, private Schlüssel verliert, sollte das besser bis zu einer bestimmten Höhe mitversichert haben. Sinnvoll wären mindestens </a:t>
            </a:r>
            <a:r>
              <a:rPr lang="de-DE" sz="1600" dirty="0" smtClean="0"/>
              <a:t>20.000 € </a:t>
            </a:r>
            <a:r>
              <a:rPr lang="de-DE" sz="1600" dirty="0"/>
              <a:t>für fremde, private Schlüssel und bis </a:t>
            </a:r>
            <a:r>
              <a:rPr lang="de-DE" sz="1600" dirty="0" smtClean="0"/>
              <a:t>20.000 € </a:t>
            </a:r>
            <a:r>
              <a:rPr lang="de-DE" sz="1600" dirty="0"/>
              <a:t>für die zentrale Schließanlagen der Haus- und Wohnungstür.“</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938012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quarter" idx="10"/>
          </p:nvPr>
        </p:nvSpPr>
        <p:spPr/>
        <p:txBody>
          <a:bodyPr/>
          <a:lstStyle/>
          <a:p>
            <a:r>
              <a:rPr lang="de-DE" dirty="0"/>
              <a:t>Irrtümer über die </a:t>
            </a:r>
            <a:r>
              <a:rPr lang="de-DE" dirty="0" smtClean="0"/>
              <a:t>Haftpflichtversicherung</a:t>
            </a:r>
            <a:endParaRPr lang="de-DE" dirty="0"/>
          </a:p>
        </p:txBody>
      </p:sp>
      <p:sp>
        <p:nvSpPr>
          <p:cNvPr id="4" name="Textplatzhalter 3"/>
          <p:cNvSpPr>
            <a:spLocks noGrp="1"/>
          </p:cNvSpPr>
          <p:nvPr>
            <p:ph type="body" sz="half" idx="2"/>
          </p:nvPr>
        </p:nvSpPr>
        <p:spPr/>
        <p:txBody>
          <a:bodyPr/>
          <a:lstStyle/>
          <a:p>
            <a:pPr marL="285750" indent="-285750" eaLnBrk="0" hangingPunct="0">
              <a:spcBef>
                <a:spcPct val="50000"/>
              </a:spcBef>
              <a:buFont typeface="Wingdings" panose="05000000000000000000" pitchFamily="2" charset="2"/>
              <a:buChar char="§"/>
            </a:pPr>
            <a:endParaRPr kumimoji="1" lang="de-DE" sz="1600" dirty="0" smtClean="0"/>
          </a:p>
          <a:p>
            <a:pPr marL="285750" indent="-285750" eaLnBrk="0" hangingPunct="0">
              <a:spcBef>
                <a:spcPct val="50000"/>
              </a:spcBef>
              <a:buFont typeface="Wingdings" panose="05000000000000000000" pitchFamily="2" charset="2"/>
              <a:buChar char="§"/>
            </a:pPr>
            <a:r>
              <a:rPr lang="de-DE" sz="1600" i="1" dirty="0"/>
              <a:t>„Wenn meine Versicherung sich weigert, einen Schaden zu ersetzen, wende ich mich an den Versicherungsombudsmann. Der kann dann unabhängig klären, wer im Recht ist.“</a:t>
            </a:r>
          </a:p>
          <a:p>
            <a:pPr marL="285750" indent="-285750" eaLnBrk="0" hangingPunct="0">
              <a:spcBef>
                <a:spcPct val="50000"/>
              </a:spcBef>
              <a:buFont typeface="Wingdings" panose="05000000000000000000" pitchFamily="2" charset="2"/>
              <a:buChar char="§"/>
            </a:pPr>
            <a:endParaRPr lang="de-DE" sz="1600" i="1" dirty="0"/>
          </a:p>
          <a:p>
            <a:pPr eaLnBrk="0" hangingPunct="0">
              <a:spcBef>
                <a:spcPct val="50000"/>
              </a:spcBef>
            </a:pPr>
            <a:r>
              <a:rPr lang="de-DE" sz="1600" dirty="0"/>
              <a:t>Grundsätzlich eine gute Idee, die leider nicht immer umsetzbar ist. Denn: Ihr Versicherer muss dazu Mitglied bei Versicherungsombudsmann e.V. sein. Achten Sie vor Vertragsabschluss darauf!</a:t>
            </a:r>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154583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quarter" idx="10"/>
          </p:nvPr>
        </p:nvSpPr>
        <p:spPr/>
        <p:txBody>
          <a:bodyPr/>
          <a:lstStyle/>
          <a:p>
            <a:r>
              <a:rPr lang="de-DE" dirty="0" smtClean="0"/>
              <a:t>Motive und Lösungen</a:t>
            </a:r>
            <a:endParaRPr lang="de-DE" dirty="0"/>
          </a:p>
        </p:txBody>
      </p:sp>
      <p:sp>
        <p:nvSpPr>
          <p:cNvPr id="5" name="Titel 4"/>
          <p:cNvSpPr>
            <a:spLocks noGrp="1"/>
          </p:cNvSpPr>
          <p:nvPr>
            <p:ph type="title"/>
          </p:nvPr>
        </p:nvSpPr>
        <p:spPr/>
        <p:txBody>
          <a:bodyPr/>
          <a:lstStyle/>
          <a:p>
            <a:r>
              <a:rPr lang="de-DE" dirty="0"/>
              <a:t>Beraterausbildung | Haftpflicht</a:t>
            </a:r>
          </a:p>
        </p:txBody>
      </p:sp>
      <p:pic>
        <p:nvPicPr>
          <p:cNvPr id="15" name="Grafik 14"/>
          <p:cNvPicPr>
            <a:picLocks noChangeAspect="1"/>
          </p:cNvPicPr>
          <p:nvPr/>
        </p:nvPicPr>
        <p:blipFill>
          <a:blip r:embed="rId2"/>
          <a:stretch>
            <a:fillRect/>
          </a:stretch>
        </p:blipFill>
        <p:spPr>
          <a:xfrm>
            <a:off x="3195315" y="3231832"/>
            <a:ext cx="5810250" cy="1857375"/>
          </a:xfrm>
          <a:prstGeom prst="rect">
            <a:avLst/>
          </a:prstGeom>
        </p:spPr>
      </p:pic>
    </p:spTree>
    <p:extLst>
      <p:ext uri="{BB962C8B-B14F-4D97-AF65-F5344CB8AC3E}">
        <p14:creationId xmlns:p14="http://schemas.microsoft.com/office/powerpoint/2010/main" val="8733757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quarter" idx="10"/>
          </p:nvPr>
        </p:nvSpPr>
        <p:spPr/>
        <p:txBody>
          <a:bodyPr/>
          <a:lstStyle/>
          <a:p>
            <a:r>
              <a:rPr lang="de-DE" dirty="0"/>
              <a:t>Gefährdungshaftung</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Neben der Verschuldenshaftung sieht der Gesetzgeber in einigen Bereichen eine verschärfte Haftung vor.</a:t>
            </a:r>
          </a:p>
          <a:p>
            <a:pPr marL="266700" indent="-266700" eaLnBrk="0" hangingPunct="0">
              <a:spcBef>
                <a:spcPct val="50000"/>
              </a:spcBef>
              <a:buClr>
                <a:srgbClr val="1D2D4B"/>
              </a:buClr>
              <a:buFont typeface="Wingdings" pitchFamily="2" charset="2"/>
              <a:buChar char="§"/>
            </a:pPr>
            <a:r>
              <a:rPr kumimoji="1" lang="de-DE" sz="1600" dirty="0"/>
              <a:t>Die Haftung begründet sich aus der Tatsache, dass durch das Halten oder Betreiben einer Sache eine Gefahr für die Allgemeinheit ausgeht.</a:t>
            </a:r>
          </a:p>
          <a:p>
            <a:pPr marL="266700" indent="-266700" eaLnBrk="0" hangingPunct="0">
              <a:spcBef>
                <a:spcPct val="50000"/>
              </a:spcBef>
              <a:buClr>
                <a:srgbClr val="1D2D4B"/>
              </a:buClr>
              <a:buFont typeface="Wingdings" pitchFamily="2" charset="2"/>
              <a:buChar char="§"/>
            </a:pPr>
            <a:r>
              <a:rPr kumimoji="1" lang="de-DE" sz="1600" dirty="0"/>
              <a:t>Ein Verschulden ist hier nicht notwendig, für die Haftung reicht ein entstandener Schaden aus.</a:t>
            </a:r>
            <a:br>
              <a:rPr kumimoji="1" lang="de-DE" sz="1600" dirty="0"/>
            </a:br>
            <a:r>
              <a:rPr kumimoji="1" lang="de-DE" sz="1600" dirty="0"/>
              <a:t>(§ 7 StVG</a:t>
            </a:r>
            <a:r>
              <a:rPr kumimoji="1" lang="de-DE" sz="1600" dirty="0" smtClean="0"/>
              <a:t>)</a:t>
            </a:r>
          </a:p>
          <a:p>
            <a:pPr marL="266700" indent="-266700" eaLnBrk="0" hangingPunct="0">
              <a:spcBef>
                <a:spcPct val="50000"/>
              </a:spcBef>
              <a:buClr>
                <a:srgbClr val="1D2D4B"/>
              </a:buClr>
              <a:buFont typeface="Wingdings" pitchFamily="2" charset="2"/>
              <a:buChar char="§"/>
            </a:pPr>
            <a:r>
              <a:rPr kumimoji="1" lang="de-DE" sz="1600" dirty="0"/>
              <a:t>Oft gibt es keine Entlastungsmöglichkeit, wenn doch, so liegt die Beweislast beim Schädiger.</a:t>
            </a:r>
          </a:p>
          <a:p>
            <a:pPr marL="266700" indent="-266700" eaLnBrk="0" hangingPunct="0">
              <a:spcBef>
                <a:spcPct val="50000"/>
              </a:spcBef>
              <a:buClr>
                <a:srgbClr val="1D2D4B"/>
              </a:buClr>
              <a:buFont typeface="Wingdings" pitchFamily="2" charset="2"/>
              <a:buChar char="§"/>
            </a:pPr>
            <a:r>
              <a:rPr kumimoji="1" lang="de-DE" sz="1600" dirty="0"/>
              <a:t>Meist sieht der Gesetzgeber hier gesetzliche Höchsthaftungssummen vor (z.B. Kfz-Haftpflicht).</a:t>
            </a:r>
          </a:p>
          <a:p>
            <a:pPr marL="266700" indent="-266700" eaLnBrk="0" hangingPunct="0">
              <a:spcBef>
                <a:spcPct val="50000"/>
              </a:spcBef>
              <a:buClr>
                <a:srgbClr val="1D2D4B"/>
              </a:buClr>
              <a:buFont typeface="Wingdings" pitchFamily="2" charset="2"/>
              <a:buChar char="§"/>
            </a:pPr>
            <a:r>
              <a:rPr kumimoji="1" lang="de-DE" sz="1600" dirty="0"/>
              <a:t>Kann dem Schädiger neben dem Schadeneintritt auch noch ein Verschulden nachgewiesen werden, so haftet er nach § 823 BGB in unbegrenzter Höhe.</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8737438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quarter" idx="10"/>
          </p:nvPr>
        </p:nvSpPr>
        <p:spPr/>
        <p:txBody>
          <a:bodyPr/>
          <a:lstStyle/>
          <a:p>
            <a:r>
              <a:rPr lang="de-DE" dirty="0"/>
              <a:t>Gefährdungshaftung</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Kfz – Haftpflicht</a:t>
            </a:r>
          </a:p>
          <a:p>
            <a:pPr marL="266700" indent="-266700" eaLnBrk="0" hangingPunct="0">
              <a:spcBef>
                <a:spcPct val="50000"/>
              </a:spcBef>
              <a:buClr>
                <a:srgbClr val="1D2D4B"/>
              </a:buClr>
              <a:buFont typeface="Wingdings" pitchFamily="2" charset="2"/>
              <a:buChar char="§"/>
            </a:pPr>
            <a:r>
              <a:rPr kumimoji="1" lang="de-DE" sz="1600" dirty="0"/>
              <a:t>Tierhalter – Haftpflicht</a:t>
            </a:r>
          </a:p>
          <a:p>
            <a:pPr marL="266700" indent="-266700" eaLnBrk="0" hangingPunct="0">
              <a:spcBef>
                <a:spcPct val="50000"/>
              </a:spcBef>
              <a:buClr>
                <a:srgbClr val="1D2D4B"/>
              </a:buClr>
              <a:buFont typeface="Wingdings" pitchFamily="2" charset="2"/>
              <a:buChar char="§"/>
            </a:pPr>
            <a:r>
              <a:rPr kumimoji="1" lang="de-DE" sz="1600" dirty="0"/>
              <a:t>Gewässerschaden – Haftpflicht</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504150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quarter" idx="10"/>
          </p:nvPr>
        </p:nvSpPr>
        <p:spPr/>
        <p:txBody>
          <a:bodyPr/>
          <a:lstStyle/>
          <a:p>
            <a:r>
              <a:rPr lang="de-DE" dirty="0" smtClean="0"/>
              <a:t>Die Tierhalterhaftpflichtversicherung</a:t>
            </a:r>
            <a:endParaRPr lang="de-DE" dirty="0"/>
          </a:p>
        </p:txBody>
      </p:sp>
      <p:sp>
        <p:nvSpPr>
          <p:cNvPr id="5" name="Titel 4"/>
          <p:cNvSpPr>
            <a:spLocks noGrp="1"/>
          </p:cNvSpPr>
          <p:nvPr>
            <p:ph type="title"/>
          </p:nvPr>
        </p:nvSpPr>
        <p:spPr/>
        <p:txBody>
          <a:bodyPr/>
          <a:lstStyle/>
          <a:p>
            <a:r>
              <a:rPr lang="de-DE" dirty="0" smtClean="0"/>
              <a:t>Beraterausbildung | Haftpflicht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22013" b="32704"/>
          <a:stretch/>
        </p:blipFill>
        <p:spPr>
          <a:xfrm>
            <a:off x="479425" y="2493035"/>
            <a:ext cx="11233150" cy="3391140"/>
          </a:xfrm>
          <a:prstGeom prst="rect">
            <a:avLst/>
          </a:prstGeom>
        </p:spPr>
      </p:pic>
    </p:spTree>
    <p:extLst>
      <p:ext uri="{BB962C8B-B14F-4D97-AF65-F5344CB8AC3E}">
        <p14:creationId xmlns:p14="http://schemas.microsoft.com/office/powerpoint/2010/main" val="27931774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quarter" idx="10"/>
          </p:nvPr>
        </p:nvSpPr>
        <p:spPr/>
        <p:txBody>
          <a:bodyPr/>
          <a:lstStyle/>
          <a:p>
            <a:r>
              <a:rPr lang="de-DE" dirty="0" smtClean="0"/>
              <a:t>Tierhalterhaftpflicht</a:t>
            </a:r>
            <a:endParaRPr lang="de-DE" dirty="0"/>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a:t>Versichert ist die gesetzliche Haftpflicht</a:t>
            </a:r>
            <a:br>
              <a:rPr kumimoji="1" lang="de-DE" sz="1600" dirty="0"/>
            </a:br>
            <a:r>
              <a:rPr kumimoji="1" lang="de-DE" sz="1600" dirty="0"/>
              <a:t>des VN als Tierhalter</a:t>
            </a:r>
          </a:p>
          <a:p>
            <a:pPr marL="266700" indent="-266700" eaLnBrk="0" hangingPunct="0">
              <a:spcBef>
                <a:spcPct val="50000"/>
              </a:spcBef>
              <a:buClr>
                <a:srgbClr val="1D2D4B"/>
              </a:buClr>
              <a:buFont typeface="Wingdings" pitchFamily="2" charset="2"/>
              <a:buChar char="§"/>
            </a:pPr>
            <a:r>
              <a:rPr kumimoji="1" lang="de-DE" sz="1600" dirty="0"/>
              <a:t>Mitversichert ist die gesetzliche Haftpflicht des Hüters (z.B. wenn der Nachbar den Hund des VN während seines Urlaubs betreut).</a:t>
            </a:r>
          </a:p>
          <a:p>
            <a:pPr marL="266700" indent="-266700" eaLnBrk="0" hangingPunct="0">
              <a:spcBef>
                <a:spcPct val="50000"/>
              </a:spcBef>
              <a:buClr>
                <a:srgbClr val="1D2D4B"/>
              </a:buClr>
              <a:buFont typeface="Wingdings" pitchFamily="2" charset="2"/>
              <a:buChar char="§"/>
            </a:pPr>
            <a:r>
              <a:rPr kumimoji="1" lang="de-DE" sz="1600" dirty="0"/>
              <a:t>Auslandsschäden sind mitversichert und zwar ohne zeitliche Begrenzung!</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20518615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3" name="Textplatzhalter 2"/>
          <p:cNvSpPr>
            <a:spLocks noGrp="1"/>
          </p:cNvSpPr>
          <p:nvPr>
            <p:ph type="body" sz="quarter" idx="10"/>
          </p:nvPr>
        </p:nvSpPr>
        <p:spPr/>
        <p:txBody>
          <a:bodyPr/>
          <a:lstStyle/>
          <a:p>
            <a:r>
              <a:rPr lang="de-DE" dirty="0"/>
              <a:t>Haftung des Tieraufsehers (§ 834 BGB</a:t>
            </a:r>
            <a:r>
              <a:rPr lang="de-DE" dirty="0" smtClean="0"/>
              <a:t>)</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Der Tieraufseher haftet nach vermutetem Verschulden</a:t>
            </a:r>
            <a:endParaRPr kumimoji="1" lang="de-DE" sz="1600" u="sng" dirty="0"/>
          </a:p>
          <a:p>
            <a:pPr eaLnBrk="0" hangingPunct="0">
              <a:spcBef>
                <a:spcPct val="50000"/>
              </a:spcBef>
              <a:buClr>
                <a:srgbClr val="1D2D4B"/>
              </a:buClr>
            </a:pPr>
            <a:endParaRPr kumimoji="1" lang="de-DE" sz="1600" u="sng" dirty="0" smtClean="0"/>
          </a:p>
          <a:p>
            <a:pPr eaLnBrk="0" hangingPunct="0">
              <a:spcBef>
                <a:spcPct val="50000"/>
              </a:spcBef>
              <a:buClr>
                <a:srgbClr val="1D2D4B"/>
              </a:buClr>
            </a:pPr>
            <a:r>
              <a:rPr kumimoji="1" lang="de-DE" sz="1600" u="sng" dirty="0" smtClean="0"/>
              <a:t>Schadenbeispiel </a:t>
            </a:r>
            <a:r>
              <a:rPr kumimoji="1" lang="de-DE" sz="1600" u="sng" dirty="0"/>
              <a:t>1</a:t>
            </a:r>
            <a:r>
              <a:rPr kumimoji="1" lang="de-DE" sz="1600" dirty="0"/>
              <a:t>:</a:t>
            </a:r>
          </a:p>
          <a:p>
            <a:pPr eaLnBrk="0" hangingPunct="0">
              <a:spcBef>
                <a:spcPct val="50000"/>
              </a:spcBef>
              <a:buClr>
                <a:srgbClr val="1D2D4B"/>
              </a:buClr>
            </a:pPr>
            <a:endParaRPr kumimoji="1" lang="de-DE" sz="1600" dirty="0" smtClean="0"/>
          </a:p>
          <a:p>
            <a:pPr eaLnBrk="0" hangingPunct="0">
              <a:spcBef>
                <a:spcPct val="50000"/>
              </a:spcBef>
              <a:buClr>
                <a:srgbClr val="1D2D4B"/>
              </a:buClr>
            </a:pPr>
            <a:r>
              <a:rPr kumimoji="1" lang="de-DE" sz="1600" dirty="0"/>
              <a:t>Der Hundehalter geht mit seinem angeleinten Hund spazieren. Als der Hund ein Kaninchen wittert, reißt er sich von der Leine los und jagt über die Straße. Ein Autofahrer bremst und rutscht in den Graben, sein KFZ ist beschädigt.</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0148590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38</a:t>
            </a:fld>
            <a:endParaRPr lang="de-DE"/>
          </a:p>
        </p:txBody>
      </p:sp>
      <p:sp>
        <p:nvSpPr>
          <p:cNvPr id="3" name="Textplatzhalter 2"/>
          <p:cNvSpPr>
            <a:spLocks noGrp="1"/>
          </p:cNvSpPr>
          <p:nvPr>
            <p:ph type="body" sz="quarter" idx="10"/>
          </p:nvPr>
        </p:nvSpPr>
        <p:spPr/>
        <p:txBody>
          <a:bodyPr/>
          <a:lstStyle/>
          <a:p>
            <a:r>
              <a:rPr lang="de-DE" dirty="0"/>
              <a:t>Haftung des Tieraufsehers (§ 834 BGB</a:t>
            </a:r>
            <a:r>
              <a:rPr lang="de-DE" dirty="0" smtClean="0"/>
              <a:t>)</a:t>
            </a:r>
            <a:endParaRPr lang="de-DE" dirty="0"/>
          </a:p>
        </p:txBody>
      </p:sp>
      <p:sp>
        <p:nvSpPr>
          <p:cNvPr id="4" name="Textplatzhalter 3"/>
          <p:cNvSpPr>
            <a:spLocks noGrp="1"/>
          </p:cNvSpPr>
          <p:nvPr>
            <p:ph type="body" sz="half" idx="2"/>
          </p:nvPr>
        </p:nvSpPr>
        <p:spPr/>
        <p:txBody>
          <a:bodyPr/>
          <a:lstStyle/>
          <a:p>
            <a:pPr eaLnBrk="0" hangingPunct="0">
              <a:spcBef>
                <a:spcPct val="50000"/>
              </a:spcBef>
              <a:buClr>
                <a:srgbClr val="1D2D4B"/>
              </a:buClr>
            </a:pPr>
            <a:r>
              <a:rPr kumimoji="1" lang="de-DE" sz="1600" dirty="0"/>
              <a:t>Der Tieraufseher haftet nach vermutetem Verschulden</a:t>
            </a:r>
            <a:endParaRPr kumimoji="1" lang="de-DE" sz="1600" u="sng" dirty="0"/>
          </a:p>
          <a:p>
            <a:pPr eaLnBrk="0" hangingPunct="0">
              <a:spcBef>
                <a:spcPct val="50000"/>
              </a:spcBef>
              <a:buClr>
                <a:srgbClr val="1D2D4B"/>
              </a:buClr>
            </a:pPr>
            <a:endParaRPr kumimoji="1" lang="de-DE" sz="1600" u="sng" dirty="0" smtClean="0"/>
          </a:p>
          <a:p>
            <a:pPr eaLnBrk="0" hangingPunct="0">
              <a:spcBef>
                <a:spcPct val="50000"/>
              </a:spcBef>
              <a:buClr>
                <a:srgbClr val="1D2D4B"/>
              </a:buClr>
            </a:pPr>
            <a:r>
              <a:rPr kumimoji="1" lang="de-DE" sz="1600" u="sng" dirty="0" smtClean="0"/>
              <a:t>Schadenbeispiel 2</a:t>
            </a:r>
            <a:r>
              <a:rPr kumimoji="1" lang="de-DE" sz="1600" dirty="0" smtClean="0"/>
              <a:t>:</a:t>
            </a:r>
            <a:endParaRPr kumimoji="1" lang="de-DE" sz="1600" dirty="0"/>
          </a:p>
          <a:p>
            <a:pPr eaLnBrk="0" hangingPunct="0">
              <a:spcBef>
                <a:spcPct val="50000"/>
              </a:spcBef>
              <a:buClr>
                <a:srgbClr val="1D2D4B"/>
              </a:buClr>
            </a:pPr>
            <a:endParaRPr kumimoji="1" lang="de-DE" sz="1600" dirty="0" smtClean="0"/>
          </a:p>
          <a:p>
            <a:pPr eaLnBrk="0" hangingPunct="0">
              <a:spcBef>
                <a:spcPct val="50000"/>
              </a:spcBef>
              <a:buClr>
                <a:srgbClr val="1D2D4B"/>
              </a:buClr>
            </a:pPr>
            <a:r>
              <a:rPr kumimoji="1" lang="de-DE" sz="1600" dirty="0"/>
              <a:t>Frau B reitet im Urlaub ein ihr unbekanntes Pferd. Dieses scheut vor einem flatternden Band, geht durch und wirft die Reiterin ab. Ein junger Mann, der das Pferd aufhalten will, wird dabei verletzt. Außerdem bricht das Pferd noch in einen Garten ein und beruhigt sich mit Äpfeln.</a:t>
            </a:r>
          </a:p>
          <a:p>
            <a:pPr marL="266700" indent="-266700" eaLnBrk="0" hangingPunct="0">
              <a:spcBef>
                <a:spcPct val="50000"/>
              </a:spcBef>
              <a:buClr>
                <a:srgbClr val="1D2D4B"/>
              </a:buClr>
              <a:buFont typeface="Wingdings" pitchFamily="2" charset="2"/>
              <a:buChar char="§"/>
            </a:pPr>
            <a:endParaRPr kumimoji="1" lang="de-DE" sz="1600" dirty="0" smtClean="0"/>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41667021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3" name="Textplatzhalter 2"/>
          <p:cNvSpPr>
            <a:spLocks noGrp="1"/>
          </p:cNvSpPr>
          <p:nvPr>
            <p:ph type="body" sz="quarter" idx="10"/>
          </p:nvPr>
        </p:nvSpPr>
        <p:spPr/>
        <p:txBody>
          <a:bodyPr/>
          <a:lstStyle/>
          <a:p>
            <a:r>
              <a:rPr lang="de-DE" dirty="0" smtClean="0"/>
              <a:t>Hunde-/Pferdehalterhaftpflicht | </a:t>
            </a:r>
            <a:r>
              <a:rPr lang="de-DE" dirty="0"/>
              <a:t>Motive und Lösungen</a:t>
            </a:r>
          </a:p>
          <a:p>
            <a:endParaRPr lang="de-DE" dirty="0"/>
          </a:p>
        </p:txBody>
      </p:sp>
      <p:sp>
        <p:nvSpPr>
          <p:cNvPr id="5" name="Titel 4"/>
          <p:cNvSpPr>
            <a:spLocks noGrp="1"/>
          </p:cNvSpPr>
          <p:nvPr>
            <p:ph type="title"/>
          </p:nvPr>
        </p:nvSpPr>
        <p:spPr/>
        <p:txBody>
          <a:bodyPr/>
          <a:lstStyle/>
          <a:p>
            <a:r>
              <a:rPr lang="de-DE" dirty="0"/>
              <a:t>Beraterausbildung | Haftpflicht</a:t>
            </a:r>
          </a:p>
        </p:txBody>
      </p:sp>
      <p:pic>
        <p:nvPicPr>
          <p:cNvPr id="7" name="Grafik 6"/>
          <p:cNvPicPr>
            <a:picLocks noChangeAspect="1"/>
          </p:cNvPicPr>
          <p:nvPr/>
        </p:nvPicPr>
        <p:blipFill>
          <a:blip r:embed="rId2"/>
          <a:stretch>
            <a:fillRect/>
          </a:stretch>
        </p:blipFill>
        <p:spPr>
          <a:xfrm>
            <a:off x="3199958" y="3230345"/>
            <a:ext cx="5810250" cy="1876425"/>
          </a:xfrm>
          <a:prstGeom prst="rect">
            <a:avLst/>
          </a:prstGeom>
        </p:spPr>
      </p:pic>
    </p:spTree>
    <p:extLst>
      <p:ext uri="{BB962C8B-B14F-4D97-AF65-F5344CB8AC3E}">
        <p14:creationId xmlns:p14="http://schemas.microsoft.com/office/powerpoint/2010/main" val="1089491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quarter" idx="10"/>
          </p:nvPr>
        </p:nvSpPr>
        <p:spPr/>
        <p:txBody>
          <a:bodyPr/>
          <a:lstStyle/>
          <a:p>
            <a:r>
              <a:rPr lang="de-DE" dirty="0"/>
              <a:t>Verschuldenshaftung</a:t>
            </a:r>
          </a:p>
        </p:txBody>
      </p:sp>
      <p:sp>
        <p:nvSpPr>
          <p:cNvPr id="4" name="Textplatzhalter 3"/>
          <p:cNvSpPr>
            <a:spLocks noGrp="1"/>
          </p:cNvSpPr>
          <p:nvPr>
            <p:ph type="body" sz="half" idx="2"/>
          </p:nvPr>
        </p:nvSpPr>
        <p:spPr/>
        <p:txBody>
          <a:bodyPr/>
          <a:lstStyle/>
          <a:p>
            <a:r>
              <a:rPr kumimoji="1" lang="de-DE" sz="1600" dirty="0"/>
              <a:t>Der Begriff der Verschuldenshaftung ist im </a:t>
            </a:r>
            <a:r>
              <a:rPr kumimoji="1" lang="de-DE" sz="1600" b="1" dirty="0"/>
              <a:t>§ 823 I BGB</a:t>
            </a:r>
            <a:r>
              <a:rPr kumimoji="1" lang="de-DE" sz="1600" dirty="0"/>
              <a:t> geregelt.</a:t>
            </a:r>
          </a:p>
          <a:p>
            <a:endParaRPr kumimoji="1" lang="de-DE" sz="1600" dirty="0" smtClean="0"/>
          </a:p>
          <a:p>
            <a:r>
              <a:rPr kumimoji="1" lang="de-DE" sz="1600" dirty="0" smtClean="0"/>
              <a:t>„</a:t>
            </a:r>
            <a:r>
              <a:rPr kumimoji="1" lang="de-DE" sz="1600" dirty="0"/>
              <a:t>Wer vorsätzlich oder fahrlässig das Leben, den Körper, die Gesundheit, die Freiheit, das Eigentum oder ein sonstiges Recht eines anderen widerrechtlich verletzt, ist dem anderen zum Ersatz des daraus entstandenen Schadens verpflichtet.“</a:t>
            </a:r>
          </a:p>
          <a:p>
            <a:endParaRPr kumimoji="1" lang="de-DE" sz="1600" dirty="0" smtClean="0"/>
          </a:p>
          <a:p>
            <a:r>
              <a:rPr kumimoji="1" lang="de-DE" sz="1600" dirty="0" smtClean="0"/>
              <a:t>Es </a:t>
            </a:r>
            <a:r>
              <a:rPr kumimoji="1" lang="de-DE" sz="1600" dirty="0"/>
              <a:t>muss nicht nur ein absolutes Rechtsgut verletzt, sondern auch ein konkreter (messbarer und versicherter) Schaden entstanden sein.</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9351567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3" name="Textplatzhalter 2"/>
          <p:cNvSpPr>
            <a:spLocks noGrp="1"/>
          </p:cNvSpPr>
          <p:nvPr>
            <p:ph type="body" sz="quarter" idx="10"/>
          </p:nvPr>
        </p:nvSpPr>
        <p:spPr/>
        <p:txBody>
          <a:bodyPr/>
          <a:lstStyle/>
          <a:p>
            <a:r>
              <a:rPr lang="de-DE" dirty="0" smtClean="0"/>
              <a:t>Die Rechtsschutzversicherung</a:t>
            </a:r>
            <a:endParaRPr lang="de-DE" dirty="0"/>
          </a:p>
        </p:txBody>
      </p:sp>
      <p:sp>
        <p:nvSpPr>
          <p:cNvPr id="5" name="Titel 4"/>
          <p:cNvSpPr>
            <a:spLocks noGrp="1"/>
          </p:cNvSpPr>
          <p:nvPr>
            <p:ph type="title"/>
          </p:nvPr>
        </p:nvSpPr>
        <p:spPr/>
        <p:txBody>
          <a:bodyPr/>
          <a:lstStyle/>
          <a:p>
            <a:r>
              <a:rPr lang="de-DE" dirty="0" smtClean="0"/>
              <a:t>Beraterausbildung | Recht</a:t>
            </a:r>
            <a:endParaRPr lang="de-DE" dirty="0"/>
          </a:p>
        </p:txBody>
      </p:sp>
      <p:pic>
        <p:nvPicPr>
          <p:cNvPr id="6" name="Grafik 5"/>
          <p:cNvPicPr>
            <a:picLocks noChangeAspect="1"/>
          </p:cNvPicPr>
          <p:nvPr/>
        </p:nvPicPr>
        <p:blipFill rotWithShape="1">
          <a:blip r:embed="rId2">
            <a:extLst>
              <a:ext uri="{28A0092B-C50C-407E-A947-70E740481C1C}">
                <a14:useLocalDpi xmlns:a14="http://schemas.microsoft.com/office/drawing/2010/main" val="0"/>
              </a:ext>
            </a:extLst>
          </a:blip>
          <a:srcRect t="25409" b="28931"/>
          <a:stretch/>
        </p:blipFill>
        <p:spPr>
          <a:xfrm>
            <a:off x="479425" y="2475782"/>
            <a:ext cx="11238158" cy="3420924"/>
          </a:xfrm>
          <a:prstGeom prst="rect">
            <a:avLst/>
          </a:prstGeom>
        </p:spPr>
      </p:pic>
    </p:spTree>
    <p:extLst>
      <p:ext uri="{BB962C8B-B14F-4D97-AF65-F5344CB8AC3E}">
        <p14:creationId xmlns:p14="http://schemas.microsoft.com/office/powerpoint/2010/main" val="2376341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quarter" idx="10"/>
          </p:nvPr>
        </p:nvSpPr>
        <p:spPr/>
        <p:txBody>
          <a:bodyPr/>
          <a:lstStyle/>
          <a:p>
            <a:r>
              <a:rPr lang="de-DE" dirty="0" smtClean="0"/>
              <a:t>Rechtsschutzversicherung</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smtClean="0"/>
              <a:t>hilft </a:t>
            </a:r>
            <a:r>
              <a:rPr lang="de-DE" sz="1600" dirty="0"/>
              <a:t>in allen versicherbaren Lebensbereichen</a:t>
            </a:r>
          </a:p>
          <a:p>
            <a:pPr marL="342900" indent="-342900">
              <a:buFont typeface="Wingdings" panose="05000000000000000000" pitchFamily="2" charset="2"/>
              <a:buChar char="§"/>
            </a:pPr>
            <a:r>
              <a:rPr lang="de-DE" sz="1600" dirty="0"/>
              <a:t>gibt einen vertraglich gesicherten Rechtsanspruch auf Leistungen</a:t>
            </a:r>
          </a:p>
          <a:p>
            <a:pPr marL="342900" indent="-342900">
              <a:buFont typeface="Wingdings" panose="05000000000000000000" pitchFamily="2" charset="2"/>
              <a:buChar char="§"/>
            </a:pPr>
            <a:r>
              <a:rPr lang="de-DE" sz="1600" dirty="0"/>
              <a:t>zahlt alle Kosten, auch des gegnerischen Rechtsanwaltes, sowie Nebenkosten</a:t>
            </a:r>
          </a:p>
          <a:p>
            <a:pPr marL="342900" indent="-342900">
              <a:buFont typeface="Wingdings" panose="05000000000000000000" pitchFamily="2" charset="2"/>
              <a:buChar char="§"/>
            </a:pPr>
            <a:r>
              <a:rPr lang="de-DE" sz="1600" dirty="0"/>
              <a:t>fordert die gezahlten Kosten nicht zurück</a:t>
            </a:r>
          </a:p>
          <a:p>
            <a:pPr marL="342900" indent="-342900">
              <a:buFont typeface="Wingdings" panose="05000000000000000000" pitchFamily="2" charset="2"/>
              <a:buChar char="§"/>
            </a:pPr>
            <a:r>
              <a:rPr lang="de-DE" sz="1600" dirty="0"/>
              <a:t>überwindet das Gefälle unterschiedlicher Einkommens- und Vermögensverhältnisse, indem sie den Kunden auch gegenüber einem einkommensstarken Gegner finanziell unabhängig stellt</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32883480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p:cNvSpPr>
            <a:spLocks noGrp="1"/>
          </p:cNvSpPr>
          <p:nvPr>
            <p:ph type="body" sz="quarter" idx="10"/>
          </p:nvPr>
        </p:nvSpPr>
        <p:spPr/>
        <p:txBody>
          <a:bodyPr/>
          <a:lstStyle/>
          <a:p>
            <a:r>
              <a:rPr lang="de-DE" dirty="0"/>
              <a:t>Vertragsarten und Leistungsarten</a:t>
            </a:r>
          </a:p>
          <a:p>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Die Vertragsarten umfassen eine Anzahl von </a:t>
            </a:r>
            <a:r>
              <a:rPr lang="de-DE" sz="1600" dirty="0" smtClean="0"/>
              <a:t>Leistungsarten und </a:t>
            </a:r>
            <a:r>
              <a:rPr lang="de-DE" sz="1600" dirty="0"/>
              <a:t>werden in den §§ 21-29 der</a:t>
            </a:r>
            <a:br>
              <a:rPr lang="de-DE" sz="1600" dirty="0"/>
            </a:br>
            <a:r>
              <a:rPr lang="de-DE" sz="1600" dirty="0"/>
              <a:t>Allgemeinen Rechtsschutzversicherungsbedingungen </a:t>
            </a:r>
            <a:r>
              <a:rPr lang="de-DE" sz="1600" dirty="0" smtClean="0"/>
              <a:t>erklärt</a:t>
            </a:r>
            <a:endParaRPr lang="de-DE" sz="1600" dirty="0"/>
          </a:p>
          <a:p>
            <a:pPr marL="342900" indent="-342900">
              <a:buFont typeface="Wingdings" panose="05000000000000000000" pitchFamily="2" charset="2"/>
              <a:buChar char="§"/>
            </a:pPr>
            <a:r>
              <a:rPr lang="de-DE" sz="1600" dirty="0"/>
              <a:t>Der VN kann nur die jeweils angebotenen Vertragsarten wählen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7484198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p:cNvSpPr>
            <a:spLocks noGrp="1"/>
          </p:cNvSpPr>
          <p:nvPr>
            <p:ph type="body" sz="quarter" idx="10"/>
          </p:nvPr>
        </p:nvSpPr>
        <p:spPr/>
        <p:txBody>
          <a:bodyPr/>
          <a:lstStyle/>
          <a:p>
            <a:r>
              <a:rPr lang="de-DE" dirty="0" smtClean="0"/>
              <a:t>Leistungsarten und </a:t>
            </a:r>
            <a:r>
              <a:rPr lang="de-DE" dirty="0"/>
              <a:t>Vertragsarten </a:t>
            </a:r>
          </a:p>
          <a:p>
            <a:endParaRPr lang="de-DE" dirty="0"/>
          </a:p>
        </p:txBody>
      </p:sp>
      <p:sp>
        <p:nvSpPr>
          <p:cNvPr id="5" name="Titel 4"/>
          <p:cNvSpPr>
            <a:spLocks noGrp="1"/>
          </p:cNvSpPr>
          <p:nvPr>
            <p:ph type="title"/>
          </p:nvPr>
        </p:nvSpPr>
        <p:spPr/>
        <p:txBody>
          <a:bodyPr/>
          <a:lstStyle/>
          <a:p>
            <a:r>
              <a:rPr lang="de-DE" dirty="0"/>
              <a:t>Beraterausbildung | Recht</a:t>
            </a:r>
          </a:p>
        </p:txBody>
      </p:sp>
      <p:sp>
        <p:nvSpPr>
          <p:cNvPr id="7" name="Text Box 7"/>
          <p:cNvSpPr txBox="1">
            <a:spLocks noChangeArrowheads="1"/>
          </p:cNvSpPr>
          <p:nvPr/>
        </p:nvSpPr>
        <p:spPr bwMode="auto">
          <a:xfrm>
            <a:off x="6101163"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Vertragsarten z.B.</a:t>
            </a:r>
            <a:endParaRPr lang="de-DE" sz="1600" dirty="0"/>
          </a:p>
        </p:txBody>
      </p:sp>
      <p:sp>
        <p:nvSpPr>
          <p:cNvPr id="8" name="Text Box 9"/>
          <p:cNvSpPr txBox="1">
            <a:spLocks noChangeArrowheads="1"/>
          </p:cNvSpPr>
          <p:nvPr/>
        </p:nvSpPr>
        <p:spPr bwMode="auto">
          <a:xfrm>
            <a:off x="6101163" y="2929091"/>
            <a:ext cx="4306371" cy="1446550"/>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Verkehrsrechtsschutz</a:t>
            </a:r>
          </a:p>
          <a:p>
            <a:pPr marL="285750" indent="-285750">
              <a:spcBef>
                <a:spcPct val="50000"/>
              </a:spcBef>
              <a:buFont typeface="Wingdings" panose="05000000000000000000" pitchFamily="2" charset="2"/>
              <a:buChar char="§"/>
            </a:pPr>
            <a:r>
              <a:rPr lang="de-DE" sz="1600" dirty="0" smtClean="0"/>
              <a:t>Privat- und Berufsrechtsschutz</a:t>
            </a:r>
            <a:endParaRPr lang="de-DE" sz="1600" dirty="0"/>
          </a:p>
          <a:p>
            <a:pPr marL="285750" indent="-285750">
              <a:spcBef>
                <a:spcPct val="50000"/>
              </a:spcBef>
              <a:buFont typeface="Wingdings" panose="05000000000000000000" pitchFamily="2" charset="2"/>
              <a:buChar char="§"/>
            </a:pPr>
            <a:r>
              <a:rPr lang="de-DE" sz="1600" dirty="0" smtClean="0"/>
              <a:t>Firmenrechtsschutz</a:t>
            </a:r>
          </a:p>
          <a:p>
            <a:pPr marL="285750" indent="-285750">
              <a:spcBef>
                <a:spcPct val="50000"/>
              </a:spcBef>
              <a:buFont typeface="Wingdings" panose="05000000000000000000" pitchFamily="2" charset="2"/>
              <a:buChar char="§"/>
            </a:pPr>
            <a:r>
              <a:rPr lang="de-DE" sz="1600" dirty="0" smtClean="0"/>
              <a:t>Immobilienrechtsschutz</a:t>
            </a:r>
          </a:p>
        </p:txBody>
      </p:sp>
      <p:sp>
        <p:nvSpPr>
          <p:cNvPr id="9" name="Text Box 7"/>
          <p:cNvSpPr txBox="1">
            <a:spLocks noChangeArrowheads="1"/>
          </p:cNvSpPr>
          <p:nvPr/>
        </p:nvSpPr>
        <p:spPr bwMode="auto">
          <a:xfrm>
            <a:off x="1074734" y="2497291"/>
            <a:ext cx="4306371" cy="346075"/>
          </a:xfrm>
          <a:prstGeom prst="rect">
            <a:avLst/>
          </a:prstGeom>
          <a:solidFill>
            <a:srgbClr val="EAEAEA"/>
          </a:solidFill>
          <a:ln w="9525" algn="ctr">
            <a:solidFill>
              <a:srgbClr val="1D2D4B"/>
            </a:solidFill>
            <a:miter lim="800000"/>
            <a:headEnd/>
            <a:tailEnd/>
          </a:ln>
        </p:spPr>
        <p:txBody>
          <a:bodyPr wrap="square">
            <a:spAutoFit/>
          </a:bodyPr>
          <a:lstStyle/>
          <a:p>
            <a:pPr>
              <a:spcBef>
                <a:spcPct val="50000"/>
              </a:spcBef>
            </a:pPr>
            <a:r>
              <a:rPr lang="de-DE" sz="1600" dirty="0" smtClean="0"/>
              <a:t>Leistungsarten z.B.</a:t>
            </a:r>
            <a:endParaRPr lang="de-DE" sz="1600" dirty="0"/>
          </a:p>
        </p:txBody>
      </p:sp>
      <p:sp>
        <p:nvSpPr>
          <p:cNvPr id="10" name="Text Box 9"/>
          <p:cNvSpPr txBox="1">
            <a:spLocks noChangeArrowheads="1"/>
          </p:cNvSpPr>
          <p:nvPr/>
        </p:nvSpPr>
        <p:spPr bwMode="auto">
          <a:xfrm>
            <a:off x="1074734" y="2929091"/>
            <a:ext cx="4306371" cy="3170099"/>
          </a:xfrm>
          <a:prstGeom prst="rect">
            <a:avLst/>
          </a:prstGeom>
          <a:noFill/>
          <a:ln w="9525" algn="ctr">
            <a:solidFill>
              <a:srgbClr val="1D2D4B"/>
            </a:solidFill>
            <a:miter lim="800000"/>
            <a:headEnd/>
            <a:tailEnd/>
          </a:ln>
        </p:spPr>
        <p:txBody>
          <a:bodyPr wrap="square">
            <a:spAutoFit/>
          </a:bodyPr>
          <a:lstStyle/>
          <a:p>
            <a:pPr marL="285750" indent="-285750">
              <a:spcBef>
                <a:spcPct val="50000"/>
              </a:spcBef>
              <a:buFont typeface="Wingdings" panose="05000000000000000000" pitchFamily="2" charset="2"/>
              <a:buChar char="§"/>
            </a:pPr>
            <a:r>
              <a:rPr lang="de-DE" sz="1600" dirty="0" smtClean="0"/>
              <a:t>Schadenersatzrechtsschutz</a:t>
            </a:r>
          </a:p>
          <a:p>
            <a:pPr marL="285750" indent="-285750">
              <a:spcBef>
                <a:spcPct val="50000"/>
              </a:spcBef>
              <a:buFont typeface="Wingdings" panose="05000000000000000000" pitchFamily="2" charset="2"/>
              <a:buChar char="§"/>
            </a:pPr>
            <a:r>
              <a:rPr lang="de-DE" sz="1600" dirty="0" smtClean="0"/>
              <a:t>Arbeitsrechtsschutz</a:t>
            </a:r>
          </a:p>
          <a:p>
            <a:pPr marL="285750" indent="-285750">
              <a:spcBef>
                <a:spcPct val="50000"/>
              </a:spcBef>
              <a:buFont typeface="Wingdings" panose="05000000000000000000" pitchFamily="2" charset="2"/>
              <a:buChar char="§"/>
            </a:pPr>
            <a:r>
              <a:rPr lang="de-DE" sz="1600" dirty="0" smtClean="0"/>
              <a:t>Rechtsschutz im Vertrags- und Sachenrecht</a:t>
            </a:r>
          </a:p>
          <a:p>
            <a:pPr marL="285750" indent="-285750">
              <a:spcBef>
                <a:spcPct val="50000"/>
              </a:spcBef>
              <a:buFont typeface="Wingdings" panose="05000000000000000000" pitchFamily="2" charset="2"/>
              <a:buChar char="§"/>
            </a:pPr>
            <a:r>
              <a:rPr lang="de-DE" sz="1600" dirty="0" smtClean="0"/>
              <a:t>Strafrechtsschutz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Sozialgerichtsrechtsschutz</a:t>
            </a:r>
          </a:p>
          <a:p>
            <a:pPr marL="285750" indent="-285750">
              <a:spcBef>
                <a:spcPct val="50000"/>
              </a:spcBef>
              <a:buFont typeface="Wingdings" panose="05000000000000000000" pitchFamily="2" charset="2"/>
              <a:buChar char="§"/>
            </a:pPr>
            <a:r>
              <a:rPr lang="de-DE" sz="1600" dirty="0" smtClean="0"/>
              <a:t>Steuerrechtsschutz</a:t>
            </a:r>
          </a:p>
          <a:p>
            <a:pPr marL="285750" indent="-285750">
              <a:spcBef>
                <a:spcPct val="50000"/>
              </a:spcBef>
              <a:buFont typeface="Wingdings" panose="05000000000000000000" pitchFamily="2" charset="2"/>
              <a:buChar char="§"/>
            </a:pPr>
            <a:r>
              <a:rPr lang="de-DE" sz="1600" dirty="0" smtClean="0"/>
              <a:t>Beratungsrechtsschutz</a:t>
            </a:r>
          </a:p>
        </p:txBody>
      </p:sp>
    </p:spTree>
    <p:extLst>
      <p:ext uri="{BB962C8B-B14F-4D97-AF65-F5344CB8AC3E}">
        <p14:creationId xmlns:p14="http://schemas.microsoft.com/office/powerpoint/2010/main" val="15810955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44</a:t>
            </a:fld>
            <a:endParaRPr lang="de-DE"/>
          </a:p>
        </p:txBody>
      </p:sp>
      <p:sp>
        <p:nvSpPr>
          <p:cNvPr id="3" name="Textplatzhalter 2"/>
          <p:cNvSpPr>
            <a:spLocks noGrp="1"/>
          </p:cNvSpPr>
          <p:nvPr>
            <p:ph type="body" sz="quarter" idx="10"/>
          </p:nvPr>
        </p:nvSpPr>
        <p:spPr/>
        <p:txBody>
          <a:bodyPr/>
          <a:lstStyle/>
          <a:p>
            <a:r>
              <a:rPr lang="de-DE" dirty="0"/>
              <a:t>Leistungsarten | Schadenersatz – </a:t>
            </a:r>
            <a:r>
              <a:rPr lang="de-DE" dirty="0" smtClean="0"/>
              <a:t>Rechtsschutz</a:t>
            </a:r>
          </a:p>
          <a:p>
            <a:endParaRPr lang="de-DE" dirty="0"/>
          </a:p>
        </p:txBody>
      </p:sp>
      <p:sp>
        <p:nvSpPr>
          <p:cNvPr id="4" name="Textplatzhalter 3"/>
          <p:cNvSpPr>
            <a:spLocks noGrp="1"/>
          </p:cNvSpPr>
          <p:nvPr>
            <p:ph type="body" sz="half" idx="2"/>
          </p:nvPr>
        </p:nvSpPr>
        <p:spPr/>
        <p:txBody>
          <a:bodyPr/>
          <a:lstStyle/>
          <a:p>
            <a:r>
              <a:rPr kumimoji="1" lang="de-DE" sz="1600" dirty="0"/>
              <a:t>... um eigene Haftpflichtansprüche gegen einen Schädiger, bzw. dessen Haftpflichtversicherung geltend zu machen</a:t>
            </a:r>
          </a:p>
          <a:p>
            <a:endParaRPr lang="de-DE" sz="1600" dirty="0" smtClean="0"/>
          </a:p>
          <a:p>
            <a:r>
              <a:rPr lang="de-DE" sz="1600" dirty="0" smtClean="0"/>
              <a:t>Beispiel:</a:t>
            </a:r>
          </a:p>
          <a:p>
            <a:r>
              <a:rPr lang="de-DE" sz="1600" dirty="0"/>
              <a:t>Der Unfallgegner weigert sich nach einem Unfall, den Schaden zu zahlen.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57179364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Straf</a:t>
            </a:r>
            <a:r>
              <a:rPr lang="de-DE" dirty="0" smtClean="0"/>
              <a:t> </a:t>
            </a:r>
            <a:r>
              <a:rPr lang="de-DE" dirty="0"/>
              <a:t>– </a:t>
            </a:r>
            <a:r>
              <a:rPr lang="de-DE" dirty="0" smtClean="0"/>
              <a:t>Rechtsschutz</a:t>
            </a:r>
          </a:p>
          <a:p>
            <a:endParaRPr lang="de-DE" dirty="0"/>
          </a:p>
        </p:txBody>
      </p:sp>
      <p:sp>
        <p:nvSpPr>
          <p:cNvPr id="4" name="Textplatzhalter 3"/>
          <p:cNvSpPr>
            <a:spLocks noGrp="1"/>
          </p:cNvSpPr>
          <p:nvPr>
            <p:ph type="body" sz="half" idx="2"/>
          </p:nvPr>
        </p:nvSpPr>
        <p:spPr/>
        <p:txBody>
          <a:bodyPr/>
          <a:lstStyle/>
          <a:p>
            <a:r>
              <a:rPr kumimoji="1" lang="de-DE" sz="1600" dirty="0"/>
              <a:t>... um den Versicherten bei der Verteidigung gegen den Vorwurf einer Ordnungswidrigkeit oder einer fahrlässigen Verletzung des Strafrechts zu helfen.</a:t>
            </a:r>
          </a:p>
          <a:p>
            <a:endParaRPr lang="de-DE" sz="1600" dirty="0" smtClean="0"/>
          </a:p>
          <a:p>
            <a:r>
              <a:rPr lang="de-DE" sz="1600" dirty="0" smtClean="0"/>
              <a:t>Beispiel:</a:t>
            </a:r>
          </a:p>
          <a:p>
            <a:r>
              <a:rPr lang="de-DE" sz="1600" dirty="0"/>
              <a:t>Der Versicherte hat die Geschwindigkeitsbegrenzung missachtet oder ist bei Rot über die Kreuzung gefahren.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6738714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Führerschein – Rechtsschutz</a:t>
            </a:r>
          </a:p>
          <a:p>
            <a:endParaRPr lang="de-DE" dirty="0"/>
          </a:p>
        </p:txBody>
      </p:sp>
      <p:sp>
        <p:nvSpPr>
          <p:cNvPr id="4" name="Textplatzhalter 3"/>
          <p:cNvSpPr>
            <a:spLocks noGrp="1"/>
          </p:cNvSpPr>
          <p:nvPr>
            <p:ph type="body" sz="half" idx="2"/>
          </p:nvPr>
        </p:nvSpPr>
        <p:spPr/>
        <p:txBody>
          <a:bodyPr/>
          <a:lstStyle/>
          <a:p>
            <a:r>
              <a:rPr kumimoji="1" lang="de-DE" sz="1600" dirty="0"/>
              <a:t>... um vor Verwaltungsbehörden Widerspruch einzulegen und in Verfahren vor Gerichten, wenn es um Einschränkungen, Entzug oder Wiedererlangung der Fahrerlaubnis geht.</a:t>
            </a:r>
          </a:p>
          <a:p>
            <a:endParaRPr lang="de-DE" sz="1600" dirty="0" smtClean="0"/>
          </a:p>
          <a:p>
            <a:r>
              <a:rPr lang="de-DE" sz="1600" dirty="0" smtClean="0"/>
              <a:t>Beispiel:</a:t>
            </a:r>
          </a:p>
          <a:p>
            <a:r>
              <a:rPr lang="de-DE" sz="1600" dirty="0"/>
              <a:t>Wegen mehrfacher Eintragung in der „Flensburger Zentralkartei“ entzog die Verwaltungsbehörde dem Versicherungsnehmer die Fahrerlaubnis. Der Antrag auf Wiedererteilung wird abgelehnt mit dem Hinweis auf angebliche, charakterliche Mängel.</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648913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Kfz-Vertrags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die ein Fahrzeug bzw. einen Anhänger betreffen, eigene Ansprüche durchzusetzen oder Ansprüche Dritter abzuwehren.</a:t>
            </a:r>
          </a:p>
          <a:p>
            <a:endParaRPr lang="de-DE" sz="1600" dirty="0" smtClean="0"/>
          </a:p>
          <a:p>
            <a:r>
              <a:rPr lang="de-DE" sz="1600" dirty="0" smtClean="0"/>
              <a:t>Beispiel:</a:t>
            </a:r>
          </a:p>
          <a:p>
            <a:r>
              <a:rPr lang="de-DE" sz="1600" dirty="0"/>
              <a:t>Streitigkeiten aus Kauf, Verkauf, Leihe, Reparatur, Verwahrung und Finanzierung eines Fahrzeuges.</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995549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Arbeits</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Streitigkeiten aus dem Arbeitsverhältnis oder einem öffentlich-rechtlichen Dienstverhältnis zu klären.</a:t>
            </a:r>
          </a:p>
          <a:p>
            <a:endParaRPr lang="de-DE" sz="1600" dirty="0" smtClean="0"/>
          </a:p>
          <a:p>
            <a:r>
              <a:rPr lang="de-DE" sz="1600" dirty="0" smtClean="0"/>
              <a:t>Beispiel:</a:t>
            </a:r>
          </a:p>
          <a:p>
            <a:r>
              <a:rPr lang="de-DE" sz="1600" dirty="0"/>
              <a:t>Ein Arbeitnehmer klagt auf Zahlung von Überstundengeld, sowie auf Höherstufung im Rahmen des Tarifvertrages.</a:t>
            </a:r>
          </a:p>
          <a:p>
            <a:endParaRPr lang="de-DE" sz="1600" dirty="0" smtClean="0"/>
          </a:p>
          <a:p>
            <a:endParaRPr lang="de-DE" sz="1600" dirty="0"/>
          </a:p>
          <a:p>
            <a:r>
              <a:rPr lang="de-DE" sz="1600" b="1" u="sng" dirty="0"/>
              <a:t>Unterpunkt Anstellungsvertragsrechtsschutz</a:t>
            </a:r>
          </a:p>
          <a:p>
            <a:r>
              <a:rPr lang="de-DE" sz="1600" dirty="0" smtClean="0"/>
              <a:t>gerichtliche </a:t>
            </a:r>
            <a:r>
              <a:rPr lang="de-DE" sz="1600" dirty="0"/>
              <a:t>Wahrnehmung rechtlicher Interessen aus Anstellungsverhältnissen gesetzlicher Vertreter juristischer Personen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9923654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Sozialgerichts – Rechtsschutz</a:t>
            </a:r>
          </a:p>
          <a:p>
            <a:endParaRPr lang="de-DE" dirty="0"/>
          </a:p>
        </p:txBody>
      </p:sp>
      <p:sp>
        <p:nvSpPr>
          <p:cNvPr id="4" name="Textplatzhalter 3"/>
          <p:cNvSpPr>
            <a:spLocks noGrp="1"/>
          </p:cNvSpPr>
          <p:nvPr>
            <p:ph type="body" sz="half" idx="2"/>
          </p:nvPr>
        </p:nvSpPr>
        <p:spPr/>
        <p:txBody>
          <a:bodyPr/>
          <a:lstStyle/>
          <a:p>
            <a:r>
              <a:rPr kumimoji="1" lang="de-DE" sz="1600" dirty="0"/>
              <a:t>... um Prozesse vor deutschen Sozialgerichten austragen zu können.</a:t>
            </a:r>
          </a:p>
          <a:p>
            <a:endParaRPr lang="de-DE" sz="1600" dirty="0" smtClean="0"/>
          </a:p>
          <a:p>
            <a:r>
              <a:rPr lang="de-DE" sz="1600" dirty="0" smtClean="0"/>
              <a:t>Beispiel:</a:t>
            </a:r>
          </a:p>
          <a:p>
            <a:r>
              <a:rPr lang="de-DE" sz="1600" dirty="0"/>
              <a:t>Ein Arbeitnehmer klagt auf Rentenansprüche als Folge eines Arbeitsunfalls.</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438525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quarter" idx="10"/>
          </p:nvPr>
        </p:nvSpPr>
        <p:spPr/>
        <p:txBody>
          <a:bodyPr/>
          <a:lstStyle/>
          <a:p>
            <a:r>
              <a:rPr lang="de-DE" dirty="0"/>
              <a:t>Verschuldenshaftung - Voraussetzungen für Schadenersatzanspruch</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smtClean="0"/>
              <a:t>Schuldhafte Handlung</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Messbarer </a:t>
            </a:r>
            <a:r>
              <a:rPr kumimoji="1" lang="de-DE" sz="1600" dirty="0" smtClean="0"/>
              <a:t>Schaden</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widerrechtliche </a:t>
            </a:r>
            <a:r>
              <a:rPr kumimoji="1" lang="de-DE" sz="1600" dirty="0" smtClean="0"/>
              <a:t>Handlung</a:t>
            </a:r>
            <a:endParaRPr kumimoji="1" lang="de-DE" sz="1600" dirty="0"/>
          </a:p>
          <a:p>
            <a:pPr marL="266700" indent="-266700" eaLnBrk="0" hangingPunct="0">
              <a:spcBef>
                <a:spcPct val="50000"/>
              </a:spcBef>
              <a:buClr>
                <a:srgbClr val="1D2D4B"/>
              </a:buClr>
              <a:buFont typeface="Wingdings" pitchFamily="2" charset="2"/>
              <a:buChar char="§"/>
            </a:pPr>
            <a:r>
              <a:rPr kumimoji="1" lang="de-DE" sz="1600" dirty="0"/>
              <a:t>kausaler Zusammenhang zwischen Handlung und Schaden</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71410449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Steuer – Rechtsschutz</a:t>
            </a:r>
          </a:p>
          <a:p>
            <a:endParaRPr lang="de-DE" dirty="0"/>
          </a:p>
        </p:txBody>
      </p:sp>
      <p:sp>
        <p:nvSpPr>
          <p:cNvPr id="4" name="Textplatzhalter 3"/>
          <p:cNvSpPr>
            <a:spLocks noGrp="1"/>
          </p:cNvSpPr>
          <p:nvPr>
            <p:ph type="body" sz="half" idx="2"/>
          </p:nvPr>
        </p:nvSpPr>
        <p:spPr/>
        <p:txBody>
          <a:bodyPr/>
          <a:lstStyle/>
          <a:p>
            <a:r>
              <a:rPr kumimoji="1" lang="de-DE" sz="1600" dirty="0"/>
              <a:t>... um Prozesse vor deutschen Finanz- oder Verwaltungsgerichten führen zu können, wenn um die Höhe der Steuern gestritten wird oder wenn der Vorwurf einer Steuer-Ordnungswidrigkeit erhoben wird.</a:t>
            </a:r>
          </a:p>
          <a:p>
            <a:endParaRPr lang="de-DE" sz="1600" dirty="0" smtClean="0"/>
          </a:p>
          <a:p>
            <a:r>
              <a:rPr lang="de-DE" sz="1600" dirty="0" smtClean="0"/>
              <a:t>Beispiel:</a:t>
            </a:r>
          </a:p>
          <a:p>
            <a:r>
              <a:rPr lang="de-DE" sz="1600" dirty="0"/>
              <a:t>Die Kosten eines Fortbildungslehrganges im Ausland sollen als Werbungskosten abgesetzt werden.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67893830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sp>
        <p:nvSpPr>
          <p:cNvPr id="3" name="Textplatzhalter 2"/>
          <p:cNvSpPr>
            <a:spLocks noGrp="1"/>
          </p:cNvSpPr>
          <p:nvPr>
            <p:ph type="body" sz="quarter" idx="10"/>
          </p:nvPr>
        </p:nvSpPr>
        <p:spPr/>
        <p:txBody>
          <a:bodyPr/>
          <a:lstStyle/>
          <a:p>
            <a:r>
              <a:rPr lang="de-DE" dirty="0"/>
              <a:t>Leistungsarten | </a:t>
            </a:r>
            <a:r>
              <a:rPr lang="de-DE" dirty="0" err="1" smtClean="0"/>
              <a:t>Beratungs</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den Versicherten in Fragen des deutschen Familien- und Erbrechts zu beraten, wenn sich seine Rechtslage verändert hat.</a:t>
            </a:r>
          </a:p>
          <a:p>
            <a:endParaRPr lang="de-DE" sz="1600" dirty="0" smtClean="0"/>
          </a:p>
          <a:p>
            <a:r>
              <a:rPr lang="de-DE" sz="1600" dirty="0" smtClean="0"/>
              <a:t>Beispiel:</a:t>
            </a:r>
          </a:p>
          <a:p>
            <a:r>
              <a:rPr lang="de-DE" sz="1600" dirty="0"/>
              <a:t>Der VN möchte nach einem Erbfall wissen, ob für ihn aus der Annahme einer Erbschaft Nachteile entstehen.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59730047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Allgemeiner 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eigene Ansprüche durchzusetzen oder die Ansprüche Dritter abzuwehren.</a:t>
            </a:r>
          </a:p>
          <a:p>
            <a:endParaRPr lang="de-DE" sz="1600" dirty="0" smtClean="0"/>
          </a:p>
          <a:p>
            <a:r>
              <a:rPr lang="de-DE" sz="1600" dirty="0" smtClean="0"/>
              <a:t>Beispiel:</a:t>
            </a:r>
          </a:p>
          <a:p>
            <a:r>
              <a:rPr lang="de-DE" sz="1600" dirty="0"/>
              <a:t>Der Fernseher wird unsachgemäß repariert.</a:t>
            </a:r>
          </a:p>
          <a:p>
            <a:r>
              <a:rPr lang="de-DE" sz="1600" dirty="0"/>
              <a:t>Der Vertrags-Rechtsschutz gilt auch für Auseinandersetzungen aus Versicherungsverträgen.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1249192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Allgemeiner Vertrags – Rechtsschutz</a:t>
            </a:r>
          </a:p>
          <a:p>
            <a:endParaRPr lang="de-DE" dirty="0"/>
          </a:p>
        </p:txBody>
      </p:sp>
      <p:sp>
        <p:nvSpPr>
          <p:cNvPr id="4" name="Textplatzhalter 3"/>
          <p:cNvSpPr>
            <a:spLocks noGrp="1"/>
          </p:cNvSpPr>
          <p:nvPr>
            <p:ph type="body" sz="half" idx="2"/>
          </p:nvPr>
        </p:nvSpPr>
        <p:spPr/>
        <p:txBody>
          <a:bodyPr/>
          <a:lstStyle/>
          <a:p>
            <a:r>
              <a:rPr kumimoji="1" lang="de-DE" sz="1600" dirty="0"/>
              <a:t>... um bei Auseinandersetzungen aus schuldrechtlichen Verträgen eigene Ansprüche durchzusetzen oder die Ansprüche Dritter abzuwehren.</a:t>
            </a:r>
          </a:p>
          <a:p>
            <a:endParaRPr lang="de-DE" sz="1600" dirty="0" smtClean="0"/>
          </a:p>
          <a:p>
            <a:r>
              <a:rPr lang="de-DE" sz="1600" dirty="0" smtClean="0"/>
              <a:t>Beispiel:</a:t>
            </a:r>
          </a:p>
          <a:p>
            <a:r>
              <a:rPr lang="de-DE" sz="1600" dirty="0"/>
              <a:t>Der Fernseher wird unsachgemäß repariert.</a:t>
            </a:r>
          </a:p>
          <a:p>
            <a:r>
              <a:rPr lang="de-DE" sz="1600" dirty="0"/>
              <a:t>Der Vertrags-Rechtsschutz gilt auch für Auseinandersetzungen aus Versicherungsverträgen.</a:t>
            </a:r>
          </a:p>
          <a:p>
            <a:endParaRPr lang="de-DE" sz="1600" dirty="0" smtClean="0"/>
          </a:p>
          <a:p>
            <a:r>
              <a:rPr kumimoji="1" lang="de-DE" sz="1600" dirty="0"/>
              <a:t>... um rechtliche Interessen aus dinglichen </a:t>
            </a:r>
            <a:r>
              <a:rPr kumimoji="1" lang="de-DE" sz="1600" dirty="0" smtClean="0"/>
              <a:t>Rechten (= </a:t>
            </a:r>
            <a:r>
              <a:rPr kumimoji="1" lang="de-DE" sz="1600" dirty="0"/>
              <a:t>bewegliche Sachen) wahrzunehmen</a:t>
            </a:r>
            <a:r>
              <a:rPr kumimoji="1" lang="de-DE" sz="1600" dirty="0" smtClean="0"/>
              <a:t>.</a:t>
            </a:r>
          </a:p>
          <a:p>
            <a:endParaRPr kumimoji="1" lang="de-DE" sz="1600" dirty="0"/>
          </a:p>
          <a:p>
            <a:r>
              <a:rPr kumimoji="1" lang="de-DE" sz="1600" dirty="0" smtClean="0"/>
              <a:t>Beispiel:</a:t>
            </a:r>
          </a:p>
          <a:p>
            <a:r>
              <a:rPr kumimoji="1" lang="de-DE" sz="1600" dirty="0"/>
              <a:t>Das Auto des Versicherungsnehmers wird gestohlen und vom Dieb an einen gutgläubigen Dritten veräußert. Der Versicherungsnehmer sieht sein Auto wieder und verlangt vom Dritten die Herausgabe.</a:t>
            </a:r>
          </a:p>
          <a:p>
            <a:endParaRPr kumimoji="1"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26163117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sp>
        <p:nvSpPr>
          <p:cNvPr id="3" name="Textplatzhalter 2"/>
          <p:cNvSpPr>
            <a:spLocks noGrp="1"/>
          </p:cNvSpPr>
          <p:nvPr>
            <p:ph type="body" sz="quarter" idx="10"/>
          </p:nvPr>
        </p:nvSpPr>
        <p:spPr/>
        <p:txBody>
          <a:bodyPr/>
          <a:lstStyle/>
          <a:p>
            <a:r>
              <a:rPr lang="de-DE" dirty="0"/>
              <a:t>Leistungsarten | </a:t>
            </a:r>
            <a:r>
              <a:rPr lang="de-DE" dirty="0" smtClean="0"/>
              <a:t>Grundstücks- und </a:t>
            </a:r>
            <a:r>
              <a:rPr lang="de-DE" dirty="0" err="1" smtClean="0"/>
              <a:t>Miet</a:t>
            </a:r>
            <a:r>
              <a:rPr lang="de-DE" dirty="0" smtClean="0"/>
              <a:t> – Rechtsschutz</a:t>
            </a:r>
          </a:p>
          <a:p>
            <a:endParaRPr lang="de-DE" dirty="0"/>
          </a:p>
        </p:txBody>
      </p:sp>
      <p:sp>
        <p:nvSpPr>
          <p:cNvPr id="4" name="Textplatzhalter 3"/>
          <p:cNvSpPr>
            <a:spLocks noGrp="1"/>
          </p:cNvSpPr>
          <p:nvPr>
            <p:ph type="body" sz="half" idx="2"/>
          </p:nvPr>
        </p:nvSpPr>
        <p:spPr/>
        <p:txBody>
          <a:bodyPr/>
          <a:lstStyle/>
          <a:p>
            <a:r>
              <a:rPr kumimoji="1" lang="de-DE" sz="1600" dirty="0"/>
              <a:t>... um Streitigkeiten aus Miet- und Pachtverhältnissen und nachbarrechtliche Auseinandersetzungen zu klären.</a:t>
            </a:r>
          </a:p>
          <a:p>
            <a:endParaRPr lang="de-DE" sz="1600" dirty="0" smtClean="0"/>
          </a:p>
          <a:p>
            <a:r>
              <a:rPr lang="de-DE" sz="1600" dirty="0" smtClean="0"/>
              <a:t>Beispiel:</a:t>
            </a:r>
          </a:p>
          <a:p>
            <a:r>
              <a:rPr lang="de-DE" sz="1600" dirty="0"/>
              <a:t>Wegen einer zu hohen Mieterhöhung kommt es zum Streit.</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6356282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55</a:t>
            </a:fld>
            <a:endParaRPr lang="de-DE"/>
          </a:p>
        </p:txBody>
      </p:sp>
      <p:sp>
        <p:nvSpPr>
          <p:cNvPr id="3" name="Textplatzhalter 2"/>
          <p:cNvSpPr>
            <a:spLocks noGrp="1"/>
          </p:cNvSpPr>
          <p:nvPr>
            <p:ph type="body" sz="quarter" idx="10"/>
          </p:nvPr>
        </p:nvSpPr>
        <p:spPr/>
        <p:txBody>
          <a:bodyPr/>
          <a:lstStyle/>
          <a:p>
            <a:r>
              <a:rPr lang="de-DE" dirty="0"/>
              <a:t>Vertragsarten | Verkehrsrechtsschutz (§21 ARB</a:t>
            </a:r>
            <a:r>
              <a:rPr lang="de-DE" dirty="0" smtClean="0"/>
              <a:t>)</a:t>
            </a:r>
            <a:endParaRPr lang="de-DE" dirty="0"/>
          </a:p>
        </p:txBody>
      </p:sp>
      <p:sp>
        <p:nvSpPr>
          <p:cNvPr id="4" name="Textplatzhalter 3"/>
          <p:cNvSpPr>
            <a:spLocks noGrp="1"/>
          </p:cNvSpPr>
          <p:nvPr>
            <p:ph type="body" sz="half" idx="2"/>
          </p:nvPr>
        </p:nvSpPr>
        <p:spPr/>
        <p:txBody>
          <a:bodyPr/>
          <a:lstStyle/>
          <a:p>
            <a:r>
              <a:rPr kumimoji="1" lang="de-DE" sz="1600" dirty="0"/>
              <a:t>Für Eigentümer und Halter von Kraftfahrzeugen und Personen, die berechtigt sind, in den betreffenden Fahrzeugen zu fahren.</a:t>
            </a:r>
          </a:p>
          <a:p>
            <a:endParaRPr lang="de-DE" sz="1600" dirty="0" smtClean="0"/>
          </a:p>
          <a:p>
            <a:r>
              <a:rPr lang="de-DE" sz="1600" dirty="0"/>
              <a:t>Diese </a:t>
            </a:r>
            <a:r>
              <a:rPr lang="de-DE" sz="1600" dirty="0" smtClean="0"/>
              <a:t>Deckung umfasst:</a:t>
            </a:r>
          </a:p>
          <a:p>
            <a:endParaRPr lang="de-DE" sz="1600" dirty="0"/>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Führerscheinrechtsschutz</a:t>
            </a:r>
          </a:p>
          <a:p>
            <a:pPr marL="623888" indent="-266700" eaLnBrk="0" hangingPunct="0">
              <a:spcBef>
                <a:spcPct val="30000"/>
              </a:spcBef>
              <a:buClr>
                <a:srgbClr val="1D2D4B"/>
              </a:buClr>
              <a:buFont typeface="Wingdings" pitchFamily="2" charset="2"/>
              <a:buChar char="§"/>
            </a:pPr>
            <a:r>
              <a:rPr kumimoji="1" lang="de-DE" sz="1600" dirty="0"/>
              <a:t>Vertragsrechtsschutz für das Fahrzeug</a:t>
            </a:r>
          </a:p>
          <a:p>
            <a:pPr marL="623888" indent="-266700" eaLnBrk="0" hangingPunct="0">
              <a:spcBef>
                <a:spcPct val="30000"/>
              </a:spcBef>
              <a:buClr>
                <a:srgbClr val="1D2D4B"/>
              </a:buClr>
              <a:buFont typeface="Wingdings" pitchFamily="2" charset="2"/>
              <a:buChar char="§"/>
            </a:pPr>
            <a:r>
              <a:rPr kumimoji="1" lang="de-DE" sz="1600" dirty="0"/>
              <a:t>Steuerrechtsschutz</a:t>
            </a:r>
          </a:p>
          <a:p>
            <a:endParaRPr kumimoji="1" lang="de-DE" sz="1600" dirty="0" smtClean="0"/>
          </a:p>
          <a:p>
            <a:r>
              <a:rPr kumimoji="1" lang="de-DE" sz="1600" dirty="0" smtClean="0"/>
              <a:t>Außerdem </a:t>
            </a:r>
            <a:r>
              <a:rPr kumimoji="1" lang="de-DE" sz="1600" dirty="0"/>
              <a:t>hat der VN Rechtsschutz beim Lenken fremder Fahrzeuge.</a:t>
            </a:r>
          </a:p>
          <a:p>
            <a:r>
              <a:rPr kumimoji="1" lang="de-DE" sz="1600" dirty="0"/>
              <a:t>Sogar als Fußgänger, Radfahrer oder Fahrgast in öffentlichen Verkehrsmitteln besteht Versicherungsschutz</a:t>
            </a:r>
            <a:r>
              <a:rPr kumimoji="1" lang="de-DE" sz="1600" dirty="0" smtClean="0"/>
              <a:t>.</a:t>
            </a:r>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5502676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56</a:t>
            </a:fld>
            <a:endParaRPr lang="de-DE"/>
          </a:p>
        </p:txBody>
      </p:sp>
      <p:sp>
        <p:nvSpPr>
          <p:cNvPr id="3" name="Textplatzhalter 2"/>
          <p:cNvSpPr>
            <a:spLocks noGrp="1"/>
          </p:cNvSpPr>
          <p:nvPr>
            <p:ph type="body" sz="quarter" idx="10"/>
          </p:nvPr>
        </p:nvSpPr>
        <p:spPr/>
        <p:txBody>
          <a:bodyPr/>
          <a:lstStyle/>
          <a:p>
            <a:r>
              <a:rPr lang="de-DE" dirty="0"/>
              <a:t>Vertragsarten | Privat- und Berufsrechtsschutz (§25 ARB)</a:t>
            </a:r>
          </a:p>
          <a:p>
            <a:endParaRPr lang="de-DE" dirty="0"/>
          </a:p>
        </p:txBody>
      </p:sp>
      <p:sp>
        <p:nvSpPr>
          <p:cNvPr id="4" name="Textplatzhalter 3"/>
          <p:cNvSpPr>
            <a:spLocks noGrp="1"/>
          </p:cNvSpPr>
          <p:nvPr>
            <p:ph type="body" sz="half" idx="2"/>
          </p:nvPr>
        </p:nvSpPr>
        <p:spPr/>
        <p:txBody>
          <a:bodyPr/>
          <a:lstStyle/>
          <a:p>
            <a:r>
              <a:rPr kumimoji="1" lang="de-DE" sz="1600" dirty="0"/>
              <a:t>Gilt für Vater, Mutter, minderjährige Kinder und für volljährige, unverheiratete Kinder, die noch in der Schul- oder Berufsausbildung stehen</a:t>
            </a:r>
            <a:r>
              <a:rPr kumimoji="1" lang="de-DE" sz="1600" dirty="0" smtClean="0"/>
              <a:t>.</a:t>
            </a:r>
            <a:endParaRPr lang="de-DE" sz="1600" dirty="0" smtClean="0"/>
          </a:p>
          <a:p>
            <a:r>
              <a:rPr lang="de-DE" sz="1600" dirty="0"/>
              <a:t>Diese Kombination umfasst den privaten, bei Arbeitnehmern auch den beruflichen Bereich (in keinem Fall jedoch den Verkehrsbereich) im:</a:t>
            </a:r>
          </a:p>
          <a:p>
            <a:endParaRPr lang="de-DE" sz="1600" dirty="0"/>
          </a:p>
          <a:p>
            <a:pPr marL="623888" indent="-266700" eaLnBrk="0" hangingPunct="0">
              <a:spcBef>
                <a:spcPct val="30000"/>
              </a:spcBef>
              <a:buClr>
                <a:srgbClr val="1D2D4B"/>
              </a:buClr>
              <a:buFont typeface="Wingdings" pitchFamily="2" charset="2"/>
              <a:buChar char="§"/>
            </a:pPr>
            <a:r>
              <a:rPr kumimoji="1" lang="de-DE" sz="1600" dirty="0"/>
              <a:t>Steuerrechtsschutz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Vertragsrechtsschutz</a:t>
            </a:r>
          </a:p>
          <a:p>
            <a:pPr marL="623888" indent="-266700" eaLnBrk="0" hangingPunct="0">
              <a:spcBef>
                <a:spcPct val="30000"/>
              </a:spcBef>
              <a:buClr>
                <a:srgbClr val="1D2D4B"/>
              </a:buClr>
              <a:buFont typeface="Wingdings" pitchFamily="2" charset="2"/>
              <a:buChar char="§"/>
            </a:pPr>
            <a:r>
              <a:rPr kumimoji="1" lang="de-DE" sz="1600" dirty="0" smtClean="0"/>
              <a:t>Arbeitsrechtsschutz</a:t>
            </a:r>
          </a:p>
          <a:p>
            <a:pPr marL="623888" indent="-266700" eaLnBrk="0" hangingPunct="0">
              <a:spcBef>
                <a:spcPct val="30000"/>
              </a:spcBef>
              <a:buClr>
                <a:srgbClr val="1D2D4B"/>
              </a:buClr>
              <a:buFont typeface="Wingdings" pitchFamily="2" charset="2"/>
              <a:buChar char="§"/>
            </a:pPr>
            <a:r>
              <a:rPr kumimoji="1" lang="de-DE" sz="1600" dirty="0"/>
              <a:t>Sozialgerichtsrechtsschutz</a:t>
            </a:r>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Beratungsrechtsschutz</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4476177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57</a:t>
            </a:fld>
            <a:endParaRPr lang="de-DE"/>
          </a:p>
        </p:txBody>
      </p:sp>
      <p:sp>
        <p:nvSpPr>
          <p:cNvPr id="3" name="Textplatzhalter 2"/>
          <p:cNvSpPr>
            <a:spLocks noGrp="1"/>
          </p:cNvSpPr>
          <p:nvPr>
            <p:ph type="body" sz="quarter" idx="10"/>
          </p:nvPr>
        </p:nvSpPr>
        <p:spPr/>
        <p:txBody>
          <a:bodyPr/>
          <a:lstStyle/>
          <a:p>
            <a:r>
              <a:rPr lang="de-DE" dirty="0"/>
              <a:t>Vertragsarten | Immobilienrechtsschutz (§29 ARB</a:t>
            </a:r>
            <a:r>
              <a:rPr lang="de-DE" dirty="0" smtClean="0"/>
              <a:t>)</a:t>
            </a:r>
            <a:endParaRPr lang="de-DE" dirty="0"/>
          </a:p>
        </p:txBody>
      </p:sp>
      <p:sp>
        <p:nvSpPr>
          <p:cNvPr id="4" name="Textplatzhalter 3"/>
          <p:cNvSpPr>
            <a:spLocks noGrp="1"/>
          </p:cNvSpPr>
          <p:nvPr>
            <p:ph type="body" sz="half" idx="2"/>
          </p:nvPr>
        </p:nvSpPr>
        <p:spPr/>
        <p:txBody>
          <a:bodyPr/>
          <a:lstStyle/>
          <a:p>
            <a:r>
              <a:rPr kumimoji="1" lang="de-DE" sz="1600" dirty="0"/>
              <a:t>Wird für Eigentümer, Mieter und Vermieter angeboten und deckt z. B. Streitigkeiten wegen Mieterhöhungen, Nebenkostenabrechnungen, Kündigungen, Kautionsrückzahlungen, Einwirkungen auf das Grundstück.</a:t>
            </a:r>
          </a:p>
          <a:p>
            <a:r>
              <a:rPr lang="de-DE" sz="1600" dirty="0" smtClean="0"/>
              <a:t>Diese Deckung umfasst:</a:t>
            </a:r>
            <a:endParaRPr lang="de-DE" sz="1600" dirty="0"/>
          </a:p>
          <a:p>
            <a:endParaRPr lang="de-DE" sz="1600" dirty="0"/>
          </a:p>
          <a:p>
            <a:pPr marL="623888" indent="-266700" eaLnBrk="0" hangingPunct="0">
              <a:spcBef>
                <a:spcPct val="30000"/>
              </a:spcBef>
              <a:buClr>
                <a:srgbClr val="1D2D4B"/>
              </a:buClr>
              <a:buFont typeface="Wingdings" pitchFamily="2" charset="2"/>
              <a:buChar char="§"/>
            </a:pPr>
            <a:r>
              <a:rPr kumimoji="1" lang="de-DE" sz="1600" dirty="0"/>
              <a:t>Wohnungs- und Grundstücksrechtsschutz</a:t>
            </a:r>
          </a:p>
          <a:p>
            <a:pPr marL="623888" indent="-266700" eaLnBrk="0" hangingPunct="0">
              <a:spcBef>
                <a:spcPct val="30000"/>
              </a:spcBef>
              <a:buClr>
                <a:srgbClr val="1D2D4B"/>
              </a:buClr>
              <a:buFont typeface="Wingdings" pitchFamily="2" charset="2"/>
              <a:buChar char="§"/>
            </a:pPr>
            <a:r>
              <a:rPr kumimoji="1" lang="de-DE" sz="1600" dirty="0"/>
              <a:t>Steuerrechtsschutz vor </a:t>
            </a:r>
            <a:r>
              <a:rPr kumimoji="1" lang="de-DE" sz="1600" dirty="0" smtClean="0"/>
              <a:t>Gerichten</a:t>
            </a:r>
          </a:p>
          <a:p>
            <a:pPr marL="623888" indent="-266700" eaLnBrk="0" hangingPunct="0">
              <a:spcBef>
                <a:spcPct val="30000"/>
              </a:spcBef>
              <a:buClr>
                <a:srgbClr val="1D2D4B"/>
              </a:buClr>
              <a:buFont typeface="Wingdings" pitchFamily="2" charset="2"/>
              <a:buChar char="§"/>
            </a:pPr>
            <a:r>
              <a:rPr kumimoji="1" lang="de-DE" sz="1600" dirty="0" err="1" smtClean="0"/>
              <a:t>Ordnungswidrigkeitenrechtsschutz</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163686013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58</a:t>
            </a:fld>
            <a:endParaRPr lang="de-DE"/>
          </a:p>
        </p:txBody>
      </p:sp>
      <p:sp>
        <p:nvSpPr>
          <p:cNvPr id="3" name="Textplatzhalter 2"/>
          <p:cNvSpPr>
            <a:spLocks noGrp="1"/>
          </p:cNvSpPr>
          <p:nvPr>
            <p:ph type="body" sz="quarter" idx="10"/>
          </p:nvPr>
        </p:nvSpPr>
        <p:spPr/>
        <p:txBody>
          <a:bodyPr/>
          <a:lstStyle/>
          <a:p>
            <a:r>
              <a:rPr lang="de-DE" dirty="0" smtClean="0"/>
              <a:t>Wartezeiten</a:t>
            </a:r>
            <a:endParaRPr lang="de-DE" dirty="0"/>
          </a:p>
        </p:txBody>
      </p:sp>
      <p:sp>
        <p:nvSpPr>
          <p:cNvPr id="4" name="Textplatzhalter 3"/>
          <p:cNvSpPr>
            <a:spLocks noGrp="1"/>
          </p:cNvSpPr>
          <p:nvPr>
            <p:ph type="body" sz="half" idx="2"/>
          </p:nvPr>
        </p:nvSpPr>
        <p:spPr/>
        <p:txBody>
          <a:bodyPr/>
          <a:lstStyle/>
          <a:p>
            <a:r>
              <a:rPr kumimoji="1" lang="de-DE" sz="1600" dirty="0"/>
              <a:t>Für bestimmte Versicherungsfälle gilt eine Wartezeit von drei Monaten</a:t>
            </a:r>
            <a:r>
              <a:rPr kumimoji="1" lang="de-DE" sz="1600" dirty="0" smtClean="0"/>
              <a:t>. Unter anderem für:</a:t>
            </a:r>
          </a:p>
          <a:p>
            <a:endParaRPr kumimoji="1" lang="de-DE" sz="1600" dirty="0" smtClean="0"/>
          </a:p>
          <a:p>
            <a:pPr marL="623888" indent="-266700" eaLnBrk="0" hangingPunct="0">
              <a:spcBef>
                <a:spcPct val="30000"/>
              </a:spcBef>
              <a:buClr>
                <a:srgbClr val="1D2D4B"/>
              </a:buClr>
              <a:buFont typeface="Wingdings" pitchFamily="2" charset="2"/>
              <a:buChar char="§"/>
            </a:pPr>
            <a:r>
              <a:rPr kumimoji="1" lang="de-DE" sz="1600" dirty="0" smtClean="0"/>
              <a:t>Arbeitsrechtsschutz (bei einigen Anbietern auch länger z.B. 6 Monate)</a:t>
            </a:r>
            <a:endParaRPr kumimoji="1" lang="de-DE" sz="1600" dirty="0"/>
          </a:p>
          <a:p>
            <a:pPr marL="623888" indent="-266700" eaLnBrk="0" hangingPunct="0">
              <a:spcBef>
                <a:spcPct val="30000"/>
              </a:spcBef>
              <a:buClr>
                <a:srgbClr val="1D2D4B"/>
              </a:buClr>
              <a:buFont typeface="Wingdings" pitchFamily="2" charset="2"/>
              <a:buChar char="§"/>
            </a:pPr>
            <a:r>
              <a:rPr kumimoji="1" lang="de-DE" sz="1600" dirty="0"/>
              <a:t>Führerscheinrechtsschutz</a:t>
            </a:r>
          </a:p>
          <a:p>
            <a:pPr marL="623888" indent="-266700" eaLnBrk="0" hangingPunct="0">
              <a:spcBef>
                <a:spcPct val="30000"/>
              </a:spcBef>
              <a:buClr>
                <a:srgbClr val="1D2D4B"/>
              </a:buClr>
              <a:buFont typeface="Wingdings" pitchFamily="2" charset="2"/>
              <a:buChar char="§"/>
            </a:pPr>
            <a:r>
              <a:rPr kumimoji="1" lang="de-DE" sz="1600" dirty="0"/>
              <a:t>Grundstück- und Mietrechtsschutz</a:t>
            </a:r>
          </a:p>
          <a:p>
            <a:pPr marL="623888" indent="-266700" eaLnBrk="0" hangingPunct="0">
              <a:spcBef>
                <a:spcPct val="30000"/>
              </a:spcBef>
              <a:buClr>
                <a:srgbClr val="1D2D4B"/>
              </a:buClr>
              <a:buFont typeface="Wingdings" pitchFamily="2" charset="2"/>
              <a:buChar char="§"/>
            </a:pPr>
            <a:r>
              <a:rPr kumimoji="1" lang="de-DE" sz="1600" dirty="0"/>
              <a:t>Sozialgerichtsrechtsschutz</a:t>
            </a:r>
          </a:p>
          <a:p>
            <a:pPr marL="623888" indent="-266700" eaLnBrk="0" hangingPunct="0">
              <a:spcBef>
                <a:spcPct val="30000"/>
              </a:spcBef>
              <a:buClr>
                <a:srgbClr val="1D2D4B"/>
              </a:buClr>
              <a:buFont typeface="Wingdings" pitchFamily="2" charset="2"/>
              <a:buChar char="§"/>
            </a:pPr>
            <a:r>
              <a:rPr kumimoji="1" lang="de-DE" sz="1600" dirty="0"/>
              <a:t>Steuerrechtsschutz</a:t>
            </a:r>
          </a:p>
          <a:p>
            <a:pPr marL="623888" indent="-266700" eaLnBrk="0" hangingPunct="0">
              <a:spcBef>
                <a:spcPct val="30000"/>
              </a:spcBef>
              <a:buClr>
                <a:srgbClr val="1D2D4B"/>
              </a:buClr>
              <a:buFont typeface="Wingdings" pitchFamily="2" charset="2"/>
              <a:buChar char="§"/>
            </a:pPr>
            <a:r>
              <a:rPr kumimoji="1" lang="de-DE" sz="1600" dirty="0"/>
              <a:t>Vertragsrechtsschutz</a:t>
            </a:r>
          </a:p>
          <a:p>
            <a:endParaRPr kumimoji="1" lang="de-DE" sz="1600" dirty="0"/>
          </a:p>
          <a:p>
            <a:r>
              <a:rPr kumimoji="1" lang="de-DE" sz="1600" dirty="0"/>
              <a:t>Die Wartezeit ist eine Schutzfrist in Risikobereichen, in denen der Versicherungsfall von der Gefahr, durch den VN zeitlich manipuliert werden zu können, nicht ganz frei ist (hohes subjektives Risiko).</a:t>
            </a:r>
          </a:p>
          <a:p>
            <a:r>
              <a:rPr kumimoji="1" lang="de-DE" sz="1600" dirty="0"/>
              <a:t>Anspruch auf Rechtsschutz nach Eintritt eines Rechtsschutzfalles (§4 ARB)</a:t>
            </a:r>
          </a:p>
          <a:p>
            <a:r>
              <a:rPr kumimoji="1" lang="de-DE" sz="1600" dirty="0"/>
              <a:t>Tritt während der Wartezeit ein Rechtsstreit ein, besteht </a:t>
            </a:r>
            <a:r>
              <a:rPr kumimoji="1" lang="de-DE" sz="1600" u="sng" dirty="0"/>
              <a:t>kein</a:t>
            </a:r>
            <a:r>
              <a:rPr kumimoji="1" lang="de-DE" sz="1600" dirty="0"/>
              <a:t> Versicherungsschutz.</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165571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59</a:t>
            </a:fld>
            <a:endParaRPr lang="de-DE"/>
          </a:p>
        </p:txBody>
      </p:sp>
      <p:sp>
        <p:nvSpPr>
          <p:cNvPr id="3" name="Textplatzhalter 2"/>
          <p:cNvSpPr>
            <a:spLocks noGrp="1"/>
          </p:cNvSpPr>
          <p:nvPr>
            <p:ph type="body" sz="quarter" idx="10"/>
          </p:nvPr>
        </p:nvSpPr>
        <p:spPr/>
        <p:txBody>
          <a:bodyPr/>
          <a:lstStyle/>
          <a:p>
            <a:r>
              <a:rPr lang="de-DE" dirty="0" smtClean="0"/>
              <a:t>Wartezeiten</a:t>
            </a:r>
            <a:endParaRPr lang="de-DE" dirty="0"/>
          </a:p>
        </p:txBody>
      </p:sp>
      <p:sp>
        <p:nvSpPr>
          <p:cNvPr id="4" name="Textplatzhalter 3"/>
          <p:cNvSpPr>
            <a:spLocks noGrp="1"/>
          </p:cNvSpPr>
          <p:nvPr>
            <p:ph type="body" sz="half" idx="2"/>
          </p:nvPr>
        </p:nvSpPr>
        <p:spPr/>
        <p:txBody>
          <a:bodyPr/>
          <a:lstStyle/>
          <a:p>
            <a:r>
              <a:rPr kumimoji="1" lang="de-DE" sz="1600" dirty="0"/>
              <a:t>Keine Wartezeit gilt für die </a:t>
            </a:r>
            <a:r>
              <a:rPr kumimoji="1" lang="de-DE" sz="1600" dirty="0" smtClean="0"/>
              <a:t>Leistungsarten:</a:t>
            </a:r>
          </a:p>
          <a:p>
            <a:endParaRPr kumimoji="1" lang="de-DE" sz="1600" dirty="0"/>
          </a:p>
          <a:p>
            <a:pPr marL="623888" indent="-266700" eaLnBrk="0" hangingPunct="0">
              <a:spcBef>
                <a:spcPct val="30000"/>
              </a:spcBef>
              <a:buClr>
                <a:srgbClr val="1D2D4B"/>
              </a:buClr>
              <a:buFont typeface="Wingdings" pitchFamily="2" charset="2"/>
              <a:buChar char="§"/>
            </a:pPr>
            <a:r>
              <a:rPr kumimoji="1" lang="de-DE" sz="1600" dirty="0"/>
              <a:t>Schadenersatzrechtsschutz</a:t>
            </a:r>
          </a:p>
          <a:p>
            <a:pPr marL="623888" indent="-266700" eaLnBrk="0" hangingPunct="0">
              <a:spcBef>
                <a:spcPct val="30000"/>
              </a:spcBef>
              <a:buClr>
                <a:srgbClr val="1D2D4B"/>
              </a:buClr>
              <a:buFont typeface="Wingdings" pitchFamily="2" charset="2"/>
              <a:buChar char="§"/>
            </a:pPr>
            <a:r>
              <a:rPr kumimoji="1" lang="de-DE" sz="1600" dirty="0"/>
              <a:t>Strafrechtsschutz</a:t>
            </a:r>
          </a:p>
          <a:p>
            <a:pPr marL="623888" indent="-266700" eaLnBrk="0" hangingPunct="0">
              <a:spcBef>
                <a:spcPct val="30000"/>
              </a:spcBef>
              <a:buClr>
                <a:srgbClr val="1D2D4B"/>
              </a:buClr>
              <a:buFont typeface="Wingdings" pitchFamily="2" charset="2"/>
              <a:buChar char="§"/>
            </a:pPr>
            <a:r>
              <a:rPr kumimoji="1" lang="de-DE" sz="1600" dirty="0"/>
              <a:t>Beratungsrechtsschutz</a:t>
            </a:r>
          </a:p>
          <a:p>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2742913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quarter" idx="10"/>
          </p:nvPr>
        </p:nvSpPr>
        <p:spPr/>
        <p:txBody>
          <a:bodyPr/>
          <a:lstStyle/>
          <a:p>
            <a:r>
              <a:rPr lang="de-DE" dirty="0"/>
              <a:t>Verschuldenshaftung - Adäquate Kausalität</a:t>
            </a:r>
          </a:p>
          <a:p>
            <a:endParaRPr lang="de-DE" dirty="0"/>
          </a:p>
        </p:txBody>
      </p:sp>
      <p:sp>
        <p:nvSpPr>
          <p:cNvPr id="4" name="Textplatzhalter 3"/>
          <p:cNvSpPr>
            <a:spLocks noGrp="1"/>
          </p:cNvSpPr>
          <p:nvPr>
            <p:ph type="body" sz="half" idx="2"/>
          </p:nvPr>
        </p:nvSpPr>
        <p:spPr/>
        <p:txBody>
          <a:bodyPr/>
          <a:lstStyle/>
          <a:p>
            <a:r>
              <a:rPr kumimoji="1" lang="de-DE" sz="1600" dirty="0"/>
              <a:t>Zwischen der schädigenden Handlung und der Rechtsgutverletzung muss ursächlicher, direkter Zusammenhang bestehen.</a:t>
            </a:r>
          </a:p>
          <a:p>
            <a:endParaRPr lang="de-DE" sz="1600" dirty="0" smtClean="0"/>
          </a:p>
          <a:p>
            <a:r>
              <a:rPr lang="de-DE" sz="1600" b="1" dirty="0"/>
              <a:t>Adäquat heißt:</a:t>
            </a:r>
          </a:p>
          <a:p>
            <a:r>
              <a:rPr lang="de-DE" sz="1600" dirty="0"/>
              <a:t>Die Schadenursache muss im allgemeinen, und nicht nur unter besonders ungewöhnlichen Umständen dazu geeignet sein, einen derartigen Schaden herbeizuführen.</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183252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60</a:t>
            </a:fld>
            <a:endParaRPr lang="de-DE"/>
          </a:p>
        </p:txBody>
      </p:sp>
      <p:sp>
        <p:nvSpPr>
          <p:cNvPr id="3" name="Textplatzhalter 2"/>
          <p:cNvSpPr>
            <a:spLocks noGrp="1"/>
          </p:cNvSpPr>
          <p:nvPr>
            <p:ph type="body" sz="quarter" idx="10"/>
          </p:nvPr>
        </p:nvSpPr>
        <p:spPr/>
        <p:txBody>
          <a:bodyPr/>
          <a:lstStyle/>
          <a:p>
            <a:r>
              <a:rPr lang="de-DE" dirty="0" smtClean="0"/>
              <a:t>Schadenersatz-Rechtsschutz</a:t>
            </a:r>
            <a:endParaRPr lang="de-DE" dirty="0"/>
          </a:p>
        </p:txBody>
      </p:sp>
      <p:sp>
        <p:nvSpPr>
          <p:cNvPr id="4" name="Textplatzhalter 3"/>
          <p:cNvSpPr>
            <a:spLocks noGrp="1"/>
          </p:cNvSpPr>
          <p:nvPr>
            <p:ph type="body" sz="half" idx="2"/>
          </p:nvPr>
        </p:nvSpPr>
        <p:spPr/>
        <p:txBody>
          <a:bodyPr/>
          <a:lstStyle/>
          <a:p>
            <a:r>
              <a:rPr kumimoji="1" lang="de-DE" sz="1600" dirty="0"/>
              <a:t>Im Schadenersatz-Rechtsschutz ist die Entstehung des Anspruches an den Schadenzeitpunkt, der dem Anspruch zugrunde liegt, gekoppelt.</a:t>
            </a:r>
          </a:p>
          <a:p>
            <a:r>
              <a:rPr kumimoji="1" lang="de-DE" sz="1600" dirty="0"/>
              <a:t>Die Festlegung des Schadenzeitpunktes ist von der Definition (Folgeereignistheorie oder Kausalereignistheorie) abhängig.</a:t>
            </a:r>
          </a:p>
          <a:p>
            <a:endParaRPr kumimoji="1" lang="de-DE" sz="1600" dirty="0" smtClean="0"/>
          </a:p>
          <a:p>
            <a:r>
              <a:rPr kumimoji="1" lang="de-DE" sz="1600" dirty="0" smtClean="0"/>
              <a:t>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Welcher Zeitpunkt ist der Schadenzeitpunkt?</a:t>
            </a:r>
          </a:p>
          <a:p>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7723320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61</a:t>
            </a:fld>
            <a:endParaRPr lang="de-DE"/>
          </a:p>
        </p:txBody>
      </p:sp>
      <p:sp>
        <p:nvSpPr>
          <p:cNvPr id="3" name="Textplatzhalter 2"/>
          <p:cNvSpPr>
            <a:spLocks noGrp="1"/>
          </p:cNvSpPr>
          <p:nvPr>
            <p:ph type="body" sz="quarter" idx="10"/>
          </p:nvPr>
        </p:nvSpPr>
        <p:spPr/>
        <p:txBody>
          <a:bodyPr/>
          <a:lstStyle/>
          <a:p>
            <a:r>
              <a:rPr lang="de-DE" dirty="0" smtClean="0"/>
              <a:t>Schadenersatz-Rechtsschutz</a:t>
            </a:r>
            <a:endParaRPr lang="de-DE" dirty="0"/>
          </a:p>
        </p:txBody>
      </p:sp>
      <p:sp>
        <p:nvSpPr>
          <p:cNvPr id="4" name="Textplatzhalter 3"/>
          <p:cNvSpPr>
            <a:spLocks noGrp="1"/>
          </p:cNvSpPr>
          <p:nvPr>
            <p:ph type="body" sz="half" idx="2"/>
          </p:nvPr>
        </p:nvSpPr>
        <p:spPr/>
        <p:txBody>
          <a:bodyPr/>
          <a:lstStyle/>
          <a:p>
            <a:endParaRPr kumimoji="1" lang="de-DE" sz="1600" dirty="0" smtClean="0"/>
          </a:p>
          <a:p>
            <a:r>
              <a:rPr kumimoji="1" lang="de-DE" sz="1600" b="1" dirty="0" smtClean="0"/>
              <a:t>Kausalereignistheorie</a:t>
            </a:r>
          </a:p>
          <a:p>
            <a:r>
              <a:rPr kumimoji="1" lang="de-DE" sz="1600" dirty="0" smtClean="0"/>
              <a:t>Schadenzeitpunkt:		Herstellung durch den Reifenproduzenten</a:t>
            </a:r>
            <a:endParaRPr kumimoji="1" lang="de-DE" sz="1600" dirty="0"/>
          </a:p>
          <a:p>
            <a:endParaRPr kumimoji="1" lang="de-DE" sz="1600" dirty="0" smtClean="0"/>
          </a:p>
          <a:p>
            <a:r>
              <a:rPr kumimoji="1" lang="de-DE" sz="1600" b="1" dirty="0" smtClean="0"/>
              <a:t>Folgeereignistheorie</a:t>
            </a:r>
          </a:p>
          <a:p>
            <a:r>
              <a:rPr kumimoji="1" lang="de-DE" sz="1600" dirty="0" smtClean="0"/>
              <a:t>Schadenzeitpunkt:		Platzen des Reifens</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0405590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62</a:t>
            </a:fld>
            <a:endParaRPr lang="de-DE"/>
          </a:p>
        </p:txBody>
      </p:sp>
      <p:sp>
        <p:nvSpPr>
          <p:cNvPr id="3" name="Textplatzhalter 2"/>
          <p:cNvSpPr>
            <a:spLocks noGrp="1"/>
          </p:cNvSpPr>
          <p:nvPr>
            <p:ph type="body" sz="quarter" idx="10"/>
          </p:nvPr>
        </p:nvSpPr>
        <p:spPr/>
        <p:txBody>
          <a:bodyPr/>
          <a:lstStyle/>
          <a:p>
            <a:r>
              <a:rPr lang="de-DE" dirty="0" smtClean="0"/>
              <a:t>Einrede </a:t>
            </a:r>
            <a:r>
              <a:rPr lang="de-DE" dirty="0"/>
              <a:t>der </a:t>
            </a:r>
            <a:r>
              <a:rPr lang="de-DE" dirty="0" err="1" smtClean="0"/>
              <a:t>Vorvertraglichkeit</a:t>
            </a:r>
            <a:r>
              <a:rPr lang="de-DE" dirty="0" smtClean="0"/>
              <a:t> | Schadenersatz-Rechtsschutz</a:t>
            </a:r>
            <a:endParaRPr lang="de-DE" dirty="0"/>
          </a:p>
        </p:txBody>
      </p:sp>
      <p:sp>
        <p:nvSpPr>
          <p:cNvPr id="4" name="Textplatzhalter 3"/>
          <p:cNvSpPr>
            <a:spLocks noGrp="1"/>
          </p:cNvSpPr>
          <p:nvPr>
            <p:ph type="body" sz="half" idx="2"/>
          </p:nvPr>
        </p:nvSpPr>
        <p:spPr/>
        <p:txBody>
          <a:bodyPr/>
          <a:lstStyle/>
          <a:p>
            <a:r>
              <a:rPr kumimoji="1" lang="de-DE" sz="1600" dirty="0"/>
              <a:t>Der Versicherer verweigert die Leistung mit der Begründung, dass der Schadenzeitpunkt (gemäß Definition) vor dem Zeitpunkt des Abschlusses der Rechtsschutzversicherung liegt.</a:t>
            </a:r>
          </a:p>
          <a:p>
            <a:r>
              <a:rPr kumimoji="1" lang="de-DE" sz="1600" dirty="0"/>
              <a:t>Somit kann die Definition des Schadenzeitpunktes entscheidend dafür sein, ob der VR die Einrede der </a:t>
            </a:r>
            <a:r>
              <a:rPr kumimoji="1" lang="de-DE" sz="1600" dirty="0" err="1"/>
              <a:t>Vorvertraglichkeit</a:t>
            </a:r>
            <a:r>
              <a:rPr kumimoji="1" lang="de-DE" sz="1600" dirty="0"/>
              <a:t> erhebt. </a:t>
            </a:r>
          </a:p>
          <a:p>
            <a:endParaRPr kumimoji="1" lang="de-DE" sz="1600" dirty="0" smtClean="0"/>
          </a:p>
          <a:p>
            <a:r>
              <a:rPr kumimoji="1" lang="de-DE" sz="1600" dirty="0" smtClean="0"/>
              <a:t>Zurück zum Beispiel:</a:t>
            </a:r>
          </a:p>
          <a:p>
            <a:r>
              <a:rPr kumimoji="1" lang="de-DE" sz="1600" dirty="0"/>
              <a:t>VN kauft im August </a:t>
            </a:r>
            <a:r>
              <a:rPr kumimoji="1" lang="de-DE" sz="1600" dirty="0" smtClean="0"/>
              <a:t>2021 </a:t>
            </a:r>
            <a:r>
              <a:rPr kumimoji="1" lang="de-DE" sz="1600" dirty="0"/>
              <a:t>Winterreifen, zulässig bis 190km/h. Bei einer Fahrt im Januar </a:t>
            </a:r>
            <a:r>
              <a:rPr kumimoji="1" lang="de-DE" sz="1600" dirty="0" smtClean="0"/>
              <a:t>2022 </a:t>
            </a:r>
            <a:r>
              <a:rPr kumimoji="1" lang="de-DE" sz="1600" dirty="0"/>
              <a:t>platzt der Reifen bei einer Geschwindigkeit von </a:t>
            </a:r>
            <a:r>
              <a:rPr kumimoji="1" lang="de-DE" sz="1600" dirty="0" smtClean="0"/>
              <a:t>130km/h </a:t>
            </a:r>
            <a:r>
              <a:rPr kumimoji="1" lang="de-DE" sz="1600" dirty="0"/>
              <a:t>und es ereignet sich ein Verkehrsunfall.</a:t>
            </a:r>
          </a:p>
          <a:p>
            <a:r>
              <a:rPr kumimoji="1" lang="de-DE" sz="1600" dirty="0"/>
              <a:t>Wurde der RS-Vertrag mit Beginn </a:t>
            </a:r>
            <a:r>
              <a:rPr kumimoji="1" lang="de-DE" sz="1600" dirty="0" smtClean="0"/>
              <a:t>01.01.2022 </a:t>
            </a:r>
            <a:r>
              <a:rPr kumimoji="1" lang="de-DE" sz="1600" dirty="0"/>
              <a:t>abgeschlossen, dann ergibt sich folgendes Bild:</a:t>
            </a:r>
          </a:p>
          <a:p>
            <a:endParaRPr kumimoji="1" lang="de-DE" sz="1600" dirty="0" smtClean="0"/>
          </a:p>
          <a:p>
            <a:r>
              <a:rPr kumimoji="1" lang="de-DE" sz="1600" b="1" dirty="0" smtClean="0"/>
              <a:t>Kausalereignistheorie:</a:t>
            </a:r>
            <a:r>
              <a:rPr kumimoji="1" lang="de-DE" sz="1600" dirty="0" smtClean="0"/>
              <a:t>	Einrede der </a:t>
            </a:r>
            <a:r>
              <a:rPr kumimoji="1" lang="de-DE" sz="1600" dirty="0" err="1" smtClean="0"/>
              <a:t>Vorvertraglichkeit</a:t>
            </a:r>
            <a:r>
              <a:rPr kumimoji="1" lang="de-DE" sz="1600" dirty="0" smtClean="0"/>
              <a:t> möglich</a:t>
            </a:r>
          </a:p>
          <a:p>
            <a:r>
              <a:rPr kumimoji="1" lang="de-DE" sz="1600" b="1" dirty="0" smtClean="0"/>
              <a:t>Folgeereignistheorie:</a:t>
            </a:r>
            <a:r>
              <a:rPr kumimoji="1" lang="de-DE" sz="1600" dirty="0" smtClean="0"/>
              <a:t>	keine Einrede der </a:t>
            </a:r>
            <a:r>
              <a:rPr kumimoji="1" lang="de-DE" sz="1600" dirty="0" err="1" smtClean="0"/>
              <a:t>Vorvertraglichkeit</a:t>
            </a:r>
            <a:endParaRPr kumimoji="1" lang="de-DE" sz="16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79127693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63</a:t>
            </a:fld>
            <a:endParaRPr lang="de-DE"/>
          </a:p>
        </p:txBody>
      </p:sp>
      <p:sp>
        <p:nvSpPr>
          <p:cNvPr id="3" name="Textplatzhalter 2"/>
          <p:cNvSpPr>
            <a:spLocks noGrp="1"/>
          </p:cNvSpPr>
          <p:nvPr>
            <p:ph type="body" sz="quarter" idx="10"/>
          </p:nvPr>
        </p:nvSpPr>
        <p:spPr/>
        <p:txBody>
          <a:bodyPr/>
          <a:lstStyle/>
          <a:p>
            <a:r>
              <a:rPr lang="de-DE" dirty="0"/>
              <a:t>Einrede der </a:t>
            </a:r>
            <a:r>
              <a:rPr lang="de-DE" dirty="0" err="1"/>
              <a:t>Vorvertraglichkeit</a:t>
            </a:r>
            <a:r>
              <a:rPr lang="de-DE" dirty="0"/>
              <a:t> | Schadenersatz-Rechtsschutz</a:t>
            </a:r>
          </a:p>
        </p:txBody>
      </p:sp>
      <p:sp>
        <p:nvSpPr>
          <p:cNvPr id="4" name="Textplatzhalter 3"/>
          <p:cNvSpPr>
            <a:spLocks noGrp="1"/>
          </p:cNvSpPr>
          <p:nvPr>
            <p:ph type="body" sz="half" idx="2"/>
          </p:nvPr>
        </p:nvSpPr>
        <p:spPr/>
        <p:txBody>
          <a:bodyPr/>
          <a:lstStyle/>
          <a:p>
            <a:r>
              <a:rPr kumimoji="1" lang="de-DE" sz="1600" dirty="0" smtClean="0"/>
              <a:t>Weitere Beispiele:</a:t>
            </a:r>
          </a:p>
          <a:p>
            <a:pPr marL="285750" indent="-285750">
              <a:buFont typeface="Wingdings" panose="05000000000000000000" pitchFamily="2" charset="2"/>
              <a:buChar char="§"/>
            </a:pPr>
            <a:r>
              <a:rPr kumimoji="1" lang="de-DE" sz="1600" dirty="0"/>
              <a:t>Kauf eines fehlerhaften Fahrrades, durch Materialfehler erfolgt Gabelbruch. Ist der Zeitpunkt der Herstellung, der Zeitpunkt des Kaufvertrages oder der Zeitpunkt des Gabelbruchs entscheidend?</a:t>
            </a:r>
          </a:p>
          <a:p>
            <a:endParaRPr kumimoji="1" lang="de-DE" sz="1600" dirty="0" smtClean="0"/>
          </a:p>
          <a:p>
            <a:pPr marL="285750" indent="-285750">
              <a:buFont typeface="Wingdings" panose="05000000000000000000" pitchFamily="2" charset="2"/>
              <a:buChar char="§"/>
            </a:pPr>
            <a:r>
              <a:rPr kumimoji="1" lang="de-DE" sz="1600" dirty="0" smtClean="0"/>
              <a:t>Kauf </a:t>
            </a:r>
            <a:r>
              <a:rPr kumimoji="1" lang="de-DE" sz="1600" dirty="0"/>
              <a:t>einer Waschmaschine. Durch Konstruktionsfehler wurden die Waschprogramme Normal- und Kochwäsche vertauscht. Die Folge: Kleidung läuft ein!</a:t>
            </a:r>
          </a:p>
          <a:p>
            <a:endParaRPr kumimoji="1" lang="de-DE" sz="1600" dirty="0" smtClean="0"/>
          </a:p>
          <a:p>
            <a:endParaRPr kumimoji="1" lang="de-DE" sz="1600" dirty="0"/>
          </a:p>
          <a:p>
            <a:r>
              <a:rPr kumimoji="1" lang="de-DE" sz="1600" dirty="0" smtClean="0"/>
              <a:t>In </a:t>
            </a:r>
            <a:r>
              <a:rPr kumimoji="1" lang="de-DE" sz="1600" dirty="0"/>
              <a:t>der Regel handelt es sich um Herstellungs- bzw. Konstruktionsfehler.</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6769109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64</a:t>
            </a:fld>
            <a:endParaRPr lang="de-DE"/>
          </a:p>
        </p:txBody>
      </p:sp>
      <p:sp>
        <p:nvSpPr>
          <p:cNvPr id="3" name="Textplatzhalter 2"/>
          <p:cNvSpPr>
            <a:spLocks noGrp="1"/>
          </p:cNvSpPr>
          <p:nvPr>
            <p:ph type="body" sz="quarter" idx="10"/>
          </p:nvPr>
        </p:nvSpPr>
        <p:spPr/>
        <p:txBody>
          <a:bodyPr/>
          <a:lstStyle/>
          <a:p>
            <a:r>
              <a:rPr lang="de-DE" dirty="0"/>
              <a:t>Einrede der </a:t>
            </a:r>
            <a:r>
              <a:rPr lang="de-DE" dirty="0" err="1"/>
              <a:t>Vorvertraglichkeit</a:t>
            </a:r>
            <a:r>
              <a:rPr lang="de-DE" dirty="0"/>
              <a:t> | </a:t>
            </a:r>
            <a:r>
              <a:rPr lang="de-DE" dirty="0" smtClean="0"/>
              <a:t>Vertrags-Rechtsschutz</a:t>
            </a:r>
            <a:endParaRPr lang="de-DE" dirty="0"/>
          </a:p>
        </p:txBody>
      </p:sp>
      <p:sp>
        <p:nvSpPr>
          <p:cNvPr id="4" name="Textplatzhalter 3"/>
          <p:cNvSpPr>
            <a:spLocks noGrp="1"/>
          </p:cNvSpPr>
          <p:nvPr>
            <p:ph type="body" sz="half" idx="2"/>
          </p:nvPr>
        </p:nvSpPr>
        <p:spPr/>
        <p:txBody>
          <a:bodyPr/>
          <a:lstStyle/>
          <a:p>
            <a:r>
              <a:rPr kumimoji="1" lang="de-DE" sz="1600" dirty="0"/>
              <a:t>Bei Vertrags-Rechtsschutz gilt die </a:t>
            </a:r>
            <a:r>
              <a:rPr kumimoji="1" lang="de-DE" sz="1600" dirty="0" err="1"/>
              <a:t>Verstoßtheorie</a:t>
            </a:r>
            <a:r>
              <a:rPr kumimoji="1" lang="de-DE" sz="1600" dirty="0"/>
              <a:t>, egal ob der Verstoß behauptet wird oder eingetreten ist.</a:t>
            </a:r>
          </a:p>
          <a:p>
            <a:endParaRPr kumimoji="1" lang="de-DE" sz="1600" dirty="0"/>
          </a:p>
          <a:p>
            <a:r>
              <a:rPr kumimoji="1" lang="de-DE" sz="1600" dirty="0" smtClean="0"/>
              <a:t>Beispiel:</a:t>
            </a:r>
          </a:p>
          <a:p>
            <a:r>
              <a:rPr kumimoji="1" lang="de-DE" sz="1600" dirty="0"/>
              <a:t>Mietvertrag </a:t>
            </a:r>
            <a:r>
              <a:rPr kumimoji="1" lang="de-DE" sz="1600" dirty="0" smtClean="0"/>
              <a:t>2015, </a:t>
            </a:r>
            <a:r>
              <a:rPr kumimoji="1" lang="de-DE" sz="1600" dirty="0"/>
              <a:t>Rechtsschutzvertrag seit </a:t>
            </a:r>
            <a:r>
              <a:rPr kumimoji="1" lang="de-DE" sz="1600" dirty="0" smtClean="0"/>
              <a:t>2020. </a:t>
            </a:r>
            <a:r>
              <a:rPr kumimoji="1" lang="de-DE" sz="1600" dirty="0"/>
              <a:t>Streitigkeiten aus dem Mietvertrag wegen überhöhter Miete (Wucher) in </a:t>
            </a:r>
            <a:r>
              <a:rPr kumimoji="1" lang="de-DE" sz="1600" dirty="0" smtClean="0"/>
              <a:t>2021.</a:t>
            </a:r>
            <a:endParaRPr kumimoji="1" lang="de-DE" sz="1600" dirty="0"/>
          </a:p>
          <a:p>
            <a:r>
              <a:rPr kumimoji="1" lang="de-DE" sz="1600" dirty="0"/>
              <a:t>Der Schadenzeitpunkt (Verstoß aus dem Mietvertrag), geht auf das Jahr </a:t>
            </a:r>
            <a:r>
              <a:rPr kumimoji="1" lang="de-DE" sz="1600" dirty="0" smtClean="0"/>
              <a:t>2015 </a:t>
            </a:r>
            <a:r>
              <a:rPr kumimoji="1" lang="de-DE" sz="1600" dirty="0"/>
              <a:t>zurück, sodass kein Versicherungsschutz besteht.</a:t>
            </a:r>
          </a:p>
          <a:p>
            <a:endParaRPr kumimoji="1"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83809985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65</a:t>
            </a:fld>
            <a:endParaRPr lang="de-DE"/>
          </a:p>
        </p:txBody>
      </p:sp>
      <p:sp>
        <p:nvSpPr>
          <p:cNvPr id="3" name="Textplatzhalter 2"/>
          <p:cNvSpPr>
            <a:spLocks noGrp="1"/>
          </p:cNvSpPr>
          <p:nvPr>
            <p:ph type="body" sz="quarter" idx="10"/>
          </p:nvPr>
        </p:nvSpPr>
        <p:spPr/>
        <p:txBody>
          <a:bodyPr/>
          <a:lstStyle/>
          <a:p>
            <a:r>
              <a:rPr lang="de-DE" dirty="0" smtClean="0"/>
              <a:t>Anspruch auf Rechtsschutz</a:t>
            </a:r>
            <a:endParaRPr lang="de-DE" dirty="0"/>
          </a:p>
        </p:txBody>
      </p:sp>
      <p:sp>
        <p:nvSpPr>
          <p:cNvPr id="4" name="Textplatzhalter 3"/>
          <p:cNvSpPr>
            <a:spLocks noGrp="1"/>
          </p:cNvSpPr>
          <p:nvPr>
            <p:ph type="body" sz="half" idx="2"/>
          </p:nvPr>
        </p:nvSpPr>
        <p:spPr/>
        <p:txBody>
          <a:bodyPr/>
          <a:lstStyle/>
          <a:p>
            <a:r>
              <a:rPr kumimoji="1" lang="de-DE" sz="1600" dirty="0" smtClean="0"/>
              <a:t>Weitere Beispiele:</a:t>
            </a:r>
          </a:p>
          <a:p>
            <a:endParaRPr kumimoji="1" lang="de-DE" sz="1600" dirty="0"/>
          </a:p>
          <a:p>
            <a:pPr marL="285750" indent="-285750">
              <a:buFont typeface="Wingdings" panose="05000000000000000000" pitchFamily="2" charset="2"/>
              <a:buChar char="§"/>
            </a:pPr>
            <a:r>
              <a:rPr kumimoji="1" lang="de-DE" sz="1600" dirty="0" smtClean="0"/>
              <a:t>2021 </a:t>
            </a:r>
            <a:r>
              <a:rPr kumimoji="1" lang="de-DE" sz="1600" dirty="0"/>
              <a:t>Einspruch gegen Steuerbescheid für das Jahr </a:t>
            </a:r>
            <a:r>
              <a:rPr kumimoji="1" lang="de-DE" sz="1600" dirty="0" smtClean="0"/>
              <a:t>2018</a:t>
            </a:r>
            <a:endParaRPr kumimoji="1" lang="de-DE" sz="1600" dirty="0"/>
          </a:p>
          <a:p>
            <a:r>
              <a:rPr kumimoji="1" lang="de-DE" sz="1600" dirty="0" smtClean="0"/>
              <a:t>	Abschluss </a:t>
            </a:r>
            <a:r>
              <a:rPr kumimoji="1" lang="de-DE" sz="1600" dirty="0"/>
              <a:t>Rechtsschutzvertrag </a:t>
            </a:r>
            <a:r>
              <a:rPr kumimoji="1" lang="de-DE" sz="1600" dirty="0" smtClean="0"/>
              <a:t>2017		Versicherungsschutz</a:t>
            </a:r>
            <a:endParaRPr kumimoji="1" lang="de-DE" sz="1600" dirty="0"/>
          </a:p>
          <a:p>
            <a:r>
              <a:rPr kumimoji="1" lang="de-DE" sz="1600" dirty="0" smtClean="0"/>
              <a:t>	Abschluss </a:t>
            </a:r>
            <a:r>
              <a:rPr kumimoji="1" lang="de-DE" sz="1600" dirty="0"/>
              <a:t>Rechtsschutzvertrag </a:t>
            </a:r>
            <a:r>
              <a:rPr kumimoji="1" lang="de-DE" sz="1600" dirty="0" smtClean="0"/>
              <a:t>2019		kein Versicherungsschutz</a:t>
            </a:r>
          </a:p>
          <a:p>
            <a:endParaRPr kumimoji="1" lang="de-DE" sz="1600" dirty="0" smtClean="0"/>
          </a:p>
          <a:p>
            <a:pPr marL="285750" indent="-285750">
              <a:buFont typeface="Wingdings" panose="05000000000000000000" pitchFamily="2" charset="2"/>
              <a:buChar char="§"/>
            </a:pPr>
            <a:r>
              <a:rPr kumimoji="1" lang="de-DE" sz="1600" dirty="0"/>
              <a:t>Auszug aus der Wohnung, Kaution wird zurückgehalten. Maßgebend ist nicht der Zeitpunkt des Auszugs, sondern der Zeitpunkt der Kündigung des Mietvertrages</a:t>
            </a:r>
            <a:r>
              <a:rPr kumimoji="1" lang="de-DE" sz="1600" dirty="0" smtClean="0"/>
              <a:t>.</a:t>
            </a:r>
          </a:p>
          <a:p>
            <a:endParaRPr kumimoji="1" lang="de-DE" sz="1000" dirty="0"/>
          </a:p>
          <a:p>
            <a:pPr marL="285750" indent="-285750">
              <a:buFont typeface="Wingdings" panose="05000000000000000000" pitchFamily="2" charset="2"/>
              <a:buChar char="§"/>
            </a:pPr>
            <a:r>
              <a:rPr kumimoji="1" lang="de-DE" sz="1600" dirty="0"/>
              <a:t>Im Arbeits-Rechtsschutz liegt bei einer Kündigung wegen versuchtem Diebstahl ein besonders kritischer Sachverhalt vor. Eintrittszeitpunkt des Rechtsschutzfalles ist der Verstoß gegen den Arbeitsvertrag, nicht die Kündigung selbst</a:t>
            </a:r>
            <a:r>
              <a:rPr kumimoji="1" lang="de-DE" sz="1600" dirty="0" smtClean="0"/>
              <a:t>.</a:t>
            </a:r>
          </a:p>
          <a:p>
            <a:pPr marL="742950" lvl="1" indent="-285750">
              <a:buFont typeface="Wingdings" panose="05000000000000000000" pitchFamily="2" charset="2"/>
              <a:buChar char="§"/>
            </a:pPr>
            <a:r>
              <a:rPr kumimoji="1" lang="de-DE" dirty="0">
                <a:solidFill>
                  <a:srgbClr val="1D2D4B"/>
                </a:solidFill>
              </a:rPr>
              <a:t>Strafrechtlich besteht kein Versicherungsschutz</a:t>
            </a:r>
            <a:r>
              <a:rPr kumimoji="1" lang="de-DE" dirty="0" smtClean="0">
                <a:solidFill>
                  <a:srgbClr val="1D2D4B"/>
                </a:solidFill>
              </a:rPr>
              <a:t>, da </a:t>
            </a:r>
            <a:r>
              <a:rPr kumimoji="1" lang="de-DE" dirty="0">
                <a:solidFill>
                  <a:srgbClr val="1D2D4B"/>
                </a:solidFill>
              </a:rPr>
              <a:t>Diebstahl nur vorsätzlich begehbar ist</a:t>
            </a:r>
            <a:r>
              <a:rPr kumimoji="1" lang="de-DE" dirty="0" smtClean="0">
                <a:solidFill>
                  <a:srgbClr val="1D2D4B"/>
                </a:solidFill>
              </a:rPr>
              <a:t>.</a:t>
            </a:r>
          </a:p>
          <a:p>
            <a:pPr marL="742950" lvl="1" indent="-285750">
              <a:buFont typeface="Wingdings" panose="05000000000000000000" pitchFamily="2" charset="2"/>
              <a:buChar char="§"/>
            </a:pPr>
            <a:r>
              <a:rPr kumimoji="1" lang="de-DE" dirty="0">
                <a:solidFill>
                  <a:srgbClr val="1D2D4B"/>
                </a:solidFill>
              </a:rPr>
              <a:t>§§ 242 Abs. 12 Ziffer II StGB</a:t>
            </a:r>
          </a:p>
          <a:p>
            <a:pPr marL="742950" lvl="1" indent="-285750">
              <a:buFont typeface="Wingdings" panose="05000000000000000000" pitchFamily="2" charset="2"/>
              <a:buChar char="§"/>
            </a:pPr>
            <a:endParaRPr kumimoji="1" lang="de-DE" dirty="0" smtClean="0">
              <a:solidFill>
                <a:srgbClr val="1D2D4B"/>
              </a:solidFill>
            </a:endParaRPr>
          </a:p>
          <a:p>
            <a:pPr marL="742950" lvl="1" indent="-285750">
              <a:buFont typeface="Wingdings" panose="05000000000000000000" pitchFamily="2" charset="2"/>
              <a:buChar char="§"/>
            </a:pPr>
            <a:endParaRPr kumimoji="1" lang="de-DE" sz="1000" dirty="0"/>
          </a:p>
          <a:p>
            <a:endParaRPr kumimoji="1" lang="de-DE" sz="1600" dirty="0"/>
          </a:p>
        </p:txBody>
      </p:sp>
      <p:sp>
        <p:nvSpPr>
          <p:cNvPr id="5" name="Titel 4"/>
          <p:cNvSpPr>
            <a:spLocks noGrp="1"/>
          </p:cNvSpPr>
          <p:nvPr>
            <p:ph type="title"/>
          </p:nvPr>
        </p:nvSpPr>
        <p:spPr/>
        <p:txBody>
          <a:bodyPr/>
          <a:lstStyle/>
          <a:p>
            <a:r>
              <a:rPr lang="de-DE" dirty="0"/>
              <a:t>Beraterausbildung | Recht</a:t>
            </a:r>
          </a:p>
        </p:txBody>
      </p:sp>
      <p:sp>
        <p:nvSpPr>
          <p:cNvPr id="6" name="Gestreifter Pfeil nach rechts 5"/>
          <p:cNvSpPr/>
          <p:nvPr/>
        </p:nvSpPr>
        <p:spPr>
          <a:xfrm>
            <a:off x="5248101" y="332509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estreifter Pfeil nach rechts 6"/>
          <p:cNvSpPr/>
          <p:nvPr/>
        </p:nvSpPr>
        <p:spPr>
          <a:xfrm>
            <a:off x="5248101" y="367093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399656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66</a:t>
            </a:fld>
            <a:endParaRPr lang="de-DE"/>
          </a:p>
        </p:txBody>
      </p:sp>
      <p:sp>
        <p:nvSpPr>
          <p:cNvPr id="3" name="Textplatzhalter 2"/>
          <p:cNvSpPr>
            <a:spLocks noGrp="1"/>
          </p:cNvSpPr>
          <p:nvPr>
            <p:ph type="body" sz="quarter" idx="10"/>
          </p:nvPr>
        </p:nvSpPr>
        <p:spPr/>
        <p:txBody>
          <a:bodyPr/>
          <a:lstStyle/>
          <a:p>
            <a:r>
              <a:rPr lang="de-DE" dirty="0" smtClean="0"/>
              <a:t>Versicherte Kosten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Anwaltskosten</a:t>
            </a:r>
            <a:br>
              <a:rPr lang="de-DE" sz="1600" dirty="0"/>
            </a:br>
            <a:r>
              <a:rPr lang="de-DE" sz="1600" dirty="0"/>
              <a:t>Die Rechtsschutzversicherung trägt die Kosten für einen Anwalt der Wahl des Versicherungsnehmers</a:t>
            </a:r>
          </a:p>
          <a:p>
            <a:pPr marL="342900" indent="-342900">
              <a:buFont typeface="Wingdings" panose="05000000000000000000" pitchFamily="2" charset="2"/>
              <a:buChar char="§"/>
            </a:pPr>
            <a:r>
              <a:rPr lang="de-DE" sz="1600" dirty="0"/>
              <a:t>Gerichtskosten</a:t>
            </a:r>
            <a:br>
              <a:rPr lang="de-DE" sz="1600" dirty="0"/>
            </a:br>
            <a:r>
              <a:rPr lang="de-DE" sz="1600" dirty="0"/>
              <a:t>Die Rechtsschutzversicherung übernimmt die Gerichtskosten, welche bei Zivilprozessen und Strafverfahren anfallen</a:t>
            </a:r>
          </a:p>
          <a:p>
            <a:pPr marL="342900" indent="-342900">
              <a:buFont typeface="Wingdings" panose="05000000000000000000" pitchFamily="2" charset="2"/>
              <a:buChar char="§"/>
            </a:pPr>
            <a:r>
              <a:rPr lang="de-DE" sz="1600" dirty="0"/>
              <a:t>Kautionen</a:t>
            </a:r>
          </a:p>
          <a:p>
            <a:pPr marL="342900" indent="-342900">
              <a:buFont typeface="Wingdings" panose="05000000000000000000" pitchFamily="2" charset="2"/>
              <a:buChar char="§"/>
            </a:pPr>
            <a:r>
              <a:rPr lang="de-DE" sz="1600" dirty="0"/>
              <a:t>Sachverständigenkosten</a:t>
            </a:r>
          </a:p>
          <a:p>
            <a:pPr marL="342900" indent="-342900">
              <a:buFont typeface="Wingdings" panose="05000000000000000000" pitchFamily="2" charset="2"/>
              <a:buChar char="§"/>
            </a:pPr>
            <a:r>
              <a:rPr lang="de-DE" sz="1600" dirty="0"/>
              <a:t>Zeugenkosten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0904034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67</a:t>
            </a:fld>
            <a:endParaRPr lang="de-DE"/>
          </a:p>
        </p:txBody>
      </p:sp>
      <p:sp>
        <p:nvSpPr>
          <p:cNvPr id="3" name="Textplatzhalter 2"/>
          <p:cNvSpPr>
            <a:spLocks noGrp="1"/>
          </p:cNvSpPr>
          <p:nvPr>
            <p:ph type="body" sz="quarter" idx="10"/>
          </p:nvPr>
        </p:nvSpPr>
        <p:spPr/>
        <p:txBody>
          <a:bodyPr/>
          <a:lstStyle/>
          <a:p>
            <a:r>
              <a:rPr lang="de-DE" dirty="0" smtClean="0"/>
              <a:t>Ausschlüsse | allgemein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Krieg</a:t>
            </a:r>
          </a:p>
          <a:p>
            <a:pPr marL="342900" indent="-342900">
              <a:buFont typeface="Wingdings" panose="05000000000000000000" pitchFamily="2" charset="2"/>
              <a:buChar char="§"/>
            </a:pPr>
            <a:r>
              <a:rPr lang="de-DE" sz="1600" dirty="0"/>
              <a:t>Innere Unruhen</a:t>
            </a:r>
          </a:p>
          <a:p>
            <a:pPr marL="342900" indent="-342900">
              <a:buFont typeface="Wingdings" panose="05000000000000000000" pitchFamily="2" charset="2"/>
              <a:buChar char="§"/>
            </a:pPr>
            <a:r>
              <a:rPr lang="de-DE" sz="1600" dirty="0"/>
              <a:t>Streiks und Aussperrungen</a:t>
            </a:r>
          </a:p>
          <a:p>
            <a:pPr marL="342900" indent="-342900">
              <a:buFont typeface="Wingdings" panose="05000000000000000000" pitchFamily="2" charset="2"/>
              <a:buChar char="§"/>
            </a:pPr>
            <a:r>
              <a:rPr lang="de-DE" sz="1600" dirty="0"/>
              <a:t>Erdbeben</a:t>
            </a:r>
          </a:p>
          <a:p>
            <a:pPr marL="342900" indent="-342900">
              <a:buFont typeface="Wingdings" panose="05000000000000000000" pitchFamily="2" charset="2"/>
              <a:buChar char="§"/>
            </a:pPr>
            <a:r>
              <a:rPr lang="de-DE" sz="1600" dirty="0"/>
              <a:t>Nuklearschäden</a:t>
            </a:r>
          </a:p>
          <a:p>
            <a:pPr marL="342900" indent="-342900">
              <a:buFont typeface="Wingdings" panose="05000000000000000000" pitchFamily="2" charset="2"/>
              <a:buChar char="§"/>
            </a:pPr>
            <a:r>
              <a:rPr lang="de-DE" sz="1600" dirty="0"/>
              <a:t>Schäden durch radioaktive Strahlen</a:t>
            </a:r>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32024014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68</a:t>
            </a:fld>
            <a:endParaRPr lang="de-DE"/>
          </a:p>
        </p:txBody>
      </p:sp>
      <p:sp>
        <p:nvSpPr>
          <p:cNvPr id="3" name="Textplatzhalter 2"/>
          <p:cNvSpPr>
            <a:spLocks noGrp="1"/>
          </p:cNvSpPr>
          <p:nvPr>
            <p:ph type="body" sz="quarter" idx="10"/>
          </p:nvPr>
        </p:nvSpPr>
        <p:spPr/>
        <p:txBody>
          <a:bodyPr/>
          <a:lstStyle/>
          <a:p>
            <a:r>
              <a:rPr lang="de-DE" dirty="0"/>
              <a:t>Ausschlüsse | Innere Rechtsverhältnisse</a:t>
            </a:r>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Familien- und Erbrecht</a:t>
            </a:r>
          </a:p>
          <a:p>
            <a:pPr marL="342900" indent="-342900">
              <a:buFont typeface="Wingdings" panose="05000000000000000000" pitchFamily="2" charset="2"/>
              <a:buChar char="§"/>
            </a:pPr>
            <a:r>
              <a:rPr lang="de-DE" sz="1600" dirty="0"/>
              <a:t>Recht der Handelsgesellschaften und Genossenschaften</a:t>
            </a:r>
          </a:p>
          <a:p>
            <a:pPr marL="342900" indent="-342900">
              <a:buFont typeface="Wingdings" panose="05000000000000000000" pitchFamily="2" charset="2"/>
              <a:buChar char="§"/>
            </a:pPr>
            <a:r>
              <a:rPr lang="de-DE" sz="1600" dirty="0"/>
              <a:t>Freiwillige </a:t>
            </a:r>
            <a:r>
              <a:rPr lang="de-DE" sz="1600" dirty="0" smtClean="0"/>
              <a:t>Gerichtsbarkeit</a:t>
            </a:r>
          </a:p>
          <a:p>
            <a:pPr marL="357188" eaLnBrk="0" hangingPunct="0">
              <a:spcBef>
                <a:spcPct val="50000"/>
              </a:spcBef>
              <a:buClr>
                <a:srgbClr val="1D2D4B"/>
              </a:buClr>
            </a:pPr>
            <a:r>
              <a:rPr kumimoji="1" lang="de-DE" sz="1600" dirty="0"/>
              <a:t>Die von Gerichten der ordentlichen Gerichtsbarkeit, Notaren und von anderen Behörden ausgeübte Tätigkeit in bestimmten Angelegenheiten der Rechtspflege. </a:t>
            </a:r>
          </a:p>
          <a:p>
            <a:pPr marL="357188" eaLnBrk="0" hangingPunct="0">
              <a:spcBef>
                <a:spcPct val="50000"/>
              </a:spcBef>
              <a:buClr>
                <a:srgbClr val="1D2D4B"/>
              </a:buClr>
            </a:pPr>
            <a:r>
              <a:rPr kumimoji="1" lang="de-DE" sz="1600" dirty="0"/>
              <a:t>z. B. Vormundschaftssachen, Registersachen (Handelsregister; Genossenschaftsregister; Vereinsregister; Güterrechtsregister), Grundbuchsachen (Grundbuchordnung), Beurkundungstätigkeit der Notare (Beurkundungsgesetz)</a:t>
            </a:r>
          </a:p>
          <a:p>
            <a:pPr marL="342900" indent="-342900">
              <a:buFont typeface="Wingdings" panose="05000000000000000000" pitchFamily="2" charset="2"/>
              <a:buChar char="§"/>
            </a:pPr>
            <a:endParaRPr lang="de-DE" sz="1600" dirty="0"/>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289048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69</a:t>
            </a:fld>
            <a:endParaRPr lang="de-DE"/>
          </a:p>
        </p:txBody>
      </p:sp>
      <p:sp>
        <p:nvSpPr>
          <p:cNvPr id="3" name="Textplatzhalter 2"/>
          <p:cNvSpPr>
            <a:spLocks noGrp="1"/>
          </p:cNvSpPr>
          <p:nvPr>
            <p:ph type="body" sz="quarter" idx="10"/>
          </p:nvPr>
        </p:nvSpPr>
        <p:spPr/>
        <p:txBody>
          <a:bodyPr/>
          <a:lstStyle/>
          <a:p>
            <a:r>
              <a:rPr lang="de-DE" dirty="0"/>
              <a:t>Ausschlüsse | Besondere </a:t>
            </a:r>
            <a:r>
              <a:rPr lang="de-DE" dirty="0" smtClean="0"/>
              <a:t>Einzelrisiken</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endParaRPr lang="de-DE" sz="1600" dirty="0" smtClean="0"/>
          </a:p>
          <a:p>
            <a:pPr marL="342900" indent="-342900">
              <a:buFont typeface="Wingdings" panose="05000000000000000000" pitchFamily="2" charset="2"/>
              <a:buChar char="§"/>
            </a:pPr>
            <a:r>
              <a:rPr lang="de-DE" sz="1600" dirty="0"/>
              <a:t>Streitigkeiten aus dem Bauherrenrisiko</a:t>
            </a:r>
          </a:p>
          <a:p>
            <a:pPr marL="342900" indent="-342900">
              <a:buFont typeface="Wingdings" panose="05000000000000000000" pitchFamily="2" charset="2"/>
              <a:buChar char="§"/>
            </a:pPr>
            <a:r>
              <a:rPr lang="de-DE" sz="1600" dirty="0"/>
              <a:t>Patent-, Urheber- und Warenzeichenrecht</a:t>
            </a:r>
          </a:p>
          <a:p>
            <a:pPr marL="342900" indent="-342900">
              <a:buFont typeface="Wingdings" panose="05000000000000000000" pitchFamily="2" charset="2"/>
              <a:buChar char="§"/>
            </a:pPr>
            <a:r>
              <a:rPr lang="de-DE" sz="1600" dirty="0"/>
              <a:t>Versicherungsstreitigkeiten im Bereich gewerblicher und freiberuflicher Tätigkeit</a:t>
            </a:r>
          </a:p>
          <a:p>
            <a:pPr marL="342900" indent="-342900">
              <a:buFont typeface="Wingdings" panose="05000000000000000000" pitchFamily="2" charset="2"/>
              <a:buChar char="§"/>
            </a:pPr>
            <a:endParaRPr lang="de-DE" sz="1600" dirty="0" smtClean="0"/>
          </a:p>
          <a:p>
            <a:r>
              <a:rPr lang="de-DE" sz="1600" dirty="0"/>
              <a:t>Grundsätzlich sind alle Verfahren bei vorsätzlich begangener Straftat (z.B. Einbruch, Diebstahl, Beleidigung) ausgeschlossen.</a:t>
            </a:r>
          </a:p>
          <a:p>
            <a:r>
              <a:rPr lang="de-DE" sz="1600" dirty="0">
                <a:solidFill>
                  <a:schemeClr val="bg1">
                    <a:lumMod val="50000"/>
                  </a:schemeClr>
                </a:solidFill>
              </a:rPr>
              <a:t>Ordnungswidrigkeiten fallen nicht unter den Ausschluss.</a:t>
            </a:r>
          </a:p>
          <a:p>
            <a:endParaRPr lang="de-DE" sz="1600" dirty="0" smtClean="0"/>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Recht</a:t>
            </a:r>
          </a:p>
        </p:txBody>
      </p:sp>
    </p:spTree>
    <p:extLst>
      <p:ext uri="{BB962C8B-B14F-4D97-AF65-F5344CB8AC3E}">
        <p14:creationId xmlns:p14="http://schemas.microsoft.com/office/powerpoint/2010/main" val="41800655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p:cNvSpPr>
            <a:spLocks noGrp="1"/>
          </p:cNvSpPr>
          <p:nvPr>
            <p:ph type="body" sz="quarter" idx="10"/>
          </p:nvPr>
        </p:nvSpPr>
        <p:spPr/>
        <p:txBody>
          <a:bodyPr/>
          <a:lstStyle/>
          <a:p>
            <a:r>
              <a:rPr lang="de-DE" dirty="0"/>
              <a:t>Verschuldenshaftung - Nicht adäquate Kausalität</a:t>
            </a:r>
          </a:p>
          <a:p>
            <a:endParaRPr lang="de-DE" dirty="0"/>
          </a:p>
        </p:txBody>
      </p:sp>
      <p:sp>
        <p:nvSpPr>
          <p:cNvPr id="4" name="Textplatzhalter 3"/>
          <p:cNvSpPr>
            <a:spLocks noGrp="1"/>
          </p:cNvSpPr>
          <p:nvPr>
            <p:ph type="body" sz="half" idx="2"/>
          </p:nvPr>
        </p:nvSpPr>
        <p:spPr/>
        <p:txBody>
          <a:bodyPr/>
          <a:lstStyle/>
          <a:p>
            <a:r>
              <a:rPr kumimoji="1" lang="de-DE" sz="1600" b="1" dirty="0"/>
              <a:t>Beispiel 1:</a:t>
            </a:r>
          </a:p>
          <a:p>
            <a:r>
              <a:rPr kumimoji="1" lang="de-DE" sz="1600" dirty="0" smtClean="0"/>
              <a:t>Briefträger	Hundebiss	Fahrt </a:t>
            </a:r>
            <a:r>
              <a:rPr kumimoji="1" lang="de-DE" sz="1600" dirty="0"/>
              <a:t>zum </a:t>
            </a:r>
            <a:r>
              <a:rPr kumimoji="1" lang="de-DE" sz="1600" dirty="0" smtClean="0"/>
              <a:t>Krankenhaus	     Blitzschlag	      Tod</a:t>
            </a:r>
            <a:endParaRPr kumimoji="1" lang="de-DE" sz="1600" dirty="0"/>
          </a:p>
          <a:p>
            <a:endParaRPr lang="de-DE" sz="1600" dirty="0" smtClean="0"/>
          </a:p>
          <a:p>
            <a:r>
              <a:rPr lang="de-DE" sz="1600" b="1" dirty="0"/>
              <a:t>Beispiel 2:</a:t>
            </a:r>
          </a:p>
          <a:p>
            <a:r>
              <a:rPr lang="de-DE" sz="1600" dirty="0"/>
              <a:t>Eine geringfügige Körperverletzung führt nur deshalb zu einer dauernden Berufsunfähigkeit, weil der Geschädigte an einer Krankheit leidet.</a:t>
            </a:r>
          </a:p>
          <a:p>
            <a:endParaRPr lang="de-DE" sz="1600" dirty="0" smtClean="0"/>
          </a:p>
          <a:p>
            <a:endParaRPr lang="de-DE" sz="1600" dirty="0"/>
          </a:p>
        </p:txBody>
      </p:sp>
      <p:sp>
        <p:nvSpPr>
          <p:cNvPr id="5" name="Titel 4"/>
          <p:cNvSpPr>
            <a:spLocks noGrp="1"/>
          </p:cNvSpPr>
          <p:nvPr>
            <p:ph type="title"/>
          </p:nvPr>
        </p:nvSpPr>
        <p:spPr/>
        <p:txBody>
          <a:bodyPr/>
          <a:lstStyle/>
          <a:p>
            <a:r>
              <a:rPr lang="de-DE" dirty="0"/>
              <a:t>Beraterausbildung | Haftpflicht</a:t>
            </a:r>
          </a:p>
        </p:txBody>
      </p:sp>
      <p:sp>
        <p:nvSpPr>
          <p:cNvPr id="6" name="Gestreifter Pfeil nach rechts 5"/>
          <p:cNvSpPr/>
          <p:nvPr/>
        </p:nvSpPr>
        <p:spPr>
          <a:xfrm>
            <a:off x="1695796"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estreifter Pfeil nach rechts 6"/>
          <p:cNvSpPr/>
          <p:nvPr/>
        </p:nvSpPr>
        <p:spPr>
          <a:xfrm>
            <a:off x="3560618"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Gestreifter Pfeil nach rechts 7"/>
          <p:cNvSpPr/>
          <p:nvPr/>
        </p:nvSpPr>
        <p:spPr>
          <a:xfrm>
            <a:off x="6586450"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estreifter Pfeil nach rechts 8"/>
          <p:cNvSpPr/>
          <p:nvPr/>
        </p:nvSpPr>
        <p:spPr>
          <a:xfrm>
            <a:off x="8456814" y="264344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365874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70</a:t>
            </a:fld>
            <a:endParaRPr lang="de-DE"/>
          </a:p>
        </p:txBody>
      </p:sp>
      <p:sp>
        <p:nvSpPr>
          <p:cNvPr id="3" name="Textplatzhalter 2"/>
          <p:cNvSpPr>
            <a:spLocks noGrp="1"/>
          </p:cNvSpPr>
          <p:nvPr>
            <p:ph type="body" sz="quarter" idx="10"/>
          </p:nvPr>
        </p:nvSpPr>
        <p:spPr/>
        <p:txBody>
          <a:bodyPr/>
          <a:lstStyle/>
          <a:p>
            <a:r>
              <a:rPr lang="de-DE" dirty="0" smtClean="0"/>
              <a:t>Motive und Lösungen</a:t>
            </a:r>
            <a:endParaRPr lang="de-DE" dirty="0"/>
          </a:p>
        </p:txBody>
      </p:sp>
      <p:sp>
        <p:nvSpPr>
          <p:cNvPr id="5" name="Titel 4"/>
          <p:cNvSpPr>
            <a:spLocks noGrp="1"/>
          </p:cNvSpPr>
          <p:nvPr>
            <p:ph type="title"/>
          </p:nvPr>
        </p:nvSpPr>
        <p:spPr/>
        <p:txBody>
          <a:bodyPr/>
          <a:lstStyle/>
          <a:p>
            <a:r>
              <a:rPr lang="de-DE" dirty="0"/>
              <a:t>Beraterausbildung | Recht</a:t>
            </a:r>
          </a:p>
        </p:txBody>
      </p:sp>
      <p:pic>
        <p:nvPicPr>
          <p:cNvPr id="7" name="Grafik 6"/>
          <p:cNvPicPr>
            <a:picLocks noChangeAspect="1"/>
          </p:cNvPicPr>
          <p:nvPr/>
        </p:nvPicPr>
        <p:blipFill>
          <a:blip r:embed="rId2"/>
          <a:stretch>
            <a:fillRect/>
          </a:stretch>
        </p:blipFill>
        <p:spPr>
          <a:xfrm>
            <a:off x="707968" y="2518757"/>
            <a:ext cx="1804512" cy="1745153"/>
          </a:xfrm>
          <a:prstGeom prst="rect">
            <a:avLst/>
          </a:prstGeom>
        </p:spPr>
      </p:pic>
      <p:pic>
        <p:nvPicPr>
          <p:cNvPr id="8" name="Grafik 7"/>
          <p:cNvPicPr>
            <a:picLocks noChangeAspect="1"/>
          </p:cNvPicPr>
          <p:nvPr/>
        </p:nvPicPr>
        <p:blipFill>
          <a:blip r:embed="rId3"/>
          <a:stretch>
            <a:fillRect/>
          </a:stretch>
        </p:blipFill>
        <p:spPr>
          <a:xfrm>
            <a:off x="707969" y="4289367"/>
            <a:ext cx="1804512" cy="1750913"/>
          </a:xfrm>
          <a:prstGeom prst="rect">
            <a:avLst/>
          </a:prstGeom>
        </p:spPr>
      </p:pic>
      <p:pic>
        <p:nvPicPr>
          <p:cNvPr id="9" name="Grafik 8"/>
          <p:cNvPicPr>
            <a:picLocks noChangeAspect="1"/>
          </p:cNvPicPr>
          <p:nvPr/>
        </p:nvPicPr>
        <p:blipFill rotWithShape="1">
          <a:blip r:embed="rId4"/>
          <a:srcRect r="50083" b="51179"/>
          <a:stretch/>
        </p:blipFill>
        <p:spPr>
          <a:xfrm>
            <a:off x="3625546" y="2518757"/>
            <a:ext cx="1835917" cy="570925"/>
          </a:xfrm>
          <a:prstGeom prst="rect">
            <a:avLst/>
          </a:prstGeom>
        </p:spPr>
      </p:pic>
      <p:pic>
        <p:nvPicPr>
          <p:cNvPr id="10" name="Grafik 9"/>
          <p:cNvPicPr>
            <a:picLocks noChangeAspect="1"/>
          </p:cNvPicPr>
          <p:nvPr/>
        </p:nvPicPr>
        <p:blipFill>
          <a:blip r:embed="rId5"/>
          <a:stretch>
            <a:fillRect/>
          </a:stretch>
        </p:blipFill>
        <p:spPr>
          <a:xfrm>
            <a:off x="3625546" y="3114742"/>
            <a:ext cx="1829752" cy="553181"/>
          </a:xfrm>
          <a:prstGeom prst="rect">
            <a:avLst/>
          </a:prstGeom>
        </p:spPr>
      </p:pic>
      <p:pic>
        <p:nvPicPr>
          <p:cNvPr id="11" name="Grafik 10"/>
          <p:cNvPicPr>
            <a:picLocks noChangeAspect="1"/>
          </p:cNvPicPr>
          <p:nvPr/>
        </p:nvPicPr>
        <p:blipFill rotWithShape="1">
          <a:blip r:embed="rId4"/>
          <a:srcRect t="51839" r="49980"/>
          <a:stretch/>
        </p:blipFill>
        <p:spPr>
          <a:xfrm>
            <a:off x="7298116" y="2523594"/>
            <a:ext cx="1830212" cy="560309"/>
          </a:xfrm>
          <a:prstGeom prst="rect">
            <a:avLst/>
          </a:prstGeom>
        </p:spPr>
      </p:pic>
      <p:pic>
        <p:nvPicPr>
          <p:cNvPr id="12" name="Grafik 11"/>
          <p:cNvPicPr>
            <a:picLocks noChangeAspect="1"/>
          </p:cNvPicPr>
          <p:nvPr/>
        </p:nvPicPr>
        <p:blipFill rotWithShape="1">
          <a:blip r:embed="rId4"/>
          <a:srcRect l="50220" b="52008"/>
          <a:stretch/>
        </p:blipFill>
        <p:spPr>
          <a:xfrm>
            <a:off x="5461463" y="2523594"/>
            <a:ext cx="1830948" cy="561249"/>
          </a:xfrm>
          <a:prstGeom prst="rect">
            <a:avLst/>
          </a:prstGeom>
        </p:spPr>
      </p:pic>
      <p:pic>
        <p:nvPicPr>
          <p:cNvPr id="13" name="Grafik 12"/>
          <p:cNvPicPr>
            <a:picLocks noChangeAspect="1"/>
          </p:cNvPicPr>
          <p:nvPr/>
        </p:nvPicPr>
        <p:blipFill>
          <a:blip r:embed="rId5"/>
          <a:stretch>
            <a:fillRect/>
          </a:stretch>
        </p:blipFill>
        <p:spPr>
          <a:xfrm>
            <a:off x="3625546" y="3703304"/>
            <a:ext cx="1829752" cy="553181"/>
          </a:xfrm>
          <a:prstGeom prst="rect">
            <a:avLst/>
          </a:prstGeom>
        </p:spPr>
      </p:pic>
      <p:pic>
        <p:nvPicPr>
          <p:cNvPr id="14" name="Grafik 13"/>
          <p:cNvPicPr>
            <a:picLocks noChangeAspect="1"/>
          </p:cNvPicPr>
          <p:nvPr/>
        </p:nvPicPr>
        <p:blipFill>
          <a:blip r:embed="rId6"/>
          <a:stretch>
            <a:fillRect/>
          </a:stretch>
        </p:blipFill>
        <p:spPr>
          <a:xfrm>
            <a:off x="3625546" y="4888232"/>
            <a:ext cx="1829752" cy="553181"/>
          </a:xfrm>
          <a:prstGeom prst="rect">
            <a:avLst/>
          </a:prstGeom>
        </p:spPr>
      </p:pic>
      <p:pic>
        <p:nvPicPr>
          <p:cNvPr id="15" name="Grafik 14"/>
          <p:cNvPicPr>
            <a:picLocks noChangeAspect="1"/>
          </p:cNvPicPr>
          <p:nvPr/>
        </p:nvPicPr>
        <p:blipFill>
          <a:blip r:embed="rId7"/>
          <a:stretch>
            <a:fillRect/>
          </a:stretch>
        </p:blipFill>
        <p:spPr>
          <a:xfrm>
            <a:off x="5458380" y="4877547"/>
            <a:ext cx="1837113" cy="563866"/>
          </a:xfrm>
          <a:prstGeom prst="rect">
            <a:avLst/>
          </a:prstGeom>
        </p:spPr>
      </p:pic>
      <p:pic>
        <p:nvPicPr>
          <p:cNvPr id="16" name="Grafik 15"/>
          <p:cNvPicPr>
            <a:picLocks noChangeAspect="1"/>
          </p:cNvPicPr>
          <p:nvPr/>
        </p:nvPicPr>
        <p:blipFill>
          <a:blip r:embed="rId8"/>
          <a:stretch>
            <a:fillRect/>
          </a:stretch>
        </p:blipFill>
        <p:spPr>
          <a:xfrm>
            <a:off x="3625547" y="5475262"/>
            <a:ext cx="1829752" cy="553181"/>
          </a:xfrm>
          <a:prstGeom prst="rect">
            <a:avLst/>
          </a:prstGeom>
        </p:spPr>
      </p:pic>
      <p:pic>
        <p:nvPicPr>
          <p:cNvPr id="17" name="Grafik 16"/>
          <p:cNvPicPr>
            <a:picLocks noChangeAspect="1"/>
          </p:cNvPicPr>
          <p:nvPr/>
        </p:nvPicPr>
        <p:blipFill>
          <a:blip r:embed="rId5"/>
          <a:stretch>
            <a:fillRect/>
          </a:stretch>
        </p:blipFill>
        <p:spPr>
          <a:xfrm>
            <a:off x="5462659" y="5475262"/>
            <a:ext cx="1829752" cy="553181"/>
          </a:xfrm>
          <a:prstGeom prst="rect">
            <a:avLst/>
          </a:prstGeom>
        </p:spPr>
      </p:pic>
      <p:pic>
        <p:nvPicPr>
          <p:cNvPr id="18" name="Grafik 17"/>
          <p:cNvPicPr>
            <a:picLocks noChangeAspect="1"/>
          </p:cNvPicPr>
          <p:nvPr/>
        </p:nvPicPr>
        <p:blipFill rotWithShape="1">
          <a:blip r:embed="rId4"/>
          <a:srcRect t="51839" r="49980"/>
          <a:stretch/>
        </p:blipFill>
        <p:spPr>
          <a:xfrm>
            <a:off x="3625086" y="4298131"/>
            <a:ext cx="1830212" cy="560309"/>
          </a:xfrm>
          <a:prstGeom prst="rect">
            <a:avLst/>
          </a:prstGeom>
        </p:spPr>
      </p:pic>
      <p:sp>
        <p:nvSpPr>
          <p:cNvPr id="19" name="Gestreifter Pfeil nach rechts 18"/>
          <p:cNvSpPr/>
          <p:nvPr/>
        </p:nvSpPr>
        <p:spPr>
          <a:xfrm>
            <a:off x="2916721" y="2687370"/>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Gestreifter Pfeil nach rechts 19"/>
          <p:cNvSpPr/>
          <p:nvPr/>
        </p:nvSpPr>
        <p:spPr>
          <a:xfrm>
            <a:off x="2898602" y="327495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Gestreifter Pfeil nach rechts 20"/>
          <p:cNvSpPr/>
          <p:nvPr/>
        </p:nvSpPr>
        <p:spPr>
          <a:xfrm>
            <a:off x="2898602" y="3862538"/>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estreifter Pfeil nach rechts 21"/>
          <p:cNvSpPr/>
          <p:nvPr/>
        </p:nvSpPr>
        <p:spPr>
          <a:xfrm>
            <a:off x="2898372" y="4461907"/>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Gestreifter Pfeil nach rechts 22"/>
          <p:cNvSpPr/>
          <p:nvPr/>
        </p:nvSpPr>
        <p:spPr>
          <a:xfrm>
            <a:off x="2917918" y="5043102"/>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Gestreifter Pfeil nach rechts 23"/>
          <p:cNvSpPr/>
          <p:nvPr/>
        </p:nvSpPr>
        <p:spPr>
          <a:xfrm>
            <a:off x="2898372" y="5635474"/>
            <a:ext cx="340822" cy="232756"/>
          </a:xfrm>
          <a:prstGeom prst="stripedRightArrow">
            <a:avLst/>
          </a:prstGeom>
          <a:noFill/>
          <a:ln>
            <a:solidFill>
              <a:srgbClr val="1D2D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54381678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71</a:t>
            </a:fld>
            <a:endParaRPr lang="de-DE"/>
          </a:p>
        </p:txBody>
      </p:sp>
      <p:sp>
        <p:nvSpPr>
          <p:cNvPr id="3" name="Textplatzhalter 2"/>
          <p:cNvSpPr>
            <a:spLocks noGrp="1"/>
          </p:cNvSpPr>
          <p:nvPr>
            <p:ph type="body" sz="quarter" idx="10"/>
          </p:nvPr>
        </p:nvSpPr>
        <p:spPr/>
        <p:txBody>
          <a:bodyPr/>
          <a:lstStyle/>
          <a:p>
            <a:r>
              <a:rPr lang="de-DE" dirty="0" smtClean="0"/>
              <a:t>Der Markt</a:t>
            </a:r>
            <a:endParaRPr lang="de-DE" dirty="0"/>
          </a:p>
        </p:txBody>
      </p:sp>
      <p:sp>
        <p:nvSpPr>
          <p:cNvPr id="5" name="Titel 4"/>
          <p:cNvSpPr>
            <a:spLocks noGrp="1"/>
          </p:cNvSpPr>
          <p:nvPr>
            <p:ph type="title"/>
          </p:nvPr>
        </p:nvSpPr>
        <p:spPr/>
        <p:txBody>
          <a:bodyPr/>
          <a:lstStyle/>
          <a:p>
            <a:r>
              <a:rPr lang="de-DE" dirty="0"/>
              <a:t>Beraterausbildung | Recht</a:t>
            </a:r>
          </a:p>
        </p:txBody>
      </p:sp>
      <p:pic>
        <p:nvPicPr>
          <p:cNvPr id="25" name="Grafik 24"/>
          <p:cNvPicPr>
            <a:picLocks noChangeAspect="1"/>
          </p:cNvPicPr>
          <p:nvPr/>
        </p:nvPicPr>
        <p:blipFill>
          <a:blip r:embed="rId2"/>
          <a:stretch>
            <a:fillRect/>
          </a:stretch>
        </p:blipFill>
        <p:spPr>
          <a:xfrm>
            <a:off x="3072337" y="2151216"/>
            <a:ext cx="5932483" cy="4143598"/>
          </a:xfrm>
          <a:prstGeom prst="rect">
            <a:avLst/>
          </a:prstGeom>
        </p:spPr>
      </p:pic>
    </p:spTree>
    <p:extLst>
      <p:ext uri="{BB962C8B-B14F-4D97-AF65-F5344CB8AC3E}">
        <p14:creationId xmlns:p14="http://schemas.microsoft.com/office/powerpoint/2010/main" val="388402991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72</a:t>
            </a:fld>
            <a:endParaRPr lang="de-DE"/>
          </a:p>
        </p:txBody>
      </p:sp>
      <p:sp>
        <p:nvSpPr>
          <p:cNvPr id="3" name="Textplatzhalter 2"/>
          <p:cNvSpPr>
            <a:spLocks noGrp="1"/>
          </p:cNvSpPr>
          <p:nvPr>
            <p:ph type="body" sz="quarter" idx="10"/>
          </p:nvPr>
        </p:nvSpPr>
        <p:spPr/>
        <p:txBody>
          <a:bodyPr/>
          <a:lstStyle/>
          <a:p>
            <a:r>
              <a:rPr lang="de-DE" dirty="0" smtClean="0"/>
              <a:t>Ende</a:t>
            </a:r>
            <a:endParaRPr lang="de-DE" dirty="0"/>
          </a:p>
        </p:txBody>
      </p:sp>
      <p:sp>
        <p:nvSpPr>
          <p:cNvPr id="5" name="Titel 4"/>
          <p:cNvSpPr>
            <a:spLocks noGrp="1"/>
          </p:cNvSpPr>
          <p:nvPr>
            <p:ph type="title"/>
          </p:nvPr>
        </p:nvSpPr>
        <p:spPr/>
        <p:txBody>
          <a:bodyPr/>
          <a:lstStyle/>
          <a:p>
            <a:r>
              <a:rPr lang="de-DE" dirty="0"/>
              <a:t>Beraterausbildung | Recht</a:t>
            </a:r>
          </a:p>
        </p:txBody>
      </p:sp>
      <p:sp>
        <p:nvSpPr>
          <p:cNvPr id="6" name="Textplatzhalter 3"/>
          <p:cNvSpPr>
            <a:spLocks noGrp="1"/>
          </p:cNvSpPr>
          <p:nvPr>
            <p:ph type="body" sz="half" idx="2"/>
          </p:nvPr>
        </p:nvSpPr>
        <p:spPr>
          <a:xfrm>
            <a:off x="369357" y="2247681"/>
            <a:ext cx="11343218" cy="4349969"/>
          </a:xfrm>
        </p:spPr>
        <p:txBody>
          <a:bodyPr/>
          <a:lstStyle/>
          <a:p>
            <a:pPr>
              <a:spcBef>
                <a:spcPct val="0"/>
              </a:spcBef>
            </a:pPr>
            <a:r>
              <a:rPr lang="de-DE" altLang="de-DE" b="1" dirty="0"/>
              <a:t>Vielen Dank für Ihre Aufmerksamkeit!</a:t>
            </a:r>
          </a:p>
        </p:txBody>
      </p:sp>
    </p:spTree>
    <p:extLst>
      <p:ext uri="{BB962C8B-B14F-4D97-AF65-F5344CB8AC3E}">
        <p14:creationId xmlns:p14="http://schemas.microsoft.com/office/powerpoint/2010/main" val="902102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p:cNvSpPr>
            <a:spLocks noGrp="1"/>
          </p:cNvSpPr>
          <p:nvPr>
            <p:ph type="body" sz="quarter" idx="10"/>
          </p:nvPr>
        </p:nvSpPr>
        <p:spPr/>
        <p:txBody>
          <a:bodyPr/>
          <a:lstStyle/>
          <a:p>
            <a:r>
              <a:rPr lang="de-DE" dirty="0"/>
              <a:t>Leistungspflicht des Versicherers (§ 3 Ziffer II AHB)</a:t>
            </a:r>
          </a:p>
        </p:txBody>
      </p:sp>
      <p:sp>
        <p:nvSpPr>
          <p:cNvPr id="4" name="Textplatzhalter 3"/>
          <p:cNvSpPr>
            <a:spLocks noGrp="1"/>
          </p:cNvSpPr>
          <p:nvPr>
            <p:ph type="body" sz="half" idx="2"/>
          </p:nvPr>
        </p:nvSpPr>
        <p:spPr/>
        <p:txBody>
          <a:bodyPr/>
          <a:lstStyle/>
          <a:p>
            <a:pPr marL="266700" indent="-266700" eaLnBrk="0" hangingPunct="0">
              <a:spcBef>
                <a:spcPct val="50000"/>
              </a:spcBef>
              <a:buClr>
                <a:srgbClr val="1D2D4B"/>
              </a:buClr>
              <a:buFont typeface="Wingdings" pitchFamily="2" charset="2"/>
              <a:buChar char="§"/>
            </a:pPr>
            <a:endParaRPr kumimoji="1" lang="de-DE" sz="1600" dirty="0" smtClean="0"/>
          </a:p>
          <a:p>
            <a:pPr marL="266700" indent="-266700" eaLnBrk="0" hangingPunct="0">
              <a:spcBef>
                <a:spcPct val="50000"/>
              </a:spcBef>
              <a:buClr>
                <a:srgbClr val="1D2D4B"/>
              </a:buClr>
              <a:buFont typeface="Wingdings" pitchFamily="2" charset="2"/>
              <a:buChar char="§"/>
            </a:pPr>
            <a:r>
              <a:rPr kumimoji="1" lang="de-DE" sz="1600" dirty="0" smtClean="0"/>
              <a:t>Prüfung </a:t>
            </a:r>
            <a:r>
              <a:rPr kumimoji="1" lang="de-DE" sz="1600" dirty="0"/>
              <a:t>der Haftpflichtfrage</a:t>
            </a:r>
          </a:p>
          <a:p>
            <a:pPr marL="266700" indent="-266700" eaLnBrk="0" hangingPunct="0">
              <a:spcBef>
                <a:spcPct val="50000"/>
              </a:spcBef>
              <a:buClr>
                <a:srgbClr val="1D2D4B"/>
              </a:buClr>
              <a:buFont typeface="Wingdings" pitchFamily="2" charset="2"/>
              <a:buChar char="§"/>
            </a:pPr>
            <a:r>
              <a:rPr kumimoji="1" lang="de-DE" sz="1600" dirty="0"/>
              <a:t>Ersatz der Entschädigung</a:t>
            </a:r>
          </a:p>
          <a:p>
            <a:pPr marL="266700" indent="-266700" eaLnBrk="0" hangingPunct="0">
              <a:spcBef>
                <a:spcPct val="50000"/>
              </a:spcBef>
              <a:buClr>
                <a:srgbClr val="1D2D4B"/>
              </a:buClr>
              <a:buFont typeface="Wingdings" pitchFamily="2" charset="2"/>
              <a:buChar char="§"/>
            </a:pPr>
            <a:r>
              <a:rPr kumimoji="1" lang="de-DE" sz="1600" dirty="0"/>
              <a:t>Abwehr unberechtigter Ansprüche = Passive Rechtsschutzfunktion</a:t>
            </a:r>
            <a:r>
              <a:rPr kumimoji="1" lang="de-DE" sz="1600" dirty="0" smtClean="0"/>
              <a:t>, </a:t>
            </a:r>
            <a:br>
              <a:rPr kumimoji="1" lang="de-DE" sz="1600" dirty="0" smtClean="0"/>
            </a:br>
            <a:r>
              <a:rPr kumimoji="1" lang="de-DE" sz="1600" dirty="0" smtClean="0"/>
              <a:t>da </a:t>
            </a:r>
            <a:r>
              <a:rPr kumimoji="1" lang="de-DE" sz="1600" dirty="0"/>
              <a:t>der VR auch die Abwehr vor Gericht übernehmen kann</a:t>
            </a:r>
          </a:p>
          <a:p>
            <a:pPr marL="266700" indent="-266700" eaLnBrk="0" hangingPunct="0">
              <a:spcBef>
                <a:spcPct val="50000"/>
              </a:spcBef>
              <a:buClr>
                <a:srgbClr val="1D2D4B"/>
              </a:buClr>
              <a:buFont typeface="Wingdings" pitchFamily="2" charset="2"/>
              <a:buChar char="§"/>
            </a:pPr>
            <a:r>
              <a:rPr kumimoji="1" lang="de-DE" sz="1600" dirty="0"/>
              <a:t>Versicherungssumme ist die Höchstgrenze je </a:t>
            </a:r>
            <a:r>
              <a:rPr kumimoji="1" lang="de-DE" sz="1600" dirty="0" smtClean="0"/>
              <a:t>Schadenereignis</a:t>
            </a:r>
          </a:p>
          <a:p>
            <a:pPr marL="266700" indent="-266700" eaLnBrk="0" hangingPunct="0">
              <a:spcBef>
                <a:spcPct val="50000"/>
              </a:spcBef>
              <a:buClr>
                <a:srgbClr val="1D2D4B"/>
              </a:buClr>
              <a:buFont typeface="Wingdings" pitchFamily="2" charset="2"/>
              <a:buChar char="§"/>
            </a:pPr>
            <a:r>
              <a:rPr kumimoji="1" lang="de-DE" sz="1600" dirty="0"/>
              <a:t>Kosten (z.B. Anwalt, Prozess, Zeugen) werden nicht auf die Deckungssumme angerechnet</a:t>
            </a:r>
          </a:p>
          <a:p>
            <a:pPr marL="266700" indent="-266700" eaLnBrk="0" hangingPunct="0">
              <a:spcBef>
                <a:spcPct val="50000"/>
              </a:spcBef>
              <a:buClr>
                <a:srgbClr val="1D2D4B"/>
              </a:buClr>
              <a:buFont typeface="Wingdings" pitchFamily="2" charset="2"/>
              <a:buChar char="§"/>
            </a:pPr>
            <a:r>
              <a:rPr kumimoji="1" lang="de-DE" sz="1600" dirty="0"/>
              <a:t>Übersteigen die Haftpflichtansprüche die Deckungssumme, so werden Prozesskosten nur im Verhältnis von Versicherungssumme zur Gesamthöhe der Ansprüche </a:t>
            </a:r>
            <a:r>
              <a:rPr kumimoji="1" lang="de-DE" sz="1600" dirty="0" smtClean="0"/>
              <a:t>ersetzt</a:t>
            </a:r>
          </a:p>
          <a:p>
            <a:pPr marL="266700" indent="-266700"/>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70954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p:cNvSpPr>
            <a:spLocks noGrp="1"/>
          </p:cNvSpPr>
          <p:nvPr>
            <p:ph type="body" sz="quarter" idx="10"/>
          </p:nvPr>
        </p:nvSpPr>
        <p:spPr/>
        <p:txBody>
          <a:bodyPr/>
          <a:lstStyle/>
          <a:p>
            <a:r>
              <a:rPr lang="de-DE" dirty="0"/>
              <a:t>Verjährung von Schadenersatzansprüchen</a:t>
            </a:r>
          </a:p>
          <a:p>
            <a:endParaRPr lang="de-DE" dirty="0"/>
          </a:p>
        </p:txBody>
      </p:sp>
      <p:sp>
        <p:nvSpPr>
          <p:cNvPr id="4" name="Textplatzhalter 3"/>
          <p:cNvSpPr>
            <a:spLocks noGrp="1"/>
          </p:cNvSpPr>
          <p:nvPr>
            <p:ph type="body" sz="half" idx="2"/>
          </p:nvPr>
        </p:nvSpPr>
        <p:spPr/>
        <p:txBody>
          <a:bodyPr/>
          <a:lstStyle/>
          <a:p>
            <a:r>
              <a:rPr kumimoji="1" lang="de-DE" sz="1600" dirty="0"/>
              <a:t>Bei Verschuldenshaftung verjährt der Anspruch auf Schadenersatz in 3 Jahren, von dem Zeitpunkt an, in welchem der Geschädigte vom Schaden </a:t>
            </a:r>
            <a:r>
              <a:rPr kumimoji="1" lang="de-DE" sz="1600" u="sng" dirty="0"/>
              <a:t>und</a:t>
            </a:r>
            <a:r>
              <a:rPr kumimoji="1" lang="de-DE" sz="1600" dirty="0"/>
              <a:t> vom Schädiger Kenntnis erlangt.</a:t>
            </a:r>
          </a:p>
          <a:p>
            <a:r>
              <a:rPr kumimoji="1" lang="de-DE" sz="1600" b="1" dirty="0"/>
              <a:t>§ 852 BGB</a:t>
            </a:r>
          </a:p>
          <a:p>
            <a:endParaRPr lang="de-DE" sz="1600" dirty="0" smtClean="0"/>
          </a:p>
          <a:p>
            <a:r>
              <a:rPr lang="de-DE" sz="1600" dirty="0"/>
              <a:t>Ist entweder der Schädiger oder der Schaden nicht bekannt, so verjährt der Anspruch in 30 Jahren von der Begehung der Handlung an.</a:t>
            </a:r>
          </a:p>
          <a:p>
            <a:r>
              <a:rPr lang="de-DE" sz="1600" b="1" dirty="0"/>
              <a:t>§ 852 BGB</a:t>
            </a:r>
          </a:p>
          <a:p>
            <a:endParaRPr lang="de-DE" sz="1600" dirty="0"/>
          </a:p>
        </p:txBody>
      </p:sp>
      <p:sp>
        <p:nvSpPr>
          <p:cNvPr id="5" name="Titel 4"/>
          <p:cNvSpPr>
            <a:spLocks noGrp="1"/>
          </p:cNvSpPr>
          <p:nvPr>
            <p:ph type="title"/>
          </p:nvPr>
        </p:nvSpPr>
        <p:spPr/>
        <p:txBody>
          <a:bodyPr/>
          <a:lstStyle/>
          <a:p>
            <a:r>
              <a:rPr lang="de-DE" dirty="0"/>
              <a:t>Beraterausbildung | Haftpflicht</a:t>
            </a:r>
          </a:p>
        </p:txBody>
      </p:sp>
    </p:spTree>
    <p:extLst>
      <p:ext uri="{BB962C8B-B14F-4D97-AF65-F5344CB8AC3E}">
        <p14:creationId xmlns:p14="http://schemas.microsoft.com/office/powerpoint/2010/main" val="135470253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3287</Words>
  <Application>Microsoft Office PowerPoint</Application>
  <PresentationFormat>Breitbild</PresentationFormat>
  <Paragraphs>601</Paragraphs>
  <Slides>72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72</vt:i4>
      </vt:variant>
    </vt:vector>
  </HeadingPairs>
  <TitlesOfParts>
    <vt:vector size="77" baseType="lpstr">
      <vt:lpstr>Arial</vt:lpstr>
      <vt:lpstr>Calibri</vt:lpstr>
      <vt:lpstr>Symbol</vt:lpstr>
      <vt:lpstr>Wingdings</vt:lpstr>
      <vt:lpstr>Design_afm</vt:lpstr>
      <vt:lpstr>Beraterausbildung</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Haftpflicht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lpstr>Beraterausbildung | Recht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Ringo Wilken</cp:lastModifiedBy>
  <cp:revision>59</cp:revision>
  <cp:lastPrinted>2019-08-21T13:01:55Z</cp:lastPrinted>
  <dcterms:created xsi:type="dcterms:W3CDTF">2022-04-08T12:13:21Z</dcterms:created>
  <dcterms:modified xsi:type="dcterms:W3CDTF">2022-04-22T13:30:23Z</dcterms:modified>
</cp:coreProperties>
</file>