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265"/>
  </p:notesMasterIdLst>
  <p:handoutMasterIdLst>
    <p:handoutMasterId r:id="rId266"/>
  </p:handoutMasterIdLst>
  <p:sldIdLst>
    <p:sldId id="257" r:id="rId2"/>
    <p:sldId id="258" r:id="rId3"/>
    <p:sldId id="263" r:id="rId4"/>
    <p:sldId id="264" r:id="rId5"/>
    <p:sldId id="265" r:id="rId6"/>
    <p:sldId id="266" r:id="rId7"/>
    <p:sldId id="267" r:id="rId8"/>
    <p:sldId id="269" r:id="rId9"/>
    <p:sldId id="270" r:id="rId10"/>
    <p:sldId id="268" r:id="rId11"/>
    <p:sldId id="271" r:id="rId12"/>
    <p:sldId id="273" r:id="rId13"/>
    <p:sldId id="272"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61" r:id="rId36"/>
    <p:sldId id="295" r:id="rId37"/>
    <p:sldId id="296" r:id="rId38"/>
    <p:sldId id="299" r:id="rId39"/>
    <p:sldId id="298" r:id="rId40"/>
    <p:sldId id="262" r:id="rId41"/>
    <p:sldId id="260"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381" r:id="rId124"/>
    <p:sldId id="382" r:id="rId125"/>
    <p:sldId id="383" r:id="rId126"/>
    <p:sldId id="384" r:id="rId127"/>
    <p:sldId id="385" r:id="rId128"/>
    <p:sldId id="386" r:id="rId129"/>
    <p:sldId id="387" r:id="rId130"/>
    <p:sldId id="388" r:id="rId131"/>
    <p:sldId id="389" r:id="rId132"/>
    <p:sldId id="390" r:id="rId133"/>
    <p:sldId id="391" r:id="rId134"/>
    <p:sldId id="392" r:id="rId135"/>
    <p:sldId id="393" r:id="rId136"/>
    <p:sldId id="394" r:id="rId137"/>
    <p:sldId id="395" r:id="rId138"/>
    <p:sldId id="396" r:id="rId139"/>
    <p:sldId id="397" r:id="rId140"/>
    <p:sldId id="398" r:id="rId141"/>
    <p:sldId id="399" r:id="rId142"/>
    <p:sldId id="400" r:id="rId143"/>
    <p:sldId id="401" r:id="rId144"/>
    <p:sldId id="402" r:id="rId145"/>
    <p:sldId id="403" r:id="rId146"/>
    <p:sldId id="404" r:id="rId147"/>
    <p:sldId id="405" r:id="rId148"/>
    <p:sldId id="406" r:id="rId149"/>
    <p:sldId id="407" r:id="rId150"/>
    <p:sldId id="408" r:id="rId151"/>
    <p:sldId id="409" r:id="rId152"/>
    <p:sldId id="410" r:id="rId153"/>
    <p:sldId id="411" r:id="rId154"/>
    <p:sldId id="412" r:id="rId155"/>
    <p:sldId id="413" r:id="rId156"/>
    <p:sldId id="414" r:id="rId157"/>
    <p:sldId id="415" r:id="rId158"/>
    <p:sldId id="416" r:id="rId159"/>
    <p:sldId id="417" r:id="rId160"/>
    <p:sldId id="418" r:id="rId161"/>
    <p:sldId id="419" r:id="rId162"/>
    <p:sldId id="420" r:id="rId163"/>
    <p:sldId id="421" r:id="rId164"/>
    <p:sldId id="422" r:id="rId165"/>
    <p:sldId id="423" r:id="rId166"/>
    <p:sldId id="424" r:id="rId167"/>
    <p:sldId id="425" r:id="rId168"/>
    <p:sldId id="426" r:id="rId169"/>
    <p:sldId id="427" r:id="rId170"/>
    <p:sldId id="428" r:id="rId171"/>
    <p:sldId id="429" r:id="rId172"/>
    <p:sldId id="430" r:id="rId173"/>
    <p:sldId id="431" r:id="rId174"/>
    <p:sldId id="432" r:id="rId175"/>
    <p:sldId id="433" r:id="rId176"/>
    <p:sldId id="434" r:id="rId177"/>
    <p:sldId id="435" r:id="rId178"/>
    <p:sldId id="436" r:id="rId179"/>
    <p:sldId id="437" r:id="rId180"/>
    <p:sldId id="438" r:id="rId181"/>
    <p:sldId id="439" r:id="rId182"/>
    <p:sldId id="440" r:id="rId183"/>
    <p:sldId id="441" r:id="rId184"/>
    <p:sldId id="442" r:id="rId185"/>
    <p:sldId id="443" r:id="rId186"/>
    <p:sldId id="444" r:id="rId187"/>
    <p:sldId id="445" r:id="rId188"/>
    <p:sldId id="446" r:id="rId189"/>
    <p:sldId id="447" r:id="rId190"/>
    <p:sldId id="448" r:id="rId191"/>
    <p:sldId id="449" r:id="rId192"/>
    <p:sldId id="450" r:id="rId193"/>
    <p:sldId id="451" r:id="rId194"/>
    <p:sldId id="452" r:id="rId195"/>
    <p:sldId id="453" r:id="rId196"/>
    <p:sldId id="454" r:id="rId197"/>
    <p:sldId id="455" r:id="rId198"/>
    <p:sldId id="456" r:id="rId199"/>
    <p:sldId id="457" r:id="rId200"/>
    <p:sldId id="458" r:id="rId201"/>
    <p:sldId id="459" r:id="rId202"/>
    <p:sldId id="460" r:id="rId203"/>
    <p:sldId id="461" r:id="rId204"/>
    <p:sldId id="462" r:id="rId205"/>
    <p:sldId id="463" r:id="rId206"/>
    <p:sldId id="464" r:id="rId207"/>
    <p:sldId id="465" r:id="rId208"/>
    <p:sldId id="466" r:id="rId209"/>
    <p:sldId id="467" r:id="rId210"/>
    <p:sldId id="468" r:id="rId211"/>
    <p:sldId id="469" r:id="rId212"/>
    <p:sldId id="470" r:id="rId213"/>
    <p:sldId id="471" r:id="rId214"/>
    <p:sldId id="472" r:id="rId215"/>
    <p:sldId id="473" r:id="rId216"/>
    <p:sldId id="474" r:id="rId217"/>
    <p:sldId id="475" r:id="rId218"/>
    <p:sldId id="476" r:id="rId219"/>
    <p:sldId id="477" r:id="rId220"/>
    <p:sldId id="478" r:id="rId221"/>
    <p:sldId id="479" r:id="rId222"/>
    <p:sldId id="480" r:id="rId223"/>
    <p:sldId id="481" r:id="rId224"/>
    <p:sldId id="482" r:id="rId225"/>
    <p:sldId id="483" r:id="rId226"/>
    <p:sldId id="484" r:id="rId227"/>
    <p:sldId id="485" r:id="rId228"/>
    <p:sldId id="486" r:id="rId229"/>
    <p:sldId id="487" r:id="rId230"/>
    <p:sldId id="488" r:id="rId231"/>
    <p:sldId id="489" r:id="rId232"/>
    <p:sldId id="490" r:id="rId233"/>
    <p:sldId id="491" r:id="rId234"/>
    <p:sldId id="492" r:id="rId235"/>
    <p:sldId id="493" r:id="rId236"/>
    <p:sldId id="494" r:id="rId237"/>
    <p:sldId id="495" r:id="rId238"/>
    <p:sldId id="496" r:id="rId239"/>
    <p:sldId id="497" r:id="rId240"/>
    <p:sldId id="498" r:id="rId241"/>
    <p:sldId id="499" r:id="rId242"/>
    <p:sldId id="500" r:id="rId243"/>
    <p:sldId id="501" r:id="rId244"/>
    <p:sldId id="502" r:id="rId245"/>
    <p:sldId id="503" r:id="rId246"/>
    <p:sldId id="504" r:id="rId247"/>
    <p:sldId id="505" r:id="rId248"/>
    <p:sldId id="506" r:id="rId249"/>
    <p:sldId id="507" r:id="rId250"/>
    <p:sldId id="508" r:id="rId251"/>
    <p:sldId id="509" r:id="rId252"/>
    <p:sldId id="510" r:id="rId253"/>
    <p:sldId id="511" r:id="rId254"/>
    <p:sldId id="512" r:id="rId255"/>
    <p:sldId id="513" r:id="rId256"/>
    <p:sldId id="514" r:id="rId257"/>
    <p:sldId id="515" r:id="rId258"/>
    <p:sldId id="516" r:id="rId259"/>
    <p:sldId id="517" r:id="rId260"/>
    <p:sldId id="518" r:id="rId261"/>
    <p:sldId id="519" r:id="rId262"/>
    <p:sldId id="520" r:id="rId263"/>
    <p:sldId id="521" r:id="rId264"/>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83" d="100"/>
          <a:sy n="83" d="100"/>
        </p:scale>
        <p:origin x="186" y="96"/>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270" Type="http://schemas.openxmlformats.org/officeDocument/2006/relationships/tableStyles" Target="tableStyle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handoutMaster" Target="handoutMasters/handoutMaster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28.04.2022</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28.04.2022</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6"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1.emf"/><Relationship Id="rId4" Type="http://schemas.openxmlformats.org/officeDocument/2006/relationships/oleObject" Target="../embeddings/oleObject1.bin"/></Relationships>
</file>

<file path=ppt/slides/_rels/slide10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8.png"/><Relationship Id="rId3" Type="http://schemas.openxmlformats.org/officeDocument/2006/relationships/image" Target="../media/image31.png"/><Relationship Id="rId7" Type="http://schemas.openxmlformats.org/officeDocument/2006/relationships/image" Target="../media/image33.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0.png"/><Relationship Id="rId16"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46.png"/><Relationship Id="rId5" Type="http://schemas.openxmlformats.org/officeDocument/2006/relationships/image" Target="../media/image34.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2.png"/><Relationship Id="rId9" Type="http://schemas.openxmlformats.org/officeDocument/2006/relationships/image" Target="../media/image44.png"/><Relationship Id="rId14" Type="http://schemas.openxmlformats.org/officeDocument/2006/relationships/image" Target="../media/image49.png"/></Relationships>
</file>

<file path=ppt/slides/_rels/slide1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56.emf"/></Relationships>
</file>

<file path=ppt/slides/_rels/slide15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57.emf"/></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gif"/><Relationship Id="rId1" Type="http://schemas.openxmlformats.org/officeDocument/2006/relationships/slideLayout" Target="../slideLayouts/slideLayout6.xml"/><Relationship Id="rId6" Type="http://schemas.openxmlformats.org/officeDocument/2006/relationships/image" Target="../media/image63.gif"/><Relationship Id="rId5" Type="http://schemas.openxmlformats.org/officeDocument/2006/relationships/image" Target="../media/image62.jpeg"/><Relationship Id="rId4" Type="http://schemas.openxmlformats.org/officeDocument/2006/relationships/image" Target="../media/image61.jpeg"/></Relationships>
</file>

<file path=ppt/slides/_rels/slide1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8.png"/></Relationships>
</file>

<file path=ppt/slides/_rels/slide17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6.xml"/><Relationship Id="rId5" Type="http://schemas.openxmlformats.org/officeDocument/2006/relationships/image" Target="../media/image74.emf"/><Relationship Id="rId4" Type="http://schemas.openxmlformats.org/officeDocument/2006/relationships/image" Target="../media/image73.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20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9.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23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24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25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25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2009_09_afm_navi_Kfz.pdf" TargetMode="External"/><Relationship Id="rId1" Type="http://schemas.openxmlformats.org/officeDocument/2006/relationships/slideLayout" Target="../slideLayouts/slideLayout6.xml"/></Relationships>
</file>

<file path=ppt/slides/_rels/slide26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262.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110.png"/><Relationship Id="rId2" Type="http://schemas.openxmlformats.org/officeDocument/2006/relationships/image" Target="../media/image96.png"/><Relationship Id="rId16"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s>
</file>

<file path=ppt/slides/_rels/slide26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Beraterausbildung</a:t>
            </a:r>
            <a:endParaRPr lang="de-DE" dirty="0"/>
          </a:p>
        </p:txBody>
      </p:sp>
      <p:sp>
        <p:nvSpPr>
          <p:cNvPr id="3" name="Rectangle 4"/>
          <p:cNvSpPr>
            <a:spLocks noChangeArrowheads="1"/>
          </p:cNvSpPr>
          <p:nvPr/>
        </p:nvSpPr>
        <p:spPr bwMode="auto">
          <a:xfrm>
            <a:off x="364221" y="2010630"/>
            <a:ext cx="7772400" cy="936625"/>
          </a:xfrm>
          <a:prstGeom prst="rect">
            <a:avLst/>
          </a:prstGeom>
          <a:noFill/>
          <a:ln w="9525">
            <a:noFill/>
            <a:miter lim="800000"/>
            <a:headEnd/>
            <a:tailEnd/>
          </a:ln>
        </p:spPr>
        <p:txBody>
          <a:bodyPr lIns="91384" tIns="45691" rIns="91384" bIns="45691"/>
          <a:lstStyle/>
          <a:p>
            <a:pPr algn="l"/>
            <a:r>
              <a:rPr lang="de-DE" sz="2800" dirty="0">
                <a:solidFill>
                  <a:srgbClr val="1D2D4B"/>
                </a:solidFill>
              </a:rPr>
              <a:t>Thema </a:t>
            </a:r>
            <a:r>
              <a:rPr lang="de-DE" sz="2800" dirty="0" smtClean="0">
                <a:solidFill>
                  <a:srgbClr val="1D2D4B"/>
                </a:solidFill>
              </a:rPr>
              <a:t>Haftpflicht und Recht</a:t>
            </a:r>
            <a:endParaRPr lang="de-DE" sz="2800" dirty="0">
              <a:solidFill>
                <a:srgbClr val="1D2D4B"/>
              </a:solidFill>
            </a:endParaRP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t="19371" b="35598"/>
          <a:stretch/>
        </p:blipFill>
        <p:spPr>
          <a:xfrm>
            <a:off x="479426" y="2707558"/>
            <a:ext cx="3773398" cy="1132810"/>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22013" b="32704"/>
          <a:stretch/>
        </p:blipFill>
        <p:spPr>
          <a:xfrm>
            <a:off x="4252824" y="2707558"/>
            <a:ext cx="3743863" cy="1130223"/>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t="25409" b="28931"/>
          <a:stretch/>
        </p:blipFill>
        <p:spPr>
          <a:xfrm>
            <a:off x="7996688" y="2707558"/>
            <a:ext cx="3715888" cy="1131125"/>
          </a:xfrm>
          <a:prstGeom prst="rect">
            <a:avLst/>
          </a:prstGeom>
        </p:spPr>
      </p:pic>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quarter" idx="10"/>
          </p:nvPr>
        </p:nvSpPr>
        <p:spPr/>
        <p:txBody>
          <a:bodyPr/>
          <a:lstStyle/>
          <a:p>
            <a:r>
              <a:rPr lang="de-DE" dirty="0"/>
              <a:t>Zusätzlich versicherbare Risiken</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 decken die Gefahren, die über die private Haftpflichtversicherung gar nicht bzw. nur unzulänglich versichert sind</a:t>
            </a:r>
            <a:r>
              <a:rPr kumimoji="1" lang="de-DE" sz="1600" dirty="0" smtClean="0"/>
              <a:t>. Dazu gehören:</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Betriebs- und </a:t>
            </a:r>
            <a:r>
              <a:rPr kumimoji="1" lang="de-DE" sz="1600" dirty="0" smtClean="0"/>
              <a:t>Berufshaftpflichtversicherung (</a:t>
            </a:r>
            <a:r>
              <a:rPr kumimoji="1" lang="de-DE" sz="1600" dirty="0"/>
              <a:t>hier auch Vermögensschadenhaftpflicht)</a:t>
            </a:r>
          </a:p>
          <a:p>
            <a:pPr marL="285750" indent="-285750" eaLnBrk="0" hangingPunct="0">
              <a:spcBef>
                <a:spcPct val="50000"/>
              </a:spcBef>
              <a:buClr>
                <a:srgbClr val="1D2D4B"/>
              </a:buClr>
              <a:buFont typeface="Wingdings" panose="05000000000000000000" pitchFamily="2" charset="2"/>
              <a:buChar char="§"/>
            </a:pPr>
            <a:r>
              <a:rPr kumimoji="1" lang="de-DE" sz="1600" dirty="0"/>
              <a:t>Gewässerschadenhaftpflicht</a:t>
            </a:r>
          </a:p>
          <a:p>
            <a:pPr marL="285750" indent="-285750" eaLnBrk="0" hangingPunct="0">
              <a:spcBef>
                <a:spcPct val="50000"/>
              </a:spcBef>
              <a:buClr>
                <a:srgbClr val="1D2D4B"/>
              </a:buClr>
              <a:buFont typeface="Wingdings" panose="05000000000000000000" pitchFamily="2" charset="2"/>
              <a:buChar char="§"/>
            </a:pPr>
            <a:r>
              <a:rPr kumimoji="1" lang="de-DE" sz="1600" dirty="0"/>
              <a:t>Haus- und Grundbesitzerhaftpflicht</a:t>
            </a:r>
          </a:p>
          <a:p>
            <a:pPr marL="285750" indent="-285750" eaLnBrk="0" hangingPunct="0">
              <a:spcBef>
                <a:spcPct val="50000"/>
              </a:spcBef>
              <a:buClr>
                <a:srgbClr val="1D2D4B"/>
              </a:buClr>
              <a:buFont typeface="Wingdings" panose="05000000000000000000" pitchFamily="2" charset="2"/>
              <a:buChar char="§"/>
            </a:pPr>
            <a:r>
              <a:rPr kumimoji="1" lang="de-DE" sz="1600" dirty="0"/>
              <a:t>Bauherrenhaftpflicht</a:t>
            </a:r>
          </a:p>
          <a:p>
            <a:pPr marL="285750" indent="-285750" eaLnBrk="0" hangingPunct="0">
              <a:spcBef>
                <a:spcPct val="50000"/>
              </a:spcBef>
              <a:buClr>
                <a:srgbClr val="1D2D4B"/>
              </a:buClr>
              <a:buFont typeface="Wingdings" panose="05000000000000000000" pitchFamily="2" charset="2"/>
              <a:buChar char="§"/>
            </a:pPr>
            <a:r>
              <a:rPr kumimoji="1" lang="de-DE" sz="1600" dirty="0"/>
              <a:t>Tierhalterhaftpflicht</a:t>
            </a:r>
          </a:p>
          <a:p>
            <a:pPr marL="285750" indent="-285750" eaLnBrk="0" hangingPunct="0">
              <a:spcBef>
                <a:spcPct val="50000"/>
              </a:spcBef>
              <a:buClr>
                <a:srgbClr val="1D2D4B"/>
              </a:buClr>
              <a:buFont typeface="Wingdings" panose="05000000000000000000" pitchFamily="2" charset="2"/>
              <a:buChar char="§"/>
            </a:pPr>
            <a:r>
              <a:rPr kumimoji="1" lang="de-DE" sz="1600" dirty="0"/>
              <a:t>Jagdhaftpflicht</a:t>
            </a:r>
          </a:p>
          <a:p>
            <a:pPr marL="285750" indent="-285750" eaLnBrk="0" hangingPunct="0">
              <a:spcBef>
                <a:spcPct val="50000"/>
              </a:spcBef>
              <a:buClr>
                <a:srgbClr val="1D2D4B"/>
              </a:buClr>
              <a:buFont typeface="Wingdings" panose="05000000000000000000" pitchFamily="2" charset="2"/>
              <a:buChar char="§"/>
            </a:pPr>
            <a:r>
              <a:rPr kumimoji="1" lang="de-DE" sz="1600" dirty="0"/>
              <a:t>Kraftfahrzeughaftpflicht (Wasser, Straße, Luft)</a:t>
            </a:r>
          </a:p>
          <a:p>
            <a:pPr marL="285750" indent="-285750" eaLnBrk="0" hangingPunct="0">
              <a:spcBef>
                <a:spcPct val="50000"/>
              </a:spcBef>
              <a:buClr>
                <a:srgbClr val="1D2D4B"/>
              </a:buClr>
              <a:buFont typeface="Wingdings" panose="05000000000000000000" pitchFamily="2" charset="2"/>
              <a:buChar char="§"/>
            </a:pPr>
            <a:r>
              <a:rPr kumimoji="1" lang="de-DE" sz="1600" dirty="0"/>
              <a:t>Ausfalldeckung</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8951940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100</a:t>
            </a:fld>
            <a:endParaRPr lang="de-DE"/>
          </a:p>
        </p:txBody>
      </p:sp>
      <p:sp>
        <p:nvSpPr>
          <p:cNvPr id="3" name="Textplatzhalter 2"/>
          <p:cNvSpPr>
            <a:spLocks noGrp="1"/>
          </p:cNvSpPr>
          <p:nvPr>
            <p:ph type="body" sz="quarter" idx="10"/>
          </p:nvPr>
        </p:nvSpPr>
        <p:spPr/>
        <p:txBody>
          <a:bodyPr/>
          <a:lstStyle/>
          <a:p>
            <a:r>
              <a:rPr lang="de-DE" dirty="0" smtClean="0"/>
              <a:t>Ermittlung der Entschädigungsleistung bei Unterversicherung</a:t>
            </a:r>
            <a:endParaRPr lang="de-DE" dirty="0"/>
          </a:p>
        </p:txBody>
      </p:sp>
      <p:sp>
        <p:nvSpPr>
          <p:cNvPr id="4" name="Textplatzhalter 3"/>
          <p:cNvSpPr>
            <a:spLocks noGrp="1"/>
          </p:cNvSpPr>
          <p:nvPr>
            <p:ph type="body" sz="half" idx="2"/>
          </p:nvPr>
        </p:nvSpPr>
        <p:spPr>
          <a:xfrm>
            <a:off x="369357" y="2247682"/>
            <a:ext cx="11343218" cy="1900370"/>
          </a:xfrm>
        </p:spPr>
        <p:txBody>
          <a:bodyPr/>
          <a:lstStyle/>
          <a:p>
            <a:r>
              <a:rPr lang="de-DE" sz="1600" dirty="0"/>
              <a:t>Herr M. hat eine Hausratversicherung abgeschlossen. Seine Wohnung ist 100 m² groß und er wählte eine Versicherungssumme in Höhe von 50.000 €</a:t>
            </a:r>
            <a:r>
              <a:rPr lang="de-DE" sz="1600" dirty="0" smtClean="0"/>
              <a:t>.</a:t>
            </a:r>
            <a:endParaRPr lang="de-DE" sz="1600" dirty="0"/>
          </a:p>
          <a:p>
            <a:r>
              <a:rPr lang="de-DE" sz="1600" dirty="0"/>
              <a:t>Durch einen Brand in seiner Wohnung entstand ein Schaden in Höhe von 10.000 €</a:t>
            </a:r>
            <a:r>
              <a:rPr lang="de-DE" sz="1600" dirty="0" smtClean="0"/>
              <a:t>.</a:t>
            </a:r>
            <a:endParaRPr lang="de-DE" sz="1600" dirty="0"/>
          </a:p>
          <a:p>
            <a:r>
              <a:rPr lang="de-DE" sz="1600" dirty="0"/>
              <a:t>Bei der Schadenaufnahme stellte der Sachverständige einen Neuwert des Hausrates in Höhe von € 75.000,- fest.</a:t>
            </a:r>
          </a:p>
        </p:txBody>
      </p:sp>
      <p:sp>
        <p:nvSpPr>
          <p:cNvPr id="5" name="Titel 4"/>
          <p:cNvSpPr>
            <a:spLocks noGrp="1"/>
          </p:cNvSpPr>
          <p:nvPr>
            <p:ph type="title"/>
          </p:nvPr>
        </p:nvSpPr>
        <p:spPr/>
        <p:txBody>
          <a:bodyPr/>
          <a:lstStyle/>
          <a:p>
            <a:r>
              <a:rPr lang="de-DE" dirty="0"/>
              <a:t>Beraterausbildung | Hausrat</a:t>
            </a:r>
          </a:p>
        </p:txBody>
      </p:sp>
      <p:sp>
        <p:nvSpPr>
          <p:cNvPr id="8" name="Text Box 10"/>
          <p:cNvSpPr txBox="1">
            <a:spLocks noChangeArrowheads="1"/>
          </p:cNvSpPr>
          <p:nvPr/>
        </p:nvSpPr>
        <p:spPr bwMode="auto">
          <a:xfrm>
            <a:off x="1799676" y="4287672"/>
            <a:ext cx="4176712" cy="338554"/>
          </a:xfrm>
          <a:prstGeom prst="rect">
            <a:avLst/>
          </a:prstGeom>
          <a:noFill/>
          <a:ln w="9525">
            <a:noFill/>
            <a:miter lim="800000"/>
            <a:headEnd/>
            <a:tailEnd/>
          </a:ln>
        </p:spPr>
        <p:txBody>
          <a:bodyPr>
            <a:spAutoFit/>
          </a:bodyPr>
          <a:lstStyle/>
          <a:p>
            <a:pPr eaLnBrk="0" hangingPunct="0">
              <a:spcBef>
                <a:spcPct val="50000"/>
              </a:spcBef>
            </a:pPr>
            <a:r>
              <a:rPr kumimoji="1" lang="de-DE" sz="1600" b="1">
                <a:solidFill>
                  <a:srgbClr val="1D2D4B"/>
                </a:solidFill>
              </a:rPr>
              <a:t>Versicherungswert</a:t>
            </a:r>
          </a:p>
        </p:txBody>
      </p:sp>
      <p:sp>
        <p:nvSpPr>
          <p:cNvPr id="9" name="Text Box 11"/>
          <p:cNvSpPr txBox="1">
            <a:spLocks noChangeArrowheads="1"/>
          </p:cNvSpPr>
          <p:nvPr/>
        </p:nvSpPr>
        <p:spPr bwMode="auto">
          <a:xfrm>
            <a:off x="1799676" y="3928897"/>
            <a:ext cx="4176712" cy="338554"/>
          </a:xfrm>
          <a:prstGeom prst="rect">
            <a:avLst/>
          </a:prstGeom>
          <a:noFill/>
          <a:ln w="9525">
            <a:noFill/>
            <a:miter lim="800000"/>
            <a:headEnd/>
            <a:tailEnd/>
          </a:ln>
        </p:spPr>
        <p:txBody>
          <a:bodyPr>
            <a:spAutoFit/>
          </a:bodyPr>
          <a:lstStyle/>
          <a:p>
            <a:pPr eaLnBrk="0" hangingPunct="0">
              <a:spcBef>
                <a:spcPct val="50000"/>
              </a:spcBef>
            </a:pPr>
            <a:r>
              <a:rPr kumimoji="1" lang="de-DE" sz="1600" b="1" dirty="0">
                <a:solidFill>
                  <a:srgbClr val="1D2D4B"/>
                </a:solidFill>
              </a:rPr>
              <a:t>(Versicherungssumme + 10% Vorsorge)</a:t>
            </a:r>
          </a:p>
        </p:txBody>
      </p:sp>
      <p:sp>
        <p:nvSpPr>
          <p:cNvPr id="10" name="Line 12"/>
          <p:cNvSpPr>
            <a:spLocks noChangeShapeType="1"/>
          </p:cNvSpPr>
          <p:nvPr/>
        </p:nvSpPr>
        <p:spPr bwMode="auto">
          <a:xfrm>
            <a:off x="1799676" y="4287672"/>
            <a:ext cx="4105275" cy="1588"/>
          </a:xfrm>
          <a:prstGeom prst="line">
            <a:avLst/>
          </a:prstGeom>
          <a:noFill/>
          <a:ln w="38100">
            <a:solidFill>
              <a:srgbClr val="1D2D4B"/>
            </a:solidFill>
            <a:round/>
            <a:headEnd/>
            <a:tailEnd/>
          </a:ln>
        </p:spPr>
        <p:txBody>
          <a:bodyPr/>
          <a:lstStyle/>
          <a:p>
            <a:endParaRPr lang="de-DE" sz="1600">
              <a:solidFill>
                <a:srgbClr val="1D2D4B"/>
              </a:solidFill>
            </a:endParaRPr>
          </a:p>
        </p:txBody>
      </p:sp>
      <p:sp>
        <p:nvSpPr>
          <p:cNvPr id="11" name="Text Box 13"/>
          <p:cNvSpPr txBox="1">
            <a:spLocks noChangeArrowheads="1"/>
          </p:cNvSpPr>
          <p:nvPr/>
        </p:nvSpPr>
        <p:spPr bwMode="auto">
          <a:xfrm>
            <a:off x="5952576" y="4100347"/>
            <a:ext cx="3479800" cy="338554"/>
          </a:xfrm>
          <a:prstGeom prst="rect">
            <a:avLst/>
          </a:prstGeom>
          <a:noFill/>
          <a:ln w="9525">
            <a:noFill/>
            <a:miter lim="800000"/>
            <a:headEnd/>
            <a:tailEnd/>
          </a:ln>
        </p:spPr>
        <p:txBody>
          <a:bodyPr>
            <a:spAutoFit/>
          </a:bodyPr>
          <a:lstStyle/>
          <a:p>
            <a:pPr algn="l" eaLnBrk="0" hangingPunct="0">
              <a:spcBef>
                <a:spcPct val="50000"/>
              </a:spcBef>
            </a:pPr>
            <a:r>
              <a:rPr kumimoji="1" lang="de-DE" sz="1600" b="1">
                <a:solidFill>
                  <a:srgbClr val="1D2D4B"/>
                </a:solidFill>
              </a:rPr>
              <a:t>x Schaden  =  Entschädigung</a:t>
            </a:r>
          </a:p>
        </p:txBody>
      </p:sp>
      <p:sp>
        <p:nvSpPr>
          <p:cNvPr id="12" name="Text Box 14"/>
          <p:cNvSpPr txBox="1">
            <a:spLocks noChangeArrowheads="1"/>
          </p:cNvSpPr>
          <p:nvPr/>
        </p:nvSpPr>
        <p:spPr bwMode="auto">
          <a:xfrm>
            <a:off x="1799676" y="5368760"/>
            <a:ext cx="4176712" cy="338554"/>
          </a:xfrm>
          <a:prstGeom prst="rect">
            <a:avLst/>
          </a:prstGeom>
          <a:noFill/>
          <a:ln w="9525">
            <a:noFill/>
            <a:miter lim="800000"/>
            <a:headEnd/>
            <a:tailEnd/>
          </a:ln>
        </p:spPr>
        <p:txBody>
          <a:bodyPr>
            <a:spAutoFit/>
          </a:bodyPr>
          <a:lstStyle/>
          <a:p>
            <a:pPr eaLnBrk="0" hangingPunct="0">
              <a:spcBef>
                <a:spcPct val="50000"/>
              </a:spcBef>
            </a:pPr>
            <a:r>
              <a:rPr kumimoji="1" lang="de-DE" sz="1600" b="1">
                <a:solidFill>
                  <a:srgbClr val="1D2D4B"/>
                </a:solidFill>
              </a:rPr>
              <a:t>75.000 €</a:t>
            </a:r>
          </a:p>
        </p:txBody>
      </p:sp>
      <p:sp>
        <p:nvSpPr>
          <p:cNvPr id="13" name="Text Box 15"/>
          <p:cNvSpPr txBox="1">
            <a:spLocks noChangeArrowheads="1"/>
          </p:cNvSpPr>
          <p:nvPr/>
        </p:nvSpPr>
        <p:spPr bwMode="auto">
          <a:xfrm>
            <a:off x="1799676" y="5008397"/>
            <a:ext cx="4176712" cy="338554"/>
          </a:xfrm>
          <a:prstGeom prst="rect">
            <a:avLst/>
          </a:prstGeom>
          <a:noFill/>
          <a:ln w="9525">
            <a:noFill/>
            <a:miter lim="800000"/>
            <a:headEnd/>
            <a:tailEnd/>
          </a:ln>
        </p:spPr>
        <p:txBody>
          <a:bodyPr>
            <a:spAutoFit/>
          </a:bodyPr>
          <a:lstStyle/>
          <a:p>
            <a:pPr eaLnBrk="0" hangingPunct="0">
              <a:spcBef>
                <a:spcPct val="50000"/>
              </a:spcBef>
            </a:pPr>
            <a:r>
              <a:rPr kumimoji="1" lang="de-DE" sz="1600" b="1">
                <a:solidFill>
                  <a:srgbClr val="1D2D4B"/>
                </a:solidFill>
              </a:rPr>
              <a:t>(50.000 € + 5.000 €)</a:t>
            </a:r>
          </a:p>
        </p:txBody>
      </p:sp>
      <p:sp>
        <p:nvSpPr>
          <p:cNvPr id="14" name="Line 16"/>
          <p:cNvSpPr>
            <a:spLocks noChangeShapeType="1"/>
          </p:cNvSpPr>
          <p:nvPr/>
        </p:nvSpPr>
        <p:spPr bwMode="auto">
          <a:xfrm>
            <a:off x="1799676" y="5367172"/>
            <a:ext cx="4105275" cy="1588"/>
          </a:xfrm>
          <a:prstGeom prst="line">
            <a:avLst/>
          </a:prstGeom>
          <a:noFill/>
          <a:ln w="38100">
            <a:solidFill>
              <a:srgbClr val="1D2D4B"/>
            </a:solidFill>
            <a:round/>
            <a:headEnd/>
            <a:tailEnd/>
          </a:ln>
        </p:spPr>
        <p:txBody>
          <a:bodyPr/>
          <a:lstStyle/>
          <a:p>
            <a:endParaRPr lang="de-DE" sz="1600">
              <a:solidFill>
                <a:srgbClr val="1D2D4B"/>
              </a:solidFill>
            </a:endParaRPr>
          </a:p>
        </p:txBody>
      </p:sp>
      <p:sp>
        <p:nvSpPr>
          <p:cNvPr id="15" name="Text Box 17"/>
          <p:cNvSpPr txBox="1">
            <a:spLocks noChangeArrowheads="1"/>
          </p:cNvSpPr>
          <p:nvPr/>
        </p:nvSpPr>
        <p:spPr bwMode="auto">
          <a:xfrm>
            <a:off x="5952576" y="5179847"/>
            <a:ext cx="3479800" cy="338554"/>
          </a:xfrm>
          <a:prstGeom prst="rect">
            <a:avLst/>
          </a:prstGeom>
          <a:noFill/>
          <a:ln w="9525">
            <a:noFill/>
            <a:miter lim="800000"/>
            <a:headEnd/>
            <a:tailEnd/>
          </a:ln>
        </p:spPr>
        <p:txBody>
          <a:bodyPr>
            <a:spAutoFit/>
          </a:bodyPr>
          <a:lstStyle/>
          <a:p>
            <a:pPr algn="l" eaLnBrk="0" hangingPunct="0">
              <a:spcBef>
                <a:spcPct val="50000"/>
              </a:spcBef>
            </a:pPr>
            <a:r>
              <a:rPr kumimoji="1" lang="de-DE" sz="1600" b="1">
                <a:solidFill>
                  <a:srgbClr val="1D2D4B"/>
                </a:solidFill>
              </a:rPr>
              <a:t>x 10.000 €  =  7.333,33 €</a:t>
            </a:r>
          </a:p>
        </p:txBody>
      </p:sp>
    </p:spTree>
    <p:extLst>
      <p:ext uri="{BB962C8B-B14F-4D97-AF65-F5344CB8AC3E}">
        <p14:creationId xmlns:p14="http://schemas.microsoft.com/office/powerpoint/2010/main" val="415485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ppt_w/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 calcmode="lin" valueType="num">
                                      <p:cBhvr>
                                        <p:cTn id="9" dur="1000" fill="hold"/>
                                        <p:tgtEl>
                                          <p:spTgt spid="10"/>
                                        </p:tgtEl>
                                        <p:attrNameLst>
                                          <p:attrName>ppt_w</p:attrName>
                                        </p:attrNameLst>
                                      </p:cBhvr>
                                      <p:tavLst>
                                        <p:tav tm="0">
                                          <p:val>
                                            <p:fltVal val="0"/>
                                          </p:val>
                                        </p:tav>
                                        <p:tav tm="100000">
                                          <p:val>
                                            <p:strVal val="#ppt_w"/>
                                          </p:val>
                                        </p:tav>
                                      </p:tavLst>
                                    </p:anim>
                                    <p:anim calcmode="lin" valueType="num">
                                      <p:cBhvr>
                                        <p:cTn id="10" dur="1000" fill="hold"/>
                                        <p:tgtEl>
                                          <p:spTgt spid="10"/>
                                        </p:tgtEl>
                                        <p:attrNameLst>
                                          <p:attrName>ppt_h</p:attrName>
                                        </p:attrNameLst>
                                      </p:cBhvr>
                                      <p:tavLst>
                                        <p:tav tm="0">
                                          <p:val>
                                            <p:strVal val="#ppt_h"/>
                                          </p:val>
                                        </p:tav>
                                        <p:tav tm="100000">
                                          <p:val>
                                            <p:strVal val="#ppt_h"/>
                                          </p:val>
                                        </p:tav>
                                      </p:tavLst>
                                    </p:anim>
                                  </p:childTnLst>
                                </p:cTn>
                              </p:par>
                            </p:childTnLst>
                          </p:cTn>
                        </p:par>
                        <p:par>
                          <p:cTn id="11" fill="hold">
                            <p:stCondLst>
                              <p:cond delay="1000"/>
                            </p:stCondLst>
                            <p:childTnLst>
                              <p:par>
                                <p:cTn id="12" presetID="17" presetClass="entr" presetSubtype="1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childTnLst>
                                </p:cTn>
                              </p:par>
                              <p:par>
                                <p:cTn id="16" presetID="17"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000" fill="hold"/>
                                        <p:tgtEl>
                                          <p:spTgt spid="8"/>
                                        </p:tgtEl>
                                        <p:attrNameLst>
                                          <p:attrName>ppt_w</p:attrName>
                                        </p:attrNameLst>
                                      </p:cBhvr>
                                      <p:tavLst>
                                        <p:tav tm="0">
                                          <p:val>
                                            <p:fltVal val="0"/>
                                          </p:val>
                                        </p:tav>
                                        <p:tav tm="100000">
                                          <p:val>
                                            <p:strVal val="#ppt_w"/>
                                          </p:val>
                                        </p:tav>
                                      </p:tavLst>
                                    </p:anim>
                                    <p:anim calcmode="lin" valueType="num">
                                      <p:cBhvr>
                                        <p:cTn id="19" dur="1000" fill="hold"/>
                                        <p:tgtEl>
                                          <p:spTgt spid="8"/>
                                        </p:tgtEl>
                                        <p:attrNameLst>
                                          <p:attrName>ppt_h</p:attrName>
                                        </p:attrNameLst>
                                      </p:cBhvr>
                                      <p:tavLst>
                                        <p:tav tm="0">
                                          <p:val>
                                            <p:strVal val="#ppt_h"/>
                                          </p:val>
                                        </p:tav>
                                        <p:tav tm="100000">
                                          <p:val>
                                            <p:strVal val="#ppt_h"/>
                                          </p:val>
                                        </p:tav>
                                      </p:tavLst>
                                    </p:anim>
                                  </p:childTnLst>
                                </p:cTn>
                              </p:par>
                            </p:childTnLst>
                          </p:cTn>
                        </p:par>
                        <p:par>
                          <p:cTn id="20" fill="hold">
                            <p:stCondLst>
                              <p:cond delay="2000"/>
                            </p:stCondLst>
                            <p:childTnLst>
                              <p:par>
                                <p:cTn id="21" presetID="17" presetClass="entr" presetSubtype="1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fltVal val="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ppt_x</p:attrName>
                                        </p:attrNameLst>
                                      </p:cBhvr>
                                      <p:tavLst>
                                        <p:tav tm="0">
                                          <p:val>
                                            <p:strVal val="#ppt_x-#ppt_w/2"/>
                                          </p:val>
                                        </p:tav>
                                        <p:tav tm="100000">
                                          <p:val>
                                            <p:strVal val="#ppt_x"/>
                                          </p:val>
                                        </p:tav>
                                      </p:tavLst>
                                    </p:anim>
                                    <p:anim calcmode="lin" valueType="num">
                                      <p:cBhvr>
                                        <p:cTn id="30" dur="1000" fill="hold"/>
                                        <p:tgtEl>
                                          <p:spTgt spid="14"/>
                                        </p:tgtEl>
                                        <p:attrNameLst>
                                          <p:attrName>ppt_y</p:attrName>
                                        </p:attrNameLst>
                                      </p:cBhvr>
                                      <p:tavLst>
                                        <p:tav tm="0">
                                          <p:val>
                                            <p:strVal val="#ppt_y"/>
                                          </p:val>
                                        </p:tav>
                                        <p:tav tm="100000">
                                          <p:val>
                                            <p:strVal val="#ppt_y"/>
                                          </p:val>
                                        </p:tav>
                                      </p:tavLst>
                                    </p:anim>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strVal val="#ppt_h"/>
                                          </p:val>
                                        </p:tav>
                                        <p:tav tm="100000">
                                          <p:val>
                                            <p:strVal val="#ppt_h"/>
                                          </p:val>
                                        </p:tav>
                                      </p:tavLst>
                                    </p:anim>
                                  </p:childTnLst>
                                </p:cTn>
                              </p:par>
                            </p:childTnLst>
                          </p:cTn>
                        </p:par>
                        <p:par>
                          <p:cTn id="33" fill="hold">
                            <p:stCondLst>
                              <p:cond delay="1000"/>
                            </p:stCondLst>
                            <p:childTnLst>
                              <p:par>
                                <p:cTn id="34" presetID="17" presetClass="entr" presetSubtype="1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1000" fill="hold"/>
                                        <p:tgtEl>
                                          <p:spTgt spid="13"/>
                                        </p:tgtEl>
                                        <p:attrNameLst>
                                          <p:attrName>ppt_w</p:attrName>
                                        </p:attrNameLst>
                                      </p:cBhvr>
                                      <p:tavLst>
                                        <p:tav tm="0">
                                          <p:val>
                                            <p:fltVal val="0"/>
                                          </p:val>
                                        </p:tav>
                                        <p:tav tm="100000">
                                          <p:val>
                                            <p:strVal val="#ppt_w"/>
                                          </p:val>
                                        </p:tav>
                                      </p:tavLst>
                                    </p:anim>
                                    <p:anim calcmode="lin" valueType="num">
                                      <p:cBhvr>
                                        <p:cTn id="37" dur="1000" fill="hold"/>
                                        <p:tgtEl>
                                          <p:spTgt spid="13"/>
                                        </p:tgtEl>
                                        <p:attrNameLst>
                                          <p:attrName>ppt_h</p:attrName>
                                        </p:attrNameLst>
                                      </p:cBhvr>
                                      <p:tavLst>
                                        <p:tav tm="0">
                                          <p:val>
                                            <p:strVal val="#ppt_h"/>
                                          </p:val>
                                        </p:tav>
                                        <p:tav tm="100000">
                                          <p:val>
                                            <p:strVal val="#ppt_h"/>
                                          </p:val>
                                        </p:tav>
                                      </p:tavLst>
                                    </p:anim>
                                  </p:childTnLst>
                                </p:cTn>
                              </p:par>
                              <p:par>
                                <p:cTn id="38" presetID="17" presetClass="entr" presetSubtype="1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strVal val="#ppt_h"/>
                                          </p:val>
                                        </p:tav>
                                        <p:tav tm="100000">
                                          <p:val>
                                            <p:strVal val="#ppt_h"/>
                                          </p:val>
                                        </p:tav>
                                      </p:tavLst>
                                    </p:anim>
                                  </p:childTnLst>
                                </p:cTn>
                              </p:par>
                            </p:childTnLst>
                          </p:cTn>
                        </p:par>
                        <p:par>
                          <p:cTn id="42" fill="hold">
                            <p:stCondLst>
                              <p:cond delay="2000"/>
                            </p:stCondLst>
                            <p:childTnLst>
                              <p:par>
                                <p:cTn id="43" presetID="17" presetClass="entr" presetSubtype="1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1000" fill="hold"/>
                                        <p:tgtEl>
                                          <p:spTgt spid="15"/>
                                        </p:tgtEl>
                                        <p:attrNameLst>
                                          <p:attrName>ppt_w</p:attrName>
                                        </p:attrNameLst>
                                      </p:cBhvr>
                                      <p:tavLst>
                                        <p:tav tm="0">
                                          <p:val>
                                            <p:fltVal val="0"/>
                                          </p:val>
                                        </p:tav>
                                        <p:tav tm="100000">
                                          <p:val>
                                            <p:strVal val="#ppt_w"/>
                                          </p:val>
                                        </p:tav>
                                      </p:tavLst>
                                    </p:anim>
                                    <p:anim calcmode="lin" valueType="num">
                                      <p:cBhvr>
                                        <p:cTn id="46" dur="1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nimBg="1"/>
      <p:bldP spid="11" grpId="0" autoUpdateAnimBg="0"/>
      <p:bldP spid="12" grpId="0" autoUpdateAnimBg="0"/>
      <p:bldP spid="13" grpId="0" autoUpdateAnimBg="0"/>
      <p:bldP spid="14" grpId="0" animBg="1"/>
      <p:bldP spid="15"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101</a:t>
            </a:fld>
            <a:endParaRPr lang="de-DE"/>
          </a:p>
        </p:txBody>
      </p:sp>
      <p:sp>
        <p:nvSpPr>
          <p:cNvPr id="3" name="Textplatzhalter 2"/>
          <p:cNvSpPr>
            <a:spLocks noGrp="1"/>
          </p:cNvSpPr>
          <p:nvPr>
            <p:ph type="body" sz="quarter" idx="10"/>
          </p:nvPr>
        </p:nvSpPr>
        <p:spPr/>
        <p:txBody>
          <a:bodyPr/>
          <a:lstStyle/>
          <a:p>
            <a:r>
              <a:rPr lang="de-DE" dirty="0" smtClean="0"/>
              <a:t>Versicherungssteuer</a:t>
            </a:r>
            <a:endParaRPr lang="de-DE" dirty="0"/>
          </a:p>
        </p:txBody>
      </p:sp>
      <p:sp>
        <p:nvSpPr>
          <p:cNvPr id="4" name="Textplatzhalter 3"/>
          <p:cNvSpPr>
            <a:spLocks noGrp="1"/>
          </p:cNvSpPr>
          <p:nvPr>
            <p:ph type="body" sz="half" idx="2"/>
          </p:nvPr>
        </p:nvSpPr>
        <p:spPr/>
        <p:txBody>
          <a:bodyPr anchor="ctr" anchorCtr="0"/>
          <a:lstStyle/>
          <a:p>
            <a:pPr algn="ctr"/>
            <a:r>
              <a:rPr lang="de-DE" sz="4000" b="1" dirty="0" smtClean="0"/>
              <a:t>16,15 %</a:t>
            </a:r>
            <a:endParaRPr lang="de-DE" sz="4000" b="1"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168654620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102</a:t>
            </a:fld>
            <a:endParaRPr lang="de-DE"/>
          </a:p>
        </p:txBody>
      </p:sp>
      <p:sp>
        <p:nvSpPr>
          <p:cNvPr id="5" name="Titel 4"/>
          <p:cNvSpPr>
            <a:spLocks noGrp="1"/>
          </p:cNvSpPr>
          <p:nvPr>
            <p:ph type="title"/>
          </p:nvPr>
        </p:nvSpPr>
        <p:spPr/>
        <p:txBody>
          <a:bodyPr/>
          <a:lstStyle/>
          <a:p>
            <a:r>
              <a:rPr lang="de-DE" dirty="0"/>
              <a:t>Beraterausbildung | Hausrat</a:t>
            </a:r>
          </a:p>
        </p:txBody>
      </p:sp>
      <p:sp>
        <p:nvSpPr>
          <p:cNvPr id="25" name="Textplatzhalter 2"/>
          <p:cNvSpPr>
            <a:spLocks noGrp="1"/>
          </p:cNvSpPr>
          <p:nvPr>
            <p:ph type="body" sz="quarter" idx="10"/>
          </p:nvPr>
        </p:nvSpPr>
        <p:spPr>
          <a:xfrm>
            <a:off x="364584" y="1755536"/>
            <a:ext cx="11347991" cy="395680"/>
          </a:xfrm>
        </p:spPr>
        <p:txBody>
          <a:bodyPr/>
          <a:lstStyle/>
          <a:p>
            <a:r>
              <a:rPr lang="de-DE" dirty="0" smtClean="0"/>
              <a:t>Motive und Lösungen</a:t>
            </a:r>
            <a:endParaRPr lang="de-DE" dirty="0"/>
          </a:p>
        </p:txBody>
      </p:sp>
      <p:pic>
        <p:nvPicPr>
          <p:cNvPr id="3" name="Grafik 2"/>
          <p:cNvPicPr>
            <a:picLocks noChangeAspect="1"/>
          </p:cNvPicPr>
          <p:nvPr/>
        </p:nvPicPr>
        <p:blipFill>
          <a:blip r:embed="rId2"/>
          <a:stretch>
            <a:fillRect/>
          </a:stretch>
        </p:blipFill>
        <p:spPr>
          <a:xfrm>
            <a:off x="704850" y="2495206"/>
            <a:ext cx="1790700" cy="545511"/>
          </a:xfrm>
          <a:prstGeom prst="rect">
            <a:avLst/>
          </a:prstGeom>
        </p:spPr>
      </p:pic>
      <p:pic>
        <p:nvPicPr>
          <p:cNvPr id="4" name="Grafik 3"/>
          <p:cNvPicPr>
            <a:picLocks noChangeAspect="1"/>
          </p:cNvPicPr>
          <p:nvPr/>
        </p:nvPicPr>
        <p:blipFill>
          <a:blip r:embed="rId3"/>
          <a:stretch>
            <a:fillRect/>
          </a:stretch>
        </p:blipFill>
        <p:spPr>
          <a:xfrm>
            <a:off x="704850" y="3075072"/>
            <a:ext cx="1790700" cy="539582"/>
          </a:xfrm>
          <a:prstGeom prst="rect">
            <a:avLst/>
          </a:prstGeom>
        </p:spPr>
      </p:pic>
      <p:pic>
        <p:nvPicPr>
          <p:cNvPr id="6" name="Grafik 5"/>
          <p:cNvPicPr>
            <a:picLocks noChangeAspect="1"/>
          </p:cNvPicPr>
          <p:nvPr/>
        </p:nvPicPr>
        <p:blipFill>
          <a:blip r:embed="rId4"/>
          <a:stretch>
            <a:fillRect/>
          </a:stretch>
        </p:blipFill>
        <p:spPr>
          <a:xfrm>
            <a:off x="704850" y="3649009"/>
            <a:ext cx="1790700" cy="541374"/>
          </a:xfrm>
          <a:prstGeom prst="rect">
            <a:avLst/>
          </a:prstGeom>
        </p:spPr>
      </p:pic>
      <p:pic>
        <p:nvPicPr>
          <p:cNvPr id="7" name="Grafik 6"/>
          <p:cNvPicPr>
            <a:picLocks noChangeAspect="1"/>
          </p:cNvPicPr>
          <p:nvPr/>
        </p:nvPicPr>
        <p:blipFill>
          <a:blip r:embed="rId5"/>
          <a:stretch>
            <a:fillRect/>
          </a:stretch>
        </p:blipFill>
        <p:spPr>
          <a:xfrm>
            <a:off x="704850" y="4224738"/>
            <a:ext cx="1790700" cy="531241"/>
          </a:xfrm>
          <a:prstGeom prst="rect">
            <a:avLst/>
          </a:prstGeom>
        </p:spPr>
      </p:pic>
      <p:pic>
        <p:nvPicPr>
          <p:cNvPr id="26" name="Grafik 25"/>
          <p:cNvPicPr>
            <a:picLocks noChangeAspect="1"/>
          </p:cNvPicPr>
          <p:nvPr/>
        </p:nvPicPr>
        <p:blipFill>
          <a:blip r:embed="rId6"/>
          <a:stretch>
            <a:fillRect/>
          </a:stretch>
        </p:blipFill>
        <p:spPr>
          <a:xfrm>
            <a:off x="704850" y="4790334"/>
            <a:ext cx="1790700" cy="541374"/>
          </a:xfrm>
          <a:prstGeom prst="rect">
            <a:avLst/>
          </a:prstGeom>
        </p:spPr>
      </p:pic>
      <p:pic>
        <p:nvPicPr>
          <p:cNvPr id="27" name="Grafik 26"/>
          <p:cNvPicPr>
            <a:picLocks noChangeAspect="1"/>
          </p:cNvPicPr>
          <p:nvPr/>
        </p:nvPicPr>
        <p:blipFill>
          <a:blip r:embed="rId7"/>
          <a:stretch>
            <a:fillRect/>
          </a:stretch>
        </p:blipFill>
        <p:spPr>
          <a:xfrm>
            <a:off x="704850" y="5366063"/>
            <a:ext cx="1790700" cy="537210"/>
          </a:xfrm>
          <a:prstGeom prst="rect">
            <a:avLst/>
          </a:prstGeom>
        </p:spPr>
      </p:pic>
      <p:pic>
        <p:nvPicPr>
          <p:cNvPr id="28" name="Grafik 27"/>
          <p:cNvPicPr>
            <a:picLocks noChangeAspect="1"/>
          </p:cNvPicPr>
          <p:nvPr/>
        </p:nvPicPr>
        <p:blipFill>
          <a:blip r:embed="rId8"/>
          <a:stretch>
            <a:fillRect/>
          </a:stretch>
        </p:blipFill>
        <p:spPr>
          <a:xfrm>
            <a:off x="3590926" y="2499343"/>
            <a:ext cx="1790700" cy="541374"/>
          </a:xfrm>
          <a:prstGeom prst="rect">
            <a:avLst/>
          </a:prstGeom>
        </p:spPr>
      </p:pic>
      <p:sp>
        <p:nvSpPr>
          <p:cNvPr id="29" name="Gestreifter Pfeil nach rechts 28"/>
          <p:cNvSpPr/>
          <p:nvPr/>
        </p:nvSpPr>
        <p:spPr>
          <a:xfrm>
            <a:off x="2882600"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estreifter Pfeil nach rechts 29"/>
          <p:cNvSpPr/>
          <p:nvPr/>
        </p:nvSpPr>
        <p:spPr>
          <a:xfrm>
            <a:off x="2872827"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63054"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3054"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82600"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63054"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34"/>
          <p:cNvPicPr>
            <a:picLocks noChangeAspect="1"/>
          </p:cNvPicPr>
          <p:nvPr/>
        </p:nvPicPr>
        <p:blipFill>
          <a:blip r:embed="rId9"/>
          <a:stretch>
            <a:fillRect/>
          </a:stretch>
        </p:blipFill>
        <p:spPr>
          <a:xfrm>
            <a:off x="3590926" y="3075072"/>
            <a:ext cx="1790700" cy="541374"/>
          </a:xfrm>
          <a:prstGeom prst="rect">
            <a:avLst/>
          </a:prstGeom>
        </p:spPr>
      </p:pic>
      <p:pic>
        <p:nvPicPr>
          <p:cNvPr id="36" name="Grafik 35"/>
          <p:cNvPicPr>
            <a:picLocks noChangeAspect="1"/>
          </p:cNvPicPr>
          <p:nvPr/>
        </p:nvPicPr>
        <p:blipFill>
          <a:blip r:embed="rId10"/>
          <a:stretch>
            <a:fillRect/>
          </a:stretch>
        </p:blipFill>
        <p:spPr>
          <a:xfrm>
            <a:off x="5448301" y="3079229"/>
            <a:ext cx="1790700" cy="535425"/>
          </a:xfrm>
          <a:prstGeom prst="rect">
            <a:avLst/>
          </a:prstGeom>
        </p:spPr>
      </p:pic>
      <p:pic>
        <p:nvPicPr>
          <p:cNvPr id="37" name="Grafik 36"/>
          <p:cNvPicPr>
            <a:picLocks noChangeAspect="1"/>
          </p:cNvPicPr>
          <p:nvPr/>
        </p:nvPicPr>
        <p:blipFill>
          <a:blip r:embed="rId11"/>
          <a:stretch>
            <a:fillRect/>
          </a:stretch>
        </p:blipFill>
        <p:spPr>
          <a:xfrm>
            <a:off x="7305676" y="3073280"/>
            <a:ext cx="1790700" cy="541374"/>
          </a:xfrm>
          <a:prstGeom prst="rect">
            <a:avLst/>
          </a:prstGeom>
        </p:spPr>
      </p:pic>
      <p:pic>
        <p:nvPicPr>
          <p:cNvPr id="38" name="Grafik 37"/>
          <p:cNvPicPr>
            <a:picLocks noChangeAspect="1"/>
          </p:cNvPicPr>
          <p:nvPr/>
        </p:nvPicPr>
        <p:blipFill>
          <a:blip r:embed="rId12"/>
          <a:stretch>
            <a:fillRect/>
          </a:stretch>
        </p:blipFill>
        <p:spPr>
          <a:xfrm>
            <a:off x="3590926" y="3648940"/>
            <a:ext cx="1790700" cy="535425"/>
          </a:xfrm>
          <a:prstGeom prst="rect">
            <a:avLst/>
          </a:prstGeom>
        </p:spPr>
      </p:pic>
      <p:pic>
        <p:nvPicPr>
          <p:cNvPr id="39" name="Grafik 38"/>
          <p:cNvPicPr>
            <a:picLocks noChangeAspect="1"/>
          </p:cNvPicPr>
          <p:nvPr/>
        </p:nvPicPr>
        <p:blipFill>
          <a:blip r:embed="rId8"/>
          <a:stretch>
            <a:fillRect/>
          </a:stretch>
        </p:blipFill>
        <p:spPr>
          <a:xfrm>
            <a:off x="5448301" y="3642991"/>
            <a:ext cx="1790700" cy="541374"/>
          </a:xfrm>
          <a:prstGeom prst="rect">
            <a:avLst/>
          </a:prstGeom>
        </p:spPr>
      </p:pic>
      <p:pic>
        <p:nvPicPr>
          <p:cNvPr id="40" name="Grafik 39"/>
          <p:cNvPicPr>
            <a:picLocks noChangeAspect="1"/>
          </p:cNvPicPr>
          <p:nvPr/>
        </p:nvPicPr>
        <p:blipFill>
          <a:blip r:embed="rId9"/>
          <a:stretch>
            <a:fillRect/>
          </a:stretch>
        </p:blipFill>
        <p:spPr>
          <a:xfrm>
            <a:off x="7305676" y="3642991"/>
            <a:ext cx="1790700" cy="541374"/>
          </a:xfrm>
          <a:prstGeom prst="rect">
            <a:avLst/>
          </a:prstGeom>
        </p:spPr>
      </p:pic>
      <p:pic>
        <p:nvPicPr>
          <p:cNvPr id="41" name="Grafik 40"/>
          <p:cNvPicPr>
            <a:picLocks noChangeAspect="1"/>
          </p:cNvPicPr>
          <p:nvPr/>
        </p:nvPicPr>
        <p:blipFill>
          <a:blip r:embed="rId9"/>
          <a:stretch>
            <a:fillRect/>
          </a:stretch>
        </p:blipFill>
        <p:spPr>
          <a:xfrm>
            <a:off x="3590926" y="4220549"/>
            <a:ext cx="1790700" cy="541374"/>
          </a:xfrm>
          <a:prstGeom prst="rect">
            <a:avLst/>
          </a:prstGeom>
        </p:spPr>
      </p:pic>
      <p:pic>
        <p:nvPicPr>
          <p:cNvPr id="42" name="Grafik 41"/>
          <p:cNvPicPr>
            <a:picLocks noChangeAspect="1"/>
          </p:cNvPicPr>
          <p:nvPr/>
        </p:nvPicPr>
        <p:blipFill>
          <a:blip r:embed="rId10"/>
          <a:stretch>
            <a:fillRect/>
          </a:stretch>
        </p:blipFill>
        <p:spPr>
          <a:xfrm>
            <a:off x="5448301" y="4224706"/>
            <a:ext cx="1790700" cy="535425"/>
          </a:xfrm>
          <a:prstGeom prst="rect">
            <a:avLst/>
          </a:prstGeom>
        </p:spPr>
      </p:pic>
      <p:pic>
        <p:nvPicPr>
          <p:cNvPr id="43" name="Grafik 42"/>
          <p:cNvPicPr>
            <a:picLocks noChangeAspect="1"/>
          </p:cNvPicPr>
          <p:nvPr/>
        </p:nvPicPr>
        <p:blipFill>
          <a:blip r:embed="rId13"/>
          <a:stretch>
            <a:fillRect/>
          </a:stretch>
        </p:blipFill>
        <p:spPr>
          <a:xfrm>
            <a:off x="5448301" y="2497514"/>
            <a:ext cx="1790700" cy="541374"/>
          </a:xfrm>
          <a:prstGeom prst="rect">
            <a:avLst/>
          </a:prstGeom>
        </p:spPr>
      </p:pic>
      <p:pic>
        <p:nvPicPr>
          <p:cNvPr id="44" name="Grafik 43"/>
          <p:cNvPicPr>
            <a:picLocks noChangeAspect="1"/>
          </p:cNvPicPr>
          <p:nvPr/>
        </p:nvPicPr>
        <p:blipFill>
          <a:blip r:embed="rId14"/>
          <a:stretch>
            <a:fillRect/>
          </a:stretch>
        </p:blipFill>
        <p:spPr>
          <a:xfrm>
            <a:off x="3590926" y="4798107"/>
            <a:ext cx="1790700" cy="535425"/>
          </a:xfrm>
          <a:prstGeom prst="rect">
            <a:avLst/>
          </a:prstGeom>
        </p:spPr>
      </p:pic>
      <p:pic>
        <p:nvPicPr>
          <p:cNvPr id="45" name="Grafik 44"/>
          <p:cNvPicPr>
            <a:picLocks noChangeAspect="1"/>
          </p:cNvPicPr>
          <p:nvPr/>
        </p:nvPicPr>
        <p:blipFill>
          <a:blip r:embed="rId15"/>
          <a:stretch>
            <a:fillRect/>
          </a:stretch>
        </p:blipFill>
        <p:spPr>
          <a:xfrm>
            <a:off x="5448301" y="4798107"/>
            <a:ext cx="1790700" cy="539582"/>
          </a:xfrm>
          <a:prstGeom prst="rect">
            <a:avLst/>
          </a:prstGeom>
        </p:spPr>
      </p:pic>
      <p:pic>
        <p:nvPicPr>
          <p:cNvPr id="46" name="Grafik 45"/>
          <p:cNvPicPr>
            <a:picLocks noChangeAspect="1"/>
          </p:cNvPicPr>
          <p:nvPr/>
        </p:nvPicPr>
        <p:blipFill>
          <a:blip r:embed="rId16"/>
          <a:stretch>
            <a:fillRect/>
          </a:stretch>
        </p:blipFill>
        <p:spPr>
          <a:xfrm>
            <a:off x="3590926" y="5366063"/>
            <a:ext cx="1790700" cy="541374"/>
          </a:xfrm>
          <a:prstGeom prst="rect">
            <a:avLst/>
          </a:prstGeom>
        </p:spPr>
      </p:pic>
    </p:spTree>
    <p:extLst>
      <p:ext uri="{BB962C8B-B14F-4D97-AF65-F5344CB8AC3E}">
        <p14:creationId xmlns:p14="http://schemas.microsoft.com/office/powerpoint/2010/main" val="136788465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103</a:t>
            </a:fld>
            <a:endParaRPr lang="de-DE"/>
          </a:p>
        </p:txBody>
      </p:sp>
      <p:sp>
        <p:nvSpPr>
          <p:cNvPr id="3" name="Textplatzhalter 2"/>
          <p:cNvSpPr>
            <a:spLocks noGrp="1"/>
          </p:cNvSpPr>
          <p:nvPr>
            <p:ph type="body" sz="quarter" idx="10"/>
          </p:nvPr>
        </p:nvSpPr>
        <p:spPr/>
        <p:txBody>
          <a:bodyPr/>
          <a:lstStyle/>
          <a:p>
            <a:r>
              <a:rPr lang="de-DE" dirty="0" smtClean="0"/>
              <a:t>Der Markt</a:t>
            </a:r>
            <a:endParaRPr lang="de-DE" dirty="0"/>
          </a:p>
        </p:txBody>
      </p:sp>
      <p:sp>
        <p:nvSpPr>
          <p:cNvPr id="5" name="Titel 4"/>
          <p:cNvSpPr>
            <a:spLocks noGrp="1"/>
          </p:cNvSpPr>
          <p:nvPr>
            <p:ph type="title"/>
          </p:nvPr>
        </p:nvSpPr>
        <p:spPr/>
        <p:txBody>
          <a:bodyPr/>
          <a:lstStyle/>
          <a:p>
            <a:r>
              <a:rPr lang="de-DE" dirty="0"/>
              <a:t>Beraterausbildung | </a:t>
            </a:r>
            <a:r>
              <a:rPr lang="de-DE" dirty="0" smtClean="0"/>
              <a:t>Wohngebäude</a:t>
            </a:r>
            <a:endParaRPr lang="de-DE" dirty="0"/>
          </a:p>
        </p:txBody>
      </p:sp>
      <p:pic>
        <p:nvPicPr>
          <p:cNvPr id="7" name="Grafik 6"/>
          <p:cNvPicPr>
            <a:picLocks noChangeAspect="1"/>
          </p:cNvPicPr>
          <p:nvPr/>
        </p:nvPicPr>
        <p:blipFill>
          <a:blip r:embed="rId2"/>
          <a:stretch>
            <a:fillRect/>
          </a:stretch>
        </p:blipFill>
        <p:spPr>
          <a:xfrm>
            <a:off x="3072337" y="2151216"/>
            <a:ext cx="5932483" cy="4143598"/>
          </a:xfrm>
          <a:prstGeom prst="rect">
            <a:avLst/>
          </a:prstGeom>
        </p:spPr>
      </p:pic>
    </p:spTree>
    <p:extLst>
      <p:ext uri="{BB962C8B-B14F-4D97-AF65-F5344CB8AC3E}">
        <p14:creationId xmlns:p14="http://schemas.microsoft.com/office/powerpoint/2010/main" val="334336244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104</a:t>
            </a:fld>
            <a:endParaRPr lang="de-DE"/>
          </a:p>
        </p:txBody>
      </p:sp>
      <p:sp>
        <p:nvSpPr>
          <p:cNvPr id="3" name="Textplatzhalter 2"/>
          <p:cNvSpPr>
            <a:spLocks noGrp="1"/>
          </p:cNvSpPr>
          <p:nvPr>
            <p:ph type="body" sz="quarter" idx="10"/>
          </p:nvPr>
        </p:nvSpPr>
        <p:spPr/>
        <p:txBody>
          <a:bodyPr/>
          <a:lstStyle/>
          <a:p>
            <a:r>
              <a:rPr lang="de-DE" dirty="0" smtClean="0"/>
              <a:t>Allgemeine Bestimmungen</a:t>
            </a:r>
            <a:endParaRPr lang="de-DE" dirty="0"/>
          </a:p>
        </p:txBody>
      </p:sp>
      <p:sp>
        <p:nvSpPr>
          <p:cNvPr id="4" name="Textplatzhalter 3"/>
          <p:cNvSpPr>
            <a:spLocks noGrp="1"/>
          </p:cNvSpPr>
          <p:nvPr>
            <p:ph type="body" sz="half" idx="2"/>
          </p:nvPr>
        </p:nvSpPr>
        <p:spPr/>
        <p:txBody>
          <a:bodyPr/>
          <a:lstStyle/>
          <a:p>
            <a:r>
              <a:rPr lang="de-DE" sz="1600" dirty="0"/>
              <a:t>Mindestsicherungen ab </a:t>
            </a:r>
            <a:r>
              <a:rPr lang="de-DE" sz="1600" dirty="0" smtClean="0"/>
              <a:t>175 </a:t>
            </a:r>
            <a:r>
              <a:rPr lang="de-DE" sz="1600" dirty="0"/>
              <a:t>qm Wohnfläche bzw. ab einer Versicherungssumme von 115.000 Euro</a:t>
            </a:r>
            <a:r>
              <a:rPr lang="de-DE" sz="1600" dirty="0" smtClean="0"/>
              <a:t>:</a:t>
            </a:r>
            <a:br>
              <a:rPr lang="de-DE" sz="1600" dirty="0" smtClean="0"/>
            </a:br>
            <a:endParaRPr lang="de-DE" sz="1600" dirty="0"/>
          </a:p>
          <a:p>
            <a:r>
              <a:rPr lang="de-DE" sz="1600" b="1" dirty="0"/>
              <a:t>Zugangstüren zum Haus oder zur </a:t>
            </a:r>
            <a:r>
              <a:rPr lang="de-DE" sz="1600" b="1" dirty="0" smtClean="0"/>
              <a:t>Wohnung</a:t>
            </a:r>
          </a:p>
          <a:p>
            <a:pPr marL="285750" indent="-285750">
              <a:buFont typeface="Wingdings" panose="05000000000000000000" pitchFamily="2" charset="2"/>
              <a:buChar char="§"/>
            </a:pPr>
            <a:r>
              <a:rPr lang="de-DE" sz="1600" dirty="0" smtClean="0"/>
              <a:t>Verschluss </a:t>
            </a:r>
            <a:r>
              <a:rPr lang="de-DE" sz="1600" dirty="0"/>
              <a:t>durch Profilzylinder (bündig abschließend)</a:t>
            </a:r>
            <a:br>
              <a:rPr lang="de-DE" sz="1600" dirty="0"/>
            </a:br>
            <a:endParaRPr lang="de-DE" sz="1600" dirty="0"/>
          </a:p>
          <a:p>
            <a:r>
              <a:rPr lang="de-DE" sz="1600" b="1" dirty="0"/>
              <a:t>Balkon- und Terrassentüren/ Fenster im EG und </a:t>
            </a:r>
            <a:r>
              <a:rPr lang="de-DE" sz="1600" b="1" dirty="0" smtClean="0"/>
              <a:t>Kellerfenster</a:t>
            </a:r>
            <a:endParaRPr lang="de-DE" sz="1600" b="1" dirty="0"/>
          </a:p>
          <a:p>
            <a:pPr marL="285750" indent="-285750">
              <a:buFont typeface="Wingdings" panose="05000000000000000000" pitchFamily="2" charset="2"/>
              <a:buChar char="§"/>
            </a:pPr>
            <a:r>
              <a:rPr lang="de-DE" sz="1600" dirty="0"/>
              <a:t>Beschläge mit Mehrpunktverriegelung oder </a:t>
            </a:r>
          </a:p>
          <a:p>
            <a:pPr marL="285750" indent="-285750">
              <a:buFont typeface="Wingdings" panose="05000000000000000000" pitchFamily="2" charset="2"/>
              <a:buChar char="§"/>
            </a:pPr>
            <a:r>
              <a:rPr lang="de-DE" sz="1600" dirty="0"/>
              <a:t>Fensterschlösser (keine abschließbaren Fenstergriffe</a:t>
            </a:r>
            <a:r>
              <a:rPr lang="de-DE" sz="1600" dirty="0" smtClean="0"/>
              <a:t>)</a:t>
            </a:r>
            <a:br>
              <a:rPr lang="de-DE" sz="1600" dirty="0" smtClean="0"/>
            </a:br>
            <a:endParaRPr lang="de-DE" sz="1600" dirty="0" smtClean="0"/>
          </a:p>
          <a:p>
            <a:r>
              <a:rPr lang="de-DE" sz="1600" b="1" dirty="0"/>
              <a:t>Kellerfenster (über Lichtschächte </a:t>
            </a:r>
            <a:r>
              <a:rPr lang="de-DE" sz="1600" b="1" dirty="0" smtClean="0"/>
              <a:t>erreichbar)</a:t>
            </a:r>
          </a:p>
          <a:p>
            <a:pPr marL="285750" indent="-285750">
              <a:buFont typeface="Wingdings" panose="05000000000000000000" pitchFamily="2" charset="2"/>
              <a:buChar char="§"/>
            </a:pPr>
            <a:r>
              <a:rPr lang="de-DE" sz="1600" dirty="0" smtClean="0"/>
              <a:t>Sicherung </a:t>
            </a:r>
            <a:r>
              <a:rPr lang="de-DE" sz="1600" dirty="0"/>
              <a:t>der Rostabdeckung oder</a:t>
            </a:r>
          </a:p>
          <a:p>
            <a:pPr marL="285750" indent="-285750">
              <a:buFont typeface="Wingdings" panose="05000000000000000000" pitchFamily="2" charset="2"/>
              <a:buChar char="§"/>
            </a:pPr>
            <a:r>
              <a:rPr lang="de-DE" sz="1600" dirty="0" smtClean="0"/>
              <a:t>Gitter</a:t>
            </a:r>
            <a:br>
              <a:rPr lang="de-DE" sz="1600" dirty="0" smtClean="0"/>
            </a:br>
            <a:endParaRPr lang="de-DE" sz="1600" dirty="0" smtClean="0"/>
          </a:p>
          <a:p>
            <a:r>
              <a:rPr lang="de-DE" sz="1600" dirty="0"/>
              <a:t>Bei einem höheren Wertsachenanteil sind die Sicherungsanforderungen mit der Interlloyd individuell abzustimmen.</a:t>
            </a:r>
          </a:p>
          <a:p>
            <a:endParaRPr lang="de-DE" sz="1600" dirty="0"/>
          </a:p>
        </p:txBody>
      </p:sp>
      <p:sp>
        <p:nvSpPr>
          <p:cNvPr id="5" name="Titel 4"/>
          <p:cNvSpPr>
            <a:spLocks noGrp="1"/>
          </p:cNvSpPr>
          <p:nvPr>
            <p:ph type="title"/>
          </p:nvPr>
        </p:nvSpPr>
        <p:spPr/>
        <p:txBody>
          <a:bodyPr/>
          <a:lstStyle/>
          <a:p>
            <a:r>
              <a:rPr lang="de-DE" dirty="0"/>
              <a:t>Beraterausbildung | Hausrat</a:t>
            </a:r>
          </a:p>
        </p:txBody>
      </p:sp>
      <p:pic>
        <p:nvPicPr>
          <p:cNvPr id="6" name="Picture 20" descr="Interlloyd_logo"/>
          <p:cNvPicPr>
            <a:picLocks noChangeAspect="1" noChangeArrowheads="1"/>
          </p:cNvPicPr>
          <p:nvPr/>
        </p:nvPicPr>
        <p:blipFill>
          <a:blip r:embed="rId2" cstate="print"/>
          <a:srcRect/>
          <a:stretch>
            <a:fillRect/>
          </a:stretch>
        </p:blipFill>
        <p:spPr bwMode="auto">
          <a:xfrm>
            <a:off x="10609928" y="1635905"/>
            <a:ext cx="1152525" cy="460375"/>
          </a:xfrm>
          <a:prstGeom prst="rect">
            <a:avLst/>
          </a:prstGeom>
          <a:noFill/>
          <a:ln w="9525">
            <a:noFill/>
            <a:miter lim="800000"/>
            <a:headEnd/>
            <a:tailEnd/>
          </a:ln>
        </p:spPr>
      </p:pic>
    </p:spTree>
    <p:extLst>
      <p:ext uri="{BB962C8B-B14F-4D97-AF65-F5344CB8AC3E}">
        <p14:creationId xmlns:p14="http://schemas.microsoft.com/office/powerpoint/2010/main" val="243964487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105</a:t>
            </a:fld>
            <a:endParaRPr lang="de-DE"/>
          </a:p>
        </p:txBody>
      </p:sp>
      <p:sp>
        <p:nvSpPr>
          <p:cNvPr id="3" name="Textplatzhalter 2"/>
          <p:cNvSpPr>
            <a:spLocks noGrp="1"/>
          </p:cNvSpPr>
          <p:nvPr>
            <p:ph type="body" sz="quarter" idx="10"/>
          </p:nvPr>
        </p:nvSpPr>
        <p:spPr/>
        <p:txBody>
          <a:bodyPr/>
          <a:lstStyle/>
          <a:p>
            <a:r>
              <a:rPr lang="de-DE" dirty="0" smtClean="0"/>
              <a:t>Allgemeine Bestimmungen</a:t>
            </a:r>
            <a:endParaRPr lang="de-DE" dirty="0"/>
          </a:p>
        </p:txBody>
      </p:sp>
      <p:sp>
        <p:nvSpPr>
          <p:cNvPr id="4" name="Textplatzhalter 3"/>
          <p:cNvSpPr>
            <a:spLocks noGrp="1"/>
          </p:cNvSpPr>
          <p:nvPr>
            <p:ph type="body" sz="half" idx="2"/>
          </p:nvPr>
        </p:nvSpPr>
        <p:spPr/>
        <p:txBody>
          <a:bodyPr/>
          <a:lstStyle/>
          <a:p>
            <a:r>
              <a:rPr lang="de-DE" sz="1600" dirty="0" smtClean="0"/>
              <a:t>Wohnfläche</a:t>
            </a:r>
          </a:p>
          <a:p>
            <a:pPr marL="285750" indent="-285750">
              <a:buFont typeface="Wingdings" panose="05000000000000000000" pitchFamily="2" charset="2"/>
              <a:buChar char="§"/>
            </a:pPr>
            <a:r>
              <a:rPr lang="de-DE" sz="1600" dirty="0"/>
              <a:t>Die Wohnfläche ist dem Kaufvertrag, dem Mietvertrag oder den Bauunterlagen zu entnehmen.</a:t>
            </a:r>
          </a:p>
          <a:p>
            <a:pPr marL="285750" indent="-285750">
              <a:buFont typeface="Wingdings" panose="05000000000000000000" pitchFamily="2" charset="2"/>
              <a:buChar char="§"/>
            </a:pPr>
            <a:r>
              <a:rPr lang="de-DE" sz="1600" dirty="0"/>
              <a:t>Alle zu Wohn-, Gewerbe- oder Hobbyzwecken ausgebauten Flächen sind zu berücksichtigen.</a:t>
            </a:r>
          </a:p>
          <a:p>
            <a:endParaRPr lang="de-DE" sz="1600" dirty="0" smtClean="0"/>
          </a:p>
          <a:p>
            <a:r>
              <a:rPr lang="de-DE" sz="1600" dirty="0"/>
              <a:t>Zur Wohnfläche zählen </a:t>
            </a:r>
            <a:r>
              <a:rPr lang="de-DE" sz="1600" u="sng" dirty="0"/>
              <a:t>nicht</a:t>
            </a:r>
            <a:r>
              <a:rPr lang="de-DE" sz="1600" dirty="0"/>
              <a:t>: </a:t>
            </a:r>
          </a:p>
          <a:p>
            <a:pPr marL="285750" indent="-285750">
              <a:buFont typeface="Wingdings" panose="05000000000000000000" pitchFamily="2" charset="2"/>
              <a:buChar char="§"/>
            </a:pPr>
            <a:r>
              <a:rPr lang="de-DE" sz="1600" dirty="0"/>
              <a:t>Treppen</a:t>
            </a:r>
          </a:p>
          <a:p>
            <a:pPr marL="285750" indent="-285750">
              <a:buFont typeface="Wingdings" panose="05000000000000000000" pitchFamily="2" charset="2"/>
              <a:buChar char="§"/>
            </a:pPr>
            <a:r>
              <a:rPr lang="de-DE" sz="1600" dirty="0"/>
              <a:t>Balkone</a:t>
            </a:r>
          </a:p>
          <a:p>
            <a:pPr marL="285750" indent="-285750">
              <a:buFont typeface="Wingdings" panose="05000000000000000000" pitchFamily="2" charset="2"/>
              <a:buChar char="§"/>
            </a:pPr>
            <a:r>
              <a:rPr lang="de-DE" sz="1600" dirty="0"/>
              <a:t>Loggien</a:t>
            </a:r>
          </a:p>
          <a:p>
            <a:pPr marL="285750" indent="-285750">
              <a:buFont typeface="Wingdings" panose="05000000000000000000" pitchFamily="2" charset="2"/>
              <a:buChar char="§"/>
            </a:pPr>
            <a:r>
              <a:rPr lang="de-DE" sz="1600" dirty="0"/>
              <a:t>Terrassen</a:t>
            </a:r>
          </a:p>
          <a:p>
            <a:pPr marL="285750" indent="-285750">
              <a:buFont typeface="Wingdings" panose="05000000000000000000" pitchFamily="2" charset="2"/>
              <a:buChar char="§"/>
            </a:pPr>
            <a:r>
              <a:rPr lang="de-DE" sz="1600" dirty="0"/>
              <a:t>Garagen</a:t>
            </a:r>
          </a:p>
          <a:p>
            <a:pPr marL="285750" indent="-285750">
              <a:buFont typeface="Wingdings" panose="05000000000000000000" pitchFamily="2" charset="2"/>
              <a:buChar char="§"/>
            </a:pPr>
            <a:r>
              <a:rPr lang="de-DE" sz="1600" dirty="0"/>
              <a:t>Carports</a:t>
            </a:r>
          </a:p>
          <a:p>
            <a:pPr marL="285750" indent="-285750">
              <a:buFont typeface="Wingdings" panose="05000000000000000000" pitchFamily="2" charset="2"/>
              <a:buChar char="§"/>
            </a:pPr>
            <a:r>
              <a:rPr lang="de-DE" sz="1600" dirty="0"/>
              <a:t>sonstige nicht ausgebaute Räume</a:t>
            </a:r>
          </a:p>
          <a:p>
            <a:endParaRPr lang="de-DE" sz="1600" dirty="0"/>
          </a:p>
        </p:txBody>
      </p:sp>
      <p:sp>
        <p:nvSpPr>
          <p:cNvPr id="5" name="Titel 4"/>
          <p:cNvSpPr>
            <a:spLocks noGrp="1"/>
          </p:cNvSpPr>
          <p:nvPr>
            <p:ph type="title"/>
          </p:nvPr>
        </p:nvSpPr>
        <p:spPr/>
        <p:txBody>
          <a:bodyPr/>
          <a:lstStyle/>
          <a:p>
            <a:r>
              <a:rPr lang="de-DE" dirty="0"/>
              <a:t>Beraterausbildung | Hausrat</a:t>
            </a:r>
          </a:p>
        </p:txBody>
      </p:sp>
      <p:pic>
        <p:nvPicPr>
          <p:cNvPr id="6" name="Picture 20" descr="Interlloyd_logo"/>
          <p:cNvPicPr>
            <a:picLocks noChangeAspect="1" noChangeArrowheads="1"/>
          </p:cNvPicPr>
          <p:nvPr/>
        </p:nvPicPr>
        <p:blipFill>
          <a:blip r:embed="rId2" cstate="print"/>
          <a:srcRect/>
          <a:stretch>
            <a:fillRect/>
          </a:stretch>
        </p:blipFill>
        <p:spPr bwMode="auto">
          <a:xfrm>
            <a:off x="10609928" y="1635905"/>
            <a:ext cx="1152525" cy="460375"/>
          </a:xfrm>
          <a:prstGeom prst="rect">
            <a:avLst/>
          </a:prstGeom>
          <a:noFill/>
          <a:ln w="9525">
            <a:noFill/>
            <a:miter lim="800000"/>
            <a:headEnd/>
            <a:tailEnd/>
          </a:ln>
        </p:spPr>
      </p:pic>
    </p:spTree>
    <p:extLst>
      <p:ext uri="{BB962C8B-B14F-4D97-AF65-F5344CB8AC3E}">
        <p14:creationId xmlns:p14="http://schemas.microsoft.com/office/powerpoint/2010/main" val="407145885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106</a:t>
            </a:fld>
            <a:endParaRPr lang="de-DE"/>
          </a:p>
        </p:txBody>
      </p:sp>
      <p:sp>
        <p:nvSpPr>
          <p:cNvPr id="3" name="Textplatzhalter 2"/>
          <p:cNvSpPr>
            <a:spLocks noGrp="1"/>
          </p:cNvSpPr>
          <p:nvPr>
            <p:ph type="body" sz="quarter" idx="10"/>
          </p:nvPr>
        </p:nvSpPr>
        <p:spPr/>
        <p:txBody>
          <a:bodyPr/>
          <a:lstStyle/>
          <a:p>
            <a:r>
              <a:rPr lang="de-DE" dirty="0" smtClean="0"/>
              <a:t>Allgemeine Bestimmungen</a:t>
            </a:r>
            <a:endParaRPr lang="de-DE" dirty="0"/>
          </a:p>
        </p:txBody>
      </p:sp>
      <p:sp>
        <p:nvSpPr>
          <p:cNvPr id="4" name="Textplatzhalter 3"/>
          <p:cNvSpPr>
            <a:spLocks noGrp="1"/>
          </p:cNvSpPr>
          <p:nvPr>
            <p:ph type="body" sz="half" idx="2"/>
          </p:nvPr>
        </p:nvSpPr>
        <p:spPr/>
        <p:txBody>
          <a:bodyPr/>
          <a:lstStyle/>
          <a:p>
            <a:r>
              <a:rPr lang="de-DE" sz="1600" dirty="0" smtClean="0"/>
              <a:t>Wohnfläche</a:t>
            </a:r>
          </a:p>
          <a:p>
            <a:r>
              <a:rPr lang="de-DE" sz="1600" dirty="0"/>
              <a:t>Sind derartige Unterlagen nicht vorhanden, ist die Wohnfläche nach Maßgabe der folgenden Bestimmungen zu ermitteln:</a:t>
            </a:r>
          </a:p>
          <a:p>
            <a:endParaRPr lang="de-DE" sz="1600" dirty="0" smtClean="0"/>
          </a:p>
          <a:p>
            <a:r>
              <a:rPr lang="de-DE" sz="1600" dirty="0"/>
              <a:t>Wohnfläche = Summe der Gesamtgrundfläche aller Räume</a:t>
            </a:r>
            <a:br>
              <a:rPr lang="de-DE" sz="1600" dirty="0"/>
            </a:br>
            <a:r>
              <a:rPr lang="de-DE" sz="1600" dirty="0" smtClean="0"/>
              <a:t>		(</a:t>
            </a:r>
            <a:r>
              <a:rPr lang="de-DE" sz="1600" dirty="0"/>
              <a:t>Innenmaß ohne Innenwände, kein Abzug für Dachschrägen) </a:t>
            </a:r>
            <a:r>
              <a:rPr lang="de-DE" sz="1600" dirty="0" smtClean="0"/>
              <a:t>der Wohnung </a:t>
            </a:r>
            <a:r>
              <a:rPr lang="de-DE" sz="1600" dirty="0"/>
              <a:t>oder des Gebäudes </a:t>
            </a:r>
            <a:r>
              <a:rPr lang="de-DE" sz="1600" dirty="0" smtClean="0"/>
              <a:t>		</a:t>
            </a:r>
            <a:r>
              <a:rPr lang="de-DE" sz="1600" dirty="0"/>
              <a:t>	und </a:t>
            </a:r>
            <a:r>
              <a:rPr lang="de-DE" sz="1600" dirty="0" smtClean="0"/>
              <a:t>der </a:t>
            </a:r>
            <a:r>
              <a:rPr lang="de-DE" sz="1600" dirty="0"/>
              <a:t>zu Wohn- bzw. Gewerbezwecken genutzten Nebengebäude </a:t>
            </a:r>
          </a:p>
          <a:p>
            <a:r>
              <a:rPr lang="de-DE" sz="1600" dirty="0"/>
              <a:t/>
            </a:r>
            <a:br>
              <a:rPr lang="de-DE" sz="1600" dirty="0"/>
            </a:br>
            <a:r>
              <a:rPr lang="de-DE" sz="1600" dirty="0"/>
              <a:t>Zur Wohnfläche zählen auch Arbeitszimmer, gewerblich und beruflich genutzte Räume, Hobbyräume und Wintergärten.</a:t>
            </a:r>
          </a:p>
          <a:p>
            <a:r>
              <a:rPr lang="de-DE" sz="1600" dirty="0"/>
              <a:t>Vorhandene Kellerräume sind bei Ein-, Zweifamilien- und Reihenhäusern unabhängig der Nutzung mit 20 % der Grundfläche zu berücksichtigen (Interlloyd).</a:t>
            </a:r>
          </a:p>
          <a:p>
            <a:endParaRPr lang="de-DE" sz="1600" dirty="0"/>
          </a:p>
        </p:txBody>
      </p:sp>
      <p:sp>
        <p:nvSpPr>
          <p:cNvPr id="5" name="Titel 4"/>
          <p:cNvSpPr>
            <a:spLocks noGrp="1"/>
          </p:cNvSpPr>
          <p:nvPr>
            <p:ph type="title"/>
          </p:nvPr>
        </p:nvSpPr>
        <p:spPr/>
        <p:txBody>
          <a:bodyPr/>
          <a:lstStyle/>
          <a:p>
            <a:r>
              <a:rPr lang="de-DE" dirty="0"/>
              <a:t>Beraterausbildung | Hausrat</a:t>
            </a:r>
          </a:p>
        </p:txBody>
      </p:sp>
      <p:pic>
        <p:nvPicPr>
          <p:cNvPr id="6" name="Picture 20" descr="Interlloyd_logo"/>
          <p:cNvPicPr>
            <a:picLocks noChangeAspect="1" noChangeArrowheads="1"/>
          </p:cNvPicPr>
          <p:nvPr/>
        </p:nvPicPr>
        <p:blipFill>
          <a:blip r:embed="rId2" cstate="print"/>
          <a:srcRect/>
          <a:stretch>
            <a:fillRect/>
          </a:stretch>
        </p:blipFill>
        <p:spPr bwMode="auto">
          <a:xfrm>
            <a:off x="10609928" y="1635905"/>
            <a:ext cx="1152525" cy="460375"/>
          </a:xfrm>
          <a:prstGeom prst="rect">
            <a:avLst/>
          </a:prstGeom>
          <a:noFill/>
          <a:ln w="9525">
            <a:noFill/>
            <a:miter lim="800000"/>
            <a:headEnd/>
            <a:tailEnd/>
          </a:ln>
        </p:spPr>
      </p:pic>
    </p:spTree>
    <p:extLst>
      <p:ext uri="{BB962C8B-B14F-4D97-AF65-F5344CB8AC3E}">
        <p14:creationId xmlns:p14="http://schemas.microsoft.com/office/powerpoint/2010/main" val="266853252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107</a:t>
            </a:fld>
            <a:endParaRPr lang="de-DE"/>
          </a:p>
        </p:txBody>
      </p:sp>
      <p:sp>
        <p:nvSpPr>
          <p:cNvPr id="3" name="Textplatzhalter 2"/>
          <p:cNvSpPr>
            <a:spLocks noGrp="1"/>
          </p:cNvSpPr>
          <p:nvPr>
            <p:ph type="body" sz="quarter" idx="10"/>
          </p:nvPr>
        </p:nvSpPr>
        <p:spPr/>
        <p:txBody>
          <a:bodyPr/>
          <a:lstStyle/>
          <a:p>
            <a:r>
              <a:rPr lang="de-DE" dirty="0" smtClean="0"/>
              <a:t>Leistungsübersichten</a:t>
            </a:r>
            <a:endParaRPr lang="de-DE" dirty="0"/>
          </a:p>
        </p:txBody>
      </p:sp>
      <p:sp>
        <p:nvSpPr>
          <p:cNvPr id="5" name="Titel 4"/>
          <p:cNvSpPr>
            <a:spLocks noGrp="1"/>
          </p:cNvSpPr>
          <p:nvPr>
            <p:ph type="title"/>
          </p:nvPr>
        </p:nvSpPr>
        <p:spPr/>
        <p:txBody>
          <a:bodyPr/>
          <a:lstStyle/>
          <a:p>
            <a:r>
              <a:rPr lang="de-DE" dirty="0"/>
              <a:t>Beraterausbildung | Hausrat</a:t>
            </a:r>
          </a:p>
        </p:txBody>
      </p:sp>
      <p:pic>
        <p:nvPicPr>
          <p:cNvPr id="6" name="Picture 20" descr="Interlloyd_logo"/>
          <p:cNvPicPr>
            <a:picLocks noChangeAspect="1" noChangeArrowheads="1"/>
          </p:cNvPicPr>
          <p:nvPr/>
        </p:nvPicPr>
        <p:blipFill>
          <a:blip r:embed="rId3" cstate="print"/>
          <a:srcRect/>
          <a:stretch>
            <a:fillRect/>
          </a:stretch>
        </p:blipFill>
        <p:spPr bwMode="auto">
          <a:xfrm>
            <a:off x="10609928" y="1635905"/>
            <a:ext cx="1152525" cy="460375"/>
          </a:xfrm>
          <a:prstGeom prst="rect">
            <a:avLst/>
          </a:prstGeom>
          <a:noFill/>
          <a:ln w="9525">
            <a:noFill/>
            <a:miter lim="800000"/>
            <a:headEnd/>
            <a:tailEnd/>
          </a:ln>
        </p:spPr>
      </p:pic>
      <p:graphicFrame>
        <p:nvGraphicFramePr>
          <p:cNvPr id="8" name="Object 48">
            <a:hlinkClick r:id="" action="ppaction://ole?verb=0"/>
          </p:cNvPr>
          <p:cNvGraphicFramePr>
            <a:graphicFrameLocks noChangeAspect="1"/>
          </p:cNvGraphicFramePr>
          <p:nvPr>
            <p:extLst/>
          </p:nvPr>
        </p:nvGraphicFramePr>
        <p:xfrm>
          <a:off x="3514321" y="2703079"/>
          <a:ext cx="2192338" cy="3097213"/>
        </p:xfrm>
        <a:graphic>
          <a:graphicData uri="http://schemas.openxmlformats.org/presentationml/2006/ole">
            <mc:AlternateContent xmlns:mc="http://schemas.openxmlformats.org/markup-compatibility/2006">
              <mc:Choice xmlns:v="urn:schemas-microsoft-com:vml" Requires="v">
                <p:oleObj spid="_x0000_s1028" name="Acrobat Document" r:id="rId4" imgW="5508000" imgH="7794360" progId="AcroExch.Document.11">
                  <p:embed/>
                </p:oleObj>
              </mc:Choice>
              <mc:Fallback>
                <p:oleObj name="Acrobat Document" r:id="rId4" imgW="5508000" imgH="7794360" progId="AcroExch.Document.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4321" y="2703079"/>
                        <a:ext cx="2192338" cy="3097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50">
            <a:hlinkClick r:id="" action="ppaction://ole?verb=0"/>
          </p:cNvPr>
          <p:cNvGraphicFramePr>
            <a:graphicFrameLocks noChangeAspect="1"/>
          </p:cNvGraphicFramePr>
          <p:nvPr>
            <p:extLst/>
          </p:nvPr>
        </p:nvGraphicFramePr>
        <p:xfrm>
          <a:off x="6467071" y="2703079"/>
          <a:ext cx="2189163" cy="3097213"/>
        </p:xfrm>
        <a:graphic>
          <a:graphicData uri="http://schemas.openxmlformats.org/presentationml/2006/ole">
            <mc:AlternateContent xmlns:mc="http://schemas.openxmlformats.org/markup-compatibility/2006">
              <mc:Choice xmlns:v="urn:schemas-microsoft-com:vml" Requires="v">
                <p:oleObj spid="_x0000_s1029" name="Acrobat Document" r:id="rId6" imgW="5668166" imgH="8019048" progId="AcroExch.Document.11">
                  <p:embed/>
                </p:oleObj>
              </mc:Choice>
              <mc:Fallback>
                <p:oleObj name="Acrobat Document" r:id="rId6" imgW="5668166" imgH="8019048" progId="AcroExch.Document.1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7071" y="2703079"/>
                        <a:ext cx="2189163" cy="3097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5875333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108</a:t>
            </a:fld>
            <a:endParaRPr lang="de-DE"/>
          </a:p>
        </p:txBody>
      </p:sp>
      <p:sp>
        <p:nvSpPr>
          <p:cNvPr id="3" name="Textplatzhalter 2"/>
          <p:cNvSpPr>
            <a:spLocks noGrp="1"/>
          </p:cNvSpPr>
          <p:nvPr>
            <p:ph type="body" sz="quarter" idx="10"/>
          </p:nvPr>
        </p:nvSpPr>
        <p:spPr/>
        <p:txBody>
          <a:bodyPr/>
          <a:lstStyle/>
          <a:p>
            <a:r>
              <a:rPr lang="de-DE" dirty="0" smtClean="0"/>
              <a:t>Wohngebäudeversicherung</a:t>
            </a:r>
            <a:endParaRPr lang="de-DE" dirty="0"/>
          </a:p>
        </p:txBody>
      </p:sp>
      <p:sp>
        <p:nvSpPr>
          <p:cNvPr id="5" name="Titel 4"/>
          <p:cNvSpPr>
            <a:spLocks noGrp="1"/>
          </p:cNvSpPr>
          <p:nvPr>
            <p:ph type="title"/>
          </p:nvPr>
        </p:nvSpPr>
        <p:spPr/>
        <p:txBody>
          <a:bodyPr/>
          <a:lstStyle/>
          <a:p>
            <a:r>
              <a:rPr lang="de-DE" dirty="0" smtClean="0"/>
              <a:t>Beraterausbildung | Wohngebäude</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28050" b="27799"/>
          <a:stretch/>
        </p:blipFill>
        <p:spPr>
          <a:xfrm>
            <a:off x="479425" y="2493033"/>
            <a:ext cx="11233150" cy="3306360"/>
          </a:xfrm>
          <a:prstGeom prst="rect">
            <a:avLst/>
          </a:prstGeom>
        </p:spPr>
      </p:pic>
    </p:spTree>
    <p:extLst>
      <p:ext uri="{BB962C8B-B14F-4D97-AF65-F5344CB8AC3E}">
        <p14:creationId xmlns:p14="http://schemas.microsoft.com/office/powerpoint/2010/main" val="360636760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109</a:t>
            </a:fld>
            <a:endParaRPr lang="de-DE"/>
          </a:p>
        </p:txBody>
      </p:sp>
      <p:sp>
        <p:nvSpPr>
          <p:cNvPr id="3" name="Textplatzhalter 2"/>
          <p:cNvSpPr>
            <a:spLocks noGrp="1"/>
          </p:cNvSpPr>
          <p:nvPr>
            <p:ph type="body" sz="quarter" idx="10"/>
          </p:nvPr>
        </p:nvSpPr>
        <p:spPr/>
        <p:txBody>
          <a:bodyPr/>
          <a:lstStyle/>
          <a:p>
            <a:r>
              <a:rPr lang="de-DE" dirty="0" smtClean="0"/>
              <a:t>Versicherte Sachen</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Wohngebäude mit Garage/Carport und unbedeutenden </a:t>
            </a:r>
            <a:r>
              <a:rPr lang="de-DE" sz="1600" dirty="0" smtClean="0"/>
              <a:t>Nebengebäuden</a:t>
            </a:r>
            <a:endParaRPr lang="de-DE" sz="1600" dirty="0"/>
          </a:p>
          <a:p>
            <a:pPr marL="285750" indent="-285750">
              <a:buFont typeface="Wingdings" panose="05000000000000000000" pitchFamily="2" charset="2"/>
              <a:buChar char="§"/>
            </a:pPr>
            <a:r>
              <a:rPr lang="de-DE" sz="1600" dirty="0"/>
              <a:t>Gebäudebestandteile (z. B. Einbaumöbel und -Küchen, sofern für das Gebäude raumspezifisch geplant und gefertigt</a:t>
            </a:r>
            <a:r>
              <a:rPr lang="de-DE" sz="1600" dirty="0" smtClean="0"/>
              <a:t>)</a:t>
            </a:r>
            <a:endParaRPr lang="de-DE" sz="1600" dirty="0"/>
          </a:p>
          <a:p>
            <a:pPr marL="285750" indent="-285750">
              <a:buFont typeface="Wingdings" panose="05000000000000000000" pitchFamily="2" charset="2"/>
              <a:buChar char="§"/>
            </a:pPr>
            <a:r>
              <a:rPr lang="de-DE" sz="1600" dirty="0"/>
              <a:t>Innen oder außen angebrachtes Gebäudezubehör, das der Gebäudeinstandhaltung oder Wohnzwecken dient (z. B. Eingangsbeleuchtung, Alarmanlage, etc</a:t>
            </a:r>
            <a:r>
              <a:rPr lang="de-DE" sz="1600" dirty="0" smtClean="0"/>
              <a:t>.)</a:t>
            </a:r>
            <a:endParaRPr lang="de-DE" sz="1600" dirty="0"/>
          </a:p>
          <a:p>
            <a:pPr marL="285750" indent="-285750">
              <a:buFont typeface="Wingdings" panose="05000000000000000000" pitchFamily="2" charset="2"/>
              <a:buChar char="§"/>
            </a:pPr>
            <a:r>
              <a:rPr lang="de-DE" sz="1600" dirty="0"/>
              <a:t>Klingel-, Briefkastenanlage, Müllboxen auf dem </a:t>
            </a:r>
            <a:r>
              <a:rPr lang="de-DE" sz="1600" dirty="0" smtClean="0"/>
              <a:t>Grundstück</a:t>
            </a:r>
            <a:endParaRPr lang="de-DE" sz="1600" dirty="0"/>
          </a:p>
          <a:p>
            <a:pPr marL="285750" indent="-285750">
              <a:buFont typeface="Wingdings" panose="05000000000000000000" pitchFamily="2" charset="2"/>
              <a:buChar char="§"/>
            </a:pPr>
            <a:r>
              <a:rPr lang="de-DE" sz="1600" dirty="0"/>
              <a:t>Terrassen am Gebäude als Grundstücksbestandteil </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Tree>
    <p:extLst>
      <p:ext uri="{BB962C8B-B14F-4D97-AF65-F5344CB8AC3E}">
        <p14:creationId xmlns:p14="http://schemas.microsoft.com/office/powerpoint/2010/main" val="1420689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quarter" idx="10"/>
          </p:nvPr>
        </p:nvSpPr>
        <p:spPr/>
        <p:txBody>
          <a:bodyPr/>
          <a:lstStyle/>
          <a:p>
            <a:r>
              <a:rPr lang="de-DE" dirty="0"/>
              <a:t>Ausschlüsse nach den AHB</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smtClean="0"/>
              <a:t>Zum Beispiel:</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Miete, Leihe, Pacht</a:t>
            </a:r>
          </a:p>
          <a:p>
            <a:pPr marL="285750" indent="-285750" eaLnBrk="0" hangingPunct="0">
              <a:spcBef>
                <a:spcPct val="50000"/>
              </a:spcBef>
              <a:buClr>
                <a:srgbClr val="1D2D4B"/>
              </a:buClr>
              <a:buFont typeface="Wingdings" panose="05000000000000000000" pitchFamily="2" charset="2"/>
              <a:buChar char="§"/>
            </a:pPr>
            <a:r>
              <a:rPr kumimoji="1" lang="de-DE" sz="1600" dirty="0"/>
              <a:t>Hilfeleistungen mit Einverständnis</a:t>
            </a:r>
          </a:p>
          <a:p>
            <a:pPr marL="285750" indent="-285750" eaLnBrk="0" hangingPunct="0">
              <a:spcBef>
                <a:spcPct val="50000"/>
              </a:spcBef>
              <a:buClr>
                <a:srgbClr val="1D2D4B"/>
              </a:buClr>
              <a:buFont typeface="Wingdings" panose="05000000000000000000" pitchFamily="2" charset="2"/>
              <a:buChar char="§"/>
            </a:pPr>
            <a:r>
              <a:rPr kumimoji="1" lang="de-DE" sz="1600" dirty="0"/>
              <a:t>Gefährliche und außergewöhnliche Beschäftigungen</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58435955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110</a:t>
            </a:fld>
            <a:endParaRPr lang="de-DE"/>
          </a:p>
        </p:txBody>
      </p:sp>
      <p:sp>
        <p:nvSpPr>
          <p:cNvPr id="3" name="Textplatzhalter 2"/>
          <p:cNvSpPr>
            <a:spLocks noGrp="1"/>
          </p:cNvSpPr>
          <p:nvPr>
            <p:ph type="body" sz="quarter" idx="10"/>
          </p:nvPr>
        </p:nvSpPr>
        <p:spPr/>
        <p:txBody>
          <a:bodyPr/>
          <a:lstStyle/>
          <a:p>
            <a:r>
              <a:rPr lang="de-DE" dirty="0" smtClean="0"/>
              <a:t>Nicht versicherte Sachen</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Vom Mieter eingebrachte </a:t>
            </a:r>
            <a:r>
              <a:rPr lang="de-DE" sz="1600" dirty="0" smtClean="0"/>
              <a:t>Sachen</a:t>
            </a:r>
            <a:endParaRPr lang="de-DE" sz="1600" dirty="0"/>
          </a:p>
          <a:p>
            <a:pPr marL="285750" indent="-285750">
              <a:buFont typeface="Wingdings" panose="05000000000000000000" pitchFamily="2" charset="2"/>
              <a:buChar char="§"/>
            </a:pPr>
            <a:r>
              <a:rPr lang="de-DE" sz="1600" dirty="0"/>
              <a:t>Gebäude die </a:t>
            </a:r>
          </a:p>
          <a:p>
            <a:pPr marL="742950" lvl="1" indent="-285750">
              <a:buFont typeface="Wingdings" panose="05000000000000000000" pitchFamily="2" charset="2"/>
              <a:buChar char="§"/>
            </a:pPr>
            <a:r>
              <a:rPr lang="de-DE" sz="1600" dirty="0"/>
              <a:t>noch nicht bezugsfertig sind</a:t>
            </a:r>
          </a:p>
          <a:p>
            <a:pPr marL="742950" lvl="1" indent="-285750">
              <a:buFont typeface="Wingdings" panose="05000000000000000000" pitchFamily="2" charset="2"/>
              <a:buChar char="§"/>
            </a:pPr>
            <a:r>
              <a:rPr lang="de-DE" sz="1600" dirty="0"/>
              <a:t>wegen Umbaus für ihren Zweck nicht nutzbar </a:t>
            </a:r>
            <a:r>
              <a:rPr lang="de-DE" sz="1600" dirty="0" smtClean="0"/>
              <a:t>sind</a:t>
            </a:r>
            <a:endParaRPr lang="de-DE" sz="1600" dirty="0"/>
          </a:p>
          <a:p>
            <a:pPr marL="285750" indent="-285750">
              <a:buFont typeface="Wingdings" panose="05000000000000000000" pitchFamily="2" charset="2"/>
              <a:buChar char="§"/>
            </a:pPr>
            <a:r>
              <a:rPr lang="de-DE" sz="1600" dirty="0"/>
              <a:t>Nicht deklarierte Gebäude</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Tree>
    <p:extLst>
      <p:ext uri="{BB962C8B-B14F-4D97-AF65-F5344CB8AC3E}">
        <p14:creationId xmlns:p14="http://schemas.microsoft.com/office/powerpoint/2010/main" val="281635553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111</a:t>
            </a:fld>
            <a:endParaRPr lang="de-DE"/>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
        <p:nvSpPr>
          <p:cNvPr id="8" name="Text Box 5"/>
          <p:cNvSpPr txBox="1">
            <a:spLocks noChangeArrowheads="1"/>
          </p:cNvSpPr>
          <p:nvPr/>
        </p:nvSpPr>
        <p:spPr bwMode="auto">
          <a:xfrm>
            <a:off x="2849765" y="1986222"/>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9" name="Text Box 6"/>
          <p:cNvSpPr txBox="1">
            <a:spLocks noChangeArrowheads="1"/>
          </p:cNvSpPr>
          <p:nvPr/>
        </p:nvSpPr>
        <p:spPr bwMode="auto">
          <a:xfrm>
            <a:off x="4865890" y="2849822"/>
            <a:ext cx="2449513"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Leitungswasser</a:t>
            </a:r>
          </a:p>
        </p:txBody>
      </p:sp>
      <p:sp>
        <p:nvSpPr>
          <p:cNvPr id="10" name="Text Box 27"/>
          <p:cNvSpPr txBox="1">
            <a:spLocks noChangeArrowheads="1"/>
          </p:cNvSpPr>
          <p:nvPr/>
        </p:nvSpPr>
        <p:spPr bwMode="auto">
          <a:xfrm>
            <a:off x="2130628" y="2849822"/>
            <a:ext cx="2449512"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Feuer</a:t>
            </a:r>
          </a:p>
        </p:txBody>
      </p:sp>
      <p:sp>
        <p:nvSpPr>
          <p:cNvPr id="11" name="Text Box 6"/>
          <p:cNvSpPr txBox="1">
            <a:spLocks noChangeArrowheads="1"/>
          </p:cNvSpPr>
          <p:nvPr/>
        </p:nvSpPr>
        <p:spPr bwMode="auto">
          <a:xfrm>
            <a:off x="7601153" y="2849822"/>
            <a:ext cx="2449512" cy="284163"/>
          </a:xfrm>
          <a:prstGeom prst="rect">
            <a:avLst/>
          </a:prstGeom>
          <a:solidFill>
            <a:srgbClr val="DDDDDD"/>
          </a:solidFill>
          <a:ln w="9525" algn="ctr">
            <a:solidFill>
              <a:srgbClr val="1D2D4B"/>
            </a:solidFill>
            <a:miter lim="800000"/>
            <a:headEnd/>
            <a:tailEnd/>
          </a:ln>
        </p:spPr>
        <p:txBody>
          <a:bodyPr>
            <a:spAutoFit/>
          </a:bodyPr>
          <a:lstStyle/>
          <a:p>
            <a:pPr>
              <a:spcBef>
                <a:spcPct val="50000"/>
              </a:spcBef>
            </a:pPr>
            <a:r>
              <a:rPr lang="de-DE" sz="1200" b="1">
                <a:solidFill>
                  <a:srgbClr val="1D2D4B"/>
                </a:solidFill>
              </a:rPr>
              <a:t>Sturm/Hagel	</a:t>
            </a:r>
          </a:p>
        </p:txBody>
      </p:sp>
      <p:sp>
        <p:nvSpPr>
          <p:cNvPr id="12" name="Text Box 16"/>
          <p:cNvSpPr txBox="1">
            <a:spLocks noChangeArrowheads="1"/>
          </p:cNvSpPr>
          <p:nvPr/>
        </p:nvSpPr>
        <p:spPr bwMode="auto">
          <a:xfrm>
            <a:off x="2130628" y="3283210"/>
            <a:ext cx="2451100" cy="14732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sp>
        <p:nvSpPr>
          <p:cNvPr id="13" name="Text Box 16"/>
          <p:cNvSpPr txBox="1">
            <a:spLocks noChangeArrowheads="1"/>
          </p:cNvSpPr>
          <p:nvPr/>
        </p:nvSpPr>
        <p:spPr bwMode="auto">
          <a:xfrm>
            <a:off x="4865890" y="3283210"/>
            <a:ext cx="2451100" cy="5588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Bruchschäden</a:t>
            </a:r>
          </a:p>
          <a:p>
            <a:pPr marL="174625" indent="-174625" algn="l">
              <a:spcBef>
                <a:spcPct val="50000"/>
              </a:spcBef>
              <a:buFont typeface="Wingdings" pitchFamily="2" charset="2"/>
              <a:buChar char="§"/>
            </a:pPr>
            <a:r>
              <a:rPr lang="de-DE" sz="1200">
                <a:solidFill>
                  <a:srgbClr val="1D2D4B"/>
                </a:solidFill>
              </a:rPr>
              <a:t>Nässeschäden</a:t>
            </a:r>
          </a:p>
        </p:txBody>
      </p:sp>
      <p:sp>
        <p:nvSpPr>
          <p:cNvPr id="14" name="Text Box 16"/>
          <p:cNvSpPr txBox="1">
            <a:spLocks noChangeArrowheads="1"/>
          </p:cNvSpPr>
          <p:nvPr/>
        </p:nvSpPr>
        <p:spPr bwMode="auto">
          <a:xfrm>
            <a:off x="7601153" y="3283210"/>
            <a:ext cx="2451100" cy="466725"/>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wetterbedingte Luftbewegung ab Windstärke 8</a:t>
            </a:r>
          </a:p>
        </p:txBody>
      </p:sp>
      <p:cxnSp>
        <p:nvCxnSpPr>
          <p:cNvPr id="15" name="AutoShape 12"/>
          <p:cNvCxnSpPr>
            <a:cxnSpLocks noChangeShapeType="1"/>
            <a:stCxn id="8" idx="2"/>
            <a:endCxn id="10" idx="0"/>
          </p:cNvCxnSpPr>
          <p:nvPr/>
        </p:nvCxnSpPr>
        <p:spPr bwMode="auto">
          <a:xfrm rot="5400000">
            <a:off x="4460096" y="1220065"/>
            <a:ext cx="525046" cy="2734469"/>
          </a:xfrm>
          <a:prstGeom prst="bentConnector3">
            <a:avLst>
              <a:gd name="adj1" fmla="val 50000"/>
            </a:avLst>
          </a:prstGeom>
          <a:noFill/>
          <a:ln w="9525">
            <a:solidFill>
              <a:schemeClr val="tx1"/>
            </a:solidFill>
            <a:miter lim="800000"/>
            <a:headEnd/>
            <a:tailEnd type="triangle" w="med" len="med"/>
          </a:ln>
        </p:spPr>
      </p:cxnSp>
      <p:cxnSp>
        <p:nvCxnSpPr>
          <p:cNvPr id="16" name="AutoShape 13"/>
          <p:cNvCxnSpPr>
            <a:cxnSpLocks noChangeShapeType="1"/>
            <a:stCxn id="8" idx="2"/>
            <a:endCxn id="9" idx="0"/>
          </p:cNvCxnSpPr>
          <p:nvPr/>
        </p:nvCxnSpPr>
        <p:spPr bwMode="auto">
          <a:xfrm rot="16200000" flipH="1">
            <a:off x="5827727" y="2586902"/>
            <a:ext cx="525046" cy="794"/>
          </a:xfrm>
          <a:prstGeom prst="bentConnector3">
            <a:avLst>
              <a:gd name="adj1" fmla="val 50000"/>
            </a:avLst>
          </a:prstGeom>
          <a:noFill/>
          <a:ln w="9525">
            <a:solidFill>
              <a:schemeClr val="tx1"/>
            </a:solidFill>
            <a:miter lim="800000"/>
            <a:headEnd/>
            <a:tailEnd type="triangle" w="med" len="med"/>
          </a:ln>
        </p:spPr>
      </p:cxnSp>
      <p:cxnSp>
        <p:nvCxnSpPr>
          <p:cNvPr id="17" name="AutoShape 14"/>
          <p:cNvCxnSpPr>
            <a:cxnSpLocks noChangeShapeType="1"/>
            <a:stCxn id="8" idx="2"/>
            <a:endCxn id="11" idx="0"/>
          </p:cNvCxnSpPr>
          <p:nvPr/>
        </p:nvCxnSpPr>
        <p:spPr bwMode="auto">
          <a:xfrm rot="16200000" flipH="1">
            <a:off x="7195358" y="1219271"/>
            <a:ext cx="525046" cy="2736056"/>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424087580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112</a:t>
            </a:fld>
            <a:endParaRPr lang="de-DE"/>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pic>
        <p:nvPicPr>
          <p:cNvPr id="18" name="Grafik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4192" y="1923647"/>
            <a:ext cx="4428509" cy="442850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06767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113</a:t>
            </a:fld>
            <a:endParaRPr lang="de-DE"/>
          </a:p>
        </p:txBody>
      </p:sp>
      <p:sp>
        <p:nvSpPr>
          <p:cNvPr id="3" name="Textplatzhalter 2"/>
          <p:cNvSpPr>
            <a:spLocks noGrp="1"/>
          </p:cNvSpPr>
          <p:nvPr>
            <p:ph type="body" sz="quarter" idx="10"/>
          </p:nvPr>
        </p:nvSpPr>
        <p:spPr/>
        <p:txBody>
          <a:bodyPr/>
          <a:lstStyle/>
          <a:p>
            <a:r>
              <a:rPr lang="de-DE" dirty="0" smtClean="0"/>
              <a:t>Ergänzende Versicherungsverträge - Elementarschaden</a:t>
            </a:r>
            <a:endParaRPr lang="de-DE" dirty="0"/>
          </a:p>
        </p:txBody>
      </p:sp>
      <p:sp>
        <p:nvSpPr>
          <p:cNvPr id="4" name="Textplatzhalter 3"/>
          <p:cNvSpPr>
            <a:spLocks noGrp="1"/>
          </p:cNvSpPr>
          <p:nvPr>
            <p:ph type="body" sz="half" idx="2"/>
          </p:nvPr>
        </p:nvSpPr>
        <p:spPr/>
        <p:txBody>
          <a:bodyPr/>
          <a:lstStyle/>
          <a:p>
            <a:r>
              <a:rPr lang="de-DE" sz="1600" dirty="0"/>
              <a:t>Ersetzt werden Schäden durch:</a:t>
            </a:r>
          </a:p>
          <a:p>
            <a:pPr marL="285750" indent="-285750">
              <a:buFont typeface="Wingdings" panose="05000000000000000000" pitchFamily="2" charset="2"/>
              <a:buChar char="§"/>
            </a:pPr>
            <a:r>
              <a:rPr lang="de-DE" sz="1600" dirty="0"/>
              <a:t>Überschwemmung</a:t>
            </a:r>
          </a:p>
          <a:p>
            <a:pPr marL="285750" indent="-285750">
              <a:buFont typeface="Wingdings" panose="05000000000000000000" pitchFamily="2" charset="2"/>
              <a:buChar char="§"/>
            </a:pPr>
            <a:r>
              <a:rPr lang="de-DE" sz="1600" dirty="0"/>
              <a:t>Lawinen</a:t>
            </a:r>
          </a:p>
          <a:p>
            <a:pPr marL="285750" indent="-285750">
              <a:buFont typeface="Wingdings" panose="05000000000000000000" pitchFamily="2" charset="2"/>
              <a:buChar char="§"/>
            </a:pPr>
            <a:r>
              <a:rPr lang="de-DE" sz="1600" dirty="0"/>
              <a:t>Schneedruck</a:t>
            </a:r>
          </a:p>
          <a:p>
            <a:pPr marL="285750" indent="-285750">
              <a:buFont typeface="Wingdings" panose="05000000000000000000" pitchFamily="2" charset="2"/>
              <a:buChar char="§"/>
            </a:pPr>
            <a:r>
              <a:rPr lang="de-DE" sz="1600" dirty="0"/>
              <a:t>Erdbeben</a:t>
            </a:r>
          </a:p>
          <a:p>
            <a:pPr marL="285750" indent="-285750">
              <a:buFont typeface="Wingdings" panose="05000000000000000000" pitchFamily="2" charset="2"/>
              <a:buChar char="§"/>
            </a:pPr>
            <a:r>
              <a:rPr lang="de-DE" sz="1600" dirty="0"/>
              <a:t>Erdsenkung</a:t>
            </a:r>
          </a:p>
          <a:p>
            <a:pPr marL="285750" indent="-285750">
              <a:buFont typeface="Wingdings" panose="05000000000000000000" pitchFamily="2" charset="2"/>
              <a:buChar char="§"/>
            </a:pPr>
            <a:r>
              <a:rPr lang="de-DE" sz="1600" dirty="0"/>
              <a:t>Erdrutsch</a:t>
            </a:r>
          </a:p>
          <a:p>
            <a:pPr marL="285750" indent="-285750">
              <a:buFont typeface="Wingdings" panose="05000000000000000000" pitchFamily="2" charset="2"/>
              <a:buChar char="§"/>
            </a:pPr>
            <a:r>
              <a:rPr lang="de-DE" sz="1600" dirty="0"/>
              <a:t>Vulkanausbruch</a:t>
            </a:r>
          </a:p>
          <a:p>
            <a:pPr marL="285750" indent="-285750">
              <a:buFont typeface="Wingdings" panose="05000000000000000000" pitchFamily="2" charset="2"/>
              <a:buChar char="§"/>
            </a:pPr>
            <a:r>
              <a:rPr lang="de-DE" sz="1600" dirty="0"/>
              <a:t>Rückstau</a:t>
            </a:r>
          </a:p>
          <a:p>
            <a:pPr marL="285750" indent="-285750">
              <a:buFont typeface="Wingdings" panose="05000000000000000000" pitchFamily="2" charset="2"/>
              <a:buChar char="§"/>
            </a:pPr>
            <a:endParaRPr lang="de-DE" sz="1600" dirty="0"/>
          </a:p>
          <a:p>
            <a:r>
              <a:rPr lang="de-DE" sz="1600" dirty="0"/>
              <a:t>Ein Selbstbehalt ist regelmäßig </a:t>
            </a:r>
            <a:r>
              <a:rPr lang="de-DE" sz="1600" dirty="0" smtClean="0"/>
              <a:t>vorgesehen! </a:t>
            </a:r>
          </a:p>
          <a:p>
            <a:r>
              <a:rPr lang="de-DE" sz="1600" dirty="0" smtClean="0"/>
              <a:t>Bei der Abfrage nach Vorschäden wird meist nach den Ereignissen in den letzten 10 Jahren gefragt.</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Wohngebäude</a:t>
            </a:r>
            <a:endParaRPr lang="de-DE" dirty="0"/>
          </a:p>
        </p:txBody>
      </p:sp>
    </p:spTree>
    <p:extLst>
      <p:ext uri="{BB962C8B-B14F-4D97-AF65-F5344CB8AC3E}">
        <p14:creationId xmlns:p14="http://schemas.microsoft.com/office/powerpoint/2010/main" val="222825296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114</a:t>
            </a:fld>
            <a:endParaRPr lang="de-DE"/>
          </a:p>
        </p:txBody>
      </p:sp>
      <p:sp>
        <p:nvSpPr>
          <p:cNvPr id="3" name="Textplatzhalter 2"/>
          <p:cNvSpPr>
            <a:spLocks noGrp="1"/>
          </p:cNvSpPr>
          <p:nvPr>
            <p:ph type="body" sz="quarter" idx="10"/>
          </p:nvPr>
        </p:nvSpPr>
        <p:spPr/>
        <p:txBody>
          <a:bodyPr/>
          <a:lstStyle/>
          <a:p>
            <a:r>
              <a:rPr lang="de-DE" dirty="0" smtClean="0"/>
              <a:t>Versicherungswerte</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Gemeiner Wert</a:t>
            </a:r>
            <a:br>
              <a:rPr lang="de-DE" sz="1600" dirty="0"/>
            </a:br>
            <a:r>
              <a:rPr lang="de-DE" sz="1600" dirty="0"/>
              <a:t>erzielbarer Verkaufspreis (bei zum Abbruch bestimmter Gebäude)</a:t>
            </a:r>
          </a:p>
          <a:p>
            <a:pPr marL="285750" indent="-285750">
              <a:buFont typeface="Wingdings" panose="05000000000000000000" pitchFamily="2" charset="2"/>
              <a:buChar char="§"/>
            </a:pPr>
            <a:endParaRPr lang="de-DE" sz="1600" dirty="0"/>
          </a:p>
          <a:p>
            <a:pPr marL="285750" indent="-285750">
              <a:buFont typeface="Wingdings" panose="05000000000000000000" pitchFamily="2" charset="2"/>
              <a:buChar char="§"/>
            </a:pPr>
            <a:r>
              <a:rPr lang="de-DE" sz="1600" dirty="0"/>
              <a:t>Zeitwert</a:t>
            </a:r>
            <a:br>
              <a:rPr lang="de-DE" sz="1600" dirty="0"/>
            </a:br>
            <a:r>
              <a:rPr lang="de-DE" sz="1600" dirty="0"/>
              <a:t>Neuwert abzüglich Wertminderung durch Alter und Abnutzung</a:t>
            </a:r>
          </a:p>
          <a:p>
            <a:pPr marL="285750" indent="-285750">
              <a:buFont typeface="Wingdings" panose="05000000000000000000" pitchFamily="2" charset="2"/>
              <a:buChar char="§"/>
            </a:pPr>
            <a:endParaRPr lang="de-DE" sz="1600" dirty="0"/>
          </a:p>
          <a:p>
            <a:pPr marL="285750" indent="-285750">
              <a:buFont typeface="Wingdings" panose="05000000000000000000" pitchFamily="2" charset="2"/>
              <a:buChar char="§"/>
            </a:pPr>
            <a:r>
              <a:rPr lang="de-DE" sz="1600" dirty="0"/>
              <a:t>Neuwert</a:t>
            </a:r>
            <a:br>
              <a:rPr lang="de-DE" sz="1600" dirty="0"/>
            </a:br>
            <a:r>
              <a:rPr lang="de-DE" sz="1600" dirty="0"/>
              <a:t>ortsüblicher Neubauwert im Jahr der Erstellung des Gebäudes </a:t>
            </a:r>
            <a:br>
              <a:rPr lang="de-DE" sz="1600" dirty="0"/>
            </a:br>
            <a:r>
              <a:rPr lang="de-DE" sz="1600" dirty="0"/>
              <a:t>(feste Versicherungssumme)</a:t>
            </a:r>
          </a:p>
          <a:p>
            <a:pPr marL="285750" indent="-285750">
              <a:buFont typeface="Wingdings" panose="05000000000000000000" pitchFamily="2" charset="2"/>
              <a:buChar char="§"/>
            </a:pPr>
            <a:endParaRPr lang="de-DE" sz="1600" dirty="0"/>
          </a:p>
          <a:p>
            <a:pPr marL="285750" indent="-285750">
              <a:buFont typeface="Wingdings" panose="05000000000000000000" pitchFamily="2" charset="2"/>
              <a:buChar char="§"/>
            </a:pPr>
            <a:r>
              <a:rPr lang="de-DE" sz="1600" dirty="0"/>
              <a:t>Gleitender Neuwert</a:t>
            </a:r>
            <a:br>
              <a:rPr lang="de-DE" sz="1600" dirty="0"/>
            </a:br>
            <a:r>
              <a:rPr lang="de-DE" sz="1600" dirty="0"/>
              <a:t>Neuwertversicherung mit Anpassung an die Preisentwicklung</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Tree>
    <p:extLst>
      <p:ext uri="{BB962C8B-B14F-4D97-AF65-F5344CB8AC3E}">
        <p14:creationId xmlns:p14="http://schemas.microsoft.com/office/powerpoint/2010/main" val="305208614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115</a:t>
            </a:fld>
            <a:endParaRPr lang="de-DE"/>
          </a:p>
        </p:txBody>
      </p:sp>
      <p:sp>
        <p:nvSpPr>
          <p:cNvPr id="3" name="Textplatzhalter 2"/>
          <p:cNvSpPr>
            <a:spLocks noGrp="1"/>
          </p:cNvSpPr>
          <p:nvPr>
            <p:ph type="body" sz="quarter" idx="10"/>
          </p:nvPr>
        </p:nvSpPr>
        <p:spPr/>
        <p:txBody>
          <a:bodyPr/>
          <a:lstStyle/>
          <a:p>
            <a:r>
              <a:rPr lang="de-DE" dirty="0" smtClean="0"/>
              <a:t>Gleitende Neuwertversicherung</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Bei korrekter Ermittlung der Versicherungssumme gilt Unterversicherungsverzicht als </a:t>
            </a:r>
            <a:r>
              <a:rPr lang="de-DE" sz="1600" dirty="0" smtClean="0"/>
              <a:t>vereinbart</a:t>
            </a:r>
            <a:endParaRPr lang="de-DE" sz="1600" dirty="0"/>
          </a:p>
          <a:p>
            <a:pPr marL="285750" indent="-285750">
              <a:buFont typeface="Wingdings" panose="05000000000000000000" pitchFamily="2" charset="2"/>
              <a:buChar char="§"/>
            </a:pPr>
            <a:r>
              <a:rPr lang="de-DE" sz="1600" dirty="0"/>
              <a:t>Versichert ist der </a:t>
            </a:r>
            <a:r>
              <a:rPr lang="de-DE" sz="1600" dirty="0" smtClean="0"/>
              <a:t>Wiederaufbau</a:t>
            </a:r>
            <a:endParaRPr lang="de-DE" sz="1600" dirty="0"/>
          </a:p>
          <a:p>
            <a:pPr marL="285750" indent="-285750">
              <a:buFont typeface="Wingdings" panose="05000000000000000000" pitchFamily="2" charset="2"/>
              <a:buChar char="§"/>
            </a:pPr>
            <a:r>
              <a:rPr lang="de-DE" sz="1600" dirty="0"/>
              <a:t>Anpassung der Leistung des VR an die Preissteigerungsrate im </a:t>
            </a:r>
            <a:r>
              <a:rPr lang="de-DE" sz="1600" dirty="0" smtClean="0"/>
              <a:t>Baugewerbe</a:t>
            </a:r>
            <a:endParaRPr lang="de-DE" sz="1600" dirty="0"/>
          </a:p>
          <a:p>
            <a:pPr marL="285750" indent="-285750">
              <a:buFont typeface="Wingdings" panose="05000000000000000000" pitchFamily="2" charset="2"/>
              <a:buChar char="§"/>
            </a:pPr>
            <a:r>
              <a:rPr lang="de-DE" sz="1600" dirty="0"/>
              <a:t>Grundlage ist die Versicherungssumme 1914, die unverändert bleibt</a:t>
            </a:r>
            <a:br>
              <a:rPr lang="de-DE" sz="1600" dirty="0"/>
            </a:br>
            <a:r>
              <a:rPr lang="de-DE" sz="1600" dirty="0"/>
              <a:t/>
            </a:r>
            <a:br>
              <a:rPr lang="de-DE" sz="1600" dirty="0"/>
            </a:br>
            <a:r>
              <a:rPr lang="de-DE" sz="1600" dirty="0"/>
              <a:t>Der Wert 1914, der in Mark (M ~ Reichsmark) angegeben wird, ist der für Gebäude ortsübliche Neubauwert entsprechend der Größe, der Ausstattung und des Ausbaus des Gebäudes nach Preisen des Jahres 1914.</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Tree>
    <p:extLst>
      <p:ext uri="{BB962C8B-B14F-4D97-AF65-F5344CB8AC3E}">
        <p14:creationId xmlns:p14="http://schemas.microsoft.com/office/powerpoint/2010/main" val="655571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116</a:t>
            </a:fld>
            <a:endParaRPr lang="de-DE"/>
          </a:p>
        </p:txBody>
      </p:sp>
      <p:sp>
        <p:nvSpPr>
          <p:cNvPr id="3" name="Textplatzhalter 2"/>
          <p:cNvSpPr>
            <a:spLocks noGrp="1"/>
          </p:cNvSpPr>
          <p:nvPr>
            <p:ph type="body" sz="quarter" idx="10"/>
          </p:nvPr>
        </p:nvSpPr>
        <p:spPr/>
        <p:txBody>
          <a:bodyPr/>
          <a:lstStyle/>
          <a:p>
            <a:r>
              <a:rPr lang="de-DE" dirty="0" smtClean="0"/>
              <a:t>Ermittlung der Versicherungssumme</a:t>
            </a:r>
            <a:endParaRPr lang="de-DE" dirty="0"/>
          </a:p>
        </p:txBody>
      </p:sp>
      <p:sp>
        <p:nvSpPr>
          <p:cNvPr id="4" name="Textplatzhalter 3"/>
          <p:cNvSpPr>
            <a:spLocks noGrp="1"/>
          </p:cNvSpPr>
          <p:nvPr>
            <p:ph type="body" sz="half" idx="2"/>
          </p:nvPr>
        </p:nvSpPr>
        <p:spPr>
          <a:xfrm>
            <a:off x="369357" y="2247682"/>
            <a:ext cx="11343218" cy="1193788"/>
          </a:xfrm>
        </p:spPr>
        <p:txBody>
          <a:bodyPr/>
          <a:lstStyle/>
          <a:p>
            <a:pPr marL="285750" indent="-285750">
              <a:buFont typeface="Wingdings" panose="05000000000000000000" pitchFamily="2" charset="2"/>
              <a:buChar char="§"/>
            </a:pPr>
            <a:r>
              <a:rPr lang="de-DE" sz="1600" dirty="0"/>
              <a:t>Ermittlung durch </a:t>
            </a:r>
            <a:r>
              <a:rPr lang="de-DE" sz="1600" dirty="0" smtClean="0"/>
              <a:t>Bausachverständigen</a:t>
            </a:r>
            <a:endParaRPr lang="de-DE" sz="1600" dirty="0"/>
          </a:p>
          <a:p>
            <a:pPr marL="285750" indent="-285750">
              <a:buFont typeface="Wingdings" panose="05000000000000000000" pitchFamily="2" charset="2"/>
              <a:buChar char="§"/>
            </a:pPr>
            <a:r>
              <a:rPr lang="de-DE" sz="1600" dirty="0"/>
              <a:t>Umrechnung aus Preisen eines anderen </a:t>
            </a:r>
            <a:r>
              <a:rPr lang="de-DE" sz="1600" dirty="0" smtClean="0"/>
              <a:t>Jahres</a:t>
            </a:r>
            <a:endParaRPr lang="de-DE" sz="1600" dirty="0"/>
          </a:p>
          <a:p>
            <a:pPr marL="285750" indent="-285750">
              <a:buFont typeface="Wingdings" panose="05000000000000000000" pitchFamily="2" charset="2"/>
              <a:buChar char="§"/>
            </a:pPr>
            <a:r>
              <a:rPr lang="de-DE" sz="1600" dirty="0"/>
              <a:t>Summenermittlungsbogen</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
        <p:nvSpPr>
          <p:cNvPr id="6" name="Text Box 20"/>
          <p:cNvSpPr txBox="1">
            <a:spLocks noChangeArrowheads="1"/>
          </p:cNvSpPr>
          <p:nvPr/>
        </p:nvSpPr>
        <p:spPr bwMode="auto">
          <a:xfrm>
            <a:off x="4185400" y="4298661"/>
            <a:ext cx="3816350"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Unterversicherungsverzicht</a:t>
            </a:r>
          </a:p>
        </p:txBody>
      </p:sp>
      <p:cxnSp>
        <p:nvCxnSpPr>
          <p:cNvPr id="7" name="AutoShape 6"/>
          <p:cNvCxnSpPr>
            <a:cxnSpLocks noChangeShapeType="1"/>
            <a:endCxn id="6" idx="0"/>
          </p:cNvCxnSpPr>
          <p:nvPr/>
        </p:nvCxnSpPr>
        <p:spPr bwMode="auto">
          <a:xfrm>
            <a:off x="6093575" y="3435061"/>
            <a:ext cx="0" cy="863600"/>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368005997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117</a:t>
            </a:fld>
            <a:endParaRPr lang="de-DE"/>
          </a:p>
        </p:txBody>
      </p:sp>
      <p:sp>
        <p:nvSpPr>
          <p:cNvPr id="3" name="Textplatzhalter 2"/>
          <p:cNvSpPr>
            <a:spLocks noGrp="1"/>
          </p:cNvSpPr>
          <p:nvPr>
            <p:ph type="body" sz="quarter" idx="10"/>
          </p:nvPr>
        </p:nvSpPr>
        <p:spPr/>
        <p:txBody>
          <a:bodyPr/>
          <a:lstStyle/>
          <a:p>
            <a:r>
              <a:rPr lang="de-DE" dirty="0" smtClean="0"/>
              <a:t>Umrechnung der Versicherungssumme</a:t>
            </a:r>
            <a:endParaRPr lang="de-DE" dirty="0"/>
          </a:p>
        </p:txBody>
      </p:sp>
      <p:sp>
        <p:nvSpPr>
          <p:cNvPr id="4" name="Textplatzhalter 3"/>
          <p:cNvSpPr>
            <a:spLocks noGrp="1"/>
          </p:cNvSpPr>
          <p:nvPr>
            <p:ph type="body" sz="half" idx="2"/>
          </p:nvPr>
        </p:nvSpPr>
        <p:spPr>
          <a:xfrm>
            <a:off x="369357" y="2247682"/>
            <a:ext cx="11343218" cy="1193788"/>
          </a:xfrm>
        </p:spPr>
        <p:txBody>
          <a:bodyPr/>
          <a:lstStyle/>
          <a:p>
            <a:pPr marL="285750" indent="-285750">
              <a:buFont typeface="Wingdings" panose="05000000000000000000" pitchFamily="2" charset="2"/>
              <a:buChar char="§"/>
            </a:pPr>
            <a:r>
              <a:rPr lang="de-DE" sz="1600" dirty="0"/>
              <a:t>Für die Umrechnung der VS wird der Baupreisindex genutzt</a:t>
            </a:r>
            <a:br>
              <a:rPr lang="de-DE" sz="1600" dirty="0"/>
            </a:br>
            <a:r>
              <a:rPr lang="de-DE" sz="1600" dirty="0"/>
              <a:t>(in diesen fließen sowohl Lohn- als auch Materialkosten ein)</a:t>
            </a:r>
            <a:br>
              <a:rPr lang="de-DE" sz="1600" dirty="0"/>
            </a:br>
            <a:r>
              <a:rPr lang="de-DE" sz="1600" dirty="0"/>
              <a:t/>
            </a:r>
            <a:br>
              <a:rPr lang="de-DE" sz="1600" dirty="0"/>
            </a:br>
            <a:r>
              <a:rPr lang="de-DE" sz="1600" dirty="0"/>
              <a:t>Baupreisindex 2017 = 13,583</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
        <p:nvSpPr>
          <p:cNvPr id="8" name="Text Box 8"/>
          <p:cNvSpPr txBox="1">
            <a:spLocks noChangeArrowheads="1"/>
          </p:cNvSpPr>
          <p:nvPr/>
        </p:nvSpPr>
        <p:spPr bwMode="auto">
          <a:xfrm>
            <a:off x="2839432" y="3767339"/>
            <a:ext cx="3124200" cy="369332"/>
          </a:xfrm>
          <a:prstGeom prst="rect">
            <a:avLst/>
          </a:prstGeom>
          <a:noFill/>
          <a:ln w="9525">
            <a:noFill/>
            <a:miter lim="800000"/>
            <a:headEnd/>
            <a:tailEnd/>
          </a:ln>
        </p:spPr>
        <p:txBody>
          <a:bodyPr>
            <a:spAutoFit/>
          </a:bodyPr>
          <a:lstStyle/>
          <a:p>
            <a:pPr algn="l" eaLnBrk="0" hangingPunct="0">
              <a:spcBef>
                <a:spcPct val="50000"/>
              </a:spcBef>
            </a:pPr>
            <a:r>
              <a:rPr kumimoji="1" lang="de-DE" b="1" dirty="0">
                <a:solidFill>
                  <a:srgbClr val="1D2D4B"/>
                </a:solidFill>
              </a:rPr>
              <a:t>Neuwert des Objekts</a:t>
            </a:r>
          </a:p>
        </p:txBody>
      </p:sp>
      <p:sp>
        <p:nvSpPr>
          <p:cNvPr id="9" name="Text Box 9"/>
          <p:cNvSpPr txBox="1">
            <a:spLocks noChangeArrowheads="1"/>
          </p:cNvSpPr>
          <p:nvPr/>
        </p:nvSpPr>
        <p:spPr bwMode="auto">
          <a:xfrm>
            <a:off x="2839432" y="4224539"/>
            <a:ext cx="2514600" cy="369332"/>
          </a:xfrm>
          <a:prstGeom prst="rect">
            <a:avLst/>
          </a:prstGeom>
          <a:noFill/>
          <a:ln w="9525">
            <a:noFill/>
            <a:miter lim="800000"/>
            <a:headEnd/>
            <a:tailEnd/>
          </a:ln>
        </p:spPr>
        <p:txBody>
          <a:bodyPr wrap="square">
            <a:spAutoFit/>
          </a:bodyPr>
          <a:lstStyle/>
          <a:p>
            <a:pPr eaLnBrk="0" hangingPunct="0">
              <a:spcBef>
                <a:spcPct val="50000"/>
              </a:spcBef>
            </a:pPr>
            <a:r>
              <a:rPr kumimoji="1" lang="de-DE" b="1" dirty="0">
                <a:solidFill>
                  <a:srgbClr val="1D2D4B"/>
                </a:solidFill>
              </a:rPr>
              <a:t>BPI</a:t>
            </a:r>
          </a:p>
        </p:txBody>
      </p:sp>
      <p:sp>
        <p:nvSpPr>
          <p:cNvPr id="10" name="Text Box 10"/>
          <p:cNvSpPr txBox="1">
            <a:spLocks noChangeArrowheads="1"/>
          </p:cNvSpPr>
          <p:nvPr/>
        </p:nvSpPr>
        <p:spPr bwMode="auto">
          <a:xfrm>
            <a:off x="5935057" y="3955445"/>
            <a:ext cx="1989138" cy="369332"/>
          </a:xfrm>
          <a:prstGeom prst="rect">
            <a:avLst/>
          </a:prstGeom>
          <a:noFill/>
          <a:ln w="9525">
            <a:noFill/>
            <a:miter lim="800000"/>
            <a:headEnd/>
            <a:tailEnd/>
          </a:ln>
        </p:spPr>
        <p:txBody>
          <a:bodyPr anchor="ctr">
            <a:spAutoFit/>
          </a:bodyPr>
          <a:lstStyle/>
          <a:p>
            <a:pPr algn="l" eaLnBrk="0" hangingPunct="0">
              <a:spcBef>
                <a:spcPct val="50000"/>
              </a:spcBef>
            </a:pPr>
            <a:r>
              <a:rPr kumimoji="1" lang="de-DE" b="1" dirty="0">
                <a:solidFill>
                  <a:srgbClr val="1D2D4B"/>
                </a:solidFill>
              </a:rPr>
              <a:t>=  Wert 1914</a:t>
            </a:r>
          </a:p>
        </p:txBody>
      </p:sp>
      <p:sp>
        <p:nvSpPr>
          <p:cNvPr id="11" name="Line 11"/>
          <p:cNvSpPr>
            <a:spLocks noChangeShapeType="1"/>
          </p:cNvSpPr>
          <p:nvPr/>
        </p:nvSpPr>
        <p:spPr bwMode="auto">
          <a:xfrm>
            <a:off x="2763232" y="4148339"/>
            <a:ext cx="3048000" cy="0"/>
          </a:xfrm>
          <a:prstGeom prst="line">
            <a:avLst/>
          </a:prstGeom>
          <a:noFill/>
          <a:ln w="38100">
            <a:solidFill>
              <a:srgbClr val="1D2D4B"/>
            </a:solidFill>
            <a:round/>
            <a:headEnd/>
            <a:tailEnd/>
          </a:ln>
        </p:spPr>
        <p:txBody>
          <a:bodyPr/>
          <a:lstStyle/>
          <a:p>
            <a:endParaRPr lang="de-DE" sz="1600">
              <a:solidFill>
                <a:srgbClr val="1D2D4B"/>
              </a:solidFill>
            </a:endParaRPr>
          </a:p>
        </p:txBody>
      </p:sp>
    </p:spTree>
    <p:extLst>
      <p:ext uri="{BB962C8B-B14F-4D97-AF65-F5344CB8AC3E}">
        <p14:creationId xmlns:p14="http://schemas.microsoft.com/office/powerpoint/2010/main" val="153420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ppt_w/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 calcmode="lin" valueType="num">
                                      <p:cBhvr>
                                        <p:cTn id="9" dur="1000" fill="hold"/>
                                        <p:tgtEl>
                                          <p:spTgt spid="11"/>
                                        </p:tgtEl>
                                        <p:attrNameLst>
                                          <p:attrName>ppt_w</p:attrName>
                                        </p:attrNameLst>
                                      </p:cBhvr>
                                      <p:tavLst>
                                        <p:tav tm="0">
                                          <p:val>
                                            <p:fltVal val="0"/>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childTnLst>
                                </p:cTn>
                              </p:par>
                            </p:childTnLst>
                          </p:cTn>
                        </p:par>
                        <p:par>
                          <p:cTn id="11" fill="hold">
                            <p:stCondLst>
                              <p:cond delay="1000"/>
                            </p:stCondLst>
                            <p:childTnLst>
                              <p:par>
                                <p:cTn id="12" presetID="17" presetClass="entr" presetSubtype="1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childTnLst>
                                </p:cTn>
                              </p:par>
                              <p:par>
                                <p:cTn id="16" presetID="17"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fltVal val="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childTnLst>
                                </p:cTn>
                              </p:par>
                            </p:childTnLst>
                          </p:cTn>
                        </p:par>
                        <p:par>
                          <p:cTn id="20" fill="hold">
                            <p:stCondLst>
                              <p:cond delay="2000"/>
                            </p:stCondLst>
                            <p:childTnLst>
                              <p:par>
                                <p:cTn id="21" presetID="17" presetClass="entr" presetSubtype="1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118</a:t>
            </a:fld>
            <a:endParaRPr lang="de-DE"/>
          </a:p>
        </p:txBody>
      </p:sp>
      <p:sp>
        <p:nvSpPr>
          <p:cNvPr id="3" name="Textplatzhalter 2"/>
          <p:cNvSpPr>
            <a:spLocks noGrp="1"/>
          </p:cNvSpPr>
          <p:nvPr>
            <p:ph type="body" sz="quarter" idx="10"/>
          </p:nvPr>
        </p:nvSpPr>
        <p:spPr/>
        <p:txBody>
          <a:bodyPr/>
          <a:lstStyle/>
          <a:p>
            <a:r>
              <a:rPr lang="de-DE" dirty="0" smtClean="0"/>
              <a:t>Umrechnung der Versicherungssumme</a:t>
            </a:r>
            <a:endParaRPr lang="de-DE" dirty="0"/>
          </a:p>
        </p:txBody>
      </p:sp>
      <p:sp>
        <p:nvSpPr>
          <p:cNvPr id="4" name="Textplatzhalter 3"/>
          <p:cNvSpPr>
            <a:spLocks noGrp="1"/>
          </p:cNvSpPr>
          <p:nvPr>
            <p:ph type="body" sz="half" idx="2"/>
          </p:nvPr>
        </p:nvSpPr>
        <p:spPr>
          <a:xfrm>
            <a:off x="369357" y="2247682"/>
            <a:ext cx="11343218" cy="1193788"/>
          </a:xfrm>
        </p:spPr>
        <p:txBody>
          <a:bodyPr/>
          <a:lstStyle/>
          <a:p>
            <a:pPr marL="285750" indent="-285750">
              <a:buFont typeface="Wingdings" panose="05000000000000000000" pitchFamily="2" charset="2"/>
              <a:buChar char="§"/>
            </a:pPr>
            <a:r>
              <a:rPr lang="de-DE" sz="1600" dirty="0"/>
              <a:t>Für die Umrechnung der Prämie wird der gleitende Neuwertfaktor (Prämienfaktor) genutzt</a:t>
            </a:r>
            <a:br>
              <a:rPr lang="de-DE" sz="1600" dirty="0"/>
            </a:br>
            <a:r>
              <a:rPr lang="de-DE" sz="1600" dirty="0"/>
              <a:t/>
            </a:r>
            <a:br>
              <a:rPr lang="de-DE" sz="1600" dirty="0"/>
            </a:br>
            <a:r>
              <a:rPr lang="de-DE" sz="1600" dirty="0"/>
              <a:t>gleitender Neuwertfaktor 2017 = 17,6</a:t>
            </a:r>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
        <p:nvSpPr>
          <p:cNvPr id="12" name="Text Box 6"/>
          <p:cNvSpPr txBox="1">
            <a:spLocks noChangeArrowheads="1"/>
          </p:cNvSpPr>
          <p:nvPr/>
        </p:nvSpPr>
        <p:spPr bwMode="auto">
          <a:xfrm>
            <a:off x="4385769" y="3767340"/>
            <a:ext cx="1676400"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Wert 1914</a:t>
            </a:r>
          </a:p>
        </p:txBody>
      </p:sp>
      <p:sp>
        <p:nvSpPr>
          <p:cNvPr id="13" name="Text Box 7"/>
          <p:cNvSpPr txBox="1">
            <a:spLocks noChangeArrowheads="1"/>
          </p:cNvSpPr>
          <p:nvPr/>
        </p:nvSpPr>
        <p:spPr bwMode="auto">
          <a:xfrm>
            <a:off x="5344619" y="4449965"/>
            <a:ext cx="2813050"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x    GLNW-Faktor</a:t>
            </a:r>
          </a:p>
        </p:txBody>
      </p:sp>
      <p:sp>
        <p:nvSpPr>
          <p:cNvPr id="14" name="Text Box 8"/>
          <p:cNvSpPr txBox="1">
            <a:spLocks noChangeArrowheads="1"/>
          </p:cNvSpPr>
          <p:nvPr/>
        </p:nvSpPr>
        <p:spPr bwMode="auto">
          <a:xfrm>
            <a:off x="5774832" y="3778453"/>
            <a:ext cx="2362200"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x   Prämiensatz</a:t>
            </a:r>
          </a:p>
        </p:txBody>
      </p:sp>
      <p:sp>
        <p:nvSpPr>
          <p:cNvPr id="15" name="Text Box 9"/>
          <p:cNvSpPr txBox="1">
            <a:spLocks noChangeArrowheads="1"/>
          </p:cNvSpPr>
          <p:nvPr/>
        </p:nvSpPr>
        <p:spPr bwMode="auto">
          <a:xfrm>
            <a:off x="2830019" y="3767340"/>
            <a:ext cx="1655763"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JNP 1914  =</a:t>
            </a:r>
          </a:p>
        </p:txBody>
      </p:sp>
      <p:sp>
        <p:nvSpPr>
          <p:cNvPr id="16" name="Text Box 10"/>
          <p:cNvSpPr txBox="1">
            <a:spLocks noChangeArrowheads="1"/>
          </p:cNvSpPr>
          <p:nvPr/>
        </p:nvSpPr>
        <p:spPr bwMode="auto">
          <a:xfrm>
            <a:off x="3896819" y="4449965"/>
            <a:ext cx="1676400"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JNP 1914</a:t>
            </a:r>
          </a:p>
        </p:txBody>
      </p:sp>
      <p:sp>
        <p:nvSpPr>
          <p:cNvPr id="17" name="Text Box 11"/>
          <p:cNvSpPr txBox="1">
            <a:spLocks noChangeArrowheads="1"/>
          </p:cNvSpPr>
          <p:nvPr/>
        </p:nvSpPr>
        <p:spPr bwMode="auto">
          <a:xfrm>
            <a:off x="2830019" y="4449965"/>
            <a:ext cx="1150938" cy="369332"/>
          </a:xfrm>
          <a:prstGeom prst="rect">
            <a:avLst/>
          </a:prstGeom>
          <a:noFill/>
          <a:ln w="9525">
            <a:noFill/>
            <a:miter lim="800000"/>
            <a:headEnd/>
            <a:tailEnd/>
          </a:ln>
        </p:spPr>
        <p:txBody>
          <a:bodyPr>
            <a:spAutoFit/>
          </a:bodyPr>
          <a:lstStyle/>
          <a:p>
            <a:pPr algn="l" eaLnBrk="0" hangingPunct="0">
              <a:spcBef>
                <a:spcPct val="50000"/>
              </a:spcBef>
            </a:pPr>
            <a:r>
              <a:rPr kumimoji="1" lang="de-DE" b="1">
                <a:solidFill>
                  <a:srgbClr val="1D2D4B"/>
                </a:solidFill>
              </a:rPr>
              <a:t>JNP   =</a:t>
            </a:r>
          </a:p>
        </p:txBody>
      </p:sp>
    </p:spTree>
    <p:extLst>
      <p:ext uri="{BB962C8B-B14F-4D97-AF65-F5344CB8AC3E}">
        <p14:creationId xmlns:p14="http://schemas.microsoft.com/office/powerpoint/2010/main" val="363017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119</a:t>
            </a:fld>
            <a:endParaRPr lang="de-DE"/>
          </a:p>
        </p:txBody>
      </p:sp>
      <p:sp>
        <p:nvSpPr>
          <p:cNvPr id="3" name="Textplatzhalter 2"/>
          <p:cNvSpPr>
            <a:spLocks noGrp="1"/>
          </p:cNvSpPr>
          <p:nvPr>
            <p:ph type="body" sz="quarter" idx="10"/>
          </p:nvPr>
        </p:nvSpPr>
        <p:spPr/>
        <p:txBody>
          <a:bodyPr/>
          <a:lstStyle/>
          <a:p>
            <a:r>
              <a:rPr lang="de-DE" dirty="0" smtClean="0"/>
              <a:t>Pauschalversicherung | Höchstentschädigungsmodell</a:t>
            </a:r>
            <a:endParaRPr lang="de-DE" dirty="0"/>
          </a:p>
        </p:txBody>
      </p:sp>
      <p:sp>
        <p:nvSpPr>
          <p:cNvPr id="4" name="Textplatzhalter 3"/>
          <p:cNvSpPr>
            <a:spLocks noGrp="1"/>
          </p:cNvSpPr>
          <p:nvPr>
            <p:ph type="body" sz="half" idx="2"/>
          </p:nvPr>
        </p:nvSpPr>
        <p:spPr>
          <a:xfrm>
            <a:off x="369357" y="2247682"/>
            <a:ext cx="11343218" cy="4349968"/>
          </a:xfrm>
        </p:spPr>
        <p:txBody>
          <a:bodyPr/>
          <a:lstStyle/>
          <a:p>
            <a:pPr marL="285750" indent="-285750">
              <a:buFont typeface="Wingdings" panose="05000000000000000000" pitchFamily="2" charset="2"/>
              <a:buChar char="§"/>
            </a:pPr>
            <a:r>
              <a:rPr lang="de-DE" sz="1600" dirty="0"/>
              <a:t>Unterversicherungsverzicht wird generell </a:t>
            </a:r>
            <a:r>
              <a:rPr lang="de-DE" sz="1600" dirty="0" smtClean="0"/>
              <a:t>gewährt bei korrekter Angabe der qm.</a:t>
            </a:r>
            <a:endParaRPr lang="de-DE" sz="1600" dirty="0"/>
          </a:p>
          <a:p>
            <a:pPr marL="285750" indent="-285750">
              <a:buFont typeface="Wingdings" panose="05000000000000000000" pitchFamily="2" charset="2"/>
              <a:buChar char="§"/>
            </a:pPr>
            <a:r>
              <a:rPr lang="de-DE" sz="1600" dirty="0"/>
              <a:t>Festsetzung einer pauschalen Höchstentschädigung.</a:t>
            </a:r>
          </a:p>
          <a:p>
            <a:pPr marL="285750" indent="-285750">
              <a:buFont typeface="Wingdings" panose="05000000000000000000" pitchFamily="2" charset="2"/>
              <a:buChar char="§"/>
            </a:pPr>
            <a:r>
              <a:rPr lang="de-DE" sz="1600" dirty="0"/>
              <a:t>Die Prämienberechnung erfolgt nach der </a:t>
            </a:r>
            <a:r>
              <a:rPr lang="de-DE" sz="1600" dirty="0" smtClean="0"/>
              <a:t>Art und Größe </a:t>
            </a:r>
            <a:r>
              <a:rPr lang="de-DE" sz="1600" dirty="0"/>
              <a:t>des Gebäudes</a:t>
            </a:r>
            <a:r>
              <a:rPr lang="de-DE" sz="1600" dirty="0" smtClean="0"/>
              <a:t>.</a:t>
            </a:r>
          </a:p>
          <a:p>
            <a:pPr marL="285750" indent="-285750">
              <a:buFont typeface="Wingdings" panose="05000000000000000000" pitchFamily="2" charset="2"/>
              <a:buChar char="§"/>
            </a:pPr>
            <a:endParaRPr lang="de-DE" sz="1600" dirty="0"/>
          </a:p>
          <a:p>
            <a:r>
              <a:rPr lang="de-DE" sz="1600" b="1" dirty="0"/>
              <a:t>Beispiel für eine Pauschalversicherung:</a:t>
            </a:r>
          </a:p>
          <a:p>
            <a:r>
              <a:rPr lang="de-DE" sz="1600" dirty="0" smtClean="0"/>
              <a:t>afm Eurosecure 2008 mit einer Höchstentschädigungssumme von 600.000 </a:t>
            </a:r>
            <a:r>
              <a:rPr lang="de-DE" sz="1600" dirty="0"/>
              <a:t>€</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W</a:t>
            </a:r>
            <a:r>
              <a:rPr lang="de-DE" dirty="0" smtClean="0"/>
              <a:t>ohngebäude</a:t>
            </a:r>
            <a:endParaRPr lang="de-DE" dirty="0"/>
          </a:p>
        </p:txBody>
      </p:sp>
    </p:spTree>
    <p:extLst>
      <p:ext uri="{BB962C8B-B14F-4D97-AF65-F5344CB8AC3E}">
        <p14:creationId xmlns:p14="http://schemas.microsoft.com/office/powerpoint/2010/main" val="192996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quarter" idx="10"/>
          </p:nvPr>
        </p:nvSpPr>
        <p:spPr/>
        <p:txBody>
          <a:bodyPr/>
          <a:lstStyle/>
          <a:p>
            <a:r>
              <a:rPr lang="de-DE" dirty="0"/>
              <a:t>Versicherter Personenkreis</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Versicherungsnehmer</a:t>
            </a:r>
          </a:p>
          <a:p>
            <a:pPr marL="285750" indent="-285750" eaLnBrk="0" hangingPunct="0">
              <a:spcBef>
                <a:spcPct val="50000"/>
              </a:spcBef>
              <a:buClr>
                <a:srgbClr val="1D2D4B"/>
              </a:buClr>
              <a:buFont typeface="Wingdings" panose="05000000000000000000" pitchFamily="2" charset="2"/>
              <a:buChar char="§"/>
            </a:pPr>
            <a:r>
              <a:rPr kumimoji="1" lang="de-DE" sz="1600" dirty="0"/>
              <a:t>Ehegatte</a:t>
            </a:r>
          </a:p>
          <a:p>
            <a:pPr marL="285750" indent="-285750" eaLnBrk="0" hangingPunct="0">
              <a:spcBef>
                <a:spcPct val="50000"/>
              </a:spcBef>
              <a:buClr>
                <a:srgbClr val="1D2D4B"/>
              </a:buClr>
              <a:buFont typeface="Wingdings" panose="05000000000000000000" pitchFamily="2" charset="2"/>
              <a:buChar char="§"/>
            </a:pPr>
            <a:r>
              <a:rPr kumimoji="1" lang="de-DE" sz="1600" dirty="0"/>
              <a:t>Partner in eheähnlicher Gemeinschaft    (namentlich genannt)</a:t>
            </a:r>
          </a:p>
          <a:p>
            <a:pPr marL="285750" indent="-285750" eaLnBrk="0" hangingPunct="0">
              <a:spcBef>
                <a:spcPct val="50000"/>
              </a:spcBef>
              <a:buClr>
                <a:srgbClr val="1D2D4B"/>
              </a:buClr>
              <a:buFont typeface="Wingdings" panose="05000000000000000000" pitchFamily="2" charset="2"/>
              <a:buChar char="§"/>
            </a:pPr>
            <a:r>
              <a:rPr kumimoji="1" lang="de-DE" sz="1600" dirty="0"/>
              <a:t>Hausangestellte</a:t>
            </a:r>
          </a:p>
          <a:p>
            <a:pPr marL="285750" indent="-285750" eaLnBrk="0" hangingPunct="0">
              <a:spcBef>
                <a:spcPct val="50000"/>
              </a:spcBef>
              <a:buClr>
                <a:srgbClr val="1D2D4B"/>
              </a:buClr>
              <a:buFont typeface="Wingdings" panose="05000000000000000000" pitchFamily="2" charset="2"/>
              <a:buChar char="§"/>
            </a:pPr>
            <a:r>
              <a:rPr kumimoji="1" lang="de-DE" sz="1600" dirty="0"/>
              <a:t>Kinder (bis zum 25. Lebensjahr) in der Ausbildung, im Studium,  beim Wehrdienst</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331323304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120</a:t>
            </a:fld>
            <a:endParaRPr lang="de-DE"/>
          </a:p>
        </p:txBody>
      </p:sp>
      <p:sp>
        <p:nvSpPr>
          <p:cNvPr id="3" name="Textplatzhalter 2"/>
          <p:cNvSpPr>
            <a:spLocks noGrp="1"/>
          </p:cNvSpPr>
          <p:nvPr>
            <p:ph type="body" sz="quarter" idx="10"/>
          </p:nvPr>
        </p:nvSpPr>
        <p:spPr/>
        <p:txBody>
          <a:bodyPr/>
          <a:lstStyle/>
          <a:p>
            <a:r>
              <a:rPr lang="de-DE" dirty="0" smtClean="0"/>
              <a:t>Versicherungssteuer</a:t>
            </a:r>
            <a:endParaRPr lang="de-DE" dirty="0"/>
          </a:p>
        </p:txBody>
      </p:sp>
      <p:sp>
        <p:nvSpPr>
          <p:cNvPr id="4" name="Textplatzhalter 3"/>
          <p:cNvSpPr>
            <a:spLocks noGrp="1"/>
          </p:cNvSpPr>
          <p:nvPr>
            <p:ph type="body" sz="half" idx="2"/>
          </p:nvPr>
        </p:nvSpPr>
        <p:spPr/>
        <p:txBody>
          <a:bodyPr anchor="ctr" anchorCtr="0"/>
          <a:lstStyle/>
          <a:p>
            <a:pPr algn="ctr"/>
            <a:r>
              <a:rPr lang="de-DE" sz="4000" b="1" dirty="0" smtClean="0"/>
              <a:t>16,34 %</a:t>
            </a:r>
            <a:endParaRPr lang="de-DE" sz="4000" b="1" dirty="0"/>
          </a:p>
        </p:txBody>
      </p:sp>
      <p:sp>
        <p:nvSpPr>
          <p:cNvPr id="5" name="Titel 4"/>
          <p:cNvSpPr>
            <a:spLocks noGrp="1"/>
          </p:cNvSpPr>
          <p:nvPr>
            <p:ph type="title"/>
          </p:nvPr>
        </p:nvSpPr>
        <p:spPr/>
        <p:txBody>
          <a:bodyPr/>
          <a:lstStyle/>
          <a:p>
            <a:r>
              <a:rPr lang="de-DE" dirty="0"/>
              <a:t>Beraterausbildung | </a:t>
            </a:r>
            <a:r>
              <a:rPr lang="de-DE" dirty="0" smtClean="0"/>
              <a:t>Wohngebäude</a:t>
            </a:r>
            <a:endParaRPr lang="de-DE" dirty="0"/>
          </a:p>
        </p:txBody>
      </p:sp>
    </p:spTree>
    <p:extLst>
      <p:ext uri="{BB962C8B-B14F-4D97-AF65-F5344CB8AC3E}">
        <p14:creationId xmlns:p14="http://schemas.microsoft.com/office/powerpoint/2010/main" val="249988085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121</a:t>
            </a:fld>
            <a:endParaRPr lang="de-DE"/>
          </a:p>
        </p:txBody>
      </p:sp>
      <p:sp>
        <p:nvSpPr>
          <p:cNvPr id="5" name="Titel 4"/>
          <p:cNvSpPr>
            <a:spLocks noGrp="1"/>
          </p:cNvSpPr>
          <p:nvPr>
            <p:ph type="title"/>
          </p:nvPr>
        </p:nvSpPr>
        <p:spPr/>
        <p:txBody>
          <a:bodyPr/>
          <a:lstStyle/>
          <a:p>
            <a:r>
              <a:rPr lang="de-DE" dirty="0"/>
              <a:t>Beraterausbildung | Hausrat</a:t>
            </a:r>
          </a:p>
        </p:txBody>
      </p:sp>
      <p:sp>
        <p:nvSpPr>
          <p:cNvPr id="25" name="Textplatzhalter 2"/>
          <p:cNvSpPr>
            <a:spLocks noGrp="1"/>
          </p:cNvSpPr>
          <p:nvPr>
            <p:ph type="body" sz="quarter" idx="10"/>
          </p:nvPr>
        </p:nvSpPr>
        <p:spPr>
          <a:xfrm>
            <a:off x="364584" y="1755536"/>
            <a:ext cx="11347991" cy="395680"/>
          </a:xfrm>
        </p:spPr>
        <p:txBody>
          <a:bodyPr/>
          <a:lstStyle/>
          <a:p>
            <a:r>
              <a:rPr lang="de-DE" dirty="0" smtClean="0"/>
              <a:t>Motive und Lösungen</a:t>
            </a:r>
            <a:endParaRPr lang="de-DE" dirty="0"/>
          </a:p>
        </p:txBody>
      </p:sp>
      <p:pic>
        <p:nvPicPr>
          <p:cNvPr id="27" name="Grafik 26"/>
          <p:cNvPicPr>
            <a:picLocks noChangeAspect="1"/>
          </p:cNvPicPr>
          <p:nvPr/>
        </p:nvPicPr>
        <p:blipFill>
          <a:blip r:embed="rId2"/>
          <a:stretch>
            <a:fillRect/>
          </a:stretch>
        </p:blipFill>
        <p:spPr>
          <a:xfrm>
            <a:off x="704850" y="5946817"/>
            <a:ext cx="1790700" cy="537210"/>
          </a:xfrm>
          <a:prstGeom prst="rect">
            <a:avLst/>
          </a:prstGeom>
        </p:spPr>
      </p:pic>
      <p:pic>
        <p:nvPicPr>
          <p:cNvPr id="28" name="Grafik 27"/>
          <p:cNvPicPr>
            <a:picLocks noChangeAspect="1"/>
          </p:cNvPicPr>
          <p:nvPr/>
        </p:nvPicPr>
        <p:blipFill>
          <a:blip r:embed="rId3"/>
          <a:stretch>
            <a:fillRect/>
          </a:stretch>
        </p:blipFill>
        <p:spPr>
          <a:xfrm>
            <a:off x="3590926" y="2499343"/>
            <a:ext cx="1790700" cy="541374"/>
          </a:xfrm>
          <a:prstGeom prst="rect">
            <a:avLst/>
          </a:prstGeom>
        </p:spPr>
      </p:pic>
      <p:sp>
        <p:nvSpPr>
          <p:cNvPr id="29" name="Gestreifter Pfeil nach rechts 28"/>
          <p:cNvSpPr/>
          <p:nvPr/>
        </p:nvSpPr>
        <p:spPr>
          <a:xfrm>
            <a:off x="2882600"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estreifter Pfeil nach rechts 29"/>
          <p:cNvSpPr/>
          <p:nvPr/>
        </p:nvSpPr>
        <p:spPr>
          <a:xfrm>
            <a:off x="2872827"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63054"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3054"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82600"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63054"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34"/>
          <p:cNvPicPr>
            <a:picLocks noChangeAspect="1"/>
          </p:cNvPicPr>
          <p:nvPr/>
        </p:nvPicPr>
        <p:blipFill>
          <a:blip r:embed="rId4"/>
          <a:stretch>
            <a:fillRect/>
          </a:stretch>
        </p:blipFill>
        <p:spPr>
          <a:xfrm>
            <a:off x="7305676" y="4798107"/>
            <a:ext cx="1790700" cy="541374"/>
          </a:xfrm>
          <a:prstGeom prst="rect">
            <a:avLst/>
          </a:prstGeom>
        </p:spPr>
      </p:pic>
      <p:pic>
        <p:nvPicPr>
          <p:cNvPr id="37" name="Grafik 36"/>
          <p:cNvPicPr>
            <a:picLocks noChangeAspect="1"/>
          </p:cNvPicPr>
          <p:nvPr/>
        </p:nvPicPr>
        <p:blipFill>
          <a:blip r:embed="rId5"/>
          <a:stretch>
            <a:fillRect/>
          </a:stretch>
        </p:blipFill>
        <p:spPr>
          <a:xfrm>
            <a:off x="5448301" y="3073243"/>
            <a:ext cx="1790700" cy="541374"/>
          </a:xfrm>
          <a:prstGeom prst="rect">
            <a:avLst/>
          </a:prstGeom>
        </p:spPr>
      </p:pic>
      <p:pic>
        <p:nvPicPr>
          <p:cNvPr id="38" name="Grafik 37"/>
          <p:cNvPicPr>
            <a:picLocks noChangeAspect="1"/>
          </p:cNvPicPr>
          <p:nvPr/>
        </p:nvPicPr>
        <p:blipFill>
          <a:blip r:embed="rId6"/>
          <a:stretch>
            <a:fillRect/>
          </a:stretch>
        </p:blipFill>
        <p:spPr>
          <a:xfrm>
            <a:off x="3590926" y="3648940"/>
            <a:ext cx="1790700" cy="535425"/>
          </a:xfrm>
          <a:prstGeom prst="rect">
            <a:avLst/>
          </a:prstGeom>
        </p:spPr>
      </p:pic>
      <p:pic>
        <p:nvPicPr>
          <p:cNvPr id="39" name="Grafik 38"/>
          <p:cNvPicPr>
            <a:picLocks noChangeAspect="1"/>
          </p:cNvPicPr>
          <p:nvPr/>
        </p:nvPicPr>
        <p:blipFill>
          <a:blip r:embed="rId3"/>
          <a:stretch>
            <a:fillRect/>
          </a:stretch>
        </p:blipFill>
        <p:spPr>
          <a:xfrm>
            <a:off x="5448301" y="3642991"/>
            <a:ext cx="1790700" cy="541374"/>
          </a:xfrm>
          <a:prstGeom prst="rect">
            <a:avLst/>
          </a:prstGeom>
        </p:spPr>
      </p:pic>
      <p:pic>
        <p:nvPicPr>
          <p:cNvPr id="41" name="Grafik 40"/>
          <p:cNvPicPr>
            <a:picLocks noChangeAspect="1"/>
          </p:cNvPicPr>
          <p:nvPr/>
        </p:nvPicPr>
        <p:blipFill>
          <a:blip r:embed="rId4"/>
          <a:stretch>
            <a:fillRect/>
          </a:stretch>
        </p:blipFill>
        <p:spPr>
          <a:xfrm>
            <a:off x="3590926" y="4220549"/>
            <a:ext cx="1790700" cy="541374"/>
          </a:xfrm>
          <a:prstGeom prst="rect">
            <a:avLst/>
          </a:prstGeom>
        </p:spPr>
      </p:pic>
      <p:pic>
        <p:nvPicPr>
          <p:cNvPr id="42" name="Grafik 41"/>
          <p:cNvPicPr>
            <a:picLocks noChangeAspect="1"/>
          </p:cNvPicPr>
          <p:nvPr/>
        </p:nvPicPr>
        <p:blipFill>
          <a:blip r:embed="rId7"/>
          <a:stretch>
            <a:fillRect/>
          </a:stretch>
        </p:blipFill>
        <p:spPr>
          <a:xfrm>
            <a:off x="5448301" y="4224706"/>
            <a:ext cx="1790700" cy="535425"/>
          </a:xfrm>
          <a:prstGeom prst="rect">
            <a:avLst/>
          </a:prstGeom>
        </p:spPr>
      </p:pic>
      <p:pic>
        <p:nvPicPr>
          <p:cNvPr id="46" name="Grafik 45"/>
          <p:cNvPicPr>
            <a:picLocks noChangeAspect="1"/>
          </p:cNvPicPr>
          <p:nvPr/>
        </p:nvPicPr>
        <p:blipFill>
          <a:blip r:embed="rId8"/>
          <a:stretch>
            <a:fillRect/>
          </a:stretch>
        </p:blipFill>
        <p:spPr>
          <a:xfrm>
            <a:off x="3590926" y="5942653"/>
            <a:ext cx="1790700" cy="541374"/>
          </a:xfrm>
          <a:prstGeom prst="rect">
            <a:avLst/>
          </a:prstGeom>
        </p:spPr>
      </p:pic>
      <p:pic>
        <p:nvPicPr>
          <p:cNvPr id="8" name="Grafik 7"/>
          <p:cNvPicPr>
            <a:picLocks noChangeAspect="1"/>
          </p:cNvPicPr>
          <p:nvPr/>
        </p:nvPicPr>
        <p:blipFill>
          <a:blip r:embed="rId9"/>
          <a:stretch>
            <a:fillRect/>
          </a:stretch>
        </p:blipFill>
        <p:spPr>
          <a:xfrm>
            <a:off x="704850" y="2491564"/>
            <a:ext cx="1790700" cy="547324"/>
          </a:xfrm>
          <a:prstGeom prst="rect">
            <a:avLst/>
          </a:prstGeom>
        </p:spPr>
      </p:pic>
      <p:pic>
        <p:nvPicPr>
          <p:cNvPr id="9" name="Grafik 8"/>
          <p:cNvPicPr>
            <a:picLocks noChangeAspect="1"/>
          </p:cNvPicPr>
          <p:nvPr/>
        </p:nvPicPr>
        <p:blipFill>
          <a:blip r:embed="rId10"/>
          <a:stretch>
            <a:fillRect/>
          </a:stretch>
        </p:blipFill>
        <p:spPr>
          <a:xfrm>
            <a:off x="704850" y="3073243"/>
            <a:ext cx="1790700" cy="541374"/>
          </a:xfrm>
          <a:prstGeom prst="rect">
            <a:avLst/>
          </a:prstGeom>
        </p:spPr>
      </p:pic>
      <p:pic>
        <p:nvPicPr>
          <p:cNvPr id="10" name="Grafik 9"/>
          <p:cNvPicPr>
            <a:picLocks noChangeAspect="1"/>
          </p:cNvPicPr>
          <p:nvPr/>
        </p:nvPicPr>
        <p:blipFill>
          <a:blip r:embed="rId11"/>
          <a:stretch>
            <a:fillRect/>
          </a:stretch>
        </p:blipFill>
        <p:spPr>
          <a:xfrm>
            <a:off x="704850" y="4220730"/>
            <a:ext cx="1790700" cy="535425"/>
          </a:xfrm>
          <a:prstGeom prst="rect">
            <a:avLst/>
          </a:prstGeom>
        </p:spPr>
      </p:pic>
      <p:pic>
        <p:nvPicPr>
          <p:cNvPr id="11" name="Grafik 10"/>
          <p:cNvPicPr>
            <a:picLocks noChangeAspect="1"/>
          </p:cNvPicPr>
          <p:nvPr/>
        </p:nvPicPr>
        <p:blipFill>
          <a:blip r:embed="rId12"/>
          <a:stretch>
            <a:fillRect/>
          </a:stretch>
        </p:blipFill>
        <p:spPr>
          <a:xfrm>
            <a:off x="704850" y="3649961"/>
            <a:ext cx="1790700" cy="535425"/>
          </a:xfrm>
          <a:prstGeom prst="rect">
            <a:avLst/>
          </a:prstGeom>
        </p:spPr>
      </p:pic>
      <p:pic>
        <p:nvPicPr>
          <p:cNvPr id="12" name="Grafik 11"/>
          <p:cNvPicPr>
            <a:picLocks noChangeAspect="1"/>
          </p:cNvPicPr>
          <p:nvPr/>
        </p:nvPicPr>
        <p:blipFill>
          <a:blip r:embed="rId13"/>
          <a:stretch>
            <a:fillRect/>
          </a:stretch>
        </p:blipFill>
        <p:spPr>
          <a:xfrm>
            <a:off x="687686" y="4789929"/>
            <a:ext cx="1807864" cy="542359"/>
          </a:xfrm>
          <a:prstGeom prst="rect">
            <a:avLst/>
          </a:prstGeom>
        </p:spPr>
      </p:pic>
      <p:pic>
        <p:nvPicPr>
          <p:cNvPr id="13" name="Grafik 12"/>
          <p:cNvPicPr>
            <a:picLocks noChangeAspect="1"/>
          </p:cNvPicPr>
          <p:nvPr/>
        </p:nvPicPr>
        <p:blipFill>
          <a:blip r:embed="rId14"/>
          <a:stretch>
            <a:fillRect/>
          </a:stretch>
        </p:blipFill>
        <p:spPr>
          <a:xfrm>
            <a:off x="687686" y="5360698"/>
            <a:ext cx="1807864" cy="550740"/>
          </a:xfrm>
          <a:prstGeom prst="rect">
            <a:avLst/>
          </a:prstGeom>
        </p:spPr>
      </p:pic>
      <p:sp>
        <p:nvSpPr>
          <p:cNvPr id="47" name="Gestreifter Pfeil nach rechts 46"/>
          <p:cNvSpPr/>
          <p:nvPr/>
        </p:nvSpPr>
        <p:spPr>
          <a:xfrm>
            <a:off x="2859050" y="609904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p:cNvPicPr>
            <a:picLocks noChangeAspect="1"/>
          </p:cNvPicPr>
          <p:nvPr/>
        </p:nvPicPr>
        <p:blipFill>
          <a:blip r:embed="rId15"/>
          <a:stretch>
            <a:fillRect/>
          </a:stretch>
        </p:blipFill>
        <p:spPr>
          <a:xfrm>
            <a:off x="5448301" y="2497514"/>
            <a:ext cx="1790700" cy="541374"/>
          </a:xfrm>
          <a:prstGeom prst="rect">
            <a:avLst/>
          </a:prstGeom>
        </p:spPr>
      </p:pic>
      <p:pic>
        <p:nvPicPr>
          <p:cNvPr id="48" name="Grafik 47"/>
          <p:cNvPicPr>
            <a:picLocks noChangeAspect="1"/>
          </p:cNvPicPr>
          <p:nvPr/>
        </p:nvPicPr>
        <p:blipFill>
          <a:blip r:embed="rId5"/>
          <a:stretch>
            <a:fillRect/>
          </a:stretch>
        </p:blipFill>
        <p:spPr>
          <a:xfrm>
            <a:off x="7305676" y="2502239"/>
            <a:ext cx="1790700" cy="541374"/>
          </a:xfrm>
          <a:prstGeom prst="rect">
            <a:avLst/>
          </a:prstGeom>
        </p:spPr>
      </p:pic>
      <p:pic>
        <p:nvPicPr>
          <p:cNvPr id="15" name="Grafik 14"/>
          <p:cNvPicPr>
            <a:picLocks noChangeAspect="1"/>
          </p:cNvPicPr>
          <p:nvPr/>
        </p:nvPicPr>
        <p:blipFill>
          <a:blip r:embed="rId16"/>
          <a:stretch>
            <a:fillRect/>
          </a:stretch>
        </p:blipFill>
        <p:spPr>
          <a:xfrm>
            <a:off x="9163051" y="2501199"/>
            <a:ext cx="1791603" cy="543453"/>
          </a:xfrm>
          <a:prstGeom prst="rect">
            <a:avLst/>
          </a:prstGeom>
        </p:spPr>
      </p:pic>
      <p:pic>
        <p:nvPicPr>
          <p:cNvPr id="49" name="Grafik 48"/>
          <p:cNvPicPr>
            <a:picLocks noChangeAspect="1"/>
          </p:cNvPicPr>
          <p:nvPr/>
        </p:nvPicPr>
        <p:blipFill>
          <a:blip r:embed="rId3"/>
          <a:stretch>
            <a:fillRect/>
          </a:stretch>
        </p:blipFill>
        <p:spPr>
          <a:xfrm>
            <a:off x="3590926" y="3073243"/>
            <a:ext cx="1790700" cy="541374"/>
          </a:xfrm>
          <a:prstGeom prst="rect">
            <a:avLst/>
          </a:prstGeom>
        </p:spPr>
      </p:pic>
      <p:pic>
        <p:nvPicPr>
          <p:cNvPr id="50" name="Grafik 49"/>
          <p:cNvPicPr>
            <a:picLocks noChangeAspect="1"/>
          </p:cNvPicPr>
          <p:nvPr/>
        </p:nvPicPr>
        <p:blipFill>
          <a:blip r:embed="rId15"/>
          <a:stretch>
            <a:fillRect/>
          </a:stretch>
        </p:blipFill>
        <p:spPr>
          <a:xfrm>
            <a:off x="7305676" y="3072241"/>
            <a:ext cx="1790700" cy="541374"/>
          </a:xfrm>
          <a:prstGeom prst="rect">
            <a:avLst/>
          </a:prstGeom>
        </p:spPr>
      </p:pic>
      <p:pic>
        <p:nvPicPr>
          <p:cNvPr id="51" name="Grafik 50"/>
          <p:cNvPicPr>
            <a:picLocks noChangeAspect="1"/>
          </p:cNvPicPr>
          <p:nvPr/>
        </p:nvPicPr>
        <p:blipFill>
          <a:blip r:embed="rId5"/>
          <a:stretch>
            <a:fillRect/>
          </a:stretch>
        </p:blipFill>
        <p:spPr>
          <a:xfrm>
            <a:off x="7305676" y="3638819"/>
            <a:ext cx="1790700" cy="541374"/>
          </a:xfrm>
          <a:prstGeom prst="rect">
            <a:avLst/>
          </a:prstGeom>
        </p:spPr>
      </p:pic>
      <p:pic>
        <p:nvPicPr>
          <p:cNvPr id="52" name="Grafik 51"/>
          <p:cNvPicPr>
            <a:picLocks noChangeAspect="1"/>
          </p:cNvPicPr>
          <p:nvPr/>
        </p:nvPicPr>
        <p:blipFill>
          <a:blip r:embed="rId16"/>
          <a:stretch>
            <a:fillRect/>
          </a:stretch>
        </p:blipFill>
        <p:spPr>
          <a:xfrm>
            <a:off x="9165388" y="3644925"/>
            <a:ext cx="1791603" cy="543453"/>
          </a:xfrm>
          <a:prstGeom prst="rect">
            <a:avLst/>
          </a:prstGeom>
        </p:spPr>
      </p:pic>
      <p:pic>
        <p:nvPicPr>
          <p:cNvPr id="53" name="Grafik 52"/>
          <p:cNvPicPr>
            <a:picLocks noChangeAspect="1"/>
          </p:cNvPicPr>
          <p:nvPr/>
        </p:nvPicPr>
        <p:blipFill>
          <a:blip r:embed="rId3"/>
          <a:stretch>
            <a:fillRect/>
          </a:stretch>
        </p:blipFill>
        <p:spPr>
          <a:xfrm>
            <a:off x="3590926" y="4798107"/>
            <a:ext cx="1790700" cy="541374"/>
          </a:xfrm>
          <a:prstGeom prst="rect">
            <a:avLst/>
          </a:prstGeom>
        </p:spPr>
      </p:pic>
      <p:pic>
        <p:nvPicPr>
          <p:cNvPr id="54" name="Grafik 53"/>
          <p:cNvPicPr>
            <a:picLocks noChangeAspect="1"/>
          </p:cNvPicPr>
          <p:nvPr/>
        </p:nvPicPr>
        <p:blipFill>
          <a:blip r:embed="rId5"/>
          <a:stretch>
            <a:fillRect/>
          </a:stretch>
        </p:blipFill>
        <p:spPr>
          <a:xfrm>
            <a:off x="5448301" y="4790914"/>
            <a:ext cx="1790700" cy="541374"/>
          </a:xfrm>
          <a:prstGeom prst="rect">
            <a:avLst/>
          </a:prstGeom>
        </p:spPr>
      </p:pic>
      <p:pic>
        <p:nvPicPr>
          <p:cNvPr id="55" name="Grafik 54"/>
          <p:cNvPicPr>
            <a:picLocks noChangeAspect="1"/>
          </p:cNvPicPr>
          <p:nvPr/>
        </p:nvPicPr>
        <p:blipFill>
          <a:blip r:embed="rId7"/>
          <a:stretch>
            <a:fillRect/>
          </a:stretch>
        </p:blipFill>
        <p:spPr>
          <a:xfrm>
            <a:off x="9163954" y="4801081"/>
            <a:ext cx="1790700" cy="535425"/>
          </a:xfrm>
          <a:prstGeom prst="rect">
            <a:avLst/>
          </a:prstGeom>
        </p:spPr>
      </p:pic>
      <p:pic>
        <p:nvPicPr>
          <p:cNvPr id="56" name="Grafik 55"/>
          <p:cNvPicPr>
            <a:picLocks noChangeAspect="1"/>
          </p:cNvPicPr>
          <p:nvPr/>
        </p:nvPicPr>
        <p:blipFill>
          <a:blip r:embed="rId3"/>
          <a:stretch>
            <a:fillRect/>
          </a:stretch>
        </p:blipFill>
        <p:spPr>
          <a:xfrm>
            <a:off x="3590926" y="5370380"/>
            <a:ext cx="1790700" cy="541374"/>
          </a:xfrm>
          <a:prstGeom prst="rect">
            <a:avLst/>
          </a:prstGeom>
        </p:spPr>
      </p:pic>
      <p:pic>
        <p:nvPicPr>
          <p:cNvPr id="16" name="Grafik 15"/>
          <p:cNvPicPr>
            <a:picLocks noChangeAspect="1"/>
          </p:cNvPicPr>
          <p:nvPr/>
        </p:nvPicPr>
        <p:blipFill>
          <a:blip r:embed="rId17"/>
          <a:stretch>
            <a:fillRect/>
          </a:stretch>
        </p:blipFill>
        <p:spPr>
          <a:xfrm>
            <a:off x="5448302" y="5370380"/>
            <a:ext cx="1790700" cy="547324"/>
          </a:xfrm>
          <a:prstGeom prst="rect">
            <a:avLst/>
          </a:prstGeom>
        </p:spPr>
      </p:pic>
    </p:spTree>
    <p:extLst>
      <p:ext uri="{BB962C8B-B14F-4D97-AF65-F5344CB8AC3E}">
        <p14:creationId xmlns:p14="http://schemas.microsoft.com/office/powerpoint/2010/main" val="152924627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122</a:t>
            </a:fld>
            <a:endParaRPr lang="de-DE"/>
          </a:p>
        </p:txBody>
      </p:sp>
      <p:sp>
        <p:nvSpPr>
          <p:cNvPr id="3" name="Textplatzhalter 2"/>
          <p:cNvSpPr>
            <a:spLocks noGrp="1"/>
          </p:cNvSpPr>
          <p:nvPr>
            <p:ph type="body" sz="quarter" idx="10"/>
          </p:nvPr>
        </p:nvSpPr>
        <p:spPr/>
        <p:txBody>
          <a:bodyPr/>
          <a:lstStyle/>
          <a:p>
            <a:r>
              <a:rPr lang="de-DE" dirty="0" smtClean="0"/>
              <a:t>Der Markt</a:t>
            </a:r>
            <a:endParaRPr lang="de-DE" dirty="0"/>
          </a:p>
        </p:txBody>
      </p:sp>
      <p:sp>
        <p:nvSpPr>
          <p:cNvPr id="5" name="Titel 4"/>
          <p:cNvSpPr>
            <a:spLocks noGrp="1"/>
          </p:cNvSpPr>
          <p:nvPr>
            <p:ph type="title"/>
          </p:nvPr>
        </p:nvSpPr>
        <p:spPr/>
        <p:txBody>
          <a:bodyPr/>
          <a:lstStyle/>
          <a:p>
            <a:r>
              <a:rPr lang="de-DE" dirty="0"/>
              <a:t>Beraterausbildung | </a:t>
            </a:r>
            <a:r>
              <a:rPr lang="de-DE" dirty="0" smtClean="0"/>
              <a:t>Wohngebäude</a:t>
            </a:r>
            <a:endParaRPr lang="de-DE" dirty="0"/>
          </a:p>
        </p:txBody>
      </p:sp>
      <p:pic>
        <p:nvPicPr>
          <p:cNvPr id="7" name="Grafik 6"/>
          <p:cNvPicPr>
            <a:picLocks noChangeAspect="1"/>
          </p:cNvPicPr>
          <p:nvPr/>
        </p:nvPicPr>
        <p:blipFill>
          <a:blip r:embed="rId2"/>
          <a:stretch>
            <a:fillRect/>
          </a:stretch>
        </p:blipFill>
        <p:spPr>
          <a:xfrm>
            <a:off x="3072337" y="2151216"/>
            <a:ext cx="5932483" cy="4143598"/>
          </a:xfrm>
          <a:prstGeom prst="rect">
            <a:avLst/>
          </a:prstGeom>
        </p:spPr>
      </p:pic>
    </p:spTree>
    <p:extLst>
      <p:ext uri="{BB962C8B-B14F-4D97-AF65-F5344CB8AC3E}">
        <p14:creationId xmlns:p14="http://schemas.microsoft.com/office/powerpoint/2010/main" val="356978332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123</a:t>
            </a:fld>
            <a:endParaRPr lang="de-DE"/>
          </a:p>
        </p:txBody>
      </p:sp>
      <p:sp>
        <p:nvSpPr>
          <p:cNvPr id="3" name="Textplatzhalter 2"/>
          <p:cNvSpPr>
            <a:spLocks noGrp="1"/>
          </p:cNvSpPr>
          <p:nvPr>
            <p:ph type="body" sz="quarter" idx="10"/>
          </p:nvPr>
        </p:nvSpPr>
        <p:spPr/>
        <p:txBody>
          <a:bodyPr/>
          <a:lstStyle/>
          <a:p>
            <a:r>
              <a:rPr lang="de-DE" dirty="0" smtClean="0"/>
              <a:t>Ende</a:t>
            </a:r>
            <a:endParaRPr lang="de-DE" dirty="0"/>
          </a:p>
        </p:txBody>
      </p:sp>
      <p:sp>
        <p:nvSpPr>
          <p:cNvPr id="5" name="Titel 4"/>
          <p:cNvSpPr>
            <a:spLocks noGrp="1"/>
          </p:cNvSpPr>
          <p:nvPr>
            <p:ph type="title"/>
          </p:nvPr>
        </p:nvSpPr>
        <p:spPr/>
        <p:txBody>
          <a:bodyPr/>
          <a:lstStyle/>
          <a:p>
            <a:r>
              <a:rPr lang="de-DE" dirty="0"/>
              <a:t>Beraterausbildung | </a:t>
            </a:r>
            <a:r>
              <a:rPr lang="de-DE" dirty="0" smtClean="0"/>
              <a:t>Wohngebäude</a:t>
            </a:r>
            <a:endParaRPr lang="de-DE" dirty="0"/>
          </a:p>
        </p:txBody>
      </p:sp>
      <p:sp>
        <p:nvSpPr>
          <p:cNvPr id="7" name="Textplatzhalter 3"/>
          <p:cNvSpPr>
            <a:spLocks noGrp="1"/>
          </p:cNvSpPr>
          <p:nvPr>
            <p:ph type="body" sz="half" idx="2"/>
          </p:nvPr>
        </p:nvSpPr>
        <p:spPr>
          <a:xfrm>
            <a:off x="369357" y="2247681"/>
            <a:ext cx="11343218" cy="4349969"/>
          </a:xfrm>
        </p:spPr>
        <p:txBody>
          <a:bodyPr/>
          <a:lstStyle/>
          <a:p>
            <a:pPr>
              <a:spcBef>
                <a:spcPct val="0"/>
              </a:spcBef>
            </a:pPr>
            <a:r>
              <a:rPr lang="de-DE" altLang="de-DE" b="1" dirty="0"/>
              <a:t>Vielen Dank für Ihre Aufmerksamkeit!</a:t>
            </a:r>
          </a:p>
        </p:txBody>
      </p:sp>
    </p:spTree>
    <p:extLst>
      <p:ext uri="{BB962C8B-B14F-4D97-AF65-F5344CB8AC3E}">
        <p14:creationId xmlns:p14="http://schemas.microsoft.com/office/powerpoint/2010/main" val="171437933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Beraterausbildung</a:t>
            </a:r>
          </a:p>
        </p:txBody>
      </p:sp>
      <p:sp>
        <p:nvSpPr>
          <p:cNvPr id="3" name="Rectangle 4"/>
          <p:cNvSpPr>
            <a:spLocks noChangeArrowheads="1"/>
          </p:cNvSpPr>
          <p:nvPr/>
        </p:nvSpPr>
        <p:spPr bwMode="auto">
          <a:xfrm>
            <a:off x="364221" y="1993377"/>
            <a:ext cx="7772400" cy="936625"/>
          </a:xfrm>
          <a:prstGeom prst="rect">
            <a:avLst/>
          </a:prstGeom>
          <a:noFill/>
          <a:ln w="9525">
            <a:noFill/>
            <a:miter lim="800000"/>
            <a:headEnd/>
            <a:tailEnd/>
          </a:ln>
        </p:spPr>
        <p:txBody>
          <a:bodyPr lIns="91384" tIns="45691" rIns="91384" bIns="45691"/>
          <a:lstStyle/>
          <a:p>
            <a:pPr algn="l"/>
            <a:r>
              <a:rPr lang="de-DE" sz="2800" dirty="0">
                <a:solidFill>
                  <a:srgbClr val="1D2D4B"/>
                </a:solidFill>
              </a:rPr>
              <a:t>Thema </a:t>
            </a:r>
            <a:r>
              <a:rPr lang="de-DE" sz="2800" dirty="0" smtClean="0">
                <a:solidFill>
                  <a:srgbClr val="1D2D4B"/>
                </a:solidFill>
              </a:rPr>
              <a:t>Unfallversicherungen</a:t>
            </a:r>
            <a:endParaRPr lang="de-DE" sz="2800" dirty="0">
              <a:solidFill>
                <a:srgbClr val="1D2D4B"/>
              </a:solidFill>
            </a:endParaRPr>
          </a:p>
        </p:txBody>
      </p:sp>
      <p:pic>
        <p:nvPicPr>
          <p:cNvPr id="7" name="Grafik 6"/>
          <p:cNvPicPr>
            <a:picLocks noChangeAspect="1"/>
          </p:cNvPicPr>
          <p:nvPr/>
        </p:nvPicPr>
        <p:blipFill rotWithShape="1">
          <a:blip r:embed="rId2">
            <a:extLst>
              <a:ext uri="{28A0092B-C50C-407E-A947-70E740481C1C}">
                <a14:useLocalDpi xmlns:a14="http://schemas.microsoft.com/office/drawing/2010/main" val="0"/>
              </a:ext>
            </a:extLst>
          </a:blip>
          <a:srcRect t="13208" b="41383"/>
          <a:stretch/>
        </p:blipFill>
        <p:spPr>
          <a:xfrm>
            <a:off x="479425" y="2697089"/>
            <a:ext cx="11233150" cy="3400559"/>
          </a:xfrm>
          <a:prstGeom prst="rect">
            <a:avLst/>
          </a:prstGeom>
        </p:spPr>
      </p:pic>
    </p:spTree>
    <p:extLst>
      <p:ext uri="{BB962C8B-B14F-4D97-AF65-F5344CB8AC3E}">
        <p14:creationId xmlns:p14="http://schemas.microsoft.com/office/powerpoint/2010/main" val="27541950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125</a:t>
            </a:fld>
            <a:endParaRPr lang="de-DE"/>
          </a:p>
        </p:txBody>
      </p:sp>
      <p:sp>
        <p:nvSpPr>
          <p:cNvPr id="3" name="Textplatzhalter 2"/>
          <p:cNvSpPr>
            <a:spLocks noGrp="1"/>
          </p:cNvSpPr>
          <p:nvPr>
            <p:ph type="body" sz="quarter" idx="10"/>
          </p:nvPr>
        </p:nvSpPr>
        <p:spPr/>
        <p:txBody>
          <a:bodyPr/>
          <a:lstStyle/>
          <a:p>
            <a:r>
              <a:rPr lang="de-DE" dirty="0" smtClean="0"/>
              <a:t>Das Risiko</a:t>
            </a:r>
            <a:endParaRPr lang="de-DE" dirty="0"/>
          </a:p>
        </p:txBody>
      </p:sp>
      <p:sp>
        <p:nvSpPr>
          <p:cNvPr id="4" name="Textplatzhalter 3"/>
          <p:cNvSpPr>
            <a:spLocks noGrp="1"/>
          </p:cNvSpPr>
          <p:nvPr>
            <p:ph type="body" sz="half" idx="2"/>
          </p:nvPr>
        </p:nvSpPr>
        <p:spPr/>
        <p:txBody>
          <a:bodyPr/>
          <a:lstStyle/>
          <a:p>
            <a:pPr marL="357188" lvl="0" indent="-357188">
              <a:spcBef>
                <a:spcPct val="75000"/>
              </a:spcBef>
              <a:buClr>
                <a:srgbClr val="1D2D4B"/>
              </a:buClr>
              <a:buFont typeface="Wingdings" panose="05000000000000000000" pitchFamily="2" charset="2"/>
              <a:buChar char="§"/>
            </a:pPr>
            <a:r>
              <a:rPr kumimoji="1" lang="de-DE" altLang="de-DE" sz="1600" dirty="0"/>
              <a:t>ca. alle 4 Sekunden passiert in Deutschland ein Unfall</a:t>
            </a:r>
          </a:p>
          <a:p>
            <a:pPr marL="357188" lvl="0" indent="-357188">
              <a:spcBef>
                <a:spcPct val="75000"/>
              </a:spcBef>
              <a:buClr>
                <a:srgbClr val="1D2D4B"/>
              </a:buClr>
              <a:buFont typeface="Wingdings" panose="05000000000000000000" pitchFamily="2" charset="2"/>
              <a:buChar char="§"/>
            </a:pPr>
            <a:r>
              <a:rPr kumimoji="1" lang="de-DE" altLang="de-DE" sz="1600" dirty="0"/>
              <a:t>8,25 Millionen Menschen werden jährlich verletzt (ohne Bagatellunfälle)</a:t>
            </a:r>
          </a:p>
          <a:p>
            <a:pPr marL="357188" lvl="0" indent="-357188">
              <a:spcBef>
                <a:spcPct val="75000"/>
              </a:spcBef>
              <a:buClr>
                <a:srgbClr val="1D2D4B"/>
              </a:buClr>
              <a:buFont typeface="Wingdings" panose="05000000000000000000" pitchFamily="2" charset="2"/>
              <a:buChar char="§"/>
            </a:pPr>
            <a:r>
              <a:rPr kumimoji="1" lang="de-DE" altLang="de-DE" sz="1600" dirty="0"/>
              <a:t>Knapp 2/3 aller Unfälle passieren in der Freizeit (5,36 Millionen Unfälle)</a:t>
            </a:r>
          </a:p>
          <a:p>
            <a:pPr marL="357188" lvl="0" indent="-357188">
              <a:spcBef>
                <a:spcPct val="75000"/>
              </a:spcBef>
              <a:buClr>
                <a:srgbClr val="1D2D4B"/>
              </a:buClr>
              <a:buFont typeface="Wingdings" panose="05000000000000000000" pitchFamily="2" charset="2"/>
              <a:buChar char="§"/>
            </a:pPr>
            <a:r>
              <a:rPr kumimoji="1" lang="de-DE" altLang="de-DE" sz="1600" dirty="0"/>
              <a:t>20.243 Menschen versterben an Unfällen und viele werden schwer verletzt</a:t>
            </a:r>
          </a:p>
          <a:p>
            <a:pPr marL="357188" lvl="0" indent="-357188">
              <a:spcBef>
                <a:spcPct val="75000"/>
              </a:spcBef>
              <a:buClr>
                <a:srgbClr val="1D2D4B"/>
              </a:buClr>
              <a:buFont typeface="Wingdings" panose="05000000000000000000" pitchFamily="2" charset="2"/>
              <a:buChar char="§"/>
            </a:pPr>
            <a:r>
              <a:rPr kumimoji="1" lang="de-DE" altLang="de-DE" sz="1600" dirty="0"/>
              <a:t>ca. 10,5% der angezeigten Arbeits- und Wegeunfälle sind Verkehrsunfälle</a:t>
            </a:r>
          </a:p>
          <a:p>
            <a:pPr marL="357188" lvl="0" indent="-357188">
              <a:spcBef>
                <a:spcPct val="75000"/>
              </a:spcBef>
              <a:buClr>
                <a:srgbClr val="1D2D4B"/>
              </a:buClr>
              <a:buFont typeface="Wingdings" panose="05000000000000000000" pitchFamily="2" charset="2"/>
              <a:buChar char="§"/>
            </a:pPr>
            <a:r>
              <a:rPr kumimoji="1" lang="de-DE" altLang="de-DE" sz="1600" dirty="0"/>
              <a:t>ca. 49,9% der tödlichen Arbeits- und Wegeunfälle sind Verkehrsunfälle</a:t>
            </a:r>
          </a:p>
          <a:p>
            <a:pPr marL="357188" lvl="0" indent="-357188">
              <a:spcBef>
                <a:spcPct val="75000"/>
              </a:spcBef>
              <a:buClr>
                <a:srgbClr val="1D2D4B"/>
              </a:buClr>
              <a:buFont typeface="Wingdings" panose="05000000000000000000" pitchFamily="2" charset="2"/>
              <a:buChar char="§"/>
            </a:pPr>
            <a:r>
              <a:rPr kumimoji="1" lang="de-DE" altLang="de-DE" sz="1600" dirty="0"/>
              <a:t>ca. 1,31 Millionen Kinder verletzen sich bei Schulunfällen</a:t>
            </a:r>
          </a:p>
          <a:p>
            <a:pPr marL="357188" lvl="0" indent="-357188">
              <a:spcBef>
                <a:spcPct val="75000"/>
              </a:spcBef>
              <a:buClr>
                <a:srgbClr val="1D2D4B"/>
              </a:buClr>
              <a:buFont typeface="Wingdings" panose="05000000000000000000" pitchFamily="2" charset="2"/>
              <a:buChar char="§"/>
            </a:pPr>
            <a:r>
              <a:rPr kumimoji="1" lang="de-DE" altLang="de-DE" sz="1600" dirty="0"/>
              <a:t>124.572 Kinder verletzen sich auf dem Schulweg, 50 davon </a:t>
            </a:r>
            <a:r>
              <a:rPr kumimoji="1" lang="de-DE" altLang="de-DE" sz="1600" dirty="0" smtClean="0"/>
              <a:t>tödlich D</a:t>
            </a:r>
            <a:br>
              <a:rPr kumimoji="1" lang="de-DE" altLang="de-DE" sz="1600" dirty="0" smtClean="0"/>
            </a:br>
            <a:r>
              <a:rPr kumimoji="1" lang="de-DE" altLang="de-DE" sz="1600" dirty="0" smtClean="0"/>
              <a:t>(die </a:t>
            </a:r>
            <a:r>
              <a:rPr kumimoji="1" lang="de-DE" altLang="de-DE" sz="1600" dirty="0"/>
              <a:t>tödlichen Schulwegunfälle sind </a:t>
            </a:r>
            <a:r>
              <a:rPr kumimoji="1" lang="de-DE" altLang="de-DE" sz="1600" dirty="0" smtClean="0"/>
              <a:t>Verkehrsunfälle)</a:t>
            </a:r>
            <a:endParaRPr kumimoji="1" lang="de-DE" altLang="de-DE" sz="1600" b="1" dirty="0"/>
          </a:p>
          <a:p>
            <a:pPr marL="357188" lvl="0" indent="-357188">
              <a:spcBef>
                <a:spcPct val="75000"/>
              </a:spcBef>
              <a:buClr>
                <a:srgbClr val="D6D6D6"/>
              </a:buClr>
              <a:buFont typeface="Wingdings" panose="05000000000000000000" pitchFamily="2" charset="2"/>
              <a:buChar char="è"/>
            </a:pPr>
            <a:r>
              <a:rPr kumimoji="1" lang="de-DE" altLang="de-DE" sz="1600" b="1" dirty="0">
                <a:solidFill>
                  <a:srgbClr val="C00000"/>
                </a:solidFill>
              </a:rPr>
              <a:t>es besteht ergänzender Handlungsbedarf zur Absicherung</a:t>
            </a:r>
            <a:r>
              <a:rPr kumimoji="1" lang="de-DE" altLang="de-DE" sz="1600" b="1" dirty="0" smtClean="0">
                <a:solidFill>
                  <a:srgbClr val="C00000"/>
                </a:solidFill>
              </a:rPr>
              <a:t>!</a:t>
            </a:r>
            <a:endParaRPr kumimoji="1" lang="de-DE" altLang="de-DE" sz="1600" b="1" dirty="0">
              <a:solidFill>
                <a:srgbClr val="C00000"/>
              </a:solidFill>
            </a:endParaRPr>
          </a:p>
        </p:txBody>
      </p:sp>
      <p:sp>
        <p:nvSpPr>
          <p:cNvPr id="5" name="Titel 4"/>
          <p:cNvSpPr>
            <a:spLocks noGrp="1"/>
          </p:cNvSpPr>
          <p:nvPr>
            <p:ph type="title"/>
          </p:nvPr>
        </p:nvSpPr>
        <p:spPr/>
        <p:txBody>
          <a:bodyPr/>
          <a:lstStyle/>
          <a:p>
            <a:r>
              <a:rPr lang="de-DE" dirty="0"/>
              <a:t>Beraterausbildung | Unfall</a:t>
            </a:r>
          </a:p>
        </p:txBody>
      </p:sp>
      <p:sp>
        <p:nvSpPr>
          <p:cNvPr id="6" name="Textfeld 4"/>
          <p:cNvSpPr txBox="1">
            <a:spLocks noChangeArrowheads="1"/>
          </p:cNvSpPr>
          <p:nvPr/>
        </p:nvSpPr>
        <p:spPr bwMode="auto">
          <a:xfrm>
            <a:off x="767225" y="6352156"/>
            <a:ext cx="35861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0"/>
              </a:spcBef>
            </a:pPr>
            <a:r>
              <a:rPr lang="de-DE" altLang="de-DE" sz="800" dirty="0">
                <a:solidFill>
                  <a:schemeClr val="tx1"/>
                </a:solidFill>
              </a:rPr>
              <a:t>Quelle: Bundesanstalt für Arbeitsschutz und Arbeitsmedizin (www.baua.de)</a:t>
            </a:r>
          </a:p>
        </p:txBody>
      </p:sp>
    </p:spTree>
    <p:extLst>
      <p:ext uri="{BB962C8B-B14F-4D97-AF65-F5344CB8AC3E}">
        <p14:creationId xmlns:p14="http://schemas.microsoft.com/office/powerpoint/2010/main" val="2441819909"/>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126</a:t>
            </a:fld>
            <a:endParaRPr lang="de-DE"/>
          </a:p>
        </p:txBody>
      </p:sp>
      <p:sp>
        <p:nvSpPr>
          <p:cNvPr id="3" name="Textplatzhalter 2"/>
          <p:cNvSpPr>
            <a:spLocks noGrp="1"/>
          </p:cNvSpPr>
          <p:nvPr>
            <p:ph type="body" sz="quarter" idx="10"/>
          </p:nvPr>
        </p:nvSpPr>
        <p:spPr/>
        <p:txBody>
          <a:bodyPr/>
          <a:lstStyle/>
          <a:p>
            <a:r>
              <a:rPr lang="de-DE" dirty="0" smtClean="0"/>
              <a:t>Das Risiko</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8" name="Text Box 3"/>
          <p:cNvSpPr txBox="1">
            <a:spLocks noChangeArrowheads="1"/>
          </p:cNvSpPr>
          <p:nvPr/>
        </p:nvSpPr>
        <p:spPr bwMode="auto">
          <a:xfrm>
            <a:off x="364220" y="2925945"/>
            <a:ext cx="68056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nSpc>
                <a:spcPct val="50000"/>
              </a:lnSpc>
              <a:spcBef>
                <a:spcPct val="50000"/>
              </a:spcBef>
              <a:buFontTx/>
              <a:buAutoNum type="arabicParenR"/>
            </a:pPr>
            <a:r>
              <a:rPr kumimoji="1" lang="de-DE" altLang="de-DE" sz="1800" b="1"/>
              <a:t>Berufsunfähigkeitsschutz</a:t>
            </a:r>
            <a:r>
              <a:rPr kumimoji="1" lang="de-DE" altLang="de-DE" sz="2000" b="1"/>
              <a:t> 	</a:t>
            </a:r>
          </a:p>
          <a:p>
            <a:pPr>
              <a:lnSpc>
                <a:spcPct val="50000"/>
              </a:lnSpc>
              <a:spcBef>
                <a:spcPct val="50000"/>
              </a:spcBef>
            </a:pPr>
            <a:r>
              <a:rPr kumimoji="1" lang="de-DE" altLang="de-DE" sz="1600"/>
              <a:t>	(deckt Krankheiten und Unfälle)</a:t>
            </a:r>
          </a:p>
        </p:txBody>
      </p:sp>
      <p:grpSp>
        <p:nvGrpSpPr>
          <p:cNvPr id="9" name="Group 13"/>
          <p:cNvGrpSpPr>
            <a:grpSpLocks/>
          </p:cNvGrpSpPr>
          <p:nvPr/>
        </p:nvGrpSpPr>
        <p:grpSpPr bwMode="auto">
          <a:xfrm>
            <a:off x="4390275" y="2929465"/>
            <a:ext cx="3889375" cy="385762"/>
            <a:chOff x="2784" y="1725"/>
            <a:chExt cx="1584" cy="243"/>
          </a:xfrm>
        </p:grpSpPr>
        <p:sp>
          <p:nvSpPr>
            <p:cNvPr id="10" name="AutoShape 5"/>
            <p:cNvSpPr>
              <a:spLocks noChangeArrowheads="1"/>
            </p:cNvSpPr>
            <p:nvPr/>
          </p:nvSpPr>
          <p:spPr bwMode="auto">
            <a:xfrm>
              <a:off x="2784" y="1728"/>
              <a:ext cx="480" cy="240"/>
            </a:xfrm>
            <a:prstGeom prst="rightArrow">
              <a:avLst>
                <a:gd name="adj1" fmla="val 50000"/>
                <a:gd name="adj2" fmla="val 50000"/>
              </a:avLst>
            </a:prstGeom>
            <a:solidFill>
              <a:srgbClr val="003366"/>
            </a:solidFill>
            <a:ln w="9525">
              <a:solidFill>
                <a:srgbClr val="1D2D4B"/>
              </a:solidFill>
              <a:miter lim="800000"/>
              <a:headEnd/>
              <a:tailEnd/>
            </a:ln>
          </p:spPr>
          <p:txBody>
            <a:bodyPr wrap="none"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0"/>
                </a:spcBef>
              </a:pPr>
              <a:endParaRPr kumimoji="1" lang="de-DE" altLang="de-DE" b="1"/>
            </a:p>
          </p:txBody>
        </p:sp>
        <p:sp>
          <p:nvSpPr>
            <p:cNvPr id="11" name="Text Box 6"/>
            <p:cNvSpPr txBox="1">
              <a:spLocks noChangeArrowheads="1"/>
            </p:cNvSpPr>
            <p:nvPr/>
          </p:nvSpPr>
          <p:spPr bwMode="auto">
            <a:xfrm>
              <a:off x="3552" y="1725"/>
              <a:ext cx="81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dirty="0"/>
                <a:t>Rentenleistung</a:t>
              </a:r>
            </a:p>
          </p:txBody>
        </p:sp>
      </p:grpSp>
      <p:sp>
        <p:nvSpPr>
          <p:cNvPr id="12" name="Text Box 8"/>
          <p:cNvSpPr txBox="1">
            <a:spLocks noChangeArrowheads="1"/>
          </p:cNvSpPr>
          <p:nvPr/>
        </p:nvSpPr>
        <p:spPr bwMode="auto">
          <a:xfrm>
            <a:off x="364220" y="4276217"/>
            <a:ext cx="59372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Tx/>
              <a:buAutoNum type="arabicParenR" startAt="2"/>
            </a:pPr>
            <a:r>
              <a:rPr kumimoji="1" lang="de-DE" altLang="de-DE" sz="1800" b="1" dirty="0"/>
              <a:t>Private Unfallversicherung</a:t>
            </a:r>
            <a:r>
              <a:rPr kumimoji="1" lang="de-DE" altLang="de-DE" sz="2000" b="1" dirty="0"/>
              <a:t/>
            </a:r>
            <a:br>
              <a:rPr kumimoji="1" lang="de-DE" altLang="de-DE" sz="2000" b="1" dirty="0"/>
            </a:br>
            <a:r>
              <a:rPr kumimoji="1" lang="de-DE" altLang="de-DE" sz="1600" dirty="0"/>
              <a:t>(deckt Unfälle)</a:t>
            </a:r>
          </a:p>
        </p:txBody>
      </p:sp>
      <p:grpSp>
        <p:nvGrpSpPr>
          <p:cNvPr id="13" name="Group 12"/>
          <p:cNvGrpSpPr>
            <a:grpSpLocks/>
          </p:cNvGrpSpPr>
          <p:nvPr/>
        </p:nvGrpSpPr>
        <p:grpSpPr bwMode="auto">
          <a:xfrm>
            <a:off x="4390275" y="4391310"/>
            <a:ext cx="5746750" cy="385763"/>
            <a:chOff x="2784" y="3165"/>
            <a:chExt cx="2341" cy="243"/>
          </a:xfrm>
        </p:grpSpPr>
        <p:sp>
          <p:nvSpPr>
            <p:cNvPr id="14" name="Text Box 7"/>
            <p:cNvSpPr txBox="1">
              <a:spLocks noChangeArrowheads="1"/>
            </p:cNvSpPr>
            <p:nvPr/>
          </p:nvSpPr>
          <p:spPr bwMode="auto">
            <a:xfrm>
              <a:off x="3541" y="3165"/>
              <a:ext cx="158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a:t>Kapitalleistung</a:t>
              </a:r>
            </a:p>
          </p:txBody>
        </p:sp>
        <p:sp>
          <p:nvSpPr>
            <p:cNvPr id="15" name="AutoShape 9"/>
            <p:cNvSpPr>
              <a:spLocks noChangeArrowheads="1"/>
            </p:cNvSpPr>
            <p:nvPr/>
          </p:nvSpPr>
          <p:spPr bwMode="auto">
            <a:xfrm>
              <a:off x="2784" y="3168"/>
              <a:ext cx="480" cy="240"/>
            </a:xfrm>
            <a:prstGeom prst="rightArrow">
              <a:avLst>
                <a:gd name="adj1" fmla="val 50000"/>
                <a:gd name="adj2" fmla="val 50000"/>
              </a:avLst>
            </a:prstGeom>
            <a:solidFill>
              <a:srgbClr val="003366"/>
            </a:solidFill>
            <a:ln w="9525">
              <a:solidFill>
                <a:srgbClr val="1D2D4B"/>
              </a:solidFill>
              <a:miter lim="800000"/>
              <a:headEnd/>
              <a:tailEnd/>
            </a:ln>
          </p:spPr>
          <p:txBody>
            <a:bodyPr wrap="none"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0"/>
                </a:spcBef>
              </a:pPr>
              <a:endParaRPr kumimoji="1" lang="de-DE" altLang="de-DE" b="1"/>
            </a:p>
          </p:txBody>
        </p:sp>
      </p:grpSp>
    </p:spTree>
    <p:extLst>
      <p:ext uri="{BB962C8B-B14F-4D97-AF65-F5344CB8AC3E}">
        <p14:creationId xmlns:p14="http://schemas.microsoft.com/office/powerpoint/2010/main" val="304748681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127</a:t>
            </a:fld>
            <a:endParaRPr lang="de-DE"/>
          </a:p>
        </p:txBody>
      </p:sp>
      <p:sp>
        <p:nvSpPr>
          <p:cNvPr id="3" name="Textplatzhalter 2"/>
          <p:cNvSpPr>
            <a:spLocks noGrp="1"/>
          </p:cNvSpPr>
          <p:nvPr>
            <p:ph type="body" sz="quarter" idx="10"/>
          </p:nvPr>
        </p:nvSpPr>
        <p:spPr/>
        <p:txBody>
          <a:bodyPr/>
          <a:lstStyle/>
          <a:p>
            <a:r>
              <a:rPr lang="de-DE" altLang="de-DE" dirty="0"/>
              <a:t>Die gesetzliche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9"/>
          <p:cNvSpPr txBox="1">
            <a:spLocks noChangeArrowheads="1"/>
          </p:cNvSpPr>
          <p:nvPr/>
        </p:nvSpPr>
        <p:spPr bwMode="auto">
          <a:xfrm>
            <a:off x="364220" y="2210986"/>
            <a:ext cx="7847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Träger der gesetzlichen Unfallversicherung</a:t>
            </a:r>
          </a:p>
        </p:txBody>
      </p:sp>
      <p:sp>
        <p:nvSpPr>
          <p:cNvPr id="7" name="Text Box 17"/>
          <p:cNvSpPr txBox="1">
            <a:spLocks noChangeArrowheads="1"/>
          </p:cNvSpPr>
          <p:nvPr/>
        </p:nvSpPr>
        <p:spPr bwMode="auto">
          <a:xfrm>
            <a:off x="364220" y="3284051"/>
            <a:ext cx="7847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a:t>Das Leistungsspektrum der gesetzlichen Unfallversicherung</a:t>
            </a:r>
            <a:endParaRPr kumimoji="1" lang="de-DE" altLang="de-DE" sz="1800" b="1"/>
          </a:p>
        </p:txBody>
      </p:sp>
      <p:sp>
        <p:nvSpPr>
          <p:cNvPr id="8" name="Text Box 18"/>
          <p:cNvSpPr txBox="1">
            <a:spLocks noChangeArrowheads="1"/>
          </p:cNvSpPr>
          <p:nvPr/>
        </p:nvSpPr>
        <p:spPr bwMode="auto">
          <a:xfrm>
            <a:off x="364220" y="2715811"/>
            <a:ext cx="78470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a:t>sind die Berufsgenossenschaften</a:t>
            </a:r>
          </a:p>
        </p:txBody>
      </p:sp>
      <p:sp>
        <p:nvSpPr>
          <p:cNvPr id="9" name="Text Box 19"/>
          <p:cNvSpPr txBox="1">
            <a:spLocks noChangeArrowheads="1"/>
          </p:cNvSpPr>
          <p:nvPr/>
        </p:nvSpPr>
        <p:spPr bwMode="auto">
          <a:xfrm>
            <a:off x="364220" y="3788876"/>
            <a:ext cx="68405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6088" indent="-446088">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a:t>bestimmt sich nach SGB VII</a:t>
            </a:r>
          </a:p>
        </p:txBody>
      </p:sp>
    </p:spTree>
    <p:extLst>
      <p:ext uri="{BB962C8B-B14F-4D97-AF65-F5344CB8AC3E}">
        <p14:creationId xmlns:p14="http://schemas.microsoft.com/office/powerpoint/2010/main" val="3716185197"/>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128</a:t>
            </a:fld>
            <a:endParaRPr lang="de-DE"/>
          </a:p>
        </p:txBody>
      </p:sp>
      <p:sp>
        <p:nvSpPr>
          <p:cNvPr id="3" name="Textplatzhalter 2"/>
          <p:cNvSpPr>
            <a:spLocks noGrp="1"/>
          </p:cNvSpPr>
          <p:nvPr>
            <p:ph type="body" sz="quarter" idx="10"/>
          </p:nvPr>
        </p:nvSpPr>
        <p:spPr/>
        <p:txBody>
          <a:bodyPr/>
          <a:lstStyle/>
          <a:p>
            <a:r>
              <a:rPr lang="de-DE" altLang="de-DE" dirty="0"/>
              <a:t>Die gesetzliche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835708" y="2819129"/>
            <a:ext cx="7162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a:t>Heilbehandlung</a:t>
            </a:r>
            <a:br>
              <a:rPr kumimoji="1" lang="de-DE" altLang="de-DE" sz="1600"/>
            </a:br>
            <a:r>
              <a:rPr kumimoji="1" lang="de-DE" altLang="de-DE" sz="1600"/>
              <a:t>(Erstversorgung, Heil-, Hilfs- und Arzneimittel u.s.w.)</a:t>
            </a:r>
          </a:p>
        </p:txBody>
      </p:sp>
      <p:sp>
        <p:nvSpPr>
          <p:cNvPr id="7" name="Text Box 4"/>
          <p:cNvSpPr txBox="1">
            <a:spLocks noChangeArrowheads="1"/>
          </p:cNvSpPr>
          <p:nvPr/>
        </p:nvSpPr>
        <p:spPr bwMode="auto">
          <a:xfrm>
            <a:off x="364220" y="2387329"/>
            <a:ext cx="7162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800" b="1" dirty="0"/>
              <a:t>Milderung der Gesundheitsstörung </a:t>
            </a:r>
          </a:p>
        </p:txBody>
      </p:sp>
      <p:sp>
        <p:nvSpPr>
          <p:cNvPr id="8" name="Text Box 5"/>
          <p:cNvSpPr txBox="1">
            <a:spLocks noChangeArrowheads="1"/>
          </p:cNvSpPr>
          <p:nvPr/>
        </p:nvSpPr>
        <p:spPr bwMode="auto">
          <a:xfrm>
            <a:off x="364220" y="3819254"/>
            <a:ext cx="7162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800" b="1"/>
              <a:t>Berufliche Eingliederung</a:t>
            </a:r>
          </a:p>
        </p:txBody>
      </p:sp>
      <p:sp>
        <p:nvSpPr>
          <p:cNvPr id="9" name="Text Box 6"/>
          <p:cNvSpPr txBox="1">
            <a:spLocks noChangeArrowheads="1"/>
          </p:cNvSpPr>
          <p:nvPr/>
        </p:nvSpPr>
        <p:spPr bwMode="auto">
          <a:xfrm>
            <a:off x="835708" y="4251054"/>
            <a:ext cx="7162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a:t>berufsfördernde Rehabilitationen</a:t>
            </a:r>
            <a:br>
              <a:rPr kumimoji="1" lang="de-DE" altLang="de-DE" sz="1600"/>
            </a:br>
            <a:r>
              <a:rPr kumimoji="1" lang="de-DE" altLang="de-DE" sz="1600"/>
              <a:t>(berufsfördernde Umschulung, Anpassung u.s.w.)</a:t>
            </a:r>
          </a:p>
        </p:txBody>
      </p:sp>
    </p:spTree>
    <p:extLst>
      <p:ext uri="{BB962C8B-B14F-4D97-AF65-F5344CB8AC3E}">
        <p14:creationId xmlns:p14="http://schemas.microsoft.com/office/powerpoint/2010/main" val="190776541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129</a:t>
            </a:fld>
            <a:endParaRPr lang="de-DE"/>
          </a:p>
        </p:txBody>
      </p:sp>
      <p:sp>
        <p:nvSpPr>
          <p:cNvPr id="3" name="Textplatzhalter 2"/>
          <p:cNvSpPr>
            <a:spLocks noGrp="1"/>
          </p:cNvSpPr>
          <p:nvPr>
            <p:ph type="body" sz="quarter" idx="10"/>
          </p:nvPr>
        </p:nvSpPr>
        <p:spPr/>
        <p:txBody>
          <a:bodyPr/>
          <a:lstStyle/>
          <a:p>
            <a:r>
              <a:rPr lang="de-DE" altLang="de-DE" dirty="0"/>
              <a:t>Die gesetzliche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835707" y="4255817"/>
            <a:ext cx="108768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a:t>Geldentschädigung (Verletztengeld, Übergangsgeld, Witwen/Witwer-Renten und Verletztenrente)</a:t>
            </a:r>
          </a:p>
        </p:txBody>
      </p:sp>
      <p:sp>
        <p:nvSpPr>
          <p:cNvPr id="7" name="Text Box 4"/>
          <p:cNvSpPr txBox="1">
            <a:spLocks noChangeArrowheads="1"/>
          </p:cNvSpPr>
          <p:nvPr/>
        </p:nvSpPr>
        <p:spPr bwMode="auto">
          <a:xfrm>
            <a:off x="364220" y="2382567"/>
            <a:ext cx="7162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800" b="1" dirty="0"/>
              <a:t>Anpassung der Lebensumstände</a:t>
            </a:r>
          </a:p>
        </p:txBody>
      </p:sp>
      <p:sp>
        <p:nvSpPr>
          <p:cNvPr id="8" name="Text Box 5"/>
          <p:cNvSpPr txBox="1">
            <a:spLocks noChangeArrowheads="1"/>
          </p:cNvSpPr>
          <p:nvPr/>
        </p:nvSpPr>
        <p:spPr bwMode="auto">
          <a:xfrm>
            <a:off x="835708" y="2814367"/>
            <a:ext cx="10876866"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soziale Rehabilitation</a:t>
            </a:r>
            <a:br>
              <a:rPr kumimoji="1" lang="de-DE" altLang="de-DE" sz="1600" dirty="0"/>
            </a:br>
            <a:r>
              <a:rPr kumimoji="1" lang="de-DE" altLang="de-DE" sz="1600" dirty="0"/>
              <a:t>(Kraftfahrzeug-, Haushalts- und Wohnungshilfen </a:t>
            </a:r>
            <a:r>
              <a:rPr kumimoji="1" lang="de-DE" altLang="de-DE" sz="1600" dirty="0" err="1"/>
              <a:t>u.s.w</a:t>
            </a:r>
            <a:r>
              <a:rPr kumimoji="1" lang="de-DE" altLang="de-DE" sz="1600" dirty="0"/>
              <a:t>.)</a:t>
            </a:r>
          </a:p>
        </p:txBody>
      </p:sp>
      <p:sp>
        <p:nvSpPr>
          <p:cNvPr id="9" name="Text Box 6"/>
          <p:cNvSpPr txBox="1">
            <a:spLocks noChangeArrowheads="1"/>
          </p:cNvSpPr>
          <p:nvPr/>
        </p:nvSpPr>
        <p:spPr bwMode="auto">
          <a:xfrm>
            <a:off x="364220" y="3822429"/>
            <a:ext cx="7162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800" b="1"/>
              <a:t>Entschädigung</a:t>
            </a:r>
          </a:p>
        </p:txBody>
      </p:sp>
    </p:spTree>
    <p:extLst>
      <p:ext uri="{BB962C8B-B14F-4D97-AF65-F5344CB8AC3E}">
        <p14:creationId xmlns:p14="http://schemas.microsoft.com/office/powerpoint/2010/main" val="30387799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quarter" idx="10"/>
          </p:nvPr>
        </p:nvSpPr>
        <p:spPr/>
        <p:txBody>
          <a:bodyPr/>
          <a:lstStyle/>
          <a:p>
            <a:r>
              <a:rPr lang="de-DE" dirty="0"/>
              <a:t>Versicherter Personenkreis</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solidFill>
                  <a:srgbClr val="003366"/>
                </a:solidFill>
              </a:rPr>
              <a:t>Mitversicherung von unverheirateten, </a:t>
            </a:r>
            <a:r>
              <a:rPr kumimoji="1" lang="de-DE" sz="1600" dirty="0" smtClean="0">
                <a:solidFill>
                  <a:srgbClr val="003366"/>
                </a:solidFill>
              </a:rPr>
              <a:t/>
            </a:r>
            <a:br>
              <a:rPr kumimoji="1" lang="de-DE" sz="1600" dirty="0" smtClean="0">
                <a:solidFill>
                  <a:srgbClr val="003366"/>
                </a:solidFill>
              </a:rPr>
            </a:br>
            <a:r>
              <a:rPr kumimoji="1" lang="de-DE" sz="1600" dirty="0" smtClean="0">
                <a:solidFill>
                  <a:srgbClr val="003366"/>
                </a:solidFill>
              </a:rPr>
              <a:t>volljährigen </a:t>
            </a:r>
            <a:r>
              <a:rPr kumimoji="1" lang="de-DE" sz="1600" dirty="0">
                <a:solidFill>
                  <a:srgbClr val="003366"/>
                </a:solidFill>
              </a:rPr>
              <a:t>Kindern in der PHV der Eltern</a:t>
            </a:r>
            <a:r>
              <a:rPr kumimoji="1" lang="de-DE" sz="1600" dirty="0" smtClean="0">
                <a:solidFill>
                  <a:srgbClr val="003366"/>
                </a:solidFill>
              </a:rPr>
              <a:t>.</a:t>
            </a: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cxnSp>
        <p:nvCxnSpPr>
          <p:cNvPr id="6" name="AutoShape 2"/>
          <p:cNvCxnSpPr>
            <a:cxnSpLocks noChangeShapeType="1"/>
            <a:stCxn id="22" idx="2"/>
            <a:endCxn id="13" idx="0"/>
          </p:cNvCxnSpPr>
          <p:nvPr/>
        </p:nvCxnSpPr>
        <p:spPr bwMode="auto">
          <a:xfrm rot="16200000" flipH="1">
            <a:off x="4205389" y="4660548"/>
            <a:ext cx="912812" cy="876300"/>
          </a:xfrm>
          <a:prstGeom prst="bentConnector3">
            <a:avLst>
              <a:gd name="adj1" fmla="val 49912"/>
            </a:avLst>
          </a:prstGeom>
          <a:noFill/>
          <a:ln w="19050">
            <a:solidFill>
              <a:srgbClr val="000066"/>
            </a:solidFill>
            <a:miter lim="800000"/>
            <a:headEnd/>
            <a:tailEnd type="triangle" w="med" len="med"/>
          </a:ln>
        </p:spPr>
      </p:cxnSp>
      <p:sp>
        <p:nvSpPr>
          <p:cNvPr id="7" name="Text Box 5"/>
          <p:cNvSpPr txBox="1">
            <a:spLocks noChangeArrowheads="1"/>
          </p:cNvSpPr>
          <p:nvPr/>
        </p:nvSpPr>
        <p:spPr bwMode="auto">
          <a:xfrm>
            <a:off x="8171757" y="4043804"/>
            <a:ext cx="1050925" cy="609600"/>
          </a:xfrm>
          <a:prstGeom prst="rect">
            <a:avLst/>
          </a:prstGeom>
          <a:solidFill>
            <a:srgbClr val="EAEAEA"/>
          </a:solidFill>
          <a:ln w="9525">
            <a:solidFill>
              <a:srgbClr val="003366"/>
            </a:solidFill>
            <a:miter lim="800000"/>
            <a:headEnd/>
            <a:tailEnd/>
          </a:ln>
        </p:spPr>
        <p:txBody>
          <a:bodyPr wrap="none" anchor="ctr"/>
          <a:lstStyle/>
          <a:p>
            <a:pPr algn="ctr"/>
            <a:r>
              <a:rPr kumimoji="1" lang="de-DE" sz="1400" b="1">
                <a:solidFill>
                  <a:srgbClr val="003366"/>
                </a:solidFill>
              </a:rPr>
              <a:t>Studium</a:t>
            </a:r>
          </a:p>
        </p:txBody>
      </p:sp>
      <p:sp>
        <p:nvSpPr>
          <p:cNvPr id="8" name="Text Box 6"/>
          <p:cNvSpPr txBox="1">
            <a:spLocks noChangeArrowheads="1"/>
          </p:cNvSpPr>
          <p:nvPr/>
        </p:nvSpPr>
        <p:spPr bwMode="auto">
          <a:xfrm>
            <a:off x="9305232" y="5555104"/>
            <a:ext cx="676275"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Lehre</a:t>
            </a:r>
          </a:p>
        </p:txBody>
      </p:sp>
      <p:sp>
        <p:nvSpPr>
          <p:cNvPr id="9" name="Text Box 7"/>
          <p:cNvSpPr txBox="1">
            <a:spLocks noChangeArrowheads="1"/>
          </p:cNvSpPr>
          <p:nvPr/>
        </p:nvSpPr>
        <p:spPr bwMode="auto">
          <a:xfrm>
            <a:off x="7938395" y="5555104"/>
            <a:ext cx="1100137"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2. Studium</a:t>
            </a:r>
          </a:p>
        </p:txBody>
      </p:sp>
      <p:sp>
        <p:nvSpPr>
          <p:cNvPr id="10" name="Text Box 8"/>
          <p:cNvSpPr txBox="1">
            <a:spLocks noChangeArrowheads="1"/>
          </p:cNvSpPr>
          <p:nvPr/>
        </p:nvSpPr>
        <p:spPr bwMode="auto">
          <a:xfrm>
            <a:off x="4584007" y="4964554"/>
            <a:ext cx="873125" cy="314325"/>
          </a:xfrm>
          <a:prstGeom prst="rect">
            <a:avLst/>
          </a:prstGeom>
          <a:solidFill>
            <a:srgbClr val="C0C0C0"/>
          </a:solidFill>
          <a:ln w="9525">
            <a:solidFill>
              <a:srgbClr val="003366"/>
            </a:solidFill>
            <a:miter lim="800000"/>
            <a:headEnd/>
            <a:tailEnd/>
          </a:ln>
        </p:spPr>
        <p:txBody>
          <a:bodyPr wrap="none">
            <a:spAutoFit/>
          </a:bodyPr>
          <a:lstStyle/>
          <a:p>
            <a:pPr algn="ctr"/>
            <a:r>
              <a:rPr kumimoji="1" lang="de-DE" sz="1400" b="1">
                <a:solidFill>
                  <a:srgbClr val="003366"/>
                </a:solidFill>
              </a:rPr>
              <a:t>2. Lehre</a:t>
            </a:r>
          </a:p>
        </p:txBody>
      </p:sp>
      <p:sp>
        <p:nvSpPr>
          <p:cNvPr id="11" name="Text Box 9"/>
          <p:cNvSpPr txBox="1">
            <a:spLocks noChangeArrowheads="1"/>
          </p:cNvSpPr>
          <p:nvPr/>
        </p:nvSpPr>
        <p:spPr bwMode="auto">
          <a:xfrm>
            <a:off x="5727007" y="4964554"/>
            <a:ext cx="903288" cy="314325"/>
          </a:xfrm>
          <a:prstGeom prst="rect">
            <a:avLst/>
          </a:prstGeom>
          <a:solidFill>
            <a:srgbClr val="C0C0C0"/>
          </a:solidFill>
          <a:ln w="9525">
            <a:solidFill>
              <a:srgbClr val="003366"/>
            </a:solidFill>
            <a:miter lim="800000"/>
            <a:headEnd/>
            <a:tailEnd/>
          </a:ln>
        </p:spPr>
        <p:txBody>
          <a:bodyPr wrap="none">
            <a:spAutoFit/>
          </a:bodyPr>
          <a:lstStyle/>
          <a:p>
            <a:pPr algn="ctr"/>
            <a:r>
              <a:rPr kumimoji="1" lang="de-DE" sz="1400" b="1">
                <a:solidFill>
                  <a:srgbClr val="003366"/>
                </a:solidFill>
              </a:rPr>
              <a:t>Studium</a:t>
            </a:r>
          </a:p>
        </p:txBody>
      </p:sp>
      <p:sp>
        <p:nvSpPr>
          <p:cNvPr id="12" name="Text Box 10"/>
          <p:cNvSpPr txBox="1">
            <a:spLocks noChangeArrowheads="1"/>
          </p:cNvSpPr>
          <p:nvPr/>
        </p:nvSpPr>
        <p:spPr bwMode="auto">
          <a:xfrm>
            <a:off x="2177357" y="5555104"/>
            <a:ext cx="903288"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Studium</a:t>
            </a:r>
          </a:p>
        </p:txBody>
      </p:sp>
      <p:sp>
        <p:nvSpPr>
          <p:cNvPr id="13" name="Text Box 11"/>
          <p:cNvSpPr txBox="1">
            <a:spLocks noChangeArrowheads="1"/>
          </p:cNvSpPr>
          <p:nvPr/>
        </p:nvSpPr>
        <p:spPr bwMode="auto">
          <a:xfrm>
            <a:off x="4480820" y="5555104"/>
            <a:ext cx="1238250"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Keine Arbeit</a:t>
            </a:r>
          </a:p>
        </p:txBody>
      </p:sp>
      <p:sp>
        <p:nvSpPr>
          <p:cNvPr id="14" name="Text Box 12"/>
          <p:cNvSpPr txBox="1">
            <a:spLocks noChangeArrowheads="1"/>
          </p:cNvSpPr>
          <p:nvPr/>
        </p:nvSpPr>
        <p:spPr bwMode="auto">
          <a:xfrm>
            <a:off x="3329882" y="5555104"/>
            <a:ext cx="873125"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2. Lehre</a:t>
            </a:r>
          </a:p>
        </p:txBody>
      </p:sp>
      <p:sp>
        <p:nvSpPr>
          <p:cNvPr id="15" name="Text Box 13"/>
          <p:cNvSpPr txBox="1">
            <a:spLocks noChangeArrowheads="1"/>
          </p:cNvSpPr>
          <p:nvPr/>
        </p:nvSpPr>
        <p:spPr bwMode="auto">
          <a:xfrm>
            <a:off x="6065145" y="5555104"/>
            <a:ext cx="1731962" cy="314325"/>
          </a:xfrm>
          <a:prstGeom prst="rect">
            <a:avLst/>
          </a:prstGeom>
          <a:solidFill>
            <a:srgbClr val="EAEAEA"/>
          </a:solidFill>
          <a:ln w="9525">
            <a:solidFill>
              <a:srgbClr val="003366"/>
            </a:solidFill>
            <a:miter lim="800000"/>
            <a:headEnd/>
            <a:tailEnd/>
          </a:ln>
        </p:spPr>
        <p:txBody>
          <a:bodyPr>
            <a:spAutoFit/>
          </a:bodyPr>
          <a:lstStyle/>
          <a:p>
            <a:pPr algn="ctr"/>
            <a:r>
              <a:rPr kumimoji="1" lang="de-DE" sz="1400" b="1">
                <a:solidFill>
                  <a:srgbClr val="003366"/>
                </a:solidFill>
              </a:rPr>
              <a:t>Referendarzeit</a:t>
            </a:r>
          </a:p>
        </p:txBody>
      </p:sp>
      <p:sp>
        <p:nvSpPr>
          <p:cNvPr id="16" name="Text Box 14"/>
          <p:cNvSpPr txBox="1">
            <a:spLocks noChangeArrowheads="1"/>
          </p:cNvSpPr>
          <p:nvPr/>
        </p:nvSpPr>
        <p:spPr bwMode="auto">
          <a:xfrm>
            <a:off x="6781107" y="3297679"/>
            <a:ext cx="982663" cy="314325"/>
          </a:xfrm>
          <a:prstGeom prst="rect">
            <a:avLst/>
          </a:prstGeom>
          <a:solidFill>
            <a:srgbClr val="C0C0C0"/>
          </a:solidFill>
          <a:ln w="9525">
            <a:solidFill>
              <a:srgbClr val="003366"/>
            </a:solidFill>
            <a:miter lim="800000"/>
            <a:headEnd/>
            <a:tailEnd/>
          </a:ln>
        </p:spPr>
        <p:txBody>
          <a:bodyPr wrap="none" anchor="ctr">
            <a:spAutoFit/>
          </a:bodyPr>
          <a:lstStyle/>
          <a:p>
            <a:pPr algn="ctr"/>
            <a:r>
              <a:rPr kumimoji="1" lang="de-DE" sz="1400" b="1">
                <a:solidFill>
                  <a:srgbClr val="003366"/>
                </a:solidFill>
              </a:rPr>
              <a:t>Wartezeit</a:t>
            </a:r>
          </a:p>
        </p:txBody>
      </p:sp>
      <p:sp>
        <p:nvSpPr>
          <p:cNvPr id="17" name="Text Box 15"/>
          <p:cNvSpPr txBox="1">
            <a:spLocks noChangeArrowheads="1"/>
          </p:cNvSpPr>
          <p:nvPr/>
        </p:nvSpPr>
        <p:spPr bwMode="auto">
          <a:xfrm>
            <a:off x="4391920" y="3300953"/>
            <a:ext cx="2133600" cy="307777"/>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dirty="0" smtClean="0">
                <a:solidFill>
                  <a:srgbClr val="003366"/>
                </a:solidFill>
              </a:rPr>
              <a:t>Freiwilliger  Dienst</a:t>
            </a:r>
            <a:endParaRPr kumimoji="1" lang="de-DE" sz="1400" b="1" dirty="0">
              <a:solidFill>
                <a:srgbClr val="003366"/>
              </a:solidFill>
            </a:endParaRPr>
          </a:p>
        </p:txBody>
      </p:sp>
      <p:sp>
        <p:nvSpPr>
          <p:cNvPr id="18" name="Text Box 16"/>
          <p:cNvSpPr txBox="1">
            <a:spLocks noChangeArrowheads="1"/>
          </p:cNvSpPr>
          <p:nvPr/>
        </p:nvSpPr>
        <p:spPr bwMode="auto">
          <a:xfrm>
            <a:off x="5704782" y="2459479"/>
            <a:ext cx="774700" cy="314325"/>
          </a:xfrm>
          <a:prstGeom prst="rect">
            <a:avLst/>
          </a:prstGeom>
          <a:solidFill>
            <a:srgbClr val="C0C0C0"/>
          </a:solidFill>
          <a:ln w="9525">
            <a:solidFill>
              <a:srgbClr val="003366"/>
            </a:solidFill>
            <a:miter lim="800000"/>
            <a:headEnd/>
            <a:tailEnd/>
          </a:ln>
        </p:spPr>
        <p:txBody>
          <a:bodyPr wrap="none" anchor="ctr">
            <a:spAutoFit/>
          </a:bodyPr>
          <a:lstStyle/>
          <a:p>
            <a:pPr algn="ctr"/>
            <a:r>
              <a:rPr kumimoji="1" lang="de-DE" sz="1400" b="1" dirty="0">
                <a:solidFill>
                  <a:srgbClr val="003366"/>
                </a:solidFill>
              </a:rPr>
              <a:t>Schule</a:t>
            </a:r>
          </a:p>
        </p:txBody>
      </p:sp>
      <p:sp>
        <p:nvSpPr>
          <p:cNvPr id="19" name="Text Box 17"/>
          <p:cNvSpPr txBox="1">
            <a:spLocks noChangeArrowheads="1"/>
          </p:cNvSpPr>
          <p:nvPr/>
        </p:nvSpPr>
        <p:spPr bwMode="auto">
          <a:xfrm>
            <a:off x="2258320" y="3297679"/>
            <a:ext cx="1981200" cy="314325"/>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a:solidFill>
                  <a:srgbClr val="003366"/>
                </a:solidFill>
              </a:rPr>
              <a:t>Lehre / Studium</a:t>
            </a:r>
          </a:p>
        </p:txBody>
      </p:sp>
      <p:sp>
        <p:nvSpPr>
          <p:cNvPr id="20" name="Text Box 18"/>
          <p:cNvSpPr txBox="1">
            <a:spLocks noChangeArrowheads="1"/>
          </p:cNvSpPr>
          <p:nvPr/>
        </p:nvSpPr>
        <p:spPr bwMode="auto">
          <a:xfrm>
            <a:off x="2228157" y="4082232"/>
            <a:ext cx="1295400" cy="523220"/>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dirty="0" smtClean="0">
                <a:solidFill>
                  <a:srgbClr val="003366"/>
                </a:solidFill>
              </a:rPr>
              <a:t>Freiwilliger Dienst</a:t>
            </a:r>
            <a:endParaRPr kumimoji="1" lang="de-DE" sz="1400" b="1" dirty="0">
              <a:solidFill>
                <a:srgbClr val="003366"/>
              </a:solidFill>
            </a:endParaRPr>
          </a:p>
        </p:txBody>
      </p:sp>
      <p:grpSp>
        <p:nvGrpSpPr>
          <p:cNvPr id="21" name="Group 19"/>
          <p:cNvGrpSpPr>
            <a:grpSpLocks/>
          </p:cNvGrpSpPr>
          <p:nvPr/>
        </p:nvGrpSpPr>
        <p:grpSpPr bwMode="auto">
          <a:xfrm>
            <a:off x="3761682" y="4042217"/>
            <a:ext cx="4191000" cy="600075"/>
            <a:chOff x="1632" y="2448"/>
            <a:chExt cx="2640" cy="384"/>
          </a:xfrm>
        </p:grpSpPr>
        <p:sp>
          <p:nvSpPr>
            <p:cNvPr id="22" name="Text Box 20"/>
            <p:cNvSpPr txBox="1">
              <a:spLocks noChangeArrowheads="1"/>
            </p:cNvSpPr>
            <p:nvPr/>
          </p:nvSpPr>
          <p:spPr bwMode="auto">
            <a:xfrm>
              <a:off x="1632" y="2448"/>
              <a:ext cx="581" cy="384"/>
            </a:xfrm>
            <a:prstGeom prst="rect">
              <a:avLst/>
            </a:prstGeom>
            <a:solidFill>
              <a:srgbClr val="C0C0C0"/>
            </a:solidFill>
            <a:ln w="9525">
              <a:solidFill>
                <a:srgbClr val="003366"/>
              </a:solidFill>
              <a:miter lim="800000"/>
              <a:headEnd/>
              <a:tailEnd/>
            </a:ln>
          </p:spPr>
          <p:txBody>
            <a:bodyPr wrap="none" anchor="ctr"/>
            <a:lstStyle/>
            <a:p>
              <a:pPr algn="ctr"/>
              <a:r>
                <a:rPr kumimoji="1" lang="de-DE" sz="1400" b="1">
                  <a:solidFill>
                    <a:srgbClr val="003366"/>
                  </a:solidFill>
                </a:rPr>
                <a:t>Lehre</a:t>
              </a:r>
            </a:p>
          </p:txBody>
        </p:sp>
        <p:sp>
          <p:nvSpPr>
            <p:cNvPr id="23" name="Text Box 21"/>
            <p:cNvSpPr txBox="1">
              <a:spLocks noChangeArrowheads="1"/>
            </p:cNvSpPr>
            <p:nvPr/>
          </p:nvSpPr>
          <p:spPr bwMode="auto">
            <a:xfrm>
              <a:off x="2256" y="2479"/>
              <a:ext cx="1200" cy="338"/>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a:solidFill>
                    <a:srgbClr val="003366"/>
                  </a:solidFill>
                </a:rPr>
                <a:t>Lehre </a:t>
              </a:r>
            </a:p>
            <a:p>
              <a:pPr algn="ctr"/>
              <a:r>
                <a:rPr kumimoji="1" lang="de-DE" sz="1400" b="1">
                  <a:solidFill>
                    <a:srgbClr val="003366"/>
                  </a:solidFill>
                </a:rPr>
                <a:t>(abgebrochen)</a:t>
              </a:r>
            </a:p>
          </p:txBody>
        </p:sp>
        <p:sp>
          <p:nvSpPr>
            <p:cNvPr id="24" name="Text Box 22"/>
            <p:cNvSpPr txBox="1">
              <a:spLocks noChangeArrowheads="1"/>
            </p:cNvSpPr>
            <p:nvPr/>
          </p:nvSpPr>
          <p:spPr bwMode="auto">
            <a:xfrm>
              <a:off x="3504" y="2448"/>
              <a:ext cx="768" cy="384"/>
            </a:xfrm>
            <a:prstGeom prst="rect">
              <a:avLst/>
            </a:prstGeom>
            <a:solidFill>
              <a:srgbClr val="C0C0C0"/>
            </a:solidFill>
            <a:ln w="9525">
              <a:solidFill>
                <a:srgbClr val="000066"/>
              </a:solidFill>
              <a:miter lim="800000"/>
              <a:headEnd/>
              <a:tailEnd/>
            </a:ln>
          </p:spPr>
          <p:txBody>
            <a:bodyPr anchor="ctr"/>
            <a:lstStyle/>
            <a:p>
              <a:pPr algn="ctr"/>
              <a:r>
                <a:rPr kumimoji="1" lang="de-DE" sz="1400" b="1">
                  <a:solidFill>
                    <a:srgbClr val="003366"/>
                  </a:solidFill>
                </a:rPr>
                <a:t>Studium</a:t>
              </a:r>
            </a:p>
          </p:txBody>
        </p:sp>
      </p:grpSp>
      <p:sp>
        <p:nvSpPr>
          <p:cNvPr id="25" name="Text Box 23"/>
          <p:cNvSpPr txBox="1">
            <a:spLocks noChangeArrowheads="1"/>
          </p:cNvSpPr>
          <p:nvPr/>
        </p:nvSpPr>
        <p:spPr bwMode="auto">
          <a:xfrm>
            <a:off x="9314757" y="4043804"/>
            <a:ext cx="769938" cy="609600"/>
          </a:xfrm>
          <a:prstGeom prst="rect">
            <a:avLst/>
          </a:prstGeom>
          <a:solidFill>
            <a:srgbClr val="EAEAEA"/>
          </a:solidFill>
          <a:ln w="9525">
            <a:solidFill>
              <a:srgbClr val="003366"/>
            </a:solidFill>
            <a:miter lim="800000"/>
            <a:headEnd/>
            <a:tailEnd/>
          </a:ln>
        </p:spPr>
        <p:txBody>
          <a:bodyPr wrap="none" anchor="ctr"/>
          <a:lstStyle/>
          <a:p>
            <a:pPr algn="ctr"/>
            <a:r>
              <a:rPr kumimoji="1" lang="de-DE" sz="1400" b="1">
                <a:solidFill>
                  <a:srgbClr val="003366"/>
                </a:solidFill>
              </a:rPr>
              <a:t>Lehre</a:t>
            </a:r>
          </a:p>
        </p:txBody>
      </p:sp>
      <p:sp>
        <p:nvSpPr>
          <p:cNvPr id="26" name="Text Box 24"/>
          <p:cNvSpPr txBox="1">
            <a:spLocks noChangeArrowheads="1"/>
          </p:cNvSpPr>
          <p:nvPr/>
        </p:nvSpPr>
        <p:spPr bwMode="auto">
          <a:xfrm>
            <a:off x="8246370" y="3513579"/>
            <a:ext cx="1747837" cy="314325"/>
          </a:xfrm>
          <a:prstGeom prst="rect">
            <a:avLst/>
          </a:prstGeom>
          <a:solidFill>
            <a:srgbClr val="EAEAEA"/>
          </a:solidFill>
          <a:ln w="9525">
            <a:solidFill>
              <a:srgbClr val="003366"/>
            </a:solidFill>
            <a:miter lim="800000"/>
            <a:headEnd/>
            <a:tailEnd/>
          </a:ln>
        </p:spPr>
        <p:txBody>
          <a:bodyPr wrap="none" anchor="ctr">
            <a:spAutoFit/>
          </a:bodyPr>
          <a:lstStyle/>
          <a:p>
            <a:pPr algn="ctr"/>
            <a:r>
              <a:rPr kumimoji="1" lang="de-DE" sz="1400" b="1">
                <a:solidFill>
                  <a:srgbClr val="003366"/>
                </a:solidFill>
              </a:rPr>
              <a:t>Berufs-/ Zeitsoldat</a:t>
            </a:r>
          </a:p>
        </p:txBody>
      </p:sp>
      <p:cxnSp>
        <p:nvCxnSpPr>
          <p:cNvPr id="27" name="AutoShape 26"/>
          <p:cNvCxnSpPr>
            <a:cxnSpLocks noChangeShapeType="1"/>
            <a:stCxn id="18" idx="2"/>
            <a:endCxn id="17" idx="0"/>
          </p:cNvCxnSpPr>
          <p:nvPr/>
        </p:nvCxnSpPr>
        <p:spPr bwMode="auto">
          <a:xfrm rot="5400000">
            <a:off x="5511852" y="2720672"/>
            <a:ext cx="527149" cy="633412"/>
          </a:xfrm>
          <a:prstGeom prst="bentConnector3">
            <a:avLst>
              <a:gd name="adj1" fmla="val 50000"/>
            </a:avLst>
          </a:prstGeom>
          <a:noFill/>
          <a:ln w="19050">
            <a:solidFill>
              <a:srgbClr val="000066"/>
            </a:solidFill>
            <a:miter lim="800000"/>
            <a:headEnd/>
            <a:tailEnd type="triangle" w="med" len="med"/>
          </a:ln>
        </p:spPr>
      </p:cxnSp>
      <p:cxnSp>
        <p:nvCxnSpPr>
          <p:cNvPr id="28" name="AutoShape 27"/>
          <p:cNvCxnSpPr>
            <a:cxnSpLocks noChangeShapeType="1"/>
            <a:stCxn id="18" idx="2"/>
            <a:endCxn id="16" idx="0"/>
          </p:cNvCxnSpPr>
          <p:nvPr/>
        </p:nvCxnSpPr>
        <p:spPr bwMode="auto">
          <a:xfrm rot="16200000" flipH="1">
            <a:off x="6420744" y="2445192"/>
            <a:ext cx="523875" cy="1181100"/>
          </a:xfrm>
          <a:prstGeom prst="bentConnector3">
            <a:avLst>
              <a:gd name="adj1" fmla="val 50000"/>
            </a:avLst>
          </a:prstGeom>
          <a:noFill/>
          <a:ln w="19050">
            <a:solidFill>
              <a:srgbClr val="000066"/>
            </a:solidFill>
            <a:miter lim="800000"/>
            <a:headEnd/>
            <a:tailEnd type="triangle" w="med" len="med"/>
          </a:ln>
        </p:spPr>
      </p:cxnSp>
      <p:cxnSp>
        <p:nvCxnSpPr>
          <p:cNvPr id="29" name="AutoShape 28"/>
          <p:cNvCxnSpPr>
            <a:cxnSpLocks noChangeShapeType="1"/>
            <a:stCxn id="18" idx="2"/>
            <a:endCxn id="26" idx="0"/>
          </p:cNvCxnSpPr>
          <p:nvPr/>
        </p:nvCxnSpPr>
        <p:spPr bwMode="auto">
          <a:xfrm rot="16200000" flipH="1">
            <a:off x="7236719" y="1629217"/>
            <a:ext cx="739775" cy="3028950"/>
          </a:xfrm>
          <a:prstGeom prst="bentConnector3">
            <a:avLst>
              <a:gd name="adj1" fmla="val 35620"/>
            </a:avLst>
          </a:prstGeom>
          <a:noFill/>
          <a:ln w="19050">
            <a:solidFill>
              <a:srgbClr val="000066"/>
            </a:solidFill>
            <a:miter lim="800000"/>
            <a:headEnd/>
            <a:tailEnd type="triangle" w="med" len="med"/>
          </a:ln>
        </p:spPr>
      </p:cxnSp>
      <p:cxnSp>
        <p:nvCxnSpPr>
          <p:cNvPr id="30" name="AutoShape 29"/>
          <p:cNvCxnSpPr>
            <a:cxnSpLocks noChangeShapeType="1"/>
            <a:stCxn id="18" idx="2"/>
            <a:endCxn id="19" idx="0"/>
          </p:cNvCxnSpPr>
          <p:nvPr/>
        </p:nvCxnSpPr>
        <p:spPr bwMode="auto">
          <a:xfrm rot="5400000">
            <a:off x="4408588" y="1614136"/>
            <a:ext cx="523875" cy="2843212"/>
          </a:xfrm>
          <a:prstGeom prst="bentConnector3">
            <a:avLst>
              <a:gd name="adj1" fmla="val 50000"/>
            </a:avLst>
          </a:prstGeom>
          <a:noFill/>
          <a:ln w="19050">
            <a:solidFill>
              <a:srgbClr val="000066"/>
            </a:solidFill>
            <a:miter lim="800000"/>
            <a:headEnd/>
            <a:tailEnd type="triangle" w="med" len="med"/>
          </a:ln>
        </p:spPr>
      </p:cxnSp>
      <p:cxnSp>
        <p:nvCxnSpPr>
          <p:cNvPr id="31" name="AutoShape 30"/>
          <p:cNvCxnSpPr>
            <a:cxnSpLocks noChangeShapeType="1"/>
            <a:stCxn id="19" idx="2"/>
            <a:endCxn id="20" idx="0"/>
          </p:cNvCxnSpPr>
          <p:nvPr/>
        </p:nvCxnSpPr>
        <p:spPr bwMode="auto">
          <a:xfrm rot="5400000">
            <a:off x="2827275" y="3660587"/>
            <a:ext cx="470228" cy="373063"/>
          </a:xfrm>
          <a:prstGeom prst="bentConnector3">
            <a:avLst>
              <a:gd name="adj1" fmla="val 50000"/>
            </a:avLst>
          </a:prstGeom>
          <a:noFill/>
          <a:ln w="19050">
            <a:solidFill>
              <a:srgbClr val="000066"/>
            </a:solidFill>
            <a:miter lim="800000"/>
            <a:headEnd/>
            <a:tailEnd type="triangle" w="med" len="med"/>
          </a:ln>
        </p:spPr>
      </p:cxnSp>
      <p:grpSp>
        <p:nvGrpSpPr>
          <p:cNvPr id="32" name="Group 31"/>
          <p:cNvGrpSpPr>
            <a:grpSpLocks/>
          </p:cNvGrpSpPr>
          <p:nvPr/>
        </p:nvGrpSpPr>
        <p:grpSpPr bwMode="auto">
          <a:xfrm>
            <a:off x="4220470" y="3500977"/>
            <a:ext cx="3119438" cy="482600"/>
            <a:chOff x="2957" y="2376"/>
            <a:chExt cx="1965" cy="304"/>
          </a:xfrm>
        </p:grpSpPr>
        <p:cxnSp>
          <p:nvCxnSpPr>
            <p:cNvPr id="33" name="AutoShape 32"/>
            <p:cNvCxnSpPr>
              <a:cxnSpLocks noChangeShapeType="1"/>
              <a:stCxn id="17" idx="2"/>
              <a:endCxn id="23" idx="0"/>
            </p:cNvCxnSpPr>
            <p:nvPr/>
          </p:nvCxnSpPr>
          <p:spPr bwMode="auto">
            <a:xfrm rot="16200000" flipH="1">
              <a:off x="3657" y="2450"/>
              <a:ext cx="304" cy="155"/>
            </a:xfrm>
            <a:prstGeom prst="bentConnector3">
              <a:avLst>
                <a:gd name="adj1" fmla="val 50000"/>
              </a:avLst>
            </a:prstGeom>
            <a:noFill/>
            <a:ln w="19050">
              <a:solidFill>
                <a:srgbClr val="000066"/>
              </a:solidFill>
              <a:miter lim="800000"/>
              <a:headEnd/>
              <a:tailEnd type="triangle" w="med" len="med"/>
            </a:ln>
          </p:spPr>
        </p:cxnSp>
        <p:cxnSp>
          <p:nvCxnSpPr>
            <p:cNvPr id="34" name="AutoShape 33"/>
            <p:cNvCxnSpPr>
              <a:cxnSpLocks noChangeShapeType="1"/>
              <a:stCxn id="22" idx="0"/>
              <a:endCxn id="24" idx="0"/>
            </p:cNvCxnSpPr>
            <p:nvPr/>
          </p:nvCxnSpPr>
          <p:spPr bwMode="auto">
            <a:xfrm rot="5400000" flipH="1" flipV="1">
              <a:off x="3936" y="1666"/>
              <a:ext cx="8" cy="1965"/>
            </a:xfrm>
            <a:prstGeom prst="bentConnector3">
              <a:avLst>
                <a:gd name="adj1" fmla="val 1800000"/>
              </a:avLst>
            </a:prstGeom>
            <a:noFill/>
            <a:ln w="19050">
              <a:solidFill>
                <a:srgbClr val="000066"/>
              </a:solidFill>
              <a:miter lim="800000"/>
              <a:headEnd type="triangle" w="med" len="med"/>
              <a:tailEnd type="triangle" w="med" len="med"/>
            </a:ln>
          </p:spPr>
        </p:cxnSp>
        <p:cxnSp>
          <p:nvCxnSpPr>
            <p:cNvPr id="35" name="AutoShape 34"/>
            <p:cNvCxnSpPr>
              <a:cxnSpLocks noChangeShapeType="1"/>
              <a:stCxn id="16" idx="2"/>
              <a:endCxn id="17" idx="2"/>
            </p:cNvCxnSpPr>
            <p:nvPr/>
          </p:nvCxnSpPr>
          <p:spPr bwMode="auto">
            <a:xfrm rot="5400000" flipH="1">
              <a:off x="4302" y="1806"/>
              <a:ext cx="2" cy="1142"/>
            </a:xfrm>
            <a:prstGeom prst="bentConnector3">
              <a:avLst>
                <a:gd name="adj1" fmla="val -6982285"/>
              </a:avLst>
            </a:prstGeom>
            <a:noFill/>
            <a:ln w="19050">
              <a:solidFill>
                <a:srgbClr val="000066"/>
              </a:solidFill>
              <a:miter lim="800000"/>
              <a:headEnd/>
              <a:tailEnd/>
            </a:ln>
          </p:spPr>
        </p:cxnSp>
      </p:grpSp>
      <p:cxnSp>
        <p:nvCxnSpPr>
          <p:cNvPr id="36" name="AutoShape 35"/>
          <p:cNvCxnSpPr>
            <a:cxnSpLocks noChangeShapeType="1"/>
            <a:stCxn id="26" idx="2"/>
            <a:endCxn id="7" idx="0"/>
          </p:cNvCxnSpPr>
          <p:nvPr/>
        </p:nvCxnSpPr>
        <p:spPr bwMode="auto">
          <a:xfrm rot="5400000">
            <a:off x="8801201" y="3723923"/>
            <a:ext cx="215900" cy="423862"/>
          </a:xfrm>
          <a:prstGeom prst="bentConnector3">
            <a:avLst>
              <a:gd name="adj1" fmla="val 50000"/>
            </a:avLst>
          </a:prstGeom>
          <a:noFill/>
          <a:ln w="19050">
            <a:solidFill>
              <a:srgbClr val="000066"/>
            </a:solidFill>
            <a:miter lim="800000"/>
            <a:headEnd/>
            <a:tailEnd type="triangle" w="med" len="med"/>
          </a:ln>
        </p:spPr>
      </p:cxnSp>
      <p:cxnSp>
        <p:nvCxnSpPr>
          <p:cNvPr id="37" name="AutoShape 36"/>
          <p:cNvCxnSpPr>
            <a:cxnSpLocks noChangeShapeType="1"/>
            <a:stCxn id="26" idx="2"/>
            <a:endCxn id="25" idx="0"/>
          </p:cNvCxnSpPr>
          <p:nvPr/>
        </p:nvCxnSpPr>
        <p:spPr bwMode="auto">
          <a:xfrm rot="16200000" flipH="1">
            <a:off x="9302851" y="3646135"/>
            <a:ext cx="215900" cy="579438"/>
          </a:xfrm>
          <a:prstGeom prst="bentConnector3">
            <a:avLst>
              <a:gd name="adj1" fmla="val 50000"/>
            </a:avLst>
          </a:prstGeom>
          <a:noFill/>
          <a:ln w="19050">
            <a:solidFill>
              <a:srgbClr val="000066"/>
            </a:solidFill>
            <a:miter lim="800000"/>
            <a:headEnd/>
            <a:tailEnd type="triangle" w="med" len="med"/>
          </a:ln>
        </p:spPr>
      </p:cxnSp>
      <p:cxnSp>
        <p:nvCxnSpPr>
          <p:cNvPr id="38" name="AutoShape 37"/>
          <p:cNvCxnSpPr>
            <a:cxnSpLocks noChangeShapeType="1"/>
            <a:stCxn id="23" idx="2"/>
            <a:endCxn id="10" idx="0"/>
          </p:cNvCxnSpPr>
          <p:nvPr/>
        </p:nvCxnSpPr>
        <p:spPr bwMode="auto">
          <a:xfrm rot="5400000">
            <a:off x="5189638" y="4449411"/>
            <a:ext cx="346075" cy="684212"/>
          </a:xfrm>
          <a:prstGeom prst="bentConnector3">
            <a:avLst>
              <a:gd name="adj1" fmla="val 50000"/>
            </a:avLst>
          </a:prstGeom>
          <a:noFill/>
          <a:ln w="19050">
            <a:solidFill>
              <a:srgbClr val="000066"/>
            </a:solidFill>
            <a:miter lim="800000"/>
            <a:headEnd/>
            <a:tailEnd type="triangle" w="med" len="med"/>
          </a:ln>
        </p:spPr>
      </p:cxnSp>
      <p:cxnSp>
        <p:nvCxnSpPr>
          <p:cNvPr id="39" name="AutoShape 38"/>
          <p:cNvCxnSpPr>
            <a:cxnSpLocks noChangeShapeType="1"/>
            <a:stCxn id="23" idx="2"/>
            <a:endCxn id="11" idx="0"/>
          </p:cNvCxnSpPr>
          <p:nvPr/>
        </p:nvCxnSpPr>
        <p:spPr bwMode="auto">
          <a:xfrm rot="16200000" flipH="1">
            <a:off x="5769076" y="4554185"/>
            <a:ext cx="346075" cy="474663"/>
          </a:xfrm>
          <a:prstGeom prst="bentConnector3">
            <a:avLst>
              <a:gd name="adj1" fmla="val 50000"/>
            </a:avLst>
          </a:prstGeom>
          <a:noFill/>
          <a:ln w="19050">
            <a:solidFill>
              <a:srgbClr val="000066"/>
            </a:solidFill>
            <a:miter lim="800000"/>
            <a:headEnd/>
            <a:tailEnd type="triangle" w="med" len="med"/>
          </a:ln>
        </p:spPr>
      </p:cxnSp>
      <p:cxnSp>
        <p:nvCxnSpPr>
          <p:cNvPr id="40" name="AutoShape 39"/>
          <p:cNvCxnSpPr>
            <a:cxnSpLocks noChangeShapeType="1"/>
            <a:stCxn id="22" idx="2"/>
            <a:endCxn id="14" idx="0"/>
          </p:cNvCxnSpPr>
          <p:nvPr/>
        </p:nvCxnSpPr>
        <p:spPr bwMode="auto">
          <a:xfrm rot="5400000">
            <a:off x="3538639" y="4870098"/>
            <a:ext cx="912812" cy="457200"/>
          </a:xfrm>
          <a:prstGeom prst="bentConnector3">
            <a:avLst>
              <a:gd name="adj1" fmla="val 49912"/>
            </a:avLst>
          </a:prstGeom>
          <a:noFill/>
          <a:ln w="19050">
            <a:solidFill>
              <a:srgbClr val="000066"/>
            </a:solidFill>
            <a:miter lim="800000"/>
            <a:headEnd/>
            <a:tailEnd type="triangle" w="med" len="med"/>
          </a:ln>
        </p:spPr>
      </p:cxnSp>
      <p:cxnSp>
        <p:nvCxnSpPr>
          <p:cNvPr id="41" name="AutoShape 40"/>
          <p:cNvCxnSpPr>
            <a:cxnSpLocks noChangeShapeType="1"/>
            <a:stCxn id="22" idx="2"/>
            <a:endCxn id="12" idx="0"/>
          </p:cNvCxnSpPr>
          <p:nvPr/>
        </p:nvCxnSpPr>
        <p:spPr bwMode="auto">
          <a:xfrm rot="5400000">
            <a:off x="2970314" y="4301773"/>
            <a:ext cx="912812" cy="1593850"/>
          </a:xfrm>
          <a:prstGeom prst="bentConnector3">
            <a:avLst>
              <a:gd name="adj1" fmla="val 49912"/>
            </a:avLst>
          </a:prstGeom>
          <a:noFill/>
          <a:ln w="19050">
            <a:solidFill>
              <a:srgbClr val="000066"/>
            </a:solidFill>
            <a:miter lim="800000"/>
            <a:headEnd/>
            <a:tailEnd type="triangle" w="med" len="med"/>
          </a:ln>
        </p:spPr>
      </p:cxnSp>
      <p:cxnSp>
        <p:nvCxnSpPr>
          <p:cNvPr id="42" name="AutoShape 41"/>
          <p:cNvCxnSpPr>
            <a:cxnSpLocks noChangeShapeType="1"/>
            <a:stCxn id="24" idx="2"/>
            <a:endCxn id="15" idx="0"/>
          </p:cNvCxnSpPr>
          <p:nvPr/>
        </p:nvCxnSpPr>
        <p:spPr bwMode="auto">
          <a:xfrm rot="5400000">
            <a:off x="6681095" y="4893117"/>
            <a:ext cx="912812" cy="411162"/>
          </a:xfrm>
          <a:prstGeom prst="bentConnector3">
            <a:avLst>
              <a:gd name="adj1" fmla="val 49912"/>
            </a:avLst>
          </a:prstGeom>
          <a:noFill/>
          <a:ln w="19050">
            <a:solidFill>
              <a:srgbClr val="000066"/>
            </a:solidFill>
            <a:miter lim="800000"/>
            <a:headEnd/>
            <a:tailEnd type="triangle" w="med" len="med"/>
          </a:ln>
        </p:spPr>
      </p:cxnSp>
      <p:cxnSp>
        <p:nvCxnSpPr>
          <p:cNvPr id="43" name="AutoShape 42"/>
          <p:cNvCxnSpPr>
            <a:cxnSpLocks noChangeShapeType="1"/>
            <a:stCxn id="24" idx="2"/>
            <a:endCxn id="9" idx="0"/>
          </p:cNvCxnSpPr>
          <p:nvPr/>
        </p:nvCxnSpPr>
        <p:spPr bwMode="auto">
          <a:xfrm rot="16200000" flipH="1">
            <a:off x="7459764" y="4525610"/>
            <a:ext cx="912812" cy="1146175"/>
          </a:xfrm>
          <a:prstGeom prst="bentConnector3">
            <a:avLst>
              <a:gd name="adj1" fmla="val 49912"/>
            </a:avLst>
          </a:prstGeom>
          <a:noFill/>
          <a:ln w="19050">
            <a:solidFill>
              <a:srgbClr val="000066"/>
            </a:solidFill>
            <a:miter lim="800000"/>
            <a:headEnd/>
            <a:tailEnd type="triangle" w="med" len="med"/>
          </a:ln>
        </p:spPr>
      </p:cxnSp>
      <p:cxnSp>
        <p:nvCxnSpPr>
          <p:cNvPr id="44" name="AutoShape 43"/>
          <p:cNvCxnSpPr>
            <a:cxnSpLocks noChangeShapeType="1"/>
            <a:stCxn id="24" idx="2"/>
            <a:endCxn id="8" idx="0"/>
          </p:cNvCxnSpPr>
          <p:nvPr/>
        </p:nvCxnSpPr>
        <p:spPr bwMode="auto">
          <a:xfrm rot="16200000" flipH="1">
            <a:off x="8036820" y="3948554"/>
            <a:ext cx="912812" cy="2300288"/>
          </a:xfrm>
          <a:prstGeom prst="bentConnector3">
            <a:avLst>
              <a:gd name="adj1" fmla="val 49912"/>
            </a:avLst>
          </a:prstGeom>
          <a:noFill/>
          <a:ln w="19050">
            <a:solidFill>
              <a:srgbClr val="000066"/>
            </a:solidFill>
            <a:miter lim="800000"/>
            <a:headEnd/>
            <a:tailEnd type="triangle" w="med" len="med"/>
          </a:ln>
        </p:spPr>
      </p:cxnSp>
      <p:sp>
        <p:nvSpPr>
          <p:cNvPr id="45" name="Text Box 44"/>
          <p:cNvSpPr txBox="1">
            <a:spLocks noChangeArrowheads="1"/>
          </p:cNvSpPr>
          <p:nvPr/>
        </p:nvSpPr>
        <p:spPr bwMode="auto">
          <a:xfrm>
            <a:off x="3185420" y="5986904"/>
            <a:ext cx="7296150" cy="517525"/>
          </a:xfrm>
          <a:prstGeom prst="rect">
            <a:avLst/>
          </a:prstGeom>
          <a:noFill/>
          <a:ln w="9525">
            <a:noFill/>
            <a:miter lim="800000"/>
            <a:headEnd/>
            <a:tailEnd/>
          </a:ln>
        </p:spPr>
        <p:txBody>
          <a:bodyPr>
            <a:spAutoFit/>
          </a:bodyPr>
          <a:lstStyle/>
          <a:p>
            <a:pPr marL="381000" indent="-381000" algn="l" eaLnBrk="0" hangingPunct="0">
              <a:spcBef>
                <a:spcPct val="50000"/>
              </a:spcBef>
            </a:pPr>
            <a:r>
              <a:rPr kumimoji="1" lang="de-DE" sz="1400">
                <a:solidFill>
                  <a:srgbClr val="003366"/>
                </a:solidFill>
              </a:rPr>
              <a:t>=	diese Sparten sind nicht mehr über die Eltern mitversichert, müssen also separat PHV-versichert werden</a:t>
            </a:r>
          </a:p>
        </p:txBody>
      </p:sp>
      <p:sp>
        <p:nvSpPr>
          <p:cNvPr id="46" name="Rectangle 45"/>
          <p:cNvSpPr>
            <a:spLocks noChangeArrowheads="1"/>
          </p:cNvSpPr>
          <p:nvPr/>
        </p:nvSpPr>
        <p:spPr bwMode="auto">
          <a:xfrm>
            <a:off x="2248795" y="6059929"/>
            <a:ext cx="762000" cy="215900"/>
          </a:xfrm>
          <a:prstGeom prst="rect">
            <a:avLst/>
          </a:prstGeom>
          <a:solidFill>
            <a:srgbClr val="EAEAEA"/>
          </a:solidFill>
          <a:ln w="9525" algn="ctr">
            <a:solidFill>
              <a:srgbClr val="003366"/>
            </a:solidFill>
            <a:miter lim="800000"/>
            <a:headEnd/>
            <a:tailEnd/>
          </a:ln>
        </p:spPr>
        <p:txBody>
          <a:bodyPr wrap="none" anchor="ctr"/>
          <a:lstStyle/>
          <a:p>
            <a:endParaRPr lang="de-DE"/>
          </a:p>
        </p:txBody>
      </p:sp>
    </p:spTree>
    <p:extLst>
      <p:ext uri="{BB962C8B-B14F-4D97-AF65-F5344CB8AC3E}">
        <p14:creationId xmlns:p14="http://schemas.microsoft.com/office/powerpoint/2010/main" val="277707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right)">
                                      <p:cBhvr>
                                        <p:cTn id="13" dur="500"/>
                                        <p:tgtEl>
                                          <p:spTgt spid="30"/>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up)">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up)">
                                      <p:cBhvr>
                                        <p:cTn id="49" dur="500"/>
                                        <p:tgtEl>
                                          <p:spTgt spid="37"/>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up)">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up)">
                                      <p:cBhvr>
                                        <p:cTn id="58" dur="500"/>
                                        <p:tgtEl>
                                          <p:spTgt spid="27"/>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up)">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up)">
                                      <p:cBhvr>
                                        <p:cTn id="67" dur="500"/>
                                        <p:tgtEl>
                                          <p:spTgt spid="28"/>
                                        </p:tgtEl>
                                      </p:cBhvr>
                                    </p:animEffect>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up)">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wipe(up)">
                                      <p:cBhvr>
                                        <p:cTn id="76" dur="500"/>
                                        <p:tgtEl>
                                          <p:spTgt spid="32"/>
                                        </p:tgtEl>
                                      </p:cBhvr>
                                    </p:animEffect>
                                  </p:childTnLst>
                                </p:cTn>
                              </p:par>
                            </p:childTnLst>
                          </p:cTn>
                        </p:par>
                        <p:par>
                          <p:cTn id="77" fill="hold">
                            <p:stCondLst>
                              <p:cond delay="500"/>
                            </p:stCondLst>
                            <p:childTnLst>
                              <p:par>
                                <p:cTn id="78" presetID="22" presetClass="entr" presetSubtype="1" fill="hold"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up)">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wipe(up)">
                                      <p:cBhvr>
                                        <p:cTn id="85" dur="500"/>
                                        <p:tgtEl>
                                          <p:spTgt spid="38"/>
                                        </p:tgtEl>
                                      </p:cBhvr>
                                    </p:animEffect>
                                  </p:childTnLst>
                                </p:cTn>
                              </p:par>
                            </p:childTnLst>
                          </p:cTn>
                        </p:par>
                        <p:par>
                          <p:cTn id="86" fill="hold">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up)">
                                      <p:cBhvr>
                                        <p:cTn id="89" dur="500"/>
                                        <p:tgtEl>
                                          <p:spTgt spid="10"/>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wipe(up)">
                                      <p:cBhvr>
                                        <p:cTn id="94" dur="500"/>
                                        <p:tgtEl>
                                          <p:spTgt spid="39"/>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up)">
                                      <p:cBhvr>
                                        <p:cTn id="98" dur="500"/>
                                        <p:tgtEl>
                                          <p:spTgt spid="1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wipe(up)">
                                      <p:cBhvr>
                                        <p:cTn id="103" dur="500"/>
                                        <p:tgtEl>
                                          <p:spTgt spid="40"/>
                                        </p:tgtEl>
                                      </p:cBhvr>
                                    </p:animEffect>
                                  </p:childTnLst>
                                </p:cTn>
                              </p:par>
                            </p:childTnLst>
                          </p:cTn>
                        </p:par>
                        <p:par>
                          <p:cTn id="104" fill="hold">
                            <p:stCondLst>
                              <p:cond delay="500"/>
                            </p:stCondLst>
                            <p:childTnLst>
                              <p:par>
                                <p:cTn id="105" presetID="22" presetClass="entr" presetSubtype="1" fill="hold" grpId="0" nodeType="afterEffect">
                                  <p:stCondLst>
                                    <p:cond delay="0"/>
                                  </p:stCondLst>
                                  <p:childTnLst>
                                    <p:set>
                                      <p:cBhvr>
                                        <p:cTn id="106" dur="1" fill="hold">
                                          <p:stCondLst>
                                            <p:cond delay="0"/>
                                          </p:stCondLst>
                                        </p:cTn>
                                        <p:tgtEl>
                                          <p:spTgt spid="14"/>
                                        </p:tgtEl>
                                        <p:attrNameLst>
                                          <p:attrName>style.visibility</p:attrName>
                                        </p:attrNameLst>
                                      </p:cBhvr>
                                      <p:to>
                                        <p:strVal val="visible"/>
                                      </p:to>
                                    </p:set>
                                    <p:animEffect transition="in" filter="wipe(up)">
                                      <p:cBhvr>
                                        <p:cTn id="107" dur="500"/>
                                        <p:tgtEl>
                                          <p:spTgt spid="1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wipe(up)">
                                      <p:cBhvr>
                                        <p:cTn id="112" dur="500"/>
                                        <p:tgtEl>
                                          <p:spTgt spid="41"/>
                                        </p:tgtEl>
                                      </p:cBhvr>
                                    </p:animEffect>
                                  </p:childTnLst>
                                </p:cTn>
                              </p:par>
                            </p:childTnLst>
                          </p:cTn>
                        </p:par>
                        <p:par>
                          <p:cTn id="113" fill="hold">
                            <p:stCondLst>
                              <p:cond delay="500"/>
                            </p:stCondLst>
                            <p:childTnLst>
                              <p:par>
                                <p:cTn id="114" presetID="22" presetClass="entr" presetSubtype="1" fill="hold" grpId="0" nodeType="afterEffect">
                                  <p:stCondLst>
                                    <p:cond delay="0"/>
                                  </p:stCondLst>
                                  <p:childTnLst>
                                    <p:set>
                                      <p:cBhvr>
                                        <p:cTn id="115" dur="1" fill="hold">
                                          <p:stCondLst>
                                            <p:cond delay="0"/>
                                          </p:stCondLst>
                                        </p:cTn>
                                        <p:tgtEl>
                                          <p:spTgt spid="12"/>
                                        </p:tgtEl>
                                        <p:attrNameLst>
                                          <p:attrName>style.visibility</p:attrName>
                                        </p:attrNameLst>
                                      </p:cBhvr>
                                      <p:to>
                                        <p:strVal val="visible"/>
                                      </p:to>
                                    </p:set>
                                    <p:animEffect transition="in" filter="wipe(up)">
                                      <p:cBhvr>
                                        <p:cTn id="116" dur="500"/>
                                        <p:tgtEl>
                                          <p:spTgt spid="12"/>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1" fill="hold" nodeType="clickEffect">
                                  <p:stCondLst>
                                    <p:cond delay="0"/>
                                  </p:stCondLst>
                                  <p:childTnLst>
                                    <p:set>
                                      <p:cBhvr>
                                        <p:cTn id="120" dur="1" fill="hold">
                                          <p:stCondLst>
                                            <p:cond delay="0"/>
                                          </p:stCondLst>
                                        </p:cTn>
                                        <p:tgtEl>
                                          <p:spTgt spid="6"/>
                                        </p:tgtEl>
                                        <p:attrNameLst>
                                          <p:attrName>style.visibility</p:attrName>
                                        </p:attrNameLst>
                                      </p:cBhvr>
                                      <p:to>
                                        <p:strVal val="visible"/>
                                      </p:to>
                                    </p:set>
                                    <p:animEffect transition="in" filter="wipe(up)">
                                      <p:cBhvr>
                                        <p:cTn id="121" dur="500"/>
                                        <p:tgtEl>
                                          <p:spTgt spid="6"/>
                                        </p:tgtEl>
                                      </p:cBhvr>
                                    </p:animEffect>
                                  </p:childTnLst>
                                </p:cTn>
                              </p:par>
                            </p:childTnLst>
                          </p:cTn>
                        </p:par>
                        <p:par>
                          <p:cTn id="122" fill="hold">
                            <p:stCondLst>
                              <p:cond delay="500"/>
                            </p:stCondLst>
                            <p:childTnLst>
                              <p:par>
                                <p:cTn id="123" presetID="22" presetClass="entr" presetSubtype="1" fill="hold" grpId="0" nodeType="after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wipe(up)">
                                      <p:cBhvr>
                                        <p:cTn id="125" dur="500"/>
                                        <p:tgtEl>
                                          <p:spTgt spid="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1" fill="hold" nodeType="click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wipe(up)">
                                      <p:cBhvr>
                                        <p:cTn id="130" dur="500"/>
                                        <p:tgtEl>
                                          <p:spTgt spid="42"/>
                                        </p:tgtEl>
                                      </p:cBhvr>
                                    </p:animEffect>
                                  </p:childTnLst>
                                </p:cTn>
                              </p:par>
                            </p:childTnLst>
                          </p:cTn>
                        </p:par>
                        <p:par>
                          <p:cTn id="131" fill="hold">
                            <p:stCondLst>
                              <p:cond delay="500"/>
                            </p:stCondLst>
                            <p:childTnLst>
                              <p:par>
                                <p:cTn id="132" presetID="22" presetClass="entr" presetSubtype="1" fill="hold" grpId="0" nodeType="afterEffect">
                                  <p:stCondLst>
                                    <p:cond delay="0"/>
                                  </p:stCondLst>
                                  <p:childTnLst>
                                    <p:set>
                                      <p:cBhvr>
                                        <p:cTn id="133" dur="1" fill="hold">
                                          <p:stCondLst>
                                            <p:cond delay="0"/>
                                          </p:stCondLst>
                                        </p:cTn>
                                        <p:tgtEl>
                                          <p:spTgt spid="15"/>
                                        </p:tgtEl>
                                        <p:attrNameLst>
                                          <p:attrName>style.visibility</p:attrName>
                                        </p:attrNameLst>
                                      </p:cBhvr>
                                      <p:to>
                                        <p:strVal val="visible"/>
                                      </p:to>
                                    </p:set>
                                    <p:animEffect transition="in" filter="wipe(up)">
                                      <p:cBhvr>
                                        <p:cTn id="134" dur="500"/>
                                        <p:tgtEl>
                                          <p:spTgt spid="15"/>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nodeType="click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wipe(up)">
                                      <p:cBhvr>
                                        <p:cTn id="139" dur="500"/>
                                        <p:tgtEl>
                                          <p:spTgt spid="43"/>
                                        </p:tgtEl>
                                      </p:cBhvr>
                                    </p:animEffect>
                                  </p:childTnLst>
                                </p:cTn>
                              </p:par>
                            </p:childTnLst>
                          </p:cTn>
                        </p:par>
                        <p:par>
                          <p:cTn id="140" fill="hold">
                            <p:stCondLst>
                              <p:cond delay="500"/>
                            </p:stCondLst>
                            <p:childTnLst>
                              <p:par>
                                <p:cTn id="141" presetID="22" presetClass="entr" presetSubtype="1" fill="hold" grpId="0" nodeType="afterEffect">
                                  <p:stCondLst>
                                    <p:cond delay="0"/>
                                  </p:stCondLst>
                                  <p:childTnLst>
                                    <p:set>
                                      <p:cBhvr>
                                        <p:cTn id="142" dur="1" fill="hold">
                                          <p:stCondLst>
                                            <p:cond delay="0"/>
                                          </p:stCondLst>
                                        </p:cTn>
                                        <p:tgtEl>
                                          <p:spTgt spid="9"/>
                                        </p:tgtEl>
                                        <p:attrNameLst>
                                          <p:attrName>style.visibility</p:attrName>
                                        </p:attrNameLst>
                                      </p:cBhvr>
                                      <p:to>
                                        <p:strVal val="visible"/>
                                      </p:to>
                                    </p:set>
                                    <p:animEffect transition="in" filter="wipe(up)">
                                      <p:cBhvr>
                                        <p:cTn id="143" dur="500"/>
                                        <p:tgtEl>
                                          <p:spTgt spid="9"/>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nodeType="clickEffect">
                                  <p:stCondLst>
                                    <p:cond delay="0"/>
                                  </p:stCondLst>
                                  <p:childTnLst>
                                    <p:set>
                                      <p:cBhvr>
                                        <p:cTn id="147" dur="1" fill="hold">
                                          <p:stCondLst>
                                            <p:cond delay="0"/>
                                          </p:stCondLst>
                                        </p:cTn>
                                        <p:tgtEl>
                                          <p:spTgt spid="44"/>
                                        </p:tgtEl>
                                        <p:attrNameLst>
                                          <p:attrName>style.visibility</p:attrName>
                                        </p:attrNameLst>
                                      </p:cBhvr>
                                      <p:to>
                                        <p:strVal val="visible"/>
                                      </p:to>
                                    </p:set>
                                    <p:animEffect transition="in" filter="wipe(up)">
                                      <p:cBhvr>
                                        <p:cTn id="148" dur="500"/>
                                        <p:tgtEl>
                                          <p:spTgt spid="44"/>
                                        </p:tgtEl>
                                      </p:cBhvr>
                                    </p:animEffect>
                                  </p:childTnLst>
                                </p:cTn>
                              </p:par>
                            </p:childTnLst>
                          </p:cTn>
                        </p:par>
                        <p:par>
                          <p:cTn id="149" fill="hold">
                            <p:stCondLst>
                              <p:cond delay="500"/>
                            </p:stCondLst>
                            <p:childTnLst>
                              <p:par>
                                <p:cTn id="150" presetID="22" presetClass="entr" presetSubtype="1" fill="hold" grpId="0" nodeType="after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wipe(up)">
                                      <p:cBhvr>
                                        <p:cTn id="152" dur="500"/>
                                        <p:tgtEl>
                                          <p:spTgt spid="8"/>
                                        </p:tgtEl>
                                      </p:cBhvr>
                                    </p:animEffect>
                                  </p:childTnLst>
                                </p:cTn>
                              </p:par>
                            </p:childTnLst>
                          </p:cTn>
                        </p:par>
                        <p:par>
                          <p:cTn id="153" fill="hold">
                            <p:stCondLst>
                              <p:cond delay="1000"/>
                            </p:stCondLst>
                            <p:childTnLst>
                              <p:par>
                                <p:cTn id="154" presetID="22" presetClass="entr" presetSubtype="8" fill="hold" grpId="0" nodeType="afterEffect">
                                  <p:stCondLst>
                                    <p:cond delay="0"/>
                                  </p:stCondLst>
                                  <p:childTnLst>
                                    <p:set>
                                      <p:cBhvr>
                                        <p:cTn id="155" dur="1" fill="hold">
                                          <p:stCondLst>
                                            <p:cond delay="0"/>
                                          </p:stCondLst>
                                        </p:cTn>
                                        <p:tgtEl>
                                          <p:spTgt spid="46"/>
                                        </p:tgtEl>
                                        <p:attrNameLst>
                                          <p:attrName>style.visibility</p:attrName>
                                        </p:attrNameLst>
                                      </p:cBhvr>
                                      <p:to>
                                        <p:strVal val="visible"/>
                                      </p:to>
                                    </p:set>
                                    <p:animEffect transition="in" filter="wipe(left)">
                                      <p:cBhvr>
                                        <p:cTn id="156" dur="500"/>
                                        <p:tgtEl>
                                          <p:spTgt spid="46"/>
                                        </p:tgtEl>
                                      </p:cBhvr>
                                    </p:animEffect>
                                  </p:childTnLst>
                                </p:cTn>
                              </p:par>
                            </p:childTnLst>
                          </p:cTn>
                        </p:par>
                        <p:par>
                          <p:cTn id="157" fill="hold">
                            <p:stCondLst>
                              <p:cond delay="1500"/>
                            </p:stCondLst>
                            <p:childTnLst>
                              <p:par>
                                <p:cTn id="158" presetID="22" presetClass="entr" presetSubtype="8" fill="hold" grpId="0" nodeType="afterEffect">
                                  <p:stCondLst>
                                    <p:cond delay="0"/>
                                  </p:stCondLst>
                                  <p:childTnLst>
                                    <p:set>
                                      <p:cBhvr>
                                        <p:cTn id="159" dur="1" fill="hold">
                                          <p:stCondLst>
                                            <p:cond delay="0"/>
                                          </p:stCondLst>
                                        </p:cTn>
                                        <p:tgtEl>
                                          <p:spTgt spid="45"/>
                                        </p:tgtEl>
                                        <p:attrNameLst>
                                          <p:attrName>style.visibility</p:attrName>
                                        </p:attrNameLst>
                                      </p:cBhvr>
                                      <p:to>
                                        <p:strVal val="visible"/>
                                      </p:to>
                                    </p:set>
                                    <p:animEffect transition="in" filter="wipe(left)">
                                      <p:cBhvr>
                                        <p:cTn id="16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nimBg="1" autoUpdateAnimBg="0"/>
      <p:bldP spid="9" grpId="0" animBg="1" autoUpdateAnimBg="0"/>
      <p:bldP spid="10" grpId="0" animBg="1" autoUpdateAnimBg="0"/>
      <p:bldP spid="11" grpId="0" animBg="1" autoUpdateAnimBg="0"/>
      <p:bldP spid="12" grpId="0" animBg="1" autoUpdateAnimBg="0"/>
      <p:bldP spid="13" grpId="0" animBg="1" autoUpdateAnimBg="0"/>
      <p:bldP spid="14" grpId="0" animBg="1" autoUpdateAnimBg="0"/>
      <p:bldP spid="15" grpId="0" animBg="1" autoUpdateAnimBg="0"/>
      <p:bldP spid="16" grpId="0" animBg="1" autoUpdateAnimBg="0"/>
      <p:bldP spid="17" grpId="0" animBg="1" autoUpdateAnimBg="0"/>
      <p:bldP spid="18" grpId="0" animBg="1" autoUpdateAnimBg="0"/>
      <p:bldP spid="19" grpId="0" animBg="1" autoUpdateAnimBg="0"/>
      <p:bldP spid="20" grpId="0" animBg="1" autoUpdateAnimBg="0"/>
      <p:bldP spid="25" grpId="0" animBg="1" autoUpdateAnimBg="0"/>
      <p:bldP spid="26" grpId="0" animBg="1" autoUpdateAnimBg="0"/>
      <p:bldP spid="45" grpId="0" autoUpdateAnimBg="0"/>
      <p:bldP spid="46"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130</a:t>
            </a:fld>
            <a:endParaRPr lang="de-DE"/>
          </a:p>
        </p:txBody>
      </p:sp>
      <p:sp>
        <p:nvSpPr>
          <p:cNvPr id="3" name="Textplatzhalter 2"/>
          <p:cNvSpPr>
            <a:spLocks noGrp="1"/>
          </p:cNvSpPr>
          <p:nvPr>
            <p:ph type="body" sz="quarter" idx="10"/>
          </p:nvPr>
        </p:nvSpPr>
        <p:spPr/>
        <p:txBody>
          <a:bodyPr/>
          <a:lstStyle/>
          <a:p>
            <a:r>
              <a:rPr lang="de-DE" altLang="de-DE" dirty="0"/>
              <a:t>Die gesetzliche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4"/>
          <p:cNvSpPr txBox="1">
            <a:spLocks noChangeArrowheads="1"/>
          </p:cNvSpPr>
          <p:nvPr/>
        </p:nvSpPr>
        <p:spPr bwMode="auto">
          <a:xfrm>
            <a:off x="364220" y="2210986"/>
            <a:ext cx="8569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Beitragszahlung erfolgt durch den Arbeitgeber</a:t>
            </a:r>
          </a:p>
        </p:txBody>
      </p:sp>
      <p:sp>
        <p:nvSpPr>
          <p:cNvPr id="7" name="Text Box 12"/>
          <p:cNvSpPr txBox="1">
            <a:spLocks noChangeArrowheads="1"/>
          </p:cNvSpPr>
          <p:nvPr/>
        </p:nvSpPr>
        <p:spPr bwMode="auto">
          <a:xfrm>
            <a:off x="364220" y="2765455"/>
            <a:ext cx="6985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8572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pPr>
            <a:r>
              <a:rPr kumimoji="1" lang="de-DE" altLang="de-DE" sz="1600" dirty="0"/>
              <a:t>Abhängig von:</a:t>
            </a:r>
          </a:p>
          <a:p>
            <a:pPr lvl="1">
              <a:spcBef>
                <a:spcPct val="50000"/>
              </a:spcBef>
              <a:buClr>
                <a:srgbClr val="1D2D4B"/>
              </a:buClr>
            </a:pPr>
            <a:r>
              <a:rPr kumimoji="1" lang="de-DE" altLang="de-DE" sz="1600" dirty="0"/>
              <a:t>der Einkommenshöhe der Mitarbeiter</a:t>
            </a:r>
          </a:p>
          <a:p>
            <a:pPr lvl="1">
              <a:spcBef>
                <a:spcPct val="50000"/>
              </a:spcBef>
              <a:buClr>
                <a:srgbClr val="1D2D4B"/>
              </a:buClr>
            </a:pPr>
            <a:r>
              <a:rPr kumimoji="1" lang="de-DE" altLang="de-DE" sz="1600" dirty="0"/>
              <a:t>der beruflichen Risiken</a:t>
            </a:r>
          </a:p>
        </p:txBody>
      </p:sp>
      <p:sp>
        <p:nvSpPr>
          <p:cNvPr id="8" name="Text Box 3"/>
          <p:cNvSpPr txBox="1">
            <a:spLocks noChangeArrowheads="1"/>
          </p:cNvSpPr>
          <p:nvPr/>
        </p:nvSpPr>
        <p:spPr bwMode="auto">
          <a:xfrm>
            <a:off x="364220" y="4543887"/>
            <a:ext cx="76342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Deckung in Deutschland und für berufliche Auslandsreisen</a:t>
            </a:r>
          </a:p>
          <a:p>
            <a:pPr>
              <a:spcBef>
                <a:spcPct val="50000"/>
              </a:spcBef>
              <a:buClr>
                <a:srgbClr val="1D2D4B"/>
              </a:buClr>
              <a:buFont typeface="Wingdings" panose="05000000000000000000" pitchFamily="2" charset="2"/>
              <a:buChar char="§"/>
            </a:pPr>
            <a:r>
              <a:rPr kumimoji="1" lang="de-DE" altLang="de-DE" sz="1600" dirty="0"/>
              <a:t>Deckung ab einer Invalidität in Höhe von 20%</a:t>
            </a:r>
          </a:p>
          <a:p>
            <a:pPr>
              <a:spcBef>
                <a:spcPct val="50000"/>
              </a:spcBef>
              <a:buClr>
                <a:srgbClr val="1D2D4B"/>
              </a:buClr>
              <a:buFont typeface="Wingdings" panose="05000000000000000000" pitchFamily="2" charset="2"/>
              <a:buChar char="§"/>
            </a:pPr>
            <a:r>
              <a:rPr kumimoji="1" lang="de-DE" altLang="de-DE" sz="1600" dirty="0"/>
              <a:t>Deckung nur für Arbeitsunfälle, Wegeunfälle und Berufskrankheiten</a:t>
            </a:r>
          </a:p>
        </p:txBody>
      </p:sp>
      <p:sp>
        <p:nvSpPr>
          <p:cNvPr id="9" name="Text Box 5"/>
          <p:cNvSpPr txBox="1">
            <a:spLocks noChangeArrowheads="1"/>
          </p:cNvSpPr>
          <p:nvPr/>
        </p:nvSpPr>
        <p:spPr bwMode="auto">
          <a:xfrm>
            <a:off x="364220" y="4026362"/>
            <a:ext cx="6904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Versichert ist:</a:t>
            </a:r>
          </a:p>
        </p:txBody>
      </p:sp>
    </p:spTree>
    <p:extLst>
      <p:ext uri="{BB962C8B-B14F-4D97-AF65-F5344CB8AC3E}">
        <p14:creationId xmlns:p14="http://schemas.microsoft.com/office/powerpoint/2010/main" val="325659860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131</a:t>
            </a:fld>
            <a:endParaRPr lang="de-DE"/>
          </a:p>
        </p:txBody>
      </p:sp>
      <p:sp>
        <p:nvSpPr>
          <p:cNvPr id="3" name="Textplatzhalter 2"/>
          <p:cNvSpPr>
            <a:spLocks noGrp="1"/>
          </p:cNvSpPr>
          <p:nvPr>
            <p:ph type="body" sz="quarter" idx="10"/>
          </p:nvPr>
        </p:nvSpPr>
        <p:spPr/>
        <p:txBody>
          <a:bodyPr/>
          <a:lstStyle/>
          <a:p>
            <a:r>
              <a:rPr lang="de-DE" altLang="de-DE" dirty="0"/>
              <a:t>Die gesetzliche Unfallversicherung</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10" name="Picture 6"/>
          <p:cNvPicPr>
            <a:picLocks noChangeAspect="1" noChangeArrowheads="1"/>
          </p:cNvPicPr>
          <p:nvPr/>
        </p:nvPicPr>
        <p:blipFill>
          <a:blip r:embed="rId2"/>
          <a:srcRect/>
          <a:stretch>
            <a:fillRect/>
          </a:stretch>
        </p:blipFill>
        <p:spPr bwMode="auto">
          <a:xfrm>
            <a:off x="2798820" y="2226945"/>
            <a:ext cx="6479518" cy="430777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0177478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132</a:t>
            </a:fld>
            <a:endParaRPr lang="de-DE"/>
          </a:p>
        </p:txBody>
      </p:sp>
      <p:sp>
        <p:nvSpPr>
          <p:cNvPr id="3" name="Textplatzhalter 2"/>
          <p:cNvSpPr>
            <a:spLocks noGrp="1"/>
          </p:cNvSpPr>
          <p:nvPr>
            <p:ph type="body" sz="quarter" idx="10"/>
          </p:nvPr>
        </p:nvSpPr>
        <p:spPr/>
        <p:txBody>
          <a:bodyPr/>
          <a:lstStyle/>
          <a:p>
            <a:r>
              <a:rPr lang="de-DE" altLang="de-DE" dirty="0"/>
              <a:t>Die Leistungsh</a:t>
            </a:r>
            <a:r>
              <a:rPr lang="de-DE" altLang="de-DE" dirty="0">
                <a:latin typeface="Arial (TT) Bold" charset="0"/>
              </a:rPr>
              <a:t>ö</a:t>
            </a:r>
            <a:r>
              <a:rPr lang="de-DE" altLang="de-DE" dirty="0"/>
              <a:t>he der gesetzlichen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Verletztenrente</a:t>
            </a:r>
          </a:p>
        </p:txBody>
      </p:sp>
      <p:sp>
        <p:nvSpPr>
          <p:cNvPr id="7" name="Text Box 4"/>
          <p:cNvSpPr txBox="1">
            <a:spLocks noChangeArrowheads="1"/>
          </p:cNvSpPr>
          <p:nvPr/>
        </p:nvSpPr>
        <p:spPr bwMode="auto">
          <a:xfrm>
            <a:off x="364220" y="2720573"/>
            <a:ext cx="1134835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Minderung der Erwerbstätigkeit nach Betrachtung des geminderten Leistungsvermögens auf dem gesamten Gebiet  des </a:t>
            </a:r>
            <a:r>
              <a:rPr kumimoji="1" lang="de-DE" altLang="de-DE" sz="1600" dirty="0" smtClean="0"/>
              <a:t>Erwerbslebens (</a:t>
            </a:r>
            <a:r>
              <a:rPr kumimoji="1" lang="de-DE" altLang="de-DE" sz="1600" dirty="0"/>
              <a:t>mindestens 20%)</a:t>
            </a:r>
          </a:p>
          <a:p>
            <a:pPr>
              <a:spcBef>
                <a:spcPct val="50000"/>
              </a:spcBef>
              <a:buClr>
                <a:srgbClr val="1D2D4B"/>
              </a:buClr>
              <a:buFont typeface="Wingdings" panose="05000000000000000000" pitchFamily="2" charset="2"/>
              <a:buChar char="§"/>
            </a:pPr>
            <a:r>
              <a:rPr kumimoji="1" lang="de-DE" altLang="de-DE" sz="1600" dirty="0"/>
              <a:t>Mindestdauer 26 Wochen </a:t>
            </a:r>
          </a:p>
          <a:p>
            <a:pPr>
              <a:spcBef>
                <a:spcPct val="50000"/>
              </a:spcBef>
              <a:buClr>
                <a:srgbClr val="1D2D4B"/>
              </a:buClr>
              <a:buFont typeface="Wingdings" panose="05000000000000000000" pitchFamily="2" charset="2"/>
              <a:buNone/>
            </a:pPr>
            <a:endParaRPr kumimoji="1" lang="de-DE" altLang="de-DE" sz="1600" dirty="0"/>
          </a:p>
          <a:p>
            <a:pPr>
              <a:spcBef>
                <a:spcPct val="50000"/>
              </a:spcBef>
              <a:buClr>
                <a:srgbClr val="1D2D4B"/>
              </a:buClr>
              <a:buFont typeface="Wingdings" panose="05000000000000000000" pitchFamily="2" charset="2"/>
              <a:buNone/>
            </a:pPr>
            <a:r>
              <a:rPr kumimoji="1" lang="de-DE" altLang="de-DE" sz="1600" dirty="0"/>
              <a:t>Höhe gemäß Grad der Einschränkung</a:t>
            </a:r>
          </a:p>
          <a:p>
            <a:pPr>
              <a:spcBef>
                <a:spcPct val="50000"/>
              </a:spcBef>
              <a:buClr>
                <a:srgbClr val="1D2D4B"/>
              </a:buClr>
              <a:buFont typeface="Wingdings" panose="05000000000000000000" pitchFamily="2" charset="2"/>
              <a:buNone/>
            </a:pPr>
            <a:r>
              <a:rPr kumimoji="1" lang="de-DE" altLang="de-DE" sz="1600" dirty="0"/>
              <a:t>Vollrente = ² /</a:t>
            </a:r>
            <a:r>
              <a:rPr kumimoji="1" lang="de-DE" altLang="de-DE" sz="1600" baseline="-25000" dirty="0"/>
              <a:t>3</a:t>
            </a:r>
            <a:r>
              <a:rPr kumimoji="1" lang="de-DE" altLang="de-DE" sz="1600" dirty="0"/>
              <a:t> des Jahresarbeitsverdienstes (JAV)</a:t>
            </a:r>
          </a:p>
        </p:txBody>
      </p:sp>
    </p:spTree>
    <p:extLst>
      <p:ext uri="{BB962C8B-B14F-4D97-AF65-F5344CB8AC3E}">
        <p14:creationId xmlns:p14="http://schemas.microsoft.com/office/powerpoint/2010/main" val="273516424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133</a:t>
            </a:fld>
            <a:endParaRPr lang="de-DE"/>
          </a:p>
        </p:txBody>
      </p:sp>
      <p:sp>
        <p:nvSpPr>
          <p:cNvPr id="3" name="Textplatzhalter 2"/>
          <p:cNvSpPr>
            <a:spLocks noGrp="1"/>
          </p:cNvSpPr>
          <p:nvPr>
            <p:ph type="body" sz="quarter" idx="10"/>
          </p:nvPr>
        </p:nvSpPr>
        <p:spPr/>
        <p:txBody>
          <a:bodyPr/>
          <a:lstStyle/>
          <a:p>
            <a:r>
              <a:rPr lang="de-DE" altLang="de-DE" dirty="0"/>
              <a:t>Die Leistungsh</a:t>
            </a:r>
            <a:r>
              <a:rPr lang="de-DE" altLang="de-DE" dirty="0">
                <a:latin typeface="Arial (TT) Bold" charset="0"/>
              </a:rPr>
              <a:t>ö</a:t>
            </a:r>
            <a:r>
              <a:rPr lang="de-DE" altLang="de-DE" dirty="0"/>
              <a:t>he der gesetzlichen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8" name="Text Box 5"/>
          <p:cNvSpPr txBox="1">
            <a:spLocks noChangeArrowheads="1"/>
          </p:cNvSpPr>
          <p:nvPr/>
        </p:nvSpPr>
        <p:spPr bwMode="auto">
          <a:xfrm>
            <a:off x="364219" y="2667742"/>
            <a:ext cx="1134835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600" dirty="0"/>
              <a:t>Bei einer Vollrente, d. h. der Invaliditätsgrad beträgt 100%, ergeben sich die folgenden Leistungen (Stand </a:t>
            </a:r>
            <a:r>
              <a:rPr kumimoji="1" lang="de-DE" altLang="de-DE" sz="1600" dirty="0" smtClean="0"/>
              <a:t>2019). </a:t>
            </a:r>
            <a:endParaRPr kumimoji="1" lang="de-DE" altLang="de-DE" sz="1600" dirty="0"/>
          </a:p>
          <a:p>
            <a:pPr>
              <a:spcBef>
                <a:spcPct val="50000"/>
              </a:spcBef>
              <a:buFont typeface="Wingdings" panose="05000000000000000000" pitchFamily="2" charset="2"/>
              <a:buNone/>
            </a:pPr>
            <a:r>
              <a:rPr kumimoji="1" lang="de-DE" altLang="de-DE" sz="1600" dirty="0"/>
              <a:t>Ist die Verletzung geringer, wird dem Invaliditätsgrad entsprechend weniger gezahlt. </a:t>
            </a:r>
          </a:p>
          <a:p>
            <a:pPr>
              <a:spcBef>
                <a:spcPct val="50000"/>
              </a:spcBef>
              <a:buFont typeface="Wingdings" panose="05000000000000000000" pitchFamily="2" charset="2"/>
              <a:buNone/>
            </a:pPr>
            <a:r>
              <a:rPr kumimoji="1" lang="de-DE" altLang="de-DE" sz="1600" dirty="0"/>
              <a:t>Bei einer Invalidität unter 20% wird überhaupt keine Leistung fällig.</a:t>
            </a:r>
          </a:p>
        </p:txBody>
      </p:sp>
      <p:graphicFrame>
        <p:nvGraphicFramePr>
          <p:cNvPr id="9" name="Group 102"/>
          <p:cNvGraphicFramePr>
            <a:graphicFrameLocks/>
          </p:cNvGraphicFramePr>
          <p:nvPr>
            <p:extLst/>
          </p:nvPr>
        </p:nvGraphicFramePr>
        <p:xfrm>
          <a:off x="2257948" y="4092436"/>
          <a:ext cx="7561262" cy="2522538"/>
        </p:xfrm>
        <a:graphic>
          <a:graphicData uri="http://schemas.openxmlformats.org/drawingml/2006/table">
            <a:tbl>
              <a:tblPr/>
              <a:tblGrid>
                <a:gridCol w="3395083"/>
                <a:gridCol w="2083090"/>
                <a:gridCol w="2083089"/>
              </a:tblGrid>
              <a:tr h="335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a typeface="ＭＳ Ｐゴシック" pitchFamily="-16" charset="-128"/>
                      </a:endParaRPr>
                    </a:p>
                  </a:txBody>
                  <a:tcPr marL="91445" marR="91445" marT="45731" marB="45731" horzOverflow="overflow">
                    <a:lnL cap="flat">
                      <a:noFill/>
                    </a:lnL>
                    <a:lnR w="12700" cap="flat" cmpd="sng" algn="ctr">
                      <a:solidFill>
                        <a:schemeClr val="tx1"/>
                      </a:solidFill>
                      <a:prstDash val="solid"/>
                      <a:round/>
                      <a:headEnd type="none" w="med" len="med"/>
                      <a:tailEnd type="none" w="med" len="med"/>
                    </a:lnR>
                    <a:lnT cap="fla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Monatliche Rente in EUR</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de-DE"/>
                    </a:p>
                  </a:txBody>
                  <a:tcPr/>
                </a:tc>
              </a:tr>
              <a:tr h="5054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Alter des Verletzten</a:t>
                      </a:r>
                    </a:p>
                  </a:txBody>
                  <a:tcPr marL="91445" marR="91445" marT="45731" marB="45731" horzOverflow="overflow">
                    <a:lnL cap="flat">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Alte Bundesländer</a:t>
                      </a:r>
                    </a:p>
                  </a:txBody>
                  <a:tcPr marL="91445" marR="91445"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Neue Bundesländer</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bis zum 6. Lebensjahr (</a:t>
                      </a:r>
                      <a:r>
                        <a:rPr kumimoji="0" lang="de-DE" sz="1600" b="0" i="0" u="none" strike="noStrike" cap="none" normalizeH="0" baseline="0" dirty="0" err="1" smtClean="0">
                          <a:ln>
                            <a:noFill/>
                          </a:ln>
                          <a:solidFill>
                            <a:srgbClr val="1D2D4B"/>
                          </a:solidFill>
                          <a:effectLst/>
                          <a:latin typeface="Arial" pitchFamily="34" charset="0"/>
                          <a:ea typeface="ＭＳ Ｐゴシック" pitchFamily="-16" charset="-128"/>
                        </a:rPr>
                        <a:t>Lj</a:t>
                      </a: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a:t>
                      </a:r>
                    </a:p>
                  </a:txBody>
                  <a:tcPr marL="91445" marR="91445" marT="45731" marB="45731"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548,33</a:t>
                      </a:r>
                    </a:p>
                  </a:txBody>
                  <a:tcPr marL="91445" marR="91445"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525,00</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54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ab dem 6. bis zum 14. Lebensjahr</a:t>
                      </a:r>
                    </a:p>
                  </a:txBody>
                  <a:tcPr marL="91445" marR="91445" marT="45731" marB="45731"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731,11</a:t>
                      </a:r>
                    </a:p>
                  </a:txBody>
                  <a:tcPr marL="91445" marR="91445"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700,00</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548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ab dem 14. bis zum 18. Lebensjahr</a:t>
                      </a:r>
                    </a:p>
                  </a:txBody>
                  <a:tcPr marL="91445" marR="91445" marT="45731" marB="45731"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877,33</a:t>
                      </a:r>
                    </a:p>
                  </a:txBody>
                  <a:tcPr marL="91445" marR="91445"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840,00</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3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smtClean="0">
                          <a:ln>
                            <a:noFill/>
                          </a:ln>
                          <a:solidFill>
                            <a:srgbClr val="1D2D4B"/>
                          </a:solidFill>
                          <a:effectLst/>
                          <a:latin typeface="Arial" pitchFamily="34" charset="0"/>
                          <a:ea typeface="ＭＳ Ｐゴシック" pitchFamily="-16" charset="-128"/>
                        </a:rPr>
                        <a:t>ab dem 18. Lebensjahr</a:t>
                      </a:r>
                    </a:p>
                  </a:txBody>
                  <a:tcPr marL="91445" marR="91445" marT="45731" marB="45731"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1.316,00</a:t>
                      </a:r>
                    </a:p>
                  </a:txBody>
                  <a:tcPr marL="91445" marR="91445"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smtClean="0">
                          <a:ln>
                            <a:noFill/>
                          </a:ln>
                          <a:solidFill>
                            <a:srgbClr val="1D2D4B"/>
                          </a:solidFill>
                          <a:effectLst/>
                          <a:latin typeface="Arial" pitchFamily="34" charset="0"/>
                          <a:ea typeface="ＭＳ Ｐゴシック" pitchFamily="-16" charset="-128"/>
                        </a:rPr>
                        <a:t>1.260,00</a:t>
                      </a:r>
                    </a:p>
                  </a:txBody>
                  <a:tcPr marL="91445" marR="91445" marT="45731" marB="45731"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10" name="Text Box 3"/>
          <p:cNvSpPr txBox="1">
            <a:spLocks noChangeArrowheads="1"/>
          </p:cNvSpPr>
          <p:nvPr/>
        </p:nvSpPr>
        <p:spPr bwMode="auto">
          <a:xfrm>
            <a:off x="364220" y="2210986"/>
            <a:ext cx="10392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spcBef>
                <a:spcPct val="50000"/>
              </a:spcBef>
              <a:buFont typeface="Wingdings" panose="05000000000000000000" pitchFamily="2" charset="2"/>
              <a:buNone/>
              <a:defRPr kumimoji="1" b="1" u="sng">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r>
              <a:rPr lang="de-DE" altLang="de-DE" dirty="0"/>
              <a:t>Renten in der gesetzlichen Unfallversicherung für Kinder, Schüler und Studenten:</a:t>
            </a:r>
          </a:p>
        </p:txBody>
      </p:sp>
    </p:spTree>
    <p:extLst>
      <p:ext uri="{BB962C8B-B14F-4D97-AF65-F5344CB8AC3E}">
        <p14:creationId xmlns:p14="http://schemas.microsoft.com/office/powerpoint/2010/main" val="192814438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134</a:t>
            </a:fld>
            <a:endParaRPr lang="de-DE"/>
          </a:p>
        </p:txBody>
      </p:sp>
      <p:sp>
        <p:nvSpPr>
          <p:cNvPr id="3" name="Textplatzhalter 2"/>
          <p:cNvSpPr>
            <a:spLocks noGrp="1"/>
          </p:cNvSpPr>
          <p:nvPr>
            <p:ph type="body" sz="quarter" idx="10"/>
          </p:nvPr>
        </p:nvSpPr>
        <p:spPr/>
        <p:txBody>
          <a:bodyPr/>
          <a:lstStyle/>
          <a:p>
            <a:r>
              <a:rPr lang="de-DE" altLang="de-DE" dirty="0"/>
              <a:t>Ermittlung der max. Unfallrente  für Schüler und Kinder in der GUV</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8" name="Rechteck 4"/>
          <p:cNvSpPr>
            <a:spLocks noChangeArrowheads="1"/>
          </p:cNvSpPr>
          <p:nvPr/>
        </p:nvSpPr>
        <p:spPr bwMode="auto">
          <a:xfrm>
            <a:off x="364220" y="2210986"/>
            <a:ext cx="80645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0"/>
              </a:spcBef>
            </a:pPr>
            <a:r>
              <a:rPr lang="de-DE" altLang="de-DE" sz="1600" dirty="0"/>
              <a:t>Vollrente ab 100% Minderung der Erwerbsfähigkeit (</a:t>
            </a:r>
            <a:r>
              <a:rPr lang="de-DE" altLang="de-DE" sz="1600" dirty="0" err="1"/>
              <a:t>MdE</a:t>
            </a:r>
            <a:r>
              <a:rPr lang="de-DE" altLang="de-DE" sz="1600" dirty="0"/>
              <a:t>)</a:t>
            </a:r>
          </a:p>
          <a:p>
            <a:pPr>
              <a:spcBef>
                <a:spcPct val="0"/>
              </a:spcBef>
            </a:pPr>
            <a:r>
              <a:rPr lang="de-DE" altLang="de-DE" sz="1600" dirty="0"/>
              <a:t>Teilrente ab 20% Minderung der Erwerbsfähigkeit (</a:t>
            </a:r>
            <a:r>
              <a:rPr lang="de-DE" altLang="de-DE" sz="1600" dirty="0" err="1"/>
              <a:t>MdE</a:t>
            </a:r>
            <a:r>
              <a:rPr lang="de-DE" altLang="de-DE" sz="1600" dirty="0"/>
              <a:t>)</a:t>
            </a:r>
          </a:p>
          <a:p>
            <a:pPr>
              <a:spcBef>
                <a:spcPct val="0"/>
              </a:spcBef>
            </a:pPr>
            <a:endParaRPr lang="de-DE" altLang="de-DE" sz="1600" dirty="0"/>
          </a:p>
          <a:p>
            <a:pPr>
              <a:spcBef>
                <a:spcPct val="0"/>
              </a:spcBef>
            </a:pPr>
            <a:r>
              <a:rPr lang="de-DE" altLang="de-DE" sz="1600" b="1" dirty="0"/>
              <a:t>Bezugsgröße </a:t>
            </a:r>
            <a:r>
              <a:rPr lang="de-DE" altLang="de-DE" sz="1600" b="1" dirty="0" smtClean="0"/>
              <a:t>2022</a:t>
            </a:r>
            <a:r>
              <a:rPr lang="de-DE" altLang="de-DE" sz="1600" dirty="0" smtClean="0"/>
              <a:t> </a:t>
            </a:r>
            <a:r>
              <a:rPr lang="de-DE" altLang="de-DE" sz="1600" dirty="0"/>
              <a:t>= </a:t>
            </a:r>
            <a:r>
              <a:rPr lang="de-DE" altLang="de-DE" sz="1600" dirty="0" smtClean="0"/>
              <a:t>39.480 </a:t>
            </a:r>
            <a:r>
              <a:rPr lang="de-DE" altLang="de-DE" sz="1600" dirty="0"/>
              <a:t>€ (West) / </a:t>
            </a:r>
            <a:r>
              <a:rPr lang="de-DE" altLang="de-DE" sz="1600" dirty="0" smtClean="0"/>
              <a:t>37.800 </a:t>
            </a:r>
            <a:r>
              <a:rPr lang="de-DE" altLang="de-DE" sz="1600" dirty="0"/>
              <a:t>€ (Ost)  </a:t>
            </a:r>
          </a:p>
          <a:p>
            <a:pPr>
              <a:spcBef>
                <a:spcPct val="0"/>
              </a:spcBef>
            </a:pPr>
            <a:endParaRPr lang="de-DE" altLang="de-DE" sz="1600" dirty="0"/>
          </a:p>
          <a:p>
            <a:pPr>
              <a:spcBef>
                <a:spcPct val="0"/>
              </a:spcBef>
            </a:pPr>
            <a:r>
              <a:rPr lang="de-DE" altLang="de-DE" sz="1600" b="1" dirty="0"/>
              <a:t>Jahresrente = JAV x Alter% x 2/3 x </a:t>
            </a:r>
            <a:r>
              <a:rPr lang="de-DE" altLang="de-DE" sz="1600" b="1" dirty="0" err="1"/>
              <a:t>MdE</a:t>
            </a:r>
            <a:r>
              <a:rPr lang="de-DE" altLang="de-DE" sz="1600" b="1" dirty="0"/>
              <a:t>%</a:t>
            </a:r>
          </a:p>
          <a:p>
            <a:pPr>
              <a:spcBef>
                <a:spcPct val="0"/>
              </a:spcBef>
            </a:pPr>
            <a:r>
              <a:rPr lang="de-DE" altLang="de-DE" sz="1600" dirty="0"/>
              <a:t> </a:t>
            </a:r>
          </a:p>
          <a:p>
            <a:pPr>
              <a:spcBef>
                <a:spcPct val="0"/>
              </a:spcBef>
            </a:pPr>
            <a:endParaRPr lang="de-DE" altLang="de-DE" sz="1600" dirty="0"/>
          </a:p>
          <a:p>
            <a:pPr>
              <a:spcBef>
                <a:spcPct val="0"/>
              </a:spcBef>
            </a:pPr>
            <a:r>
              <a:rPr lang="de-DE" altLang="de-DE" sz="1600" dirty="0"/>
              <a:t>Mind. JAV ab 18 Jahre 	= 60% der Bezugsgröße</a:t>
            </a:r>
          </a:p>
          <a:p>
            <a:pPr>
              <a:spcBef>
                <a:spcPct val="0"/>
              </a:spcBef>
            </a:pPr>
            <a:r>
              <a:rPr lang="de-DE" altLang="de-DE" sz="1600" dirty="0"/>
              <a:t>Max.  JAV ab 18 Jahre	= 2 x Bezugsgröße </a:t>
            </a:r>
          </a:p>
          <a:p>
            <a:pPr>
              <a:spcBef>
                <a:spcPct val="0"/>
              </a:spcBef>
            </a:pPr>
            <a:endParaRPr lang="de-DE" altLang="de-DE" sz="1600" dirty="0"/>
          </a:p>
          <a:p>
            <a:pPr>
              <a:spcBef>
                <a:spcPct val="0"/>
              </a:spcBef>
            </a:pPr>
            <a:endParaRPr lang="de-DE" altLang="de-DE" sz="1600" dirty="0"/>
          </a:p>
          <a:p>
            <a:pPr>
              <a:spcBef>
                <a:spcPct val="0"/>
              </a:spcBef>
            </a:pPr>
            <a:r>
              <a:rPr lang="de-DE" altLang="de-DE" sz="1600" b="1" u="sng" dirty="0"/>
              <a:t>Alter%</a:t>
            </a:r>
            <a:r>
              <a:rPr lang="de-DE" altLang="de-DE" sz="1600" dirty="0"/>
              <a:t>  	0-6 Jahre:	25%</a:t>
            </a:r>
          </a:p>
          <a:p>
            <a:pPr>
              <a:spcBef>
                <a:spcPct val="0"/>
              </a:spcBef>
            </a:pPr>
            <a:r>
              <a:rPr lang="de-DE" altLang="de-DE" sz="1600" dirty="0"/>
              <a:t>	7-14 Jahre:	1/3 = 33,33% </a:t>
            </a:r>
          </a:p>
          <a:p>
            <a:pPr>
              <a:spcBef>
                <a:spcPct val="0"/>
              </a:spcBef>
            </a:pPr>
            <a:r>
              <a:rPr lang="de-DE" altLang="de-DE" sz="1600" dirty="0"/>
              <a:t>	15-17 Jahre: 	40%</a:t>
            </a:r>
          </a:p>
          <a:p>
            <a:pPr>
              <a:spcBef>
                <a:spcPct val="0"/>
              </a:spcBef>
            </a:pPr>
            <a:r>
              <a:rPr lang="de-DE" altLang="de-DE" sz="1600" dirty="0"/>
              <a:t>	ab 18 Jahre: 	60% </a:t>
            </a:r>
          </a:p>
        </p:txBody>
      </p:sp>
    </p:spTree>
    <p:extLst>
      <p:ext uri="{BB962C8B-B14F-4D97-AF65-F5344CB8AC3E}">
        <p14:creationId xmlns:p14="http://schemas.microsoft.com/office/powerpoint/2010/main" val="34679777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135</a:t>
            </a:fld>
            <a:endParaRPr lang="de-DE"/>
          </a:p>
        </p:txBody>
      </p:sp>
      <p:sp>
        <p:nvSpPr>
          <p:cNvPr id="3" name="Textplatzhalter 2"/>
          <p:cNvSpPr>
            <a:spLocks noGrp="1"/>
          </p:cNvSpPr>
          <p:nvPr>
            <p:ph type="body" sz="quarter" idx="10"/>
          </p:nvPr>
        </p:nvSpPr>
        <p:spPr/>
        <p:txBody>
          <a:bodyPr/>
          <a:lstStyle/>
          <a:p>
            <a:r>
              <a:rPr lang="de-DE" altLang="de-DE" dirty="0"/>
              <a:t>Die Leistungsh</a:t>
            </a:r>
            <a:r>
              <a:rPr lang="de-DE" altLang="de-DE" dirty="0">
                <a:latin typeface="Arial (TT) Bold" charset="0"/>
              </a:rPr>
              <a:t>ö</a:t>
            </a:r>
            <a:r>
              <a:rPr lang="de-DE" altLang="de-DE" dirty="0"/>
              <a:t>he der gesetzlichen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Der gesetzliche Schutz ist beschränkt</a:t>
            </a:r>
          </a:p>
        </p:txBody>
      </p:sp>
      <p:sp>
        <p:nvSpPr>
          <p:cNvPr id="7" name="Text Box 4"/>
          <p:cNvSpPr txBox="1">
            <a:spLocks noChangeArrowheads="1"/>
          </p:cNvSpPr>
          <p:nvPr/>
        </p:nvSpPr>
        <p:spPr bwMode="auto">
          <a:xfrm>
            <a:off x="364219" y="2720573"/>
            <a:ext cx="113483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b="1" dirty="0"/>
              <a:t>räumlich</a:t>
            </a:r>
            <a:r>
              <a:rPr kumimoji="1" lang="de-DE" altLang="de-DE" sz="1600" dirty="0"/>
              <a:t> 	(Deutschland)</a:t>
            </a:r>
          </a:p>
          <a:p>
            <a:pPr>
              <a:spcBef>
                <a:spcPct val="50000"/>
              </a:spcBef>
              <a:buClr>
                <a:srgbClr val="1D2D4B"/>
              </a:buClr>
              <a:buFont typeface="Wingdings" panose="05000000000000000000" pitchFamily="2" charset="2"/>
              <a:buChar char="§"/>
            </a:pPr>
            <a:r>
              <a:rPr kumimoji="1" lang="de-DE" altLang="de-DE" sz="1600" b="1" dirty="0"/>
              <a:t>zeitlich</a:t>
            </a:r>
            <a:r>
              <a:rPr kumimoji="1" lang="de-DE" altLang="de-DE" sz="1600" dirty="0"/>
              <a:t> 	(Beruf)</a:t>
            </a:r>
          </a:p>
          <a:p>
            <a:pPr>
              <a:spcBef>
                <a:spcPct val="50000"/>
              </a:spcBef>
              <a:buClr>
                <a:srgbClr val="1D2D4B"/>
              </a:buClr>
              <a:buFont typeface="Wingdings" panose="05000000000000000000" pitchFamily="2" charset="2"/>
              <a:buChar char="§"/>
            </a:pPr>
            <a:r>
              <a:rPr kumimoji="1" lang="de-DE" altLang="de-DE" sz="1600" b="1" dirty="0"/>
              <a:t>qualitativ</a:t>
            </a:r>
            <a:r>
              <a:rPr kumimoji="1" lang="de-DE" altLang="de-DE" sz="1600" dirty="0"/>
              <a:t> 	(Bemessung nach allgemeinem Leistungsvermögen)</a:t>
            </a:r>
          </a:p>
          <a:p>
            <a:pPr>
              <a:spcBef>
                <a:spcPct val="50000"/>
              </a:spcBef>
              <a:buClr>
                <a:srgbClr val="1D2D4B"/>
              </a:buClr>
              <a:buFont typeface="Wingdings" panose="05000000000000000000" pitchFamily="2" charset="2"/>
              <a:buChar char="§"/>
            </a:pPr>
            <a:r>
              <a:rPr kumimoji="1" lang="de-DE" altLang="de-DE" sz="1600" b="1" dirty="0"/>
              <a:t>quantitativ</a:t>
            </a:r>
            <a:r>
              <a:rPr kumimoji="1" lang="de-DE" altLang="de-DE" sz="1600" dirty="0"/>
              <a:t> 	(Leistungshöhe)</a:t>
            </a:r>
          </a:p>
          <a:p>
            <a:pPr>
              <a:spcBef>
                <a:spcPct val="50000"/>
              </a:spcBef>
              <a:buClr>
                <a:srgbClr val="1D2D4B"/>
              </a:buClr>
              <a:buFont typeface="Wingdings" panose="05000000000000000000" pitchFamily="2" charset="2"/>
              <a:buChar char="§"/>
            </a:pPr>
            <a:r>
              <a:rPr kumimoji="1" lang="de-DE" altLang="de-DE" sz="1600" b="1" dirty="0"/>
              <a:t>persönlich</a:t>
            </a:r>
            <a:r>
              <a:rPr kumimoji="1" lang="de-DE" altLang="de-DE" sz="1600" dirty="0"/>
              <a:t> 	(Selbstständige, Kinder außerhalb des Kindergartens und </a:t>
            </a:r>
            <a:r>
              <a:rPr kumimoji="1" lang="de-DE" altLang="de-DE" sz="1600" dirty="0" smtClean="0"/>
              <a:t>der </a:t>
            </a:r>
            <a:r>
              <a:rPr kumimoji="1" lang="de-DE" altLang="de-DE" sz="1600" dirty="0"/>
              <a:t>Schule, Hausfrauen und -männer</a:t>
            </a:r>
            <a:r>
              <a:rPr kumimoji="1" lang="de-DE" altLang="de-DE" sz="1600" dirty="0" smtClean="0"/>
              <a:t>)</a:t>
            </a:r>
            <a:endParaRPr kumimoji="1" lang="de-DE" altLang="de-DE" sz="1600" dirty="0"/>
          </a:p>
        </p:txBody>
      </p:sp>
    </p:spTree>
    <p:extLst>
      <p:ext uri="{BB962C8B-B14F-4D97-AF65-F5344CB8AC3E}">
        <p14:creationId xmlns:p14="http://schemas.microsoft.com/office/powerpoint/2010/main" val="216423311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136</a:t>
            </a:fld>
            <a:endParaRPr lang="de-DE"/>
          </a:p>
        </p:txBody>
      </p:sp>
      <p:sp>
        <p:nvSpPr>
          <p:cNvPr id="3" name="Textplatzhalter 2"/>
          <p:cNvSpPr>
            <a:spLocks noGrp="1"/>
          </p:cNvSpPr>
          <p:nvPr>
            <p:ph type="body" sz="quarter" idx="10"/>
          </p:nvPr>
        </p:nvSpPr>
        <p:spPr/>
        <p:txBody>
          <a:bodyPr/>
          <a:lstStyle/>
          <a:p>
            <a:r>
              <a:rPr lang="de-DE" altLang="de-DE" b="1" dirty="0"/>
              <a:t>Die private Unfallversicherung</a:t>
            </a:r>
          </a:p>
          <a:p>
            <a:endParaRPr lang="de-DE" dirty="0"/>
          </a:p>
        </p:txBody>
      </p:sp>
      <p:sp>
        <p:nvSpPr>
          <p:cNvPr id="5" name="Titel 4"/>
          <p:cNvSpPr>
            <a:spLocks noGrp="1"/>
          </p:cNvSpPr>
          <p:nvPr>
            <p:ph type="title"/>
          </p:nvPr>
        </p:nvSpPr>
        <p:spPr/>
        <p:txBody>
          <a:bodyPr/>
          <a:lstStyle/>
          <a:p>
            <a:r>
              <a:rPr lang="de-DE" dirty="0"/>
              <a:t>Beraterausbildung | Unfall</a:t>
            </a:r>
          </a:p>
        </p:txBody>
      </p:sp>
      <p:pic>
        <p:nvPicPr>
          <p:cNvPr id="7" name="Grafik 6"/>
          <p:cNvPicPr>
            <a:picLocks noChangeAspect="1"/>
          </p:cNvPicPr>
          <p:nvPr/>
        </p:nvPicPr>
        <p:blipFill rotWithShape="1">
          <a:blip r:embed="rId2">
            <a:extLst>
              <a:ext uri="{28A0092B-C50C-407E-A947-70E740481C1C}">
                <a14:useLocalDpi xmlns:a14="http://schemas.microsoft.com/office/drawing/2010/main" val="0"/>
              </a:ext>
            </a:extLst>
          </a:blip>
          <a:srcRect t="13208" b="41383"/>
          <a:stretch/>
        </p:blipFill>
        <p:spPr>
          <a:xfrm>
            <a:off x="479425" y="2496147"/>
            <a:ext cx="11233150" cy="3400559"/>
          </a:xfrm>
          <a:prstGeom prst="rect">
            <a:avLst/>
          </a:prstGeom>
        </p:spPr>
      </p:pic>
    </p:spTree>
    <p:extLst>
      <p:ext uri="{BB962C8B-B14F-4D97-AF65-F5344CB8AC3E}">
        <p14:creationId xmlns:p14="http://schemas.microsoft.com/office/powerpoint/2010/main" val="305391699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137</a:t>
            </a:fld>
            <a:endParaRPr lang="de-DE"/>
          </a:p>
        </p:txBody>
      </p:sp>
      <p:sp>
        <p:nvSpPr>
          <p:cNvPr id="3" name="Textplatzhalter 2"/>
          <p:cNvSpPr>
            <a:spLocks noGrp="1"/>
          </p:cNvSpPr>
          <p:nvPr>
            <p:ph type="body" sz="quarter" idx="10"/>
          </p:nvPr>
        </p:nvSpPr>
        <p:spPr/>
        <p:txBody>
          <a:bodyPr/>
          <a:lstStyle/>
          <a:p>
            <a:r>
              <a:rPr lang="de-DE" altLang="de-DE" dirty="0"/>
              <a:t>Die private Unfallversicherung</a:t>
            </a:r>
          </a:p>
          <a:p>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Grundsätzlich kann sich jeder versichern!</a:t>
            </a:r>
            <a:endParaRPr kumimoji="1" lang="de-DE" altLang="de-DE" sz="1800" b="1" dirty="0"/>
          </a:p>
        </p:txBody>
      </p:sp>
      <p:sp>
        <p:nvSpPr>
          <p:cNvPr id="8" name="Text Box 4"/>
          <p:cNvSpPr txBox="1">
            <a:spLocks noChangeArrowheads="1"/>
          </p:cNvSpPr>
          <p:nvPr/>
        </p:nvSpPr>
        <p:spPr bwMode="auto">
          <a:xfrm>
            <a:off x="364220" y="2640643"/>
            <a:ext cx="5616575" cy="1939925"/>
          </a:xfrm>
          <a:prstGeom prst="rect">
            <a:avLst/>
          </a:prstGeom>
          <a:noFill/>
          <a:ln w="9525">
            <a:noFill/>
            <a:miter lim="800000"/>
            <a:headEnd/>
            <a:tailEnd/>
          </a:ln>
        </p:spPr>
        <p:txBody>
          <a:bodyPr>
            <a:spAutoFit/>
          </a:bodyPr>
          <a:lstStyle/>
          <a:p>
            <a:pPr marL="896938" indent="-896938">
              <a:spcBef>
                <a:spcPct val="50000"/>
              </a:spcBef>
              <a:spcAft>
                <a:spcPct val="50000"/>
              </a:spcAft>
              <a:buFont typeface="Wingdings" pitchFamily="2" charset="2"/>
              <a:buNone/>
              <a:defRPr/>
            </a:pPr>
            <a:r>
              <a:rPr kumimoji="1" lang="de-DE" sz="1600" dirty="0">
                <a:solidFill>
                  <a:srgbClr val="1D2D4B"/>
                </a:solidFill>
              </a:rPr>
              <a:t>Ausnahmen:</a:t>
            </a:r>
          </a:p>
          <a:p>
            <a:pPr marL="896938" indent="-630238">
              <a:spcBef>
                <a:spcPct val="50000"/>
              </a:spcBef>
              <a:buClr>
                <a:srgbClr val="1D2D4B"/>
              </a:buClr>
              <a:buFont typeface="Wingdings" pitchFamily="2" charset="2"/>
              <a:buChar char="§"/>
              <a:defRPr/>
            </a:pPr>
            <a:r>
              <a:rPr kumimoji="1" lang="de-DE" sz="1600" dirty="0">
                <a:solidFill>
                  <a:srgbClr val="1D2D4B"/>
                </a:solidFill>
              </a:rPr>
              <a:t>hohes Alter (zum Beispiel &gt;75 Jahre)</a:t>
            </a:r>
          </a:p>
          <a:p>
            <a:pPr marL="896938" indent="-630238">
              <a:spcBef>
                <a:spcPct val="50000"/>
              </a:spcBef>
              <a:buClr>
                <a:srgbClr val="1D2D4B"/>
              </a:buClr>
              <a:buFont typeface="Wingdings" pitchFamily="2" charset="2"/>
              <a:buChar char="§"/>
              <a:defRPr/>
            </a:pPr>
            <a:r>
              <a:rPr kumimoji="1" lang="de-DE" sz="1600" dirty="0">
                <a:solidFill>
                  <a:srgbClr val="1D2D4B"/>
                </a:solidFill>
              </a:rPr>
              <a:t>hohes Tätigkeitsrisiko</a:t>
            </a:r>
          </a:p>
          <a:p>
            <a:pPr marL="896938" indent="-630238">
              <a:spcBef>
                <a:spcPct val="50000"/>
              </a:spcBef>
              <a:buClr>
                <a:srgbClr val="1D2D4B"/>
              </a:buClr>
              <a:buFont typeface="Wingdings" pitchFamily="2" charset="2"/>
              <a:buChar char="§"/>
              <a:defRPr/>
            </a:pPr>
            <a:r>
              <a:rPr kumimoji="1" lang="de-DE" sz="1600" dirty="0">
                <a:solidFill>
                  <a:srgbClr val="1D2D4B"/>
                </a:solidFill>
              </a:rPr>
              <a:t>Pflegebedürftige</a:t>
            </a:r>
          </a:p>
          <a:p>
            <a:pPr marL="896938" indent="-630238">
              <a:spcBef>
                <a:spcPct val="50000"/>
              </a:spcBef>
              <a:buClr>
                <a:srgbClr val="1D2D4B"/>
              </a:buClr>
              <a:buFont typeface="Wingdings" pitchFamily="2" charset="2"/>
              <a:buChar char="§"/>
              <a:defRPr/>
            </a:pPr>
            <a:r>
              <a:rPr kumimoji="1" lang="de-DE" sz="1600" dirty="0">
                <a:solidFill>
                  <a:srgbClr val="1D2D4B"/>
                </a:solidFill>
              </a:rPr>
              <a:t>Geisteskranke (hochgradig)</a:t>
            </a:r>
          </a:p>
        </p:txBody>
      </p:sp>
    </p:spTree>
    <p:extLst>
      <p:ext uri="{BB962C8B-B14F-4D97-AF65-F5344CB8AC3E}">
        <p14:creationId xmlns:p14="http://schemas.microsoft.com/office/powerpoint/2010/main" val="413692597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138</a:t>
            </a:fld>
            <a:endParaRPr lang="de-DE"/>
          </a:p>
        </p:txBody>
      </p:sp>
      <p:sp>
        <p:nvSpPr>
          <p:cNvPr id="3" name="Textplatzhalter 2"/>
          <p:cNvSpPr>
            <a:spLocks noGrp="1"/>
          </p:cNvSpPr>
          <p:nvPr>
            <p:ph type="body" sz="quarter" idx="10"/>
          </p:nvPr>
        </p:nvSpPr>
        <p:spPr/>
        <p:txBody>
          <a:bodyPr/>
          <a:lstStyle/>
          <a:p>
            <a:r>
              <a:rPr lang="de-DE" altLang="de-DE" dirty="0"/>
              <a:t>Der Unfallbegriff</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8" name="Text Box 3"/>
          <p:cNvSpPr txBox="1">
            <a:spLocks noChangeArrowheads="1"/>
          </p:cNvSpPr>
          <p:nvPr/>
        </p:nvSpPr>
        <p:spPr bwMode="auto">
          <a:xfrm>
            <a:off x="364220" y="2210986"/>
            <a:ext cx="806450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tabLst>
                <a:tab pos="447675" algn="l"/>
              </a:tabLst>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tabLst>
                <a:tab pos="447675" algn="l"/>
              </a:tabLst>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tabLst>
                <a:tab pos="447675" algn="l"/>
              </a:tabLst>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tabLst>
                <a:tab pos="447675" algn="l"/>
              </a:tabLst>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tabLst>
                <a:tab pos="447675" algn="l"/>
              </a:tabLst>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tabLst>
                <a:tab pos="447675" algn="l"/>
              </a:tabLst>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tabLst>
                <a:tab pos="447675" algn="l"/>
              </a:tabLst>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tabLst>
                <a:tab pos="447675" algn="l"/>
              </a:tabLst>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tabLst>
                <a:tab pos="447675" algn="l"/>
              </a:tabLst>
              <a:defRPr sz="1600">
                <a:solidFill>
                  <a:srgbClr val="1D2D4B"/>
                </a:solidFill>
                <a:latin typeface="Arial" panose="020B0604020202020204" pitchFamily="34" charset="0"/>
                <a:ea typeface="ＭＳ Ｐゴシック" panose="020B0600070205080204" pitchFamily="34" charset="-128"/>
              </a:defRPr>
            </a:lvl9pPr>
          </a:lstStyle>
          <a:p>
            <a:pPr>
              <a:spcBef>
                <a:spcPct val="0"/>
              </a:spcBef>
              <a:spcAft>
                <a:spcPct val="50000"/>
              </a:spcAft>
              <a:buFont typeface="Wingdings" panose="05000000000000000000" pitchFamily="2" charset="2"/>
              <a:buNone/>
            </a:pPr>
            <a:r>
              <a:rPr kumimoji="1" lang="de-DE" altLang="de-DE" sz="1600" dirty="0"/>
              <a:t>Ein Unfall liegt vor, wenn die versicherte Person durch ein</a:t>
            </a:r>
          </a:p>
          <a:p>
            <a:pPr>
              <a:spcBef>
                <a:spcPct val="0"/>
              </a:spcBef>
              <a:spcAft>
                <a:spcPct val="50000"/>
              </a:spcAft>
              <a:buFont typeface="Wingdings" panose="05000000000000000000" pitchFamily="2" charset="2"/>
              <a:buNone/>
            </a:pPr>
            <a:r>
              <a:rPr kumimoji="1" lang="de-DE" altLang="de-DE" sz="1600" dirty="0"/>
              <a:t>	</a:t>
            </a:r>
            <a:r>
              <a:rPr kumimoji="1" lang="de-DE" altLang="de-DE" sz="1600" b="1" dirty="0">
                <a:solidFill>
                  <a:srgbClr val="C00000"/>
                </a:solidFill>
              </a:rPr>
              <a:t>p</a:t>
            </a:r>
            <a:r>
              <a:rPr kumimoji="1" lang="de-DE" altLang="de-DE" sz="1600" dirty="0"/>
              <a:t>lötzlich, von</a:t>
            </a:r>
          </a:p>
          <a:p>
            <a:pPr>
              <a:spcBef>
                <a:spcPct val="0"/>
              </a:spcBef>
              <a:spcAft>
                <a:spcPct val="50000"/>
              </a:spcAft>
              <a:buFont typeface="Wingdings" panose="05000000000000000000" pitchFamily="2" charset="2"/>
              <a:buNone/>
            </a:pPr>
            <a:r>
              <a:rPr kumimoji="1" lang="de-DE" altLang="de-DE" sz="1600" dirty="0"/>
              <a:t>	</a:t>
            </a:r>
            <a:r>
              <a:rPr kumimoji="1" lang="de-DE" altLang="de-DE" sz="1600" b="1" dirty="0">
                <a:solidFill>
                  <a:srgbClr val="C00000"/>
                </a:solidFill>
              </a:rPr>
              <a:t>a</a:t>
            </a:r>
            <a:r>
              <a:rPr kumimoji="1" lang="de-DE" altLang="de-DE" sz="1600" dirty="0"/>
              <a:t>ußen wirkendes,</a:t>
            </a:r>
          </a:p>
          <a:p>
            <a:pPr>
              <a:spcBef>
                <a:spcPct val="0"/>
              </a:spcBef>
              <a:spcAft>
                <a:spcPct val="50000"/>
              </a:spcAft>
              <a:buFont typeface="Wingdings" panose="05000000000000000000" pitchFamily="2" charset="2"/>
              <a:buNone/>
            </a:pPr>
            <a:r>
              <a:rPr kumimoji="1" lang="de-DE" altLang="de-DE" sz="1600" dirty="0"/>
              <a:t>	</a:t>
            </a:r>
            <a:r>
              <a:rPr kumimoji="1" lang="de-DE" altLang="de-DE" sz="1600" b="1" dirty="0">
                <a:solidFill>
                  <a:srgbClr val="C00000"/>
                </a:solidFill>
              </a:rPr>
              <a:t>u</a:t>
            </a:r>
            <a:r>
              <a:rPr kumimoji="1" lang="de-DE" altLang="de-DE" sz="1600" dirty="0"/>
              <a:t>nvorhersehbares,</a:t>
            </a:r>
          </a:p>
          <a:p>
            <a:pPr>
              <a:spcBef>
                <a:spcPct val="0"/>
              </a:spcBef>
              <a:spcAft>
                <a:spcPct val="50000"/>
              </a:spcAft>
              <a:buFont typeface="Wingdings" panose="05000000000000000000" pitchFamily="2" charset="2"/>
              <a:buNone/>
            </a:pPr>
            <a:r>
              <a:rPr kumimoji="1" lang="de-DE" altLang="de-DE" sz="1600" dirty="0"/>
              <a:t>	</a:t>
            </a:r>
            <a:r>
              <a:rPr kumimoji="1" lang="de-DE" altLang="de-DE" sz="1600" b="1" dirty="0">
                <a:solidFill>
                  <a:srgbClr val="C00000"/>
                </a:solidFill>
              </a:rPr>
              <a:t>k</a:t>
            </a:r>
            <a:r>
              <a:rPr kumimoji="1" lang="de-DE" altLang="de-DE" sz="1600" dirty="0"/>
              <a:t>örperschädigendes</a:t>
            </a:r>
          </a:p>
          <a:p>
            <a:pPr>
              <a:spcBef>
                <a:spcPct val="0"/>
              </a:spcBef>
              <a:spcAft>
                <a:spcPct val="50000"/>
              </a:spcAft>
              <a:buFont typeface="Wingdings" panose="05000000000000000000" pitchFamily="2" charset="2"/>
              <a:buNone/>
            </a:pPr>
            <a:r>
              <a:rPr kumimoji="1" lang="de-DE" altLang="de-DE" sz="1600" dirty="0"/>
              <a:t>	</a:t>
            </a:r>
            <a:r>
              <a:rPr kumimoji="1" lang="de-DE" altLang="de-DE" sz="1600" b="1" dirty="0">
                <a:solidFill>
                  <a:srgbClr val="C00000"/>
                </a:solidFill>
              </a:rPr>
              <a:t>E</a:t>
            </a:r>
            <a:r>
              <a:rPr kumimoji="1" lang="de-DE" altLang="de-DE" sz="1600" dirty="0"/>
              <a:t>reignis (Unfallereignis) eine Gesundheitsschädigung erleidet</a:t>
            </a:r>
            <a:r>
              <a:rPr kumimoji="1" lang="de-DE" altLang="de-DE" sz="1600" dirty="0" smtClean="0"/>
              <a:t>.</a:t>
            </a:r>
            <a:endParaRPr kumimoji="1" lang="de-DE" altLang="de-DE" sz="1600" dirty="0"/>
          </a:p>
        </p:txBody>
      </p:sp>
    </p:spTree>
    <p:extLst>
      <p:ext uri="{BB962C8B-B14F-4D97-AF65-F5344CB8AC3E}">
        <p14:creationId xmlns:p14="http://schemas.microsoft.com/office/powerpoint/2010/main" val="184829760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139</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Leistungsvoraussetzung:</a:t>
            </a:r>
          </a:p>
        </p:txBody>
      </p:sp>
      <p:sp>
        <p:nvSpPr>
          <p:cNvPr id="8" name="Text Box 6"/>
          <p:cNvSpPr txBox="1">
            <a:spLocks noChangeArrowheads="1"/>
          </p:cNvSpPr>
          <p:nvPr/>
        </p:nvSpPr>
        <p:spPr bwMode="auto">
          <a:xfrm>
            <a:off x="364219" y="2640643"/>
            <a:ext cx="1134835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pPr>
            <a:r>
              <a:rPr kumimoji="1" lang="de-DE" altLang="de-DE" sz="1600" dirty="0"/>
              <a:t>Ein durch einen Unfall hervorgerufener Invaliditätsfall liegt vor, wenn:</a:t>
            </a:r>
          </a:p>
          <a:p>
            <a:pPr>
              <a:spcBef>
                <a:spcPct val="50000"/>
              </a:spcBef>
              <a:buClr>
                <a:srgbClr val="1D2D4B"/>
              </a:buClr>
              <a:buFont typeface="Wingdings" panose="05000000000000000000" pitchFamily="2" charset="2"/>
              <a:buChar char="§"/>
            </a:pPr>
            <a:r>
              <a:rPr kumimoji="1" lang="de-DE" altLang="de-DE" sz="1600" dirty="0"/>
              <a:t>die versicherte Person durch den Unfall auf Dauer beeinträchtigt ist.</a:t>
            </a:r>
          </a:p>
          <a:p>
            <a:pPr>
              <a:spcBef>
                <a:spcPct val="50000"/>
              </a:spcBef>
              <a:buClr>
                <a:srgbClr val="1D2D4B"/>
              </a:buClr>
            </a:pPr>
            <a:r>
              <a:rPr kumimoji="1" lang="de-DE" altLang="de-DE" sz="1600" dirty="0"/>
              <a:t>	Die Beeinträchtigungen können die körperliche und/oder geistige Leistungsfähigkeit betreffen</a:t>
            </a:r>
          </a:p>
        </p:txBody>
      </p:sp>
    </p:spTree>
    <p:extLst>
      <p:ext uri="{BB962C8B-B14F-4D97-AF65-F5344CB8AC3E}">
        <p14:creationId xmlns:p14="http://schemas.microsoft.com/office/powerpoint/2010/main" val="5088656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Ist die Fähigkeit auf Grund einer widerrechtlichen Handlung schadenersatzpflichtig gemacht werden zu können.</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Deliktsunfähig</a:t>
            </a:r>
            <a:r>
              <a:rPr kumimoji="1" lang="de-DE" sz="1600" dirty="0"/>
              <a:t>:</a:t>
            </a:r>
            <a:br>
              <a:rPr kumimoji="1" lang="de-DE" sz="1600" dirty="0"/>
            </a:br>
            <a:r>
              <a:rPr kumimoji="1" lang="de-DE" sz="1600" dirty="0"/>
              <a:t>Menschen von 0 – 7 Jahre, (als aktiver Verkehrsteilnehmer bis 10 Jahre) dauernd Geisteskranke und </a:t>
            </a:r>
            <a:r>
              <a:rPr kumimoji="1" lang="de-DE" sz="1600" dirty="0" smtClean="0"/>
              <a:t>Bewusstlose</a:t>
            </a:r>
            <a:br>
              <a:rPr kumimoji="1" lang="de-DE" sz="1600" dirty="0" smtClean="0"/>
            </a:b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Bedingt deliktsfähig</a:t>
            </a:r>
            <a:r>
              <a:rPr kumimoji="1" lang="de-DE" sz="1600" dirty="0"/>
              <a:t>:</a:t>
            </a:r>
            <a:br>
              <a:rPr kumimoji="1" lang="de-DE" sz="1600" dirty="0"/>
            </a:br>
            <a:r>
              <a:rPr kumimoji="1" lang="de-DE" sz="1600" dirty="0"/>
              <a:t>Menschen von 7 – 17 Jahre </a:t>
            </a:r>
            <a:br>
              <a:rPr kumimoji="1" lang="de-DE" sz="1600" dirty="0"/>
            </a:br>
            <a:r>
              <a:rPr kumimoji="1" lang="de-DE" sz="1600" dirty="0"/>
              <a:t>Sie haften nur, wenn sie die nötige Einsicht in ihr Tun </a:t>
            </a:r>
            <a:r>
              <a:rPr kumimoji="1" lang="de-DE" sz="1600" dirty="0" smtClean="0"/>
              <a:t>haben</a:t>
            </a:r>
            <a:br>
              <a:rPr kumimoji="1" lang="de-DE" sz="1600" dirty="0" smtClean="0"/>
            </a:b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Voll deliktsfähig</a:t>
            </a:r>
            <a:r>
              <a:rPr kumimoji="1" lang="de-DE" sz="1600" dirty="0"/>
              <a:t>:</a:t>
            </a:r>
            <a:br>
              <a:rPr kumimoji="1" lang="de-DE" sz="1600" dirty="0"/>
            </a:br>
            <a:r>
              <a:rPr kumimoji="1" lang="de-DE" sz="1600" dirty="0"/>
              <a:t>Menschen ab 18 Jahre</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217802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140</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Anzeigepflicht im Schadenfall:</a:t>
            </a:r>
          </a:p>
        </p:txBody>
      </p:sp>
      <p:sp>
        <p:nvSpPr>
          <p:cNvPr id="7" name="Text Box 4"/>
          <p:cNvSpPr txBox="1">
            <a:spLocks noChangeArrowheads="1"/>
          </p:cNvSpPr>
          <p:nvPr/>
        </p:nvSpPr>
        <p:spPr bwMode="auto">
          <a:xfrm>
            <a:off x="364219" y="2640643"/>
            <a:ext cx="1134835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spcAft>
                <a:spcPct val="50000"/>
              </a:spcAft>
              <a:buClr>
                <a:srgbClr val="1D2D4B"/>
              </a:buClr>
              <a:buFont typeface="Wingdings" panose="05000000000000000000" pitchFamily="2" charset="2"/>
              <a:buChar char="§"/>
            </a:pPr>
            <a:r>
              <a:rPr kumimoji="1" lang="de-DE" altLang="de-DE" sz="1600" dirty="0"/>
              <a:t>Der Versicherungsnehmer muss den Schadenfall unverzüglich melden, einen Arzt hinzuziehen und die Anordnungen befolgen</a:t>
            </a:r>
          </a:p>
          <a:p>
            <a:pPr>
              <a:spcBef>
                <a:spcPct val="50000"/>
              </a:spcBef>
              <a:spcAft>
                <a:spcPct val="50000"/>
              </a:spcAft>
              <a:buClr>
                <a:srgbClr val="1D2D4B"/>
              </a:buClr>
              <a:buFont typeface="Wingdings" panose="05000000000000000000" pitchFamily="2" charset="2"/>
              <a:buChar char="§"/>
            </a:pPr>
            <a:r>
              <a:rPr kumimoji="1" lang="de-DE" altLang="de-DE" sz="1600" dirty="0"/>
              <a:t>Die Invalidität muss innerhalb eines Jahres nach dem Unfall eingetreten sein (kein Unfalltod)</a:t>
            </a:r>
          </a:p>
          <a:p>
            <a:pPr>
              <a:spcBef>
                <a:spcPct val="50000"/>
              </a:spcBef>
              <a:spcAft>
                <a:spcPct val="50000"/>
              </a:spcAft>
              <a:buClr>
                <a:srgbClr val="1D2D4B"/>
              </a:buClr>
              <a:buFont typeface="Wingdings" panose="05000000000000000000" pitchFamily="2" charset="2"/>
              <a:buChar char="§"/>
            </a:pPr>
            <a:r>
              <a:rPr kumimoji="1" lang="de-DE" altLang="de-DE" sz="1600" dirty="0"/>
              <a:t>schriftliche Bestätigung des Arztes innerhalb von 15 Monaten </a:t>
            </a:r>
          </a:p>
          <a:p>
            <a:pPr>
              <a:spcBef>
                <a:spcPct val="50000"/>
              </a:spcBef>
              <a:buClr>
                <a:srgbClr val="1D2D4B"/>
              </a:buClr>
              <a:buFont typeface="Wingdings" panose="05000000000000000000" pitchFamily="2" charset="2"/>
              <a:buChar char="§"/>
            </a:pPr>
            <a:r>
              <a:rPr kumimoji="1" lang="de-DE" altLang="de-DE" sz="1600" dirty="0"/>
              <a:t>Geltendmachung beim Versicherer innerhalb von 15 Monaten </a:t>
            </a:r>
          </a:p>
        </p:txBody>
      </p:sp>
    </p:spTree>
    <p:extLst>
      <p:ext uri="{BB962C8B-B14F-4D97-AF65-F5344CB8AC3E}">
        <p14:creationId xmlns:p14="http://schemas.microsoft.com/office/powerpoint/2010/main" val="185820449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141</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Höhe des Invaliditätsgrades / der </a:t>
            </a:r>
            <a:r>
              <a:rPr kumimoji="1" lang="de-DE" altLang="de-DE" sz="1800" b="1" u="sng" dirty="0" smtClean="0"/>
              <a:t>Leistung:</a:t>
            </a:r>
            <a:endParaRPr kumimoji="1" lang="de-DE" altLang="de-DE" sz="1800" b="1" u="sng" dirty="0"/>
          </a:p>
        </p:txBody>
      </p:sp>
      <p:sp>
        <p:nvSpPr>
          <p:cNvPr id="7" name="Text Box 4"/>
          <p:cNvSpPr txBox="1">
            <a:spLocks noChangeArrowheads="1"/>
          </p:cNvSpPr>
          <p:nvPr/>
        </p:nvSpPr>
        <p:spPr bwMode="auto">
          <a:xfrm>
            <a:off x="364219" y="2640643"/>
            <a:ext cx="1134835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spcAft>
                <a:spcPct val="50000"/>
              </a:spcAft>
              <a:buClr>
                <a:srgbClr val="1D2D4B"/>
              </a:buClr>
              <a:buFont typeface="Wingdings" panose="05000000000000000000" pitchFamily="2" charset="2"/>
              <a:buChar char="§"/>
            </a:pPr>
            <a:r>
              <a:rPr kumimoji="1" lang="de-DE" altLang="de-DE" sz="1600" dirty="0"/>
              <a:t>Der Invaliditätsgrad wird prinzipiell anhand der sogenannten </a:t>
            </a:r>
            <a:r>
              <a:rPr kumimoji="1" lang="de-DE" altLang="de-DE" sz="1600" u="sng" dirty="0"/>
              <a:t>Gliedertaxe</a:t>
            </a:r>
            <a:r>
              <a:rPr kumimoji="1" lang="de-DE" altLang="de-DE" sz="1600" dirty="0"/>
              <a:t> festgelegt</a:t>
            </a:r>
          </a:p>
          <a:p>
            <a:pPr>
              <a:spcBef>
                <a:spcPct val="50000"/>
              </a:spcBef>
              <a:spcAft>
                <a:spcPct val="50000"/>
              </a:spcAft>
              <a:buClr>
                <a:srgbClr val="1D2D4B"/>
              </a:buClr>
              <a:buFont typeface="Wingdings" panose="05000000000000000000" pitchFamily="2" charset="2"/>
              <a:buChar char="§"/>
            </a:pPr>
            <a:r>
              <a:rPr kumimoji="1" lang="de-DE" altLang="de-DE" sz="1600" dirty="0"/>
              <a:t>Die Gliedertaxe bestimmt den jeweiligen Invaliditätsgrad entsprechend der betroffenen Körperteile und Sinnesorgane</a:t>
            </a:r>
          </a:p>
          <a:p>
            <a:pPr>
              <a:spcBef>
                <a:spcPct val="50000"/>
              </a:spcBef>
              <a:buClr>
                <a:srgbClr val="1D2D4B"/>
              </a:buClr>
              <a:buFont typeface="Wingdings" panose="05000000000000000000" pitchFamily="2" charset="2"/>
              <a:buChar char="§"/>
            </a:pPr>
            <a:r>
              <a:rPr kumimoji="1" lang="de-DE" altLang="de-DE" sz="1600" dirty="0"/>
              <a:t>In Bezug auf die Versicherungssumme wird entsprechend prozentual geleistet</a:t>
            </a:r>
          </a:p>
        </p:txBody>
      </p:sp>
    </p:spTree>
    <p:extLst>
      <p:ext uri="{BB962C8B-B14F-4D97-AF65-F5344CB8AC3E}">
        <p14:creationId xmlns:p14="http://schemas.microsoft.com/office/powerpoint/2010/main" val="3884855252"/>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142</a:t>
            </a:fld>
            <a:endParaRPr lang="de-DE"/>
          </a:p>
        </p:txBody>
      </p:sp>
      <p:sp>
        <p:nvSpPr>
          <p:cNvPr id="3" name="Textplatzhalter 2"/>
          <p:cNvSpPr>
            <a:spLocks noGrp="1"/>
          </p:cNvSpPr>
          <p:nvPr>
            <p:ph type="body" sz="quarter" idx="10"/>
          </p:nvPr>
        </p:nvSpPr>
        <p:spPr/>
        <p:txBody>
          <a:bodyPr/>
          <a:lstStyle/>
          <a:p>
            <a:r>
              <a:rPr kumimoji="1" lang="de-DE" altLang="de-DE" dirty="0" smtClean="0"/>
              <a:t>Gliedertaxe</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Invaliditätsgrad (Beispiel):</a:t>
            </a:r>
            <a:br>
              <a:rPr kumimoji="1" lang="de-DE" altLang="de-DE" sz="1800" b="1" u="sng" dirty="0"/>
            </a:br>
            <a:r>
              <a:rPr kumimoji="1" lang="de-DE" altLang="de-DE" sz="1600" dirty="0"/>
              <a:t>(bei Verlust oder </a:t>
            </a:r>
            <a:br>
              <a:rPr kumimoji="1" lang="de-DE" altLang="de-DE" sz="1600" dirty="0"/>
            </a:br>
            <a:r>
              <a:rPr kumimoji="1" lang="de-DE" altLang="de-DE" sz="1600" dirty="0" smtClean="0"/>
              <a:t>vollständiger </a:t>
            </a:r>
            <a:r>
              <a:rPr kumimoji="1" lang="de-DE" altLang="de-DE" sz="1600" dirty="0"/>
              <a:t>Funktionsunfähigkeit)</a:t>
            </a:r>
          </a:p>
        </p:txBody>
      </p:sp>
      <p:pic>
        <p:nvPicPr>
          <p:cNvPr id="1026" name="Picture 2" descr="Gliedertaxe | Gesundheit | NÜRNBERGER Versicheru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2643" y="2151216"/>
            <a:ext cx="6005784" cy="42460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 Box 3"/>
          <p:cNvSpPr txBox="1">
            <a:spLocks noChangeArrowheads="1"/>
          </p:cNvSpPr>
          <p:nvPr/>
        </p:nvSpPr>
        <p:spPr bwMode="auto">
          <a:xfrm>
            <a:off x="364220" y="3132530"/>
            <a:ext cx="393346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spcAft>
                <a:spcPct val="75000"/>
              </a:spcAft>
              <a:buFont typeface="Wingdings" panose="05000000000000000000" pitchFamily="2" charset="2"/>
              <a:buNone/>
            </a:pPr>
            <a:r>
              <a:rPr kumimoji="1" lang="de-DE" altLang="de-DE" sz="1600" dirty="0"/>
              <a:t>Wird die Funktionsfähigkeit nur teilweise eingeschränkt, wird der entsprechende Teil des Prozentsatzes der Gliedertaxe </a:t>
            </a:r>
            <a:r>
              <a:rPr kumimoji="1" lang="de-DE" altLang="de-DE" sz="1600" dirty="0" smtClean="0"/>
              <a:t>angenommen.</a:t>
            </a:r>
            <a:endParaRPr kumimoji="1" lang="de-DE" altLang="de-DE" sz="1600" dirty="0"/>
          </a:p>
        </p:txBody>
      </p:sp>
      <p:sp>
        <p:nvSpPr>
          <p:cNvPr id="9" name="Text Box 6"/>
          <p:cNvSpPr txBox="1">
            <a:spLocks noChangeArrowheads="1"/>
          </p:cNvSpPr>
          <p:nvPr/>
        </p:nvSpPr>
        <p:spPr bwMode="auto">
          <a:xfrm>
            <a:off x="355651" y="4273648"/>
            <a:ext cx="400827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0"/>
              </a:spcBef>
              <a:spcAft>
                <a:spcPct val="75000"/>
              </a:spcAft>
            </a:pPr>
            <a:r>
              <a:rPr lang="de-DE" altLang="de-DE" sz="1600" dirty="0"/>
              <a:t>Werden durch den Unfall mehrere Körperteile oder Sinnesorgane beeinträchtigt, müssen die sich jeweils ergebenden Invaliditätsgrade laut Gliedertaxe zusammengerechnet werden.</a:t>
            </a:r>
          </a:p>
          <a:p>
            <a:pPr>
              <a:spcBef>
                <a:spcPct val="50000"/>
              </a:spcBef>
              <a:spcAft>
                <a:spcPct val="50000"/>
              </a:spcAft>
            </a:pPr>
            <a:r>
              <a:rPr lang="de-DE" altLang="de-DE" sz="1600" b="1" dirty="0"/>
              <a:t>Der Invaliditätsgrad kann jedoch 100% nicht übersteigen</a:t>
            </a:r>
          </a:p>
        </p:txBody>
      </p:sp>
    </p:spTree>
    <p:extLst>
      <p:ext uri="{BB962C8B-B14F-4D97-AF65-F5344CB8AC3E}">
        <p14:creationId xmlns:p14="http://schemas.microsoft.com/office/powerpoint/2010/main" val="3530997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143</a:t>
            </a:fld>
            <a:endParaRPr lang="de-DE"/>
          </a:p>
        </p:txBody>
      </p:sp>
      <p:sp>
        <p:nvSpPr>
          <p:cNvPr id="3" name="Textplatzhalter 2"/>
          <p:cNvSpPr>
            <a:spLocks noGrp="1"/>
          </p:cNvSpPr>
          <p:nvPr>
            <p:ph type="body" sz="quarter" idx="10"/>
          </p:nvPr>
        </p:nvSpPr>
        <p:spPr/>
        <p:txBody>
          <a:bodyPr/>
          <a:lstStyle/>
          <a:p>
            <a:r>
              <a:rPr kumimoji="1" lang="de-DE" altLang="de-DE" dirty="0" smtClean="0"/>
              <a:t>Gliedertaxe</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smtClean="0"/>
              <a:t>Beispiele:</a:t>
            </a:r>
            <a:endParaRPr kumimoji="1" lang="de-DE" altLang="de-DE" sz="1800" b="1" u="sng" dirty="0"/>
          </a:p>
        </p:txBody>
      </p:sp>
      <p:graphicFrame>
        <p:nvGraphicFramePr>
          <p:cNvPr id="4" name="Tabelle 3"/>
          <p:cNvGraphicFramePr>
            <a:graphicFrameLocks noGrp="1"/>
          </p:cNvGraphicFramePr>
          <p:nvPr>
            <p:extLst/>
          </p:nvPr>
        </p:nvGraphicFramePr>
        <p:xfrm>
          <a:off x="479425" y="2683716"/>
          <a:ext cx="11233152" cy="1826892"/>
        </p:xfrm>
        <a:graphic>
          <a:graphicData uri="http://schemas.openxmlformats.org/drawingml/2006/table">
            <a:tbl>
              <a:tblPr firstRow="1" bandRow="1">
                <a:tableStyleId>{5C22544A-7EE6-4342-B048-85BDC9FD1C3A}</a:tableStyleId>
              </a:tblPr>
              <a:tblGrid>
                <a:gridCol w="2808288"/>
                <a:gridCol w="2808288"/>
                <a:gridCol w="2808288"/>
                <a:gridCol w="2808288"/>
              </a:tblGrid>
              <a:tr h="593406">
                <a:tc>
                  <a:txBody>
                    <a:bodyPr/>
                    <a:lstStyle/>
                    <a:p>
                      <a:r>
                        <a:rPr lang="de-DE" dirty="0" smtClean="0">
                          <a:solidFill>
                            <a:schemeClr val="bg1"/>
                          </a:solidFill>
                        </a:rPr>
                        <a:t>Unfallfolge</a:t>
                      </a:r>
                      <a:endParaRPr lang="de-DE" dirty="0">
                        <a:solidFill>
                          <a:schemeClr val="bg1"/>
                        </a:solidFill>
                      </a:endParaRPr>
                    </a:p>
                  </a:txBody>
                  <a:tcPr anchor="ctr">
                    <a:solidFill>
                      <a:srgbClr val="1D2D4B"/>
                    </a:solidFill>
                  </a:tcPr>
                </a:tc>
                <a:tc>
                  <a:txBody>
                    <a:bodyPr/>
                    <a:lstStyle/>
                    <a:p>
                      <a:r>
                        <a:rPr lang="de-DE" dirty="0" smtClean="0">
                          <a:solidFill>
                            <a:schemeClr val="bg1"/>
                          </a:solidFill>
                        </a:rPr>
                        <a:t>Grundwert </a:t>
                      </a:r>
                      <a:r>
                        <a:rPr lang="de-DE" baseline="0" dirty="0" smtClean="0">
                          <a:solidFill>
                            <a:schemeClr val="bg1"/>
                          </a:solidFill>
                        </a:rPr>
                        <a:t>gemäß Gliedertaxe</a:t>
                      </a:r>
                      <a:endParaRPr lang="de-DE" dirty="0">
                        <a:solidFill>
                          <a:schemeClr val="bg1"/>
                        </a:solidFill>
                      </a:endParaRPr>
                    </a:p>
                  </a:txBody>
                  <a:tcPr anchor="ctr">
                    <a:solidFill>
                      <a:srgbClr val="1D2D4B"/>
                    </a:solidFill>
                  </a:tcPr>
                </a:tc>
                <a:tc>
                  <a:txBody>
                    <a:bodyPr/>
                    <a:lstStyle/>
                    <a:p>
                      <a:r>
                        <a:rPr lang="de-DE" dirty="0" smtClean="0">
                          <a:solidFill>
                            <a:schemeClr val="bg1"/>
                          </a:solidFill>
                        </a:rPr>
                        <a:t>Ermittelte Einschränkung</a:t>
                      </a:r>
                      <a:endParaRPr lang="de-DE" dirty="0">
                        <a:solidFill>
                          <a:schemeClr val="bg1"/>
                        </a:solidFill>
                      </a:endParaRPr>
                    </a:p>
                  </a:txBody>
                  <a:tcPr anchor="ctr">
                    <a:solidFill>
                      <a:srgbClr val="1D2D4B"/>
                    </a:solidFill>
                  </a:tcPr>
                </a:tc>
                <a:tc>
                  <a:txBody>
                    <a:bodyPr/>
                    <a:lstStyle/>
                    <a:p>
                      <a:r>
                        <a:rPr lang="de-DE" dirty="0" smtClean="0">
                          <a:solidFill>
                            <a:schemeClr val="bg1"/>
                          </a:solidFill>
                        </a:rPr>
                        <a:t>Invaliditätsgrad / Leistung</a:t>
                      </a:r>
                      <a:endParaRPr lang="de-DE" dirty="0">
                        <a:solidFill>
                          <a:schemeClr val="bg1"/>
                        </a:solidFill>
                      </a:endParaRPr>
                    </a:p>
                  </a:txBody>
                  <a:tcPr anchor="ctr">
                    <a:solidFill>
                      <a:srgbClr val="1D2D4B"/>
                    </a:solidFill>
                  </a:tcPr>
                </a:tc>
              </a:tr>
              <a:tr h="593406">
                <a:tc>
                  <a:txBody>
                    <a:bodyPr/>
                    <a:lstStyle/>
                    <a:p>
                      <a:r>
                        <a:rPr lang="de-DE" sz="1600" dirty="0" smtClean="0"/>
                        <a:t>Verlust eines Auges und</a:t>
                      </a:r>
                    </a:p>
                    <a:p>
                      <a:r>
                        <a:rPr lang="de-DE" sz="1600" dirty="0" smtClean="0"/>
                        <a:t>Verletzung</a:t>
                      </a:r>
                      <a:r>
                        <a:rPr lang="de-DE" sz="1600" baseline="0" dirty="0" smtClean="0"/>
                        <a:t> des Unterarms</a:t>
                      </a:r>
                      <a:endParaRPr lang="de-DE" sz="1600" dirty="0"/>
                    </a:p>
                  </a:txBody>
                  <a:tcPr anchor="ctr">
                    <a:solidFill>
                      <a:schemeClr val="bg1">
                        <a:lumMod val="95000"/>
                      </a:schemeClr>
                    </a:solidFill>
                  </a:tcPr>
                </a:tc>
                <a:tc>
                  <a:txBody>
                    <a:bodyPr/>
                    <a:lstStyle/>
                    <a:p>
                      <a:r>
                        <a:rPr lang="de-DE" sz="1600" dirty="0" smtClean="0"/>
                        <a:t>50%</a:t>
                      </a:r>
                    </a:p>
                    <a:p>
                      <a:r>
                        <a:rPr lang="de-DE" sz="1600" dirty="0" smtClean="0"/>
                        <a:t>60%</a:t>
                      </a:r>
                      <a:endParaRPr lang="de-DE" sz="1600" dirty="0"/>
                    </a:p>
                  </a:txBody>
                  <a:tcPr anchor="ctr">
                    <a:solidFill>
                      <a:schemeClr val="bg1">
                        <a:lumMod val="95000"/>
                      </a:schemeClr>
                    </a:solidFill>
                  </a:tcPr>
                </a:tc>
                <a:tc>
                  <a:txBody>
                    <a:bodyPr/>
                    <a:lstStyle/>
                    <a:p>
                      <a:r>
                        <a:rPr lang="de-DE" sz="1600" dirty="0" smtClean="0"/>
                        <a:t>1/1</a:t>
                      </a:r>
                    </a:p>
                    <a:p>
                      <a:r>
                        <a:rPr lang="de-DE" sz="1600" dirty="0" smtClean="0"/>
                        <a:t>1/2</a:t>
                      </a:r>
                      <a:endParaRPr lang="de-DE" sz="1600" dirty="0"/>
                    </a:p>
                  </a:txBody>
                  <a:tcPr anchor="ctr">
                    <a:solidFill>
                      <a:schemeClr val="bg1">
                        <a:lumMod val="95000"/>
                      </a:schemeClr>
                    </a:solidFill>
                  </a:tcPr>
                </a:tc>
                <a:tc>
                  <a:txBody>
                    <a:bodyPr/>
                    <a:lstStyle/>
                    <a:p>
                      <a:r>
                        <a:rPr lang="de-DE" sz="1600" dirty="0" smtClean="0"/>
                        <a:t>50% + 30% = 80%</a:t>
                      </a:r>
                      <a:endParaRPr lang="de-DE" sz="1600" dirty="0"/>
                    </a:p>
                  </a:txBody>
                  <a:tcPr anchor="ctr">
                    <a:solidFill>
                      <a:schemeClr val="bg1">
                        <a:lumMod val="95000"/>
                      </a:schemeClr>
                    </a:solidFill>
                  </a:tcPr>
                </a:tc>
              </a:tr>
              <a:tr h="593406">
                <a:tc>
                  <a:txBody>
                    <a:bodyPr/>
                    <a:lstStyle/>
                    <a:p>
                      <a:r>
                        <a:rPr lang="de-DE" sz="1600" dirty="0" smtClean="0"/>
                        <a:t>Vollständige Lähmung beider Beine</a:t>
                      </a:r>
                      <a:endParaRPr lang="de-DE" sz="1600" dirty="0"/>
                    </a:p>
                  </a:txBody>
                  <a:tcPr anchor="ctr">
                    <a:solidFill>
                      <a:schemeClr val="bg1">
                        <a:lumMod val="95000"/>
                      </a:schemeClr>
                    </a:solidFill>
                  </a:tcPr>
                </a:tc>
                <a:tc>
                  <a:txBody>
                    <a:bodyPr/>
                    <a:lstStyle/>
                    <a:p>
                      <a:r>
                        <a:rPr lang="de-DE" sz="1600" dirty="0" smtClean="0"/>
                        <a:t>70%</a:t>
                      </a:r>
                    </a:p>
                    <a:p>
                      <a:r>
                        <a:rPr lang="de-DE" sz="1600" dirty="0" smtClean="0"/>
                        <a:t>70%</a:t>
                      </a:r>
                      <a:endParaRPr lang="de-DE" sz="1600" dirty="0"/>
                    </a:p>
                  </a:txBody>
                  <a:tcPr anchor="ctr">
                    <a:solidFill>
                      <a:schemeClr val="bg1">
                        <a:lumMod val="95000"/>
                      </a:schemeClr>
                    </a:solidFill>
                  </a:tcPr>
                </a:tc>
                <a:tc>
                  <a:txBody>
                    <a:bodyPr/>
                    <a:lstStyle/>
                    <a:p>
                      <a:r>
                        <a:rPr lang="de-DE" sz="1600" dirty="0" smtClean="0"/>
                        <a:t>1/1</a:t>
                      </a:r>
                    </a:p>
                    <a:p>
                      <a:r>
                        <a:rPr lang="de-DE" sz="1600" dirty="0" smtClean="0"/>
                        <a:t>1/1</a:t>
                      </a:r>
                      <a:endParaRPr lang="de-DE" sz="1600" dirty="0"/>
                    </a:p>
                  </a:txBody>
                  <a:tcPr anchor="ctr">
                    <a:solidFill>
                      <a:schemeClr val="bg1">
                        <a:lumMod val="95000"/>
                      </a:schemeClr>
                    </a:solidFill>
                  </a:tcPr>
                </a:tc>
                <a:tc>
                  <a:txBody>
                    <a:bodyPr/>
                    <a:lstStyle/>
                    <a:p>
                      <a:r>
                        <a:rPr lang="de-DE" sz="1600" dirty="0" smtClean="0"/>
                        <a:t>70% + 70%</a:t>
                      </a:r>
                      <a:r>
                        <a:rPr lang="de-DE" sz="1600" baseline="0" dirty="0" smtClean="0"/>
                        <a:t> = 100%</a:t>
                      </a:r>
                      <a:endParaRPr lang="de-DE" sz="1600" dirty="0"/>
                    </a:p>
                  </a:txBody>
                  <a:tcPr anchor="ctr">
                    <a:solidFill>
                      <a:schemeClr val="bg1">
                        <a:lumMod val="95000"/>
                      </a:schemeClr>
                    </a:solidFill>
                  </a:tcPr>
                </a:tc>
              </a:tr>
            </a:tbl>
          </a:graphicData>
        </a:graphic>
      </p:graphicFrame>
    </p:spTree>
    <p:extLst>
      <p:ext uri="{BB962C8B-B14F-4D97-AF65-F5344CB8AC3E}">
        <p14:creationId xmlns:p14="http://schemas.microsoft.com/office/powerpoint/2010/main" val="4100085944"/>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144</a:t>
            </a:fld>
            <a:endParaRPr lang="de-DE"/>
          </a:p>
        </p:txBody>
      </p:sp>
      <p:sp>
        <p:nvSpPr>
          <p:cNvPr id="3" name="Textplatzhalter 2"/>
          <p:cNvSpPr>
            <a:spLocks noGrp="1"/>
          </p:cNvSpPr>
          <p:nvPr>
            <p:ph type="body" sz="quarter" idx="10"/>
          </p:nvPr>
        </p:nvSpPr>
        <p:spPr/>
        <p:txBody>
          <a:bodyPr/>
          <a:lstStyle/>
          <a:p>
            <a:r>
              <a:rPr kumimoji="1" lang="de-DE" altLang="de-DE" dirty="0" smtClean="0"/>
              <a:t>Gliedertaxe bei Heilberufen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5" cy="1269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spcAft>
                <a:spcPct val="75000"/>
              </a:spcAft>
              <a:buFont typeface="Wingdings" panose="05000000000000000000" pitchFamily="2" charset="2"/>
              <a:buNone/>
            </a:pPr>
            <a:r>
              <a:rPr kumimoji="1" lang="de-DE" altLang="de-DE" sz="1800" dirty="0"/>
              <a:t>Die Empfehlung des GDV zu Besonderen Bedingungen für die Bemessung des Invaliditätsgrades für  Heilberufe (BB Heilberufe 99) sehen keine festen Invaliditätsgrade vor. </a:t>
            </a:r>
            <a:endParaRPr kumimoji="1" lang="de-DE" altLang="de-DE" sz="1800" dirty="0" smtClean="0"/>
          </a:p>
          <a:p>
            <a:pPr>
              <a:spcBef>
                <a:spcPct val="50000"/>
              </a:spcBef>
              <a:spcAft>
                <a:spcPct val="75000"/>
              </a:spcAft>
            </a:pPr>
            <a:r>
              <a:rPr kumimoji="1" lang="de-DE" altLang="de-DE" sz="1800" dirty="0"/>
              <a:t>Diese können von Gesellschaft zu Gesellschaft variieren</a:t>
            </a:r>
            <a:r>
              <a:rPr kumimoji="1" lang="de-DE" altLang="de-DE" sz="1800" dirty="0" smtClean="0"/>
              <a:t>.</a:t>
            </a:r>
            <a:endParaRPr kumimoji="1" lang="de-DE" altLang="de-DE" sz="1800" dirty="0"/>
          </a:p>
        </p:txBody>
      </p:sp>
    </p:spTree>
    <p:extLst>
      <p:ext uri="{BB962C8B-B14F-4D97-AF65-F5344CB8AC3E}">
        <p14:creationId xmlns:p14="http://schemas.microsoft.com/office/powerpoint/2010/main" val="146354907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145</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Leistungsart</a:t>
            </a:r>
          </a:p>
        </p:txBody>
      </p:sp>
      <p:sp>
        <p:nvSpPr>
          <p:cNvPr id="7" name="Text Box 4"/>
          <p:cNvSpPr txBox="1">
            <a:spLocks noChangeArrowheads="1"/>
          </p:cNvSpPr>
          <p:nvPr/>
        </p:nvSpPr>
        <p:spPr bwMode="auto">
          <a:xfrm>
            <a:off x="364219" y="2640643"/>
            <a:ext cx="113483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Leistungen des Versicherers erfolgen generell in Form einer Kapitalzahlung</a:t>
            </a:r>
          </a:p>
          <a:p>
            <a:pPr>
              <a:spcBef>
                <a:spcPct val="50000"/>
              </a:spcBef>
              <a:buClr>
                <a:srgbClr val="1D2D4B"/>
              </a:buClr>
              <a:buFont typeface="Wingdings" panose="05000000000000000000" pitchFamily="2" charset="2"/>
              <a:buChar char="§"/>
            </a:pPr>
            <a:r>
              <a:rPr kumimoji="1" lang="de-DE" altLang="de-DE" sz="1600" dirty="0"/>
              <a:t>Einige </a:t>
            </a:r>
            <a:r>
              <a:rPr kumimoji="1" lang="de-DE" altLang="de-DE" sz="1600" u="sng" dirty="0"/>
              <a:t>ältere</a:t>
            </a:r>
            <a:r>
              <a:rPr kumimoji="1" lang="de-DE" altLang="de-DE" sz="1600" dirty="0"/>
              <a:t> Tarife sehen noch die Leistung in Form einer Rentenzahlung vor, sofern der Unfalleintritt in späteren Lebensjahren erfolgt</a:t>
            </a:r>
            <a:br>
              <a:rPr kumimoji="1" lang="de-DE" altLang="de-DE" sz="1600" dirty="0"/>
            </a:br>
            <a:r>
              <a:rPr kumimoji="1" lang="de-DE" altLang="de-DE" sz="1600" dirty="0"/>
              <a:t/>
            </a:r>
            <a:br>
              <a:rPr kumimoji="1" lang="de-DE" altLang="de-DE" sz="1600" dirty="0"/>
            </a:br>
            <a:r>
              <a:rPr kumimoji="1" lang="de-DE" altLang="de-DE" sz="1600" dirty="0"/>
              <a:t>(z.B. 65. oder 70. Lebensjahr/dies variiert je nach Versicherer) </a:t>
            </a:r>
          </a:p>
        </p:txBody>
      </p:sp>
    </p:spTree>
    <p:extLst>
      <p:ext uri="{BB962C8B-B14F-4D97-AF65-F5344CB8AC3E}">
        <p14:creationId xmlns:p14="http://schemas.microsoft.com/office/powerpoint/2010/main" val="310552577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146</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Leistungshöhe</a:t>
            </a:r>
          </a:p>
        </p:txBody>
      </p:sp>
      <p:sp>
        <p:nvSpPr>
          <p:cNvPr id="7" name="Text Box 4"/>
          <p:cNvSpPr txBox="1">
            <a:spLocks noChangeArrowheads="1"/>
          </p:cNvSpPr>
          <p:nvPr/>
        </p:nvSpPr>
        <p:spPr bwMode="auto">
          <a:xfrm>
            <a:off x="364219" y="2640643"/>
            <a:ext cx="1134835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die jeweils ermittelten Invaliditätsgrade werden zusammengerechnet</a:t>
            </a:r>
          </a:p>
          <a:p>
            <a:pPr>
              <a:spcBef>
                <a:spcPct val="50000"/>
              </a:spcBef>
              <a:buClr>
                <a:srgbClr val="1D2D4B"/>
              </a:buClr>
              <a:buFont typeface="Wingdings" panose="05000000000000000000" pitchFamily="2" charset="2"/>
              <a:buChar char="§"/>
            </a:pPr>
            <a:r>
              <a:rPr kumimoji="1" lang="de-DE" altLang="de-DE" sz="1600" dirty="0"/>
              <a:t>maximal 100% Invaliditätsgrad möglich</a:t>
            </a:r>
          </a:p>
        </p:txBody>
      </p:sp>
    </p:spTree>
    <p:extLst>
      <p:ext uri="{BB962C8B-B14F-4D97-AF65-F5344CB8AC3E}">
        <p14:creationId xmlns:p14="http://schemas.microsoft.com/office/powerpoint/2010/main" val="1700009754"/>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147</a:t>
            </a:fld>
            <a:endParaRPr lang="de-DE"/>
          </a:p>
        </p:txBody>
      </p:sp>
      <p:sp>
        <p:nvSpPr>
          <p:cNvPr id="3" name="Textplatzhalter 2"/>
          <p:cNvSpPr>
            <a:spLocks noGrp="1"/>
          </p:cNvSpPr>
          <p:nvPr>
            <p:ph type="body" sz="quarter" idx="10"/>
          </p:nvPr>
        </p:nvSpPr>
        <p:spPr/>
        <p:txBody>
          <a:bodyPr/>
          <a:lstStyle/>
          <a:p>
            <a:r>
              <a:rPr kumimoji="1" lang="de-DE" altLang="de-DE" dirty="0"/>
              <a:t>Invaliditätsleistungen der privaten Unfallversicherung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Vorschaden</a:t>
            </a:r>
          </a:p>
        </p:txBody>
      </p:sp>
      <p:sp>
        <p:nvSpPr>
          <p:cNvPr id="7" name="Text Box 4"/>
          <p:cNvSpPr txBox="1">
            <a:spLocks noChangeArrowheads="1"/>
          </p:cNvSpPr>
          <p:nvPr/>
        </p:nvSpPr>
        <p:spPr bwMode="auto">
          <a:xfrm>
            <a:off x="364219" y="2640643"/>
            <a:ext cx="1134835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berücksichtigt werden durch den Unfall betroffene Körperteile oder Sinnesorgane, sofern an diesen schon vorher ein dauernder Schaden bestand</a:t>
            </a:r>
          </a:p>
          <a:p>
            <a:pPr>
              <a:spcBef>
                <a:spcPct val="50000"/>
              </a:spcBef>
              <a:buClr>
                <a:srgbClr val="1D2D4B"/>
              </a:buClr>
              <a:buFont typeface="Wingdings" panose="05000000000000000000" pitchFamily="2" charset="2"/>
              <a:buChar char="§"/>
            </a:pPr>
            <a:r>
              <a:rPr kumimoji="1" lang="de-DE" altLang="de-DE" sz="1600" dirty="0"/>
              <a:t>der Invaliditätsgrad wird um die Vorinvaliditätshöhe gemindert</a:t>
            </a:r>
          </a:p>
          <a:p>
            <a:pPr>
              <a:spcBef>
                <a:spcPct val="50000"/>
              </a:spcBef>
              <a:buClr>
                <a:srgbClr val="1D2D4B"/>
              </a:buClr>
              <a:buFont typeface="Wingdings" panose="05000000000000000000" pitchFamily="2" charset="2"/>
              <a:buChar char="§"/>
            </a:pPr>
            <a:r>
              <a:rPr kumimoji="1" lang="de-DE" altLang="de-DE" sz="1600" dirty="0"/>
              <a:t>Mitwirkungsgrade von weniger als 25% bleiben unberücksichtigt</a:t>
            </a:r>
          </a:p>
        </p:txBody>
      </p:sp>
    </p:spTree>
    <p:extLst>
      <p:ext uri="{BB962C8B-B14F-4D97-AF65-F5344CB8AC3E}">
        <p14:creationId xmlns:p14="http://schemas.microsoft.com/office/powerpoint/2010/main" val="55181399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148</a:t>
            </a:fld>
            <a:endParaRPr lang="de-DE"/>
          </a:p>
        </p:txBody>
      </p:sp>
      <p:sp>
        <p:nvSpPr>
          <p:cNvPr id="3" name="Textplatzhalter 2"/>
          <p:cNvSpPr>
            <a:spLocks noGrp="1"/>
          </p:cNvSpPr>
          <p:nvPr>
            <p:ph type="body" sz="quarter" idx="10"/>
          </p:nvPr>
        </p:nvSpPr>
        <p:spPr/>
        <p:txBody>
          <a:bodyPr/>
          <a:lstStyle/>
          <a:p>
            <a:r>
              <a:rPr kumimoji="1" lang="de-DE" altLang="de-DE" dirty="0" smtClean="0"/>
              <a:t>Invaliditätsgrundsumme</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7999413"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Lineare Grundsumme</a:t>
            </a:r>
          </a:p>
          <a:p>
            <a:pPr>
              <a:spcBef>
                <a:spcPct val="50000"/>
              </a:spcBef>
              <a:buFont typeface="Wingdings" panose="05000000000000000000" pitchFamily="2" charset="2"/>
              <a:buNone/>
            </a:pPr>
            <a:endParaRPr kumimoji="1" lang="de-DE" altLang="de-DE" sz="1800" b="1" u="sng" dirty="0"/>
          </a:p>
        </p:txBody>
      </p:sp>
      <p:sp>
        <p:nvSpPr>
          <p:cNvPr id="7" name="Text Box 4"/>
          <p:cNvSpPr txBox="1">
            <a:spLocks noChangeArrowheads="1"/>
          </p:cNvSpPr>
          <p:nvPr/>
        </p:nvSpPr>
        <p:spPr bwMode="auto">
          <a:xfrm>
            <a:off x="364219" y="2640643"/>
            <a:ext cx="11348355"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600" u="sng" dirty="0"/>
              <a:t>Beispiel:</a:t>
            </a:r>
            <a:r>
              <a:rPr kumimoji="1" lang="de-DE" altLang="de-DE" sz="1600" dirty="0"/>
              <a:t/>
            </a:r>
            <a:br>
              <a:rPr kumimoji="1" lang="de-DE" altLang="de-DE" sz="1600" dirty="0"/>
            </a:br>
            <a:endParaRPr kumimoji="1" lang="de-DE" altLang="de-DE" sz="1600" dirty="0"/>
          </a:p>
          <a:p>
            <a:pPr>
              <a:spcBef>
                <a:spcPct val="50000"/>
              </a:spcBef>
            </a:pPr>
            <a:r>
              <a:rPr kumimoji="1" lang="de-DE" altLang="de-DE" sz="1600" b="1" dirty="0"/>
              <a:t>Invaliditätsgrundsumme 100.000 € (ohne Progression)</a:t>
            </a:r>
          </a:p>
          <a:p>
            <a:pPr>
              <a:spcBef>
                <a:spcPct val="50000"/>
              </a:spcBef>
            </a:pPr>
            <a:endParaRPr kumimoji="1" lang="de-DE" altLang="de-DE" sz="1600" dirty="0"/>
          </a:p>
          <a:p>
            <a:pPr>
              <a:spcBef>
                <a:spcPct val="50000"/>
              </a:spcBef>
            </a:pPr>
            <a:r>
              <a:rPr kumimoji="1" lang="de-DE" altLang="de-DE" sz="1600" dirty="0"/>
              <a:t>Bei </a:t>
            </a:r>
            <a:r>
              <a:rPr kumimoji="1" lang="de-DE" altLang="de-DE" sz="1600" b="1" dirty="0"/>
              <a:t>10 Prozent </a:t>
            </a:r>
            <a:r>
              <a:rPr kumimoji="1" lang="de-DE" altLang="de-DE" sz="1600" dirty="0"/>
              <a:t>Gliedertaxwert = </a:t>
            </a:r>
            <a:r>
              <a:rPr kumimoji="1" lang="de-DE" altLang="de-DE" sz="1600" b="1" dirty="0"/>
              <a:t>10.000 €</a:t>
            </a:r>
            <a:r>
              <a:rPr kumimoji="1" lang="de-DE" altLang="de-DE" sz="1600" dirty="0"/>
              <a:t> Leistung  </a:t>
            </a:r>
          </a:p>
          <a:p>
            <a:pPr>
              <a:spcBef>
                <a:spcPct val="50000"/>
              </a:spcBef>
            </a:pPr>
            <a:r>
              <a:rPr kumimoji="1" lang="de-DE" altLang="de-DE" sz="1600" dirty="0"/>
              <a:t>Bei </a:t>
            </a:r>
            <a:r>
              <a:rPr kumimoji="1" lang="de-DE" altLang="de-DE" sz="1600" b="1" dirty="0"/>
              <a:t>50 Prozent </a:t>
            </a:r>
            <a:r>
              <a:rPr kumimoji="1" lang="de-DE" altLang="de-DE" sz="1600" dirty="0"/>
              <a:t>Gliedertaxwert = </a:t>
            </a:r>
            <a:r>
              <a:rPr kumimoji="1" lang="de-DE" altLang="de-DE" sz="1600" b="1" dirty="0"/>
              <a:t>50.000 €</a:t>
            </a:r>
            <a:r>
              <a:rPr kumimoji="1" lang="de-DE" altLang="de-DE" sz="1600" dirty="0"/>
              <a:t> Leistung              </a:t>
            </a:r>
          </a:p>
          <a:p>
            <a:pPr>
              <a:spcBef>
                <a:spcPct val="50000"/>
              </a:spcBef>
            </a:pPr>
            <a:r>
              <a:rPr kumimoji="1" lang="de-DE" altLang="de-DE" sz="1600" dirty="0"/>
              <a:t>Bei </a:t>
            </a:r>
            <a:r>
              <a:rPr kumimoji="1" lang="de-DE" altLang="de-DE" sz="1600" b="1" dirty="0"/>
              <a:t>90 Prozent </a:t>
            </a:r>
            <a:r>
              <a:rPr kumimoji="1" lang="de-DE" altLang="de-DE" sz="1600" dirty="0"/>
              <a:t>Gliedertaxwert = </a:t>
            </a:r>
            <a:r>
              <a:rPr kumimoji="1" lang="de-DE" altLang="de-DE" sz="1600" b="1" dirty="0"/>
              <a:t>90.000 €</a:t>
            </a:r>
            <a:r>
              <a:rPr kumimoji="1" lang="de-DE" altLang="de-DE" sz="1600" dirty="0"/>
              <a:t> Leistung</a:t>
            </a:r>
          </a:p>
        </p:txBody>
      </p:sp>
    </p:spTree>
    <p:extLst>
      <p:ext uri="{BB962C8B-B14F-4D97-AF65-F5344CB8AC3E}">
        <p14:creationId xmlns:p14="http://schemas.microsoft.com/office/powerpoint/2010/main" val="384350004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149</a:t>
            </a:fld>
            <a:endParaRPr lang="de-DE"/>
          </a:p>
        </p:txBody>
      </p:sp>
      <p:sp>
        <p:nvSpPr>
          <p:cNvPr id="3" name="Textplatzhalter 2"/>
          <p:cNvSpPr>
            <a:spLocks noGrp="1"/>
          </p:cNvSpPr>
          <p:nvPr>
            <p:ph type="body" sz="quarter" idx="10"/>
          </p:nvPr>
        </p:nvSpPr>
        <p:spPr/>
        <p:txBody>
          <a:bodyPr/>
          <a:lstStyle/>
          <a:p>
            <a:r>
              <a:rPr kumimoji="1" lang="de-DE" altLang="de-DE" dirty="0" smtClean="0"/>
              <a:t>Invaliditätsgrundsumme</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Besondere Bedingungen für Mehrleistung bei hohen </a:t>
            </a:r>
            <a:r>
              <a:rPr kumimoji="1" lang="de-DE" altLang="de-DE" sz="1800" b="1" u="sng" dirty="0" smtClean="0"/>
              <a:t>Invaliditätsgraden (</a:t>
            </a:r>
            <a:r>
              <a:rPr kumimoji="1" lang="de-DE" altLang="de-DE" sz="1800" b="1" u="sng" dirty="0"/>
              <a:t>lineare Grundsumme)</a:t>
            </a:r>
          </a:p>
          <a:p>
            <a:pPr>
              <a:spcBef>
                <a:spcPct val="50000"/>
              </a:spcBef>
              <a:buFont typeface="Wingdings" panose="05000000000000000000" pitchFamily="2" charset="2"/>
              <a:buNone/>
            </a:pPr>
            <a:endParaRPr kumimoji="1" lang="de-DE" altLang="de-DE" sz="1800" b="1" u="sng" dirty="0"/>
          </a:p>
        </p:txBody>
      </p:sp>
      <p:sp>
        <p:nvSpPr>
          <p:cNvPr id="7" name="Text Box 4"/>
          <p:cNvSpPr txBox="1">
            <a:spLocks noChangeArrowheads="1"/>
          </p:cNvSpPr>
          <p:nvPr/>
        </p:nvSpPr>
        <p:spPr bwMode="auto">
          <a:xfrm>
            <a:off x="364219" y="2640643"/>
            <a:ext cx="113483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Mehrleistungen werden ab 70, 75 oder 90 Prozent Invaliditätsgrad vereinbart</a:t>
            </a:r>
          </a:p>
          <a:p>
            <a:pPr>
              <a:spcBef>
                <a:spcPct val="50000"/>
              </a:spcBef>
              <a:buClr>
                <a:srgbClr val="1D2D4B"/>
              </a:buClr>
              <a:buFont typeface="Wingdings" panose="05000000000000000000" pitchFamily="2" charset="2"/>
              <a:buChar char="§"/>
            </a:pPr>
            <a:r>
              <a:rPr kumimoji="1" lang="de-DE" altLang="de-DE" sz="1600" dirty="0"/>
              <a:t>Keine Änderung der Leistungshöhe bis zum vereinbarten Invaliditätsgrad</a:t>
            </a:r>
          </a:p>
          <a:p>
            <a:pPr>
              <a:spcBef>
                <a:spcPct val="50000"/>
              </a:spcBef>
              <a:buClr>
                <a:srgbClr val="1D2D4B"/>
              </a:buClr>
              <a:buFont typeface="Wingdings" panose="05000000000000000000" pitchFamily="2" charset="2"/>
              <a:buChar char="§"/>
            </a:pPr>
            <a:r>
              <a:rPr kumimoji="1" lang="de-DE" altLang="de-DE" sz="1600" dirty="0"/>
              <a:t>Leistungsverdopplung bei einem darüber liegenden Invaliditätsgrad</a:t>
            </a:r>
          </a:p>
          <a:p>
            <a:pPr>
              <a:spcBef>
                <a:spcPct val="50000"/>
              </a:spcBef>
              <a:buClr>
                <a:srgbClr val="1D2D4B"/>
              </a:buClr>
              <a:buFont typeface="Wingdings" panose="05000000000000000000" pitchFamily="2" charset="2"/>
              <a:buChar char="§"/>
            </a:pPr>
            <a:r>
              <a:rPr kumimoji="1" lang="de-DE" altLang="de-DE" sz="1600" dirty="0"/>
              <a:t>Begrenzung der Mehrleistung i.d.R. auf 150.000 €</a:t>
            </a:r>
          </a:p>
        </p:txBody>
      </p:sp>
    </p:spTree>
    <p:extLst>
      <p:ext uri="{BB962C8B-B14F-4D97-AF65-F5344CB8AC3E}">
        <p14:creationId xmlns:p14="http://schemas.microsoft.com/office/powerpoint/2010/main" val="18720953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Beispiel 1:</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11-jähriger in einer Großstadt lebender Schüler </a:t>
            </a:r>
          </a:p>
          <a:p>
            <a:pPr marL="285750" indent="-285750" eaLnBrk="0" hangingPunct="0">
              <a:spcBef>
                <a:spcPct val="50000"/>
              </a:spcBef>
              <a:buClr>
                <a:srgbClr val="1D2D4B"/>
              </a:buClr>
              <a:buFont typeface="Wingdings" panose="05000000000000000000" pitchFamily="2" charset="2"/>
              <a:buChar char="§"/>
            </a:pPr>
            <a:r>
              <a:rPr kumimoji="1" lang="de-DE" sz="1600" dirty="0"/>
              <a:t>fährt täglich mit dem Fahrrad zur Schule </a:t>
            </a:r>
          </a:p>
          <a:p>
            <a:pPr marL="285750" indent="-285750" eaLnBrk="0" hangingPunct="0">
              <a:spcBef>
                <a:spcPct val="50000"/>
              </a:spcBef>
              <a:buClr>
                <a:srgbClr val="1D2D4B"/>
              </a:buClr>
              <a:buFont typeface="Wingdings" panose="05000000000000000000" pitchFamily="2" charset="2"/>
              <a:buChar char="§"/>
            </a:pPr>
            <a:r>
              <a:rPr kumimoji="1" lang="de-DE" sz="1600" dirty="0"/>
              <a:t>verursacht einen Verkehrsunfall</a:t>
            </a:r>
          </a:p>
          <a:p>
            <a:pPr marL="285750" indent="-285750" eaLnBrk="0" hangingPunct="0">
              <a:spcBef>
                <a:spcPct val="50000"/>
              </a:spcBef>
              <a:buClr>
                <a:srgbClr val="1D2D4B"/>
              </a:buClr>
              <a:buFont typeface="Wingdings" panose="05000000000000000000" pitchFamily="2" charset="2"/>
              <a:buChar char="§"/>
            </a:pPr>
            <a:r>
              <a:rPr kumimoji="1" lang="de-DE" sz="1600" dirty="0"/>
              <a:t>bedingt deliktsfähig, wenn er auf Grund von Erziehung, Umwelt und Erfahrung die schädigende Wirkung seines Tun‘s erkennen musste</a:t>
            </a:r>
          </a:p>
          <a:p>
            <a:pPr eaLnBrk="0" hangingPunct="0">
              <a:spcBef>
                <a:spcPct val="50000"/>
              </a:spcBef>
              <a:buClr>
                <a:srgbClr val="1D2D4B"/>
              </a:buClr>
            </a:pPr>
            <a:endParaRPr kumimoji="1" lang="de-DE" sz="1600" dirty="0" smtClean="0"/>
          </a:p>
          <a:p>
            <a:r>
              <a:rPr kumimoji="1" lang="de-DE" sz="1600" dirty="0">
                <a:solidFill>
                  <a:srgbClr val="6E0717"/>
                </a:solidFill>
              </a:rPr>
              <a:t>Eine gleiche Person, auf dem Land aufgewachsen und plötzlich in die Großstadt gekommen, kann in der gleichen Situation überfordert und daher nicht deliktfähig sein.</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10590743"/>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150</a:t>
            </a:fld>
            <a:endParaRPr lang="de-DE"/>
          </a:p>
        </p:txBody>
      </p:sp>
      <p:sp>
        <p:nvSpPr>
          <p:cNvPr id="3" name="Textplatzhalter 2"/>
          <p:cNvSpPr>
            <a:spLocks noGrp="1"/>
          </p:cNvSpPr>
          <p:nvPr>
            <p:ph type="body" sz="quarter" idx="10"/>
          </p:nvPr>
        </p:nvSpPr>
        <p:spPr/>
        <p:txBody>
          <a:bodyPr/>
          <a:lstStyle/>
          <a:p>
            <a:r>
              <a:rPr lang="de-DE" altLang="de-DE" dirty="0"/>
              <a:t>Progressive Invalidit</a:t>
            </a:r>
            <a:r>
              <a:rPr lang="de-DE" altLang="de-DE" dirty="0">
                <a:latin typeface="Arial (TT) Bold" charset="0"/>
              </a:rPr>
              <a:t>ä</a:t>
            </a:r>
            <a:r>
              <a:rPr lang="de-DE" altLang="de-DE" dirty="0"/>
              <a:t>tsstaffeln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Progression</a:t>
            </a:r>
          </a:p>
        </p:txBody>
      </p:sp>
      <p:sp>
        <p:nvSpPr>
          <p:cNvPr id="7" name="Text Box 4"/>
          <p:cNvSpPr txBox="1">
            <a:spLocks noChangeArrowheads="1"/>
          </p:cNvSpPr>
          <p:nvPr/>
        </p:nvSpPr>
        <p:spPr bwMode="auto">
          <a:xfrm>
            <a:off x="364219" y="2640643"/>
            <a:ext cx="1134835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Font typeface="Wingdings" panose="05000000000000000000" pitchFamily="2" charset="2"/>
              <a:buNone/>
            </a:pPr>
            <a:r>
              <a:rPr kumimoji="1" lang="de-DE" altLang="de-DE" sz="1600" dirty="0"/>
              <a:t>Durch Progressionsstaffeln erfolgt in der Regel eine Leistungserhöhung ab ca. 25 Prozent Invaliditätsgrad.</a:t>
            </a:r>
          </a:p>
          <a:p>
            <a:pPr>
              <a:spcBef>
                <a:spcPct val="100000"/>
              </a:spcBef>
              <a:buFont typeface="Wingdings" panose="05000000000000000000" pitchFamily="2" charset="2"/>
              <a:buNone/>
            </a:pPr>
            <a:r>
              <a:rPr kumimoji="1" lang="de-DE" altLang="de-DE" sz="1600" dirty="0"/>
              <a:t>Es handelt sich um eine mit der Höhe des Invaliditätsgrades progressiv steigende Leistungserhöhung.</a:t>
            </a:r>
          </a:p>
          <a:p>
            <a:pPr>
              <a:spcBef>
                <a:spcPct val="100000"/>
              </a:spcBef>
              <a:buFont typeface="Wingdings" panose="05000000000000000000" pitchFamily="2" charset="2"/>
              <a:buNone/>
            </a:pPr>
            <a:r>
              <a:rPr kumimoji="1" lang="de-DE" altLang="de-DE" sz="1600" b="1" dirty="0"/>
              <a:t>Mögliche Progressionen: 225% bis 1000%</a:t>
            </a:r>
          </a:p>
        </p:txBody>
      </p:sp>
    </p:spTree>
    <p:extLst>
      <p:ext uri="{BB962C8B-B14F-4D97-AF65-F5344CB8AC3E}">
        <p14:creationId xmlns:p14="http://schemas.microsoft.com/office/powerpoint/2010/main" val="896217774"/>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151</a:t>
            </a:fld>
            <a:endParaRPr lang="de-DE"/>
          </a:p>
        </p:txBody>
      </p:sp>
      <p:sp>
        <p:nvSpPr>
          <p:cNvPr id="3" name="Textplatzhalter 2"/>
          <p:cNvSpPr>
            <a:spLocks noGrp="1"/>
          </p:cNvSpPr>
          <p:nvPr>
            <p:ph type="body" sz="quarter" idx="10"/>
          </p:nvPr>
        </p:nvSpPr>
        <p:spPr/>
        <p:txBody>
          <a:bodyPr/>
          <a:lstStyle/>
          <a:p>
            <a:r>
              <a:rPr lang="de-DE" altLang="de-DE" dirty="0"/>
              <a:t>Progressive Invalidit</a:t>
            </a:r>
            <a:r>
              <a:rPr lang="de-DE" altLang="de-DE" dirty="0">
                <a:latin typeface="Arial (TT) Bold" charset="0"/>
              </a:rPr>
              <a:t>ä</a:t>
            </a:r>
            <a:r>
              <a:rPr lang="de-DE" altLang="de-DE" dirty="0"/>
              <a:t>tsstaffeln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Beispiel (ohne Progressionsstaffel):</a:t>
            </a:r>
          </a:p>
        </p:txBody>
      </p:sp>
      <p:sp>
        <p:nvSpPr>
          <p:cNvPr id="7" name="Text Box 4"/>
          <p:cNvSpPr txBox="1">
            <a:spLocks noChangeArrowheads="1"/>
          </p:cNvSpPr>
          <p:nvPr/>
        </p:nvSpPr>
        <p:spPr bwMode="auto">
          <a:xfrm>
            <a:off x="364219" y="2640643"/>
            <a:ext cx="11348355"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600" dirty="0"/>
              <a:t>Bei </a:t>
            </a:r>
            <a:r>
              <a:rPr kumimoji="1" lang="de-DE" altLang="de-DE" sz="1600" dirty="0" smtClean="0"/>
              <a:t>Verlust/Funktionsunfähigkeit </a:t>
            </a:r>
            <a:r>
              <a:rPr kumimoji="1" lang="de-DE" altLang="de-DE" sz="1600" dirty="0"/>
              <a:t>der Hand im Handgelenk erfolgt eine Leistung von 55.000 €, ausgehend von 100.000 </a:t>
            </a:r>
            <a:r>
              <a:rPr kumimoji="1" lang="de-DE" altLang="de-DE" sz="1600" dirty="0" smtClean="0"/>
              <a:t>€ VS.</a:t>
            </a:r>
          </a:p>
          <a:p>
            <a:pPr>
              <a:spcBef>
                <a:spcPct val="50000"/>
              </a:spcBef>
              <a:buFont typeface="Wingdings" panose="05000000000000000000" pitchFamily="2" charset="2"/>
              <a:buNone/>
            </a:pPr>
            <a:endParaRPr kumimoji="1" lang="de-DE" altLang="de-DE" sz="1600" dirty="0"/>
          </a:p>
          <a:p>
            <a:pPr>
              <a:spcBef>
                <a:spcPct val="50000"/>
              </a:spcBef>
            </a:pPr>
            <a:r>
              <a:rPr kumimoji="1" lang="de-DE" altLang="de-DE" sz="1600" dirty="0"/>
              <a:t>Im gleichen Fall beträgt die Leistung bei einer Invalidität mit:</a:t>
            </a:r>
          </a:p>
          <a:p>
            <a:pPr>
              <a:spcBef>
                <a:spcPct val="50000"/>
              </a:spcBef>
              <a:buFont typeface="Wingdings" panose="05000000000000000000" pitchFamily="2" charset="2"/>
              <a:buNone/>
            </a:pPr>
            <a:endParaRPr kumimoji="1" lang="de-DE" altLang="de-DE" sz="1600" dirty="0" smtClean="0"/>
          </a:p>
          <a:p>
            <a:pPr>
              <a:spcBef>
                <a:spcPct val="50000"/>
              </a:spcBef>
            </a:pPr>
            <a:r>
              <a:rPr kumimoji="1" lang="de-DE" altLang="de-DE" sz="1600" dirty="0"/>
              <a:t>Progression   </a:t>
            </a:r>
            <a:r>
              <a:rPr kumimoji="1" lang="de-DE" altLang="de-DE" sz="1600" b="1" dirty="0"/>
              <a:t>225</a:t>
            </a:r>
            <a:r>
              <a:rPr kumimoji="1" lang="de-DE" altLang="de-DE" sz="1600" b="1" dirty="0" smtClean="0"/>
              <a:t>%		</a:t>
            </a:r>
            <a:r>
              <a:rPr kumimoji="1" lang="de-DE" altLang="de-DE" sz="1600" dirty="0"/>
              <a:t>bis zu </a:t>
            </a:r>
            <a:r>
              <a:rPr kumimoji="1" lang="de-DE" altLang="de-DE" sz="1600" b="1" dirty="0"/>
              <a:t>90.000 </a:t>
            </a:r>
            <a:r>
              <a:rPr kumimoji="1" lang="de-DE" altLang="de-DE" sz="1600" b="1" dirty="0" smtClean="0"/>
              <a:t>€</a:t>
            </a:r>
            <a:endParaRPr kumimoji="1" lang="de-DE" altLang="de-DE" sz="1600" b="1" dirty="0"/>
          </a:p>
          <a:p>
            <a:pPr>
              <a:spcBef>
                <a:spcPct val="50000"/>
              </a:spcBef>
            </a:pPr>
            <a:r>
              <a:rPr kumimoji="1" lang="de-DE" altLang="de-DE" sz="1600" dirty="0"/>
              <a:t>Progression   </a:t>
            </a:r>
            <a:r>
              <a:rPr kumimoji="1" lang="de-DE" altLang="de-DE" sz="1600" b="1" dirty="0"/>
              <a:t>300</a:t>
            </a:r>
            <a:r>
              <a:rPr kumimoji="1" lang="de-DE" altLang="de-DE" sz="1600" b="1" dirty="0" smtClean="0"/>
              <a:t>%		</a:t>
            </a:r>
            <a:r>
              <a:rPr kumimoji="1" lang="de-DE" altLang="de-DE" sz="1600" dirty="0"/>
              <a:t>bis zu </a:t>
            </a:r>
            <a:r>
              <a:rPr kumimoji="1" lang="de-DE" altLang="de-DE" sz="1600" b="1" dirty="0"/>
              <a:t>120.000 </a:t>
            </a:r>
            <a:r>
              <a:rPr kumimoji="1" lang="de-DE" altLang="de-DE" sz="1600" b="1" dirty="0" smtClean="0"/>
              <a:t>€</a:t>
            </a:r>
            <a:endParaRPr lang="de-DE" altLang="de-DE" sz="1600" b="1" dirty="0"/>
          </a:p>
          <a:p>
            <a:pPr>
              <a:spcBef>
                <a:spcPct val="50000"/>
              </a:spcBef>
            </a:pPr>
            <a:r>
              <a:rPr kumimoji="1" lang="de-DE" altLang="de-DE" sz="1600" dirty="0"/>
              <a:t>Progression   </a:t>
            </a:r>
            <a:r>
              <a:rPr kumimoji="1" lang="de-DE" altLang="de-DE" sz="1600" b="1" dirty="0"/>
              <a:t>350</a:t>
            </a:r>
            <a:r>
              <a:rPr kumimoji="1" lang="de-DE" altLang="de-DE" sz="1600" b="1" dirty="0" smtClean="0"/>
              <a:t>%		</a:t>
            </a:r>
            <a:r>
              <a:rPr kumimoji="1" lang="de-DE" altLang="de-DE" sz="1600" dirty="0"/>
              <a:t>bis zu </a:t>
            </a:r>
            <a:r>
              <a:rPr kumimoji="1" lang="de-DE" altLang="de-DE" sz="1600" b="1" dirty="0"/>
              <a:t>125.000 </a:t>
            </a:r>
            <a:r>
              <a:rPr kumimoji="1" lang="de-DE" altLang="de-DE" sz="1600" b="1" dirty="0" smtClean="0"/>
              <a:t>€</a:t>
            </a:r>
            <a:endParaRPr kumimoji="1" lang="de-DE" altLang="de-DE" sz="1600" b="1" dirty="0"/>
          </a:p>
          <a:p>
            <a:pPr>
              <a:spcBef>
                <a:spcPct val="50000"/>
              </a:spcBef>
            </a:pPr>
            <a:r>
              <a:rPr kumimoji="1" lang="de-DE" altLang="de-DE" sz="1600" dirty="0"/>
              <a:t>Progression   </a:t>
            </a:r>
            <a:r>
              <a:rPr kumimoji="1" lang="de-DE" altLang="de-DE" sz="1600" b="1" dirty="0"/>
              <a:t>500</a:t>
            </a:r>
            <a:r>
              <a:rPr kumimoji="1" lang="de-DE" altLang="de-DE" sz="1600" b="1" dirty="0" smtClean="0"/>
              <a:t>%		</a:t>
            </a:r>
            <a:r>
              <a:rPr kumimoji="1" lang="de-DE" altLang="de-DE" sz="1600" dirty="0"/>
              <a:t>bis zu </a:t>
            </a:r>
            <a:r>
              <a:rPr kumimoji="1" lang="de-DE" altLang="de-DE" sz="1600" b="1" dirty="0"/>
              <a:t>155.000 </a:t>
            </a:r>
            <a:r>
              <a:rPr kumimoji="1" lang="de-DE" altLang="de-DE" sz="1600" b="1" dirty="0" smtClean="0"/>
              <a:t>€</a:t>
            </a:r>
            <a:endParaRPr kumimoji="1" lang="de-DE" altLang="de-DE" sz="1600" b="1" dirty="0"/>
          </a:p>
        </p:txBody>
      </p:sp>
    </p:spTree>
    <p:extLst>
      <p:ext uri="{BB962C8B-B14F-4D97-AF65-F5344CB8AC3E}">
        <p14:creationId xmlns:p14="http://schemas.microsoft.com/office/powerpoint/2010/main" val="2280867678"/>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152</a:t>
            </a:fld>
            <a:endParaRPr lang="de-DE"/>
          </a:p>
        </p:txBody>
      </p:sp>
      <p:sp>
        <p:nvSpPr>
          <p:cNvPr id="3" name="Textplatzhalter 2"/>
          <p:cNvSpPr>
            <a:spLocks noGrp="1"/>
          </p:cNvSpPr>
          <p:nvPr>
            <p:ph type="body" sz="quarter" idx="10"/>
          </p:nvPr>
        </p:nvSpPr>
        <p:spPr/>
        <p:txBody>
          <a:bodyPr/>
          <a:lstStyle/>
          <a:p>
            <a:r>
              <a:rPr lang="de-DE" altLang="de-DE" dirty="0"/>
              <a:t>Progressive </a:t>
            </a:r>
            <a:r>
              <a:rPr lang="de-DE" altLang="de-DE" dirty="0" smtClean="0"/>
              <a:t>Invalidit</a:t>
            </a:r>
            <a:r>
              <a:rPr lang="de-DE" altLang="de-DE" dirty="0" smtClean="0">
                <a:latin typeface="Arial (TT) Bold" charset="0"/>
              </a:rPr>
              <a:t>ä</a:t>
            </a:r>
            <a:r>
              <a:rPr lang="de-DE" altLang="de-DE" dirty="0" smtClean="0"/>
              <a:t>tsstaffeln und Leistungsanspruch</a:t>
            </a:r>
            <a:endParaRPr lang="de-DE" dirty="0"/>
          </a:p>
        </p:txBody>
      </p:sp>
      <p:sp>
        <p:nvSpPr>
          <p:cNvPr id="5" name="Titel 4"/>
          <p:cNvSpPr>
            <a:spLocks noGrp="1"/>
          </p:cNvSpPr>
          <p:nvPr>
            <p:ph type="title"/>
          </p:nvPr>
        </p:nvSpPr>
        <p:spPr/>
        <p:txBody>
          <a:bodyPr/>
          <a:lstStyle/>
          <a:p>
            <a:r>
              <a:rPr lang="de-DE" dirty="0"/>
              <a:t>Beraterausbildung | Unfall</a:t>
            </a:r>
          </a:p>
        </p:txBody>
      </p:sp>
      <p:graphicFrame>
        <p:nvGraphicFramePr>
          <p:cNvPr id="8" name="Object 1027"/>
          <p:cNvGraphicFramePr>
            <a:graphicFrameLocks noChangeAspect="1"/>
          </p:cNvGraphicFramePr>
          <p:nvPr>
            <p:extLst/>
          </p:nvPr>
        </p:nvGraphicFramePr>
        <p:xfrm>
          <a:off x="3033371" y="2433071"/>
          <a:ext cx="6010416" cy="3919085"/>
        </p:xfrm>
        <a:graphic>
          <a:graphicData uri="http://schemas.openxmlformats.org/presentationml/2006/ole">
            <mc:AlternateContent xmlns:mc="http://schemas.openxmlformats.org/markup-compatibility/2006">
              <mc:Choice xmlns:v="urn:schemas-microsoft-com:vml" Requires="v">
                <p:oleObj spid="_x0000_s2051" name="Diagramm" r:id="rId3" imgW="7315200" imgH="5276850" progId="MSGraph.Chart.8">
                  <p:embed followColorScheme="full"/>
                </p:oleObj>
              </mc:Choice>
              <mc:Fallback>
                <p:oleObj name="Diagramm" r:id="rId3" imgW="7315200" imgH="5276850" progId="MSGraph.Chart.8">
                  <p:embed followColorScheme="full"/>
                  <p:pic>
                    <p:nvPicPr>
                      <p:cNvPr id="0" name=""/>
                      <p:cNvPicPr>
                        <a:picLocks noChangeAspect="1" noChangeArrowheads="1"/>
                      </p:cNvPicPr>
                      <p:nvPr/>
                    </p:nvPicPr>
                    <p:blipFill>
                      <a:blip r:embed="rId4"/>
                      <a:srcRect/>
                      <a:stretch>
                        <a:fillRect/>
                      </a:stretch>
                    </p:blipFill>
                    <p:spPr bwMode="auto">
                      <a:xfrm>
                        <a:off x="3033371" y="2433071"/>
                        <a:ext cx="6010416" cy="391908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45472480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153</a:t>
            </a:fld>
            <a:endParaRPr lang="de-DE"/>
          </a:p>
        </p:txBody>
      </p:sp>
      <p:sp>
        <p:nvSpPr>
          <p:cNvPr id="3" name="Textplatzhalter 2"/>
          <p:cNvSpPr>
            <a:spLocks noGrp="1"/>
          </p:cNvSpPr>
          <p:nvPr>
            <p:ph type="body" sz="quarter" idx="10"/>
          </p:nvPr>
        </p:nvSpPr>
        <p:spPr/>
        <p:txBody>
          <a:bodyPr/>
          <a:lstStyle/>
          <a:p>
            <a:r>
              <a:rPr lang="de-DE" altLang="de-DE" dirty="0"/>
              <a:t>Progressive Invalidit</a:t>
            </a:r>
            <a:r>
              <a:rPr lang="de-DE" altLang="de-DE" dirty="0">
                <a:latin typeface="Arial (TT) Bold" charset="0"/>
              </a:rPr>
              <a:t>ä</a:t>
            </a:r>
            <a:r>
              <a:rPr lang="de-DE" altLang="de-DE" dirty="0"/>
              <a:t>tsstaffeln und Leistungsanspruch</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dirty="0"/>
              <a:t>Bei gleichen Beiträgen können unterschiedliche Grundsummen versichert werden. </a:t>
            </a:r>
          </a:p>
          <a:p>
            <a:pPr>
              <a:spcBef>
                <a:spcPct val="50000"/>
              </a:spcBef>
              <a:buFont typeface="Wingdings" panose="05000000000000000000" pitchFamily="2" charset="2"/>
              <a:buNone/>
            </a:pPr>
            <a:r>
              <a:rPr kumimoji="1" lang="de-DE" altLang="de-DE" sz="1800" dirty="0"/>
              <a:t>Unter dieser Annahme ergeben sich folgende Leistungsansprüche:</a:t>
            </a:r>
          </a:p>
        </p:txBody>
      </p:sp>
      <p:graphicFrame>
        <p:nvGraphicFramePr>
          <p:cNvPr id="7" name="Object 10"/>
          <p:cNvGraphicFramePr>
            <a:graphicFrameLocks noChangeAspect="1"/>
          </p:cNvGraphicFramePr>
          <p:nvPr>
            <p:extLst/>
          </p:nvPr>
        </p:nvGraphicFramePr>
        <p:xfrm>
          <a:off x="3101912" y="3226095"/>
          <a:ext cx="5872970" cy="3036593"/>
        </p:xfrm>
        <a:graphic>
          <a:graphicData uri="http://schemas.openxmlformats.org/presentationml/2006/ole">
            <mc:AlternateContent xmlns:mc="http://schemas.openxmlformats.org/markup-compatibility/2006">
              <mc:Choice xmlns:v="urn:schemas-microsoft-com:vml" Requires="v">
                <p:oleObj spid="_x0000_s3075" name="Diagramm" r:id="rId3" imgW="7620117" imgH="4676948" progId="MSGraph.Chart.8">
                  <p:embed followColorScheme="full"/>
                </p:oleObj>
              </mc:Choice>
              <mc:Fallback>
                <p:oleObj name="Diagramm" r:id="rId3" imgW="7620117" imgH="4676948" progId="MSGraph.Chart.8">
                  <p:embed followColorScheme="full"/>
                  <p:pic>
                    <p:nvPicPr>
                      <p:cNvPr id="0" name=""/>
                      <p:cNvPicPr>
                        <a:picLocks noChangeAspect="1" noChangeArrowheads="1"/>
                      </p:cNvPicPr>
                      <p:nvPr/>
                    </p:nvPicPr>
                    <p:blipFill>
                      <a:blip r:embed="rId4"/>
                      <a:srcRect/>
                      <a:stretch>
                        <a:fillRect/>
                      </a:stretch>
                    </p:blipFill>
                    <p:spPr bwMode="auto">
                      <a:xfrm>
                        <a:off x="3101912" y="3226095"/>
                        <a:ext cx="5872970" cy="303659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97421450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154</a:t>
            </a:fld>
            <a:endParaRPr lang="de-DE"/>
          </a:p>
        </p:txBody>
      </p:sp>
      <p:sp>
        <p:nvSpPr>
          <p:cNvPr id="3" name="Textplatzhalter 2"/>
          <p:cNvSpPr>
            <a:spLocks noGrp="1"/>
          </p:cNvSpPr>
          <p:nvPr>
            <p:ph type="body" sz="quarter" idx="10"/>
          </p:nvPr>
        </p:nvSpPr>
        <p:spPr/>
        <p:txBody>
          <a:bodyPr/>
          <a:lstStyle/>
          <a:p>
            <a:r>
              <a:rPr lang="de-DE" altLang="de-DE" dirty="0"/>
              <a:t>Todesfallleistung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8" name="Text Box 3"/>
          <p:cNvSpPr txBox="1">
            <a:spLocks noChangeArrowheads="1"/>
          </p:cNvSpPr>
          <p:nvPr/>
        </p:nvSpPr>
        <p:spPr bwMode="auto">
          <a:xfrm>
            <a:off x="364221" y="3851914"/>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itchFamily="2" charset="2"/>
              <a:buNone/>
              <a:defRPr/>
            </a:pPr>
            <a:r>
              <a:rPr kumimoji="1" lang="de-DE" sz="1800" b="1" u="sng" dirty="0"/>
              <a:t>Fristbeginn der „48-Stunden-Frist“ ist der Zeitpunkt ab:</a:t>
            </a:r>
          </a:p>
        </p:txBody>
      </p:sp>
      <p:sp>
        <p:nvSpPr>
          <p:cNvPr id="9" name="Text Box 4"/>
          <p:cNvSpPr txBox="1">
            <a:spLocks noChangeArrowheads="1"/>
          </p:cNvSpPr>
          <p:nvPr/>
        </p:nvSpPr>
        <p:spPr bwMode="auto">
          <a:xfrm>
            <a:off x="364220" y="4281571"/>
            <a:ext cx="1134835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361950" lvl="1" indent="266700">
              <a:spcBef>
                <a:spcPct val="50000"/>
              </a:spcBef>
              <a:defRPr/>
            </a:pPr>
            <a:r>
              <a:rPr kumimoji="1" lang="de-DE" sz="1600" dirty="0"/>
              <a:t>Kenntnisnahme vom Tod des Versicherten</a:t>
            </a:r>
          </a:p>
          <a:p>
            <a:pPr marL="571500" lvl="1" indent="0">
              <a:spcBef>
                <a:spcPct val="50000"/>
              </a:spcBef>
              <a:buNone/>
              <a:defRPr/>
            </a:pPr>
            <a:r>
              <a:rPr kumimoji="1" lang="de-DE" sz="1600" u="sng" dirty="0" smtClean="0"/>
              <a:t> und</a:t>
            </a:r>
            <a:endParaRPr kumimoji="1" lang="de-DE" sz="1600" u="sng" dirty="0"/>
          </a:p>
          <a:p>
            <a:pPr marL="361950" lvl="1" indent="276225">
              <a:spcBef>
                <a:spcPct val="50000"/>
              </a:spcBef>
              <a:defRPr/>
            </a:pPr>
            <a:r>
              <a:rPr kumimoji="1" lang="de-DE" sz="1600" dirty="0"/>
              <a:t>Kenntnisnahme der Möglichkeit einer Unfallursächlichkeit für den Tod des Versicherten</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Anspruchsvoraussetzungen:</a:t>
            </a:r>
          </a:p>
        </p:txBody>
      </p:sp>
      <p:sp>
        <p:nvSpPr>
          <p:cNvPr id="11" name="Text Box 4"/>
          <p:cNvSpPr txBox="1">
            <a:spLocks noChangeArrowheads="1"/>
          </p:cNvSpPr>
          <p:nvPr/>
        </p:nvSpPr>
        <p:spPr bwMode="auto">
          <a:xfrm>
            <a:off x="364219" y="2640643"/>
            <a:ext cx="1134835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Tod der versicherten Person innerhalb eines Jahres nach Unfall</a:t>
            </a:r>
          </a:p>
          <a:p>
            <a:pPr>
              <a:spcBef>
                <a:spcPct val="50000"/>
              </a:spcBef>
              <a:buClr>
                <a:srgbClr val="1D2D4B"/>
              </a:buClr>
              <a:buFont typeface="Wingdings" panose="05000000000000000000" pitchFamily="2" charset="2"/>
              <a:buChar char="§"/>
            </a:pPr>
            <a:r>
              <a:rPr kumimoji="1" lang="de-DE" altLang="de-DE" sz="1600" dirty="0"/>
              <a:t>Tod durch Unfallfolgen</a:t>
            </a:r>
          </a:p>
          <a:p>
            <a:pPr>
              <a:spcBef>
                <a:spcPct val="50000"/>
              </a:spcBef>
              <a:buClr>
                <a:srgbClr val="1D2D4B"/>
              </a:buClr>
              <a:buFont typeface="Wingdings" panose="05000000000000000000" pitchFamily="2" charset="2"/>
              <a:buChar char="§"/>
            </a:pPr>
            <a:r>
              <a:rPr kumimoji="1" lang="de-DE" altLang="de-DE" sz="1600" dirty="0"/>
              <a:t>Tod muss dem VR innerhalb von 48 Stunden gemeldet werden</a:t>
            </a:r>
          </a:p>
        </p:txBody>
      </p:sp>
    </p:spTree>
    <p:extLst>
      <p:ext uri="{BB962C8B-B14F-4D97-AF65-F5344CB8AC3E}">
        <p14:creationId xmlns:p14="http://schemas.microsoft.com/office/powerpoint/2010/main" val="176194662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155</a:t>
            </a:fld>
            <a:endParaRPr lang="de-DE"/>
          </a:p>
        </p:txBody>
      </p:sp>
      <p:sp>
        <p:nvSpPr>
          <p:cNvPr id="3" name="Textplatzhalter 2"/>
          <p:cNvSpPr>
            <a:spLocks noGrp="1"/>
          </p:cNvSpPr>
          <p:nvPr>
            <p:ph type="body" sz="quarter" idx="10"/>
          </p:nvPr>
        </p:nvSpPr>
        <p:spPr/>
        <p:txBody>
          <a:bodyPr/>
          <a:lstStyle/>
          <a:p>
            <a:r>
              <a:rPr lang="de-DE" altLang="de-DE" dirty="0">
                <a:latin typeface="Arial (TT) Bold" charset="0"/>
              </a:rPr>
              <a:t>Ü</a:t>
            </a:r>
            <a:r>
              <a:rPr lang="de-DE" altLang="de-DE" dirty="0"/>
              <a:t>bergangsleistung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 Box 3"/>
          <p:cNvSpPr txBox="1">
            <a:spLocks noChangeArrowheads="1"/>
          </p:cNvSpPr>
          <p:nvPr/>
        </p:nvSpPr>
        <p:spPr bwMode="auto">
          <a:xfrm>
            <a:off x="364220" y="2210986"/>
            <a:ext cx="113483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dirty="0"/>
              <a:t>Die Übergangsleistung überbrückt als eine Art Vorschuss die Wartephase, während der der Versicherer noch die Ansprüche auf die Versicherungsleistung überprüft.</a:t>
            </a:r>
          </a:p>
        </p:txBody>
      </p:sp>
      <p:sp>
        <p:nvSpPr>
          <p:cNvPr id="8" name="Text Box 3"/>
          <p:cNvSpPr txBox="1">
            <a:spLocks noChangeArrowheads="1"/>
          </p:cNvSpPr>
          <p:nvPr/>
        </p:nvSpPr>
        <p:spPr bwMode="auto">
          <a:xfrm>
            <a:off x="364221" y="3851914"/>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Auszahlungsfrist für vereinbarte Übergangsleistungen</a:t>
            </a:r>
          </a:p>
        </p:txBody>
      </p:sp>
      <p:sp>
        <p:nvSpPr>
          <p:cNvPr id="9" name="Text Box 4"/>
          <p:cNvSpPr txBox="1">
            <a:spLocks noChangeArrowheads="1"/>
          </p:cNvSpPr>
          <p:nvPr/>
        </p:nvSpPr>
        <p:spPr bwMode="auto">
          <a:xfrm>
            <a:off x="364220" y="4281571"/>
            <a:ext cx="11348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361950" lvl="1" indent="266700">
              <a:spcBef>
                <a:spcPct val="50000"/>
              </a:spcBef>
              <a:defRPr/>
            </a:pPr>
            <a:r>
              <a:rPr kumimoji="1" lang="de-DE" sz="1600" dirty="0" smtClean="0"/>
              <a:t>6 Monate</a:t>
            </a:r>
            <a:endParaRPr kumimoji="1" lang="de-DE" sz="1600" dirty="0"/>
          </a:p>
        </p:txBody>
      </p:sp>
    </p:spTree>
    <p:extLst>
      <p:ext uri="{BB962C8B-B14F-4D97-AF65-F5344CB8AC3E}">
        <p14:creationId xmlns:p14="http://schemas.microsoft.com/office/powerpoint/2010/main" val="347586085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156</a:t>
            </a:fld>
            <a:endParaRPr lang="de-DE"/>
          </a:p>
        </p:txBody>
      </p:sp>
      <p:sp>
        <p:nvSpPr>
          <p:cNvPr id="3" name="Textplatzhalter 2"/>
          <p:cNvSpPr>
            <a:spLocks noGrp="1"/>
          </p:cNvSpPr>
          <p:nvPr>
            <p:ph type="body" sz="quarter" idx="10"/>
          </p:nvPr>
        </p:nvSpPr>
        <p:spPr/>
        <p:txBody>
          <a:bodyPr/>
          <a:lstStyle/>
          <a:p>
            <a:r>
              <a:rPr lang="de-DE" altLang="de-DE" dirty="0">
                <a:latin typeface="Arial (TT) Bold" charset="0"/>
              </a:rPr>
              <a:t>Ü</a:t>
            </a:r>
            <a:r>
              <a:rPr lang="de-DE" altLang="de-DE" dirty="0"/>
              <a:t>bergangsleistung</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Voraussetzungen für die Übergangsleistung</a:t>
            </a:r>
          </a:p>
        </p:txBody>
      </p:sp>
      <p:sp>
        <p:nvSpPr>
          <p:cNvPr id="11" name="Text Box 4"/>
          <p:cNvSpPr txBox="1">
            <a:spLocks noChangeArrowheads="1"/>
          </p:cNvSpPr>
          <p:nvPr/>
        </p:nvSpPr>
        <p:spPr bwMode="auto">
          <a:xfrm>
            <a:off x="364219" y="2640643"/>
            <a:ext cx="11348355" cy="182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marL="285750" indent="-285750">
              <a:spcBef>
                <a:spcPct val="50000"/>
              </a:spcBef>
              <a:buClr>
                <a:srgbClr val="1D2D4B"/>
              </a:buClr>
              <a:buFont typeface="Wingdings" panose="05000000000000000000" pitchFamily="2" charset="2"/>
              <a:buChar char="§"/>
              <a:defRPr kumimoji="1" sz="16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r>
              <a:rPr lang="de-DE" altLang="de-DE" dirty="0"/>
              <a:t>mehr als 50% Beeinträchtigung</a:t>
            </a:r>
          </a:p>
          <a:p>
            <a:r>
              <a:rPr lang="de-DE" altLang="de-DE" dirty="0"/>
              <a:t>ununterbrochene Beständigkeit innerhalb der ersten 6 Monate</a:t>
            </a:r>
          </a:p>
          <a:p>
            <a:r>
              <a:rPr lang="de-DE" altLang="de-DE" dirty="0"/>
              <a:t>unfallbedingte Beeinträchtigung besteht fort</a:t>
            </a:r>
          </a:p>
          <a:p>
            <a:r>
              <a:rPr lang="de-DE" altLang="de-DE" dirty="0"/>
              <a:t>gilt sowohl für die körperliche als auch für die geistige  Leistungsfähigkeit</a:t>
            </a:r>
          </a:p>
          <a:p>
            <a:r>
              <a:rPr lang="de-DE" altLang="de-DE" dirty="0"/>
              <a:t>muss mit ärztlichem Attest innerhalb von 9 Monaten (ab Unfall) beim Versicherer geltend gemacht werden</a:t>
            </a:r>
          </a:p>
        </p:txBody>
      </p:sp>
    </p:spTree>
    <p:extLst>
      <p:ext uri="{BB962C8B-B14F-4D97-AF65-F5344CB8AC3E}">
        <p14:creationId xmlns:p14="http://schemas.microsoft.com/office/powerpoint/2010/main" val="218044471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157</a:t>
            </a:fld>
            <a:endParaRPr lang="de-DE"/>
          </a:p>
        </p:txBody>
      </p:sp>
      <p:sp>
        <p:nvSpPr>
          <p:cNvPr id="3" name="Textplatzhalter 2"/>
          <p:cNvSpPr>
            <a:spLocks noGrp="1"/>
          </p:cNvSpPr>
          <p:nvPr>
            <p:ph type="body" sz="quarter" idx="10"/>
          </p:nvPr>
        </p:nvSpPr>
        <p:spPr/>
        <p:txBody>
          <a:bodyPr/>
          <a:lstStyle/>
          <a:p>
            <a:r>
              <a:rPr lang="de-DE" altLang="de-DE" dirty="0"/>
              <a:t>Unfall-Tagegelder</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Krankenhaustagegeld</a:t>
            </a:r>
          </a:p>
        </p:txBody>
      </p:sp>
      <p:sp>
        <p:nvSpPr>
          <p:cNvPr id="11" name="Text Box 4"/>
          <p:cNvSpPr txBox="1">
            <a:spLocks noChangeArrowheads="1"/>
          </p:cNvSpPr>
          <p:nvPr/>
        </p:nvSpPr>
        <p:spPr bwMode="auto">
          <a:xfrm>
            <a:off x="364219" y="2640643"/>
            <a:ext cx="113483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muss zusätzlich gegen Beitragszuschlag mitversichert werden</a:t>
            </a:r>
          </a:p>
          <a:p>
            <a:pPr>
              <a:spcBef>
                <a:spcPct val="50000"/>
              </a:spcBef>
              <a:buClr>
                <a:srgbClr val="1D2D4B"/>
              </a:buClr>
              <a:buFont typeface="Wingdings" panose="05000000000000000000" pitchFamily="2" charset="2"/>
              <a:buChar char="§"/>
            </a:pPr>
            <a:r>
              <a:rPr kumimoji="1" lang="de-DE" altLang="de-DE" sz="1600" dirty="0"/>
              <a:t>ist jeweils pro Kalendertag fällig, sofern der Krankenhausaufenthalt durch einen Unfall begründet ist</a:t>
            </a:r>
          </a:p>
          <a:p>
            <a:pPr>
              <a:spcBef>
                <a:spcPct val="50000"/>
              </a:spcBef>
              <a:buClr>
                <a:srgbClr val="1D2D4B"/>
              </a:buClr>
              <a:buFont typeface="Wingdings" panose="05000000000000000000" pitchFamily="2" charset="2"/>
              <a:buChar char="§"/>
            </a:pPr>
            <a:r>
              <a:rPr kumimoji="1" lang="de-DE" altLang="de-DE" sz="1600" dirty="0"/>
              <a:t>ist meist auf ein Jahr begrenzt (einzelne Versicherer zahlen maximal für fünf Jahre)</a:t>
            </a:r>
          </a:p>
          <a:p>
            <a:pPr>
              <a:spcBef>
                <a:spcPct val="50000"/>
              </a:spcBef>
              <a:buClr>
                <a:srgbClr val="1D2D4B"/>
              </a:buClr>
              <a:buFont typeface="Wingdings" panose="05000000000000000000" pitchFamily="2" charset="2"/>
              <a:buChar char="§"/>
            </a:pPr>
            <a:r>
              <a:rPr kumimoji="1" lang="de-DE" altLang="de-DE" sz="1600" dirty="0"/>
              <a:t>wird nicht für Aufenthalte in Kuranstalten, Sanatorien oder Erholungsheimen </a:t>
            </a:r>
            <a:r>
              <a:rPr kumimoji="1" lang="de-DE" altLang="de-DE" sz="1600" dirty="0" smtClean="0"/>
              <a:t>gezahlt</a:t>
            </a:r>
            <a:endParaRPr kumimoji="1" lang="de-DE" altLang="de-DE" sz="1600" dirty="0"/>
          </a:p>
        </p:txBody>
      </p:sp>
    </p:spTree>
    <p:extLst>
      <p:ext uri="{BB962C8B-B14F-4D97-AF65-F5344CB8AC3E}">
        <p14:creationId xmlns:p14="http://schemas.microsoft.com/office/powerpoint/2010/main" val="2018236724"/>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158</a:t>
            </a:fld>
            <a:endParaRPr lang="de-DE"/>
          </a:p>
        </p:txBody>
      </p:sp>
      <p:sp>
        <p:nvSpPr>
          <p:cNvPr id="3" name="Textplatzhalter 2"/>
          <p:cNvSpPr>
            <a:spLocks noGrp="1"/>
          </p:cNvSpPr>
          <p:nvPr>
            <p:ph type="body" sz="quarter" idx="10"/>
          </p:nvPr>
        </p:nvSpPr>
        <p:spPr/>
        <p:txBody>
          <a:bodyPr/>
          <a:lstStyle/>
          <a:p>
            <a:r>
              <a:rPr lang="de-DE" altLang="de-DE" dirty="0"/>
              <a:t>Unfall-Tagegelder</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Krankentagegeld</a:t>
            </a:r>
          </a:p>
        </p:txBody>
      </p:sp>
      <p:sp>
        <p:nvSpPr>
          <p:cNvPr id="11" name="Text Box 4"/>
          <p:cNvSpPr txBox="1">
            <a:spLocks noChangeArrowheads="1"/>
          </p:cNvSpPr>
          <p:nvPr/>
        </p:nvSpPr>
        <p:spPr bwMode="auto">
          <a:xfrm>
            <a:off x="364219" y="2640643"/>
            <a:ext cx="1134835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bei unfallbedingter Beeinträchtigung der Arbeitsfähigkeit</a:t>
            </a:r>
          </a:p>
          <a:p>
            <a:pPr>
              <a:spcBef>
                <a:spcPct val="50000"/>
              </a:spcBef>
              <a:buClr>
                <a:srgbClr val="1D2D4B"/>
              </a:buClr>
              <a:buFont typeface="Wingdings" panose="05000000000000000000" pitchFamily="2" charset="2"/>
              <a:buChar char="§"/>
            </a:pPr>
            <a:r>
              <a:rPr kumimoji="1" lang="de-DE" altLang="de-DE" sz="1600" dirty="0"/>
              <a:t>wenn in regelmäßiger ärztlicher Behandlung</a:t>
            </a:r>
          </a:p>
          <a:p>
            <a:pPr>
              <a:spcBef>
                <a:spcPct val="50000"/>
              </a:spcBef>
              <a:buClr>
                <a:srgbClr val="1D2D4B"/>
              </a:buClr>
              <a:buFont typeface="Wingdings" panose="05000000000000000000" pitchFamily="2" charset="2"/>
              <a:buChar char="§"/>
            </a:pPr>
            <a:r>
              <a:rPr kumimoji="1" lang="de-DE" altLang="de-DE" sz="1600" dirty="0"/>
              <a:t>Höhe richtet sich nach der vereinbarten Versicherungssumme</a:t>
            </a:r>
          </a:p>
          <a:p>
            <a:pPr>
              <a:spcBef>
                <a:spcPct val="50000"/>
              </a:spcBef>
              <a:buClr>
                <a:srgbClr val="1D2D4B"/>
              </a:buClr>
              <a:buFont typeface="Wingdings" panose="05000000000000000000" pitchFamily="2" charset="2"/>
              <a:buChar char="§"/>
            </a:pPr>
            <a:r>
              <a:rPr kumimoji="1" lang="de-DE" altLang="de-DE" sz="1600" dirty="0"/>
              <a:t>Abstufung anhand des Grades der Beeinträchtigung der Berufstätigkeit oder der Beschäftigung</a:t>
            </a:r>
          </a:p>
          <a:p>
            <a:pPr>
              <a:spcBef>
                <a:spcPct val="50000"/>
              </a:spcBef>
              <a:buClr>
                <a:srgbClr val="1D2D4B"/>
              </a:buClr>
              <a:buFont typeface="Wingdings" panose="05000000000000000000" pitchFamily="2" charset="2"/>
              <a:buChar char="§"/>
            </a:pPr>
            <a:r>
              <a:rPr kumimoji="1" lang="de-DE" altLang="de-DE" sz="1600" dirty="0"/>
              <a:t>ist primär als Ausgleich des Verdienstausfalls während des ersten Unfalljahres </a:t>
            </a:r>
            <a:r>
              <a:rPr kumimoji="1" lang="de-DE" altLang="de-DE" sz="1600" dirty="0" smtClean="0"/>
              <a:t>bestimmt</a:t>
            </a:r>
          </a:p>
          <a:p>
            <a:pPr>
              <a:spcBef>
                <a:spcPct val="50000"/>
              </a:spcBef>
              <a:buClr>
                <a:srgbClr val="1D2D4B"/>
              </a:buClr>
              <a:buFont typeface="Wingdings" panose="05000000000000000000" pitchFamily="2" charset="2"/>
              <a:buChar char="§"/>
            </a:pPr>
            <a:r>
              <a:rPr kumimoji="1" lang="de-DE" altLang="de-DE" sz="1600" dirty="0"/>
              <a:t>Zahldauer während ärztlicher Behandlung, längstens ein Jahr ab Unfalltag</a:t>
            </a:r>
          </a:p>
          <a:p>
            <a:pPr>
              <a:spcBef>
                <a:spcPct val="50000"/>
              </a:spcBef>
              <a:buClr>
                <a:srgbClr val="1D2D4B"/>
              </a:buClr>
              <a:buFont typeface="Wingdings" panose="05000000000000000000" pitchFamily="2" charset="2"/>
              <a:buChar char="§"/>
            </a:pPr>
            <a:r>
              <a:rPr kumimoji="1" lang="de-DE" altLang="de-DE" sz="1600" dirty="0"/>
              <a:t>Dauer der Arztbehandlung: Zeitraum zwischen erstem Arztbesuch nach einem Unfall und letzter Untersuchung</a:t>
            </a:r>
          </a:p>
          <a:p>
            <a:pPr>
              <a:spcBef>
                <a:spcPct val="50000"/>
              </a:spcBef>
              <a:buClr>
                <a:srgbClr val="1D2D4B"/>
              </a:buClr>
              <a:buFont typeface="Wingdings" panose="05000000000000000000" pitchFamily="2" charset="2"/>
              <a:buChar char="§"/>
            </a:pPr>
            <a:r>
              <a:rPr kumimoji="1" lang="de-DE" altLang="de-DE" sz="1600" dirty="0"/>
              <a:t>Mit Beendigung der Untersuchung sollte der Arzt die volle Wiederherstellung bzw. eine weitere regelmäßige Behandlung als nicht mehr erforderlich attestieren</a:t>
            </a:r>
          </a:p>
          <a:p>
            <a:pPr>
              <a:spcBef>
                <a:spcPct val="50000"/>
              </a:spcBef>
              <a:buClr>
                <a:srgbClr val="1D2D4B"/>
              </a:buClr>
              <a:buFont typeface="Wingdings" panose="05000000000000000000" pitchFamily="2" charset="2"/>
              <a:buChar char="§"/>
            </a:pPr>
            <a:r>
              <a:rPr kumimoji="1" lang="de-DE" altLang="de-DE" sz="1600" dirty="0"/>
              <a:t>Arbeitnehmer benötigen diese teure Zusatzleistung zumeist </a:t>
            </a:r>
            <a:r>
              <a:rPr kumimoji="1" lang="de-DE" altLang="de-DE" sz="1600" dirty="0" smtClean="0"/>
              <a:t>nicht</a:t>
            </a:r>
            <a:endParaRPr kumimoji="1" lang="de-DE" altLang="de-DE" sz="1600" dirty="0"/>
          </a:p>
        </p:txBody>
      </p:sp>
    </p:spTree>
    <p:extLst>
      <p:ext uri="{BB962C8B-B14F-4D97-AF65-F5344CB8AC3E}">
        <p14:creationId xmlns:p14="http://schemas.microsoft.com/office/powerpoint/2010/main" val="1491991421"/>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159</a:t>
            </a:fld>
            <a:endParaRPr lang="de-DE"/>
          </a:p>
        </p:txBody>
      </p:sp>
      <p:sp>
        <p:nvSpPr>
          <p:cNvPr id="3" name="Textplatzhalter 2"/>
          <p:cNvSpPr>
            <a:spLocks noGrp="1"/>
          </p:cNvSpPr>
          <p:nvPr>
            <p:ph type="body" sz="quarter" idx="10"/>
          </p:nvPr>
        </p:nvSpPr>
        <p:spPr/>
        <p:txBody>
          <a:bodyPr/>
          <a:lstStyle/>
          <a:p>
            <a:r>
              <a:rPr lang="de-DE" altLang="de-DE" dirty="0"/>
              <a:t>Unfall-Tagegelder</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Genesungsgeld</a:t>
            </a:r>
          </a:p>
        </p:txBody>
      </p:sp>
      <p:sp>
        <p:nvSpPr>
          <p:cNvPr id="11" name="Text Box 4"/>
          <p:cNvSpPr txBox="1">
            <a:spLocks noChangeArrowheads="1"/>
          </p:cNvSpPr>
          <p:nvPr/>
        </p:nvSpPr>
        <p:spPr bwMode="auto">
          <a:xfrm>
            <a:off x="364219" y="2640643"/>
            <a:ext cx="11348355"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muss zusätzlich gegen Beitragszuschlag mitversichert werden</a:t>
            </a:r>
          </a:p>
          <a:p>
            <a:pPr>
              <a:spcBef>
                <a:spcPct val="50000"/>
              </a:spcBef>
              <a:buClr>
                <a:srgbClr val="1D2D4B"/>
              </a:buClr>
              <a:buFont typeface="Wingdings" panose="05000000000000000000" pitchFamily="2" charset="2"/>
              <a:buChar char="§"/>
            </a:pPr>
            <a:r>
              <a:rPr kumimoji="1" lang="de-DE" altLang="de-DE" sz="1600" dirty="0"/>
              <a:t>ist ein Zusatz zum Krankenhaustagegeld</a:t>
            </a:r>
          </a:p>
          <a:p>
            <a:pPr>
              <a:spcBef>
                <a:spcPct val="50000"/>
              </a:spcBef>
              <a:buClr>
                <a:srgbClr val="1D2D4B"/>
              </a:buClr>
              <a:buFont typeface="Wingdings" panose="05000000000000000000" pitchFamily="2" charset="2"/>
              <a:buChar char="§"/>
            </a:pPr>
            <a:r>
              <a:rPr kumimoji="1" lang="de-DE" altLang="de-DE" sz="1600" dirty="0"/>
              <a:t>schließt sich an die Zahlung des Krankenhaustagegeldes an</a:t>
            </a:r>
          </a:p>
          <a:p>
            <a:pPr>
              <a:spcBef>
                <a:spcPct val="50000"/>
              </a:spcBef>
              <a:buClr>
                <a:srgbClr val="1D2D4B"/>
              </a:buClr>
              <a:buFont typeface="Wingdings" panose="05000000000000000000" pitchFamily="2" charset="2"/>
              <a:buChar char="§"/>
            </a:pPr>
            <a:r>
              <a:rPr kumimoji="1" lang="de-DE" altLang="de-DE" sz="1600" dirty="0"/>
              <a:t>wird für dieselbe Tagesanzahl wie das Krankenhaustagegeld gezahlt</a:t>
            </a:r>
          </a:p>
          <a:p>
            <a:pPr>
              <a:spcBef>
                <a:spcPct val="50000"/>
              </a:spcBef>
              <a:buClr>
                <a:srgbClr val="1D2D4B"/>
              </a:buClr>
              <a:buFont typeface="Wingdings" panose="05000000000000000000" pitchFamily="2" charset="2"/>
              <a:buChar char="§"/>
            </a:pPr>
            <a:r>
              <a:rPr kumimoji="1" lang="de-DE" altLang="de-DE" sz="1600" dirty="0"/>
              <a:t>ist jedoch i.d.R. auf eine Maximalleistungsdauer von 100 Tagen begrenzt</a:t>
            </a:r>
          </a:p>
          <a:p>
            <a:pPr>
              <a:spcBef>
                <a:spcPct val="50000"/>
              </a:spcBef>
              <a:buClr>
                <a:srgbClr val="1D2D4B"/>
              </a:buClr>
              <a:buFont typeface="Wingdings" panose="05000000000000000000" pitchFamily="2" charset="2"/>
              <a:buChar char="§"/>
            </a:pPr>
            <a:r>
              <a:rPr kumimoji="1" lang="de-DE" altLang="de-DE" sz="1600" dirty="0"/>
              <a:t>wird mit gestaffelter Leistungshöhe gezahlt</a:t>
            </a:r>
          </a:p>
        </p:txBody>
      </p:sp>
    </p:spTree>
    <p:extLst>
      <p:ext uri="{BB962C8B-B14F-4D97-AF65-F5344CB8AC3E}">
        <p14:creationId xmlns:p14="http://schemas.microsoft.com/office/powerpoint/2010/main" val="40218555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Beispiel </a:t>
            </a:r>
            <a:r>
              <a:rPr kumimoji="1" lang="de-DE" sz="1600" dirty="0" smtClean="0"/>
              <a:t>2:</a:t>
            </a:r>
            <a:endParaRPr kumimoji="1" lang="de-DE" sz="1600" dirty="0"/>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6 ½ jähriger Schüler </a:t>
            </a:r>
          </a:p>
          <a:p>
            <a:pPr marL="285750" indent="-285750" eaLnBrk="0" hangingPunct="0">
              <a:spcBef>
                <a:spcPct val="50000"/>
              </a:spcBef>
              <a:buClr>
                <a:srgbClr val="1D2D4B"/>
              </a:buClr>
              <a:buFont typeface="Wingdings" panose="05000000000000000000" pitchFamily="2" charset="2"/>
              <a:buChar char="§"/>
            </a:pPr>
            <a:r>
              <a:rPr kumimoji="1" lang="de-DE" sz="1600" dirty="0"/>
              <a:t>findet auf dem Nachhauseweg von der Schule einen Nagel </a:t>
            </a:r>
          </a:p>
          <a:p>
            <a:pPr marL="285750" indent="-285750" eaLnBrk="0" hangingPunct="0">
              <a:spcBef>
                <a:spcPct val="50000"/>
              </a:spcBef>
              <a:buClr>
                <a:srgbClr val="1D2D4B"/>
              </a:buClr>
              <a:buFont typeface="Wingdings" panose="05000000000000000000" pitchFamily="2" charset="2"/>
              <a:buChar char="§"/>
            </a:pPr>
            <a:r>
              <a:rPr kumimoji="1" lang="de-DE" sz="1600" dirty="0"/>
              <a:t>ratscht damit an 30 parkenden Autos entlang,</a:t>
            </a:r>
            <a:br>
              <a:rPr kumimoji="1" lang="de-DE" sz="1600" dirty="0"/>
            </a:br>
            <a:r>
              <a:rPr kumimoji="1" lang="de-DE" sz="1600" dirty="0"/>
              <a:t>wird erst am 31sten Auto erwischt</a:t>
            </a:r>
          </a:p>
          <a:p>
            <a:pPr marL="285750" indent="-285750" eaLnBrk="0" hangingPunct="0">
              <a:spcBef>
                <a:spcPct val="50000"/>
              </a:spcBef>
              <a:buClr>
                <a:srgbClr val="1D2D4B"/>
              </a:buClr>
              <a:buFont typeface="Wingdings" panose="05000000000000000000" pitchFamily="2" charset="2"/>
              <a:buChar char="§"/>
            </a:pPr>
            <a:r>
              <a:rPr kumimoji="1" lang="de-DE" sz="1600" dirty="0"/>
              <a:t>Folge: erheblicher Sachschaden</a:t>
            </a:r>
          </a:p>
          <a:p>
            <a:pPr marL="285750" indent="-285750" eaLnBrk="0" hangingPunct="0">
              <a:spcBef>
                <a:spcPct val="50000"/>
              </a:spcBef>
              <a:buClr>
                <a:srgbClr val="1D2D4B"/>
              </a:buClr>
              <a:buFont typeface="Wingdings" panose="05000000000000000000" pitchFamily="2" charset="2"/>
              <a:buChar char="§"/>
            </a:pPr>
            <a:r>
              <a:rPr kumimoji="1" lang="de-DE" sz="1600" dirty="0"/>
              <a:t>es besteht </a:t>
            </a:r>
            <a:r>
              <a:rPr kumimoji="1" lang="de-DE" sz="1600" u="sng" dirty="0"/>
              <a:t>kein</a:t>
            </a:r>
            <a:r>
              <a:rPr kumimoji="1" lang="de-DE" sz="1600" dirty="0"/>
              <a:t> gesetzlicher Anspruch gegen den Schüler</a:t>
            </a:r>
          </a:p>
          <a:p>
            <a:pPr eaLnBrk="0" hangingPunct="0">
              <a:spcBef>
                <a:spcPct val="50000"/>
              </a:spcBef>
              <a:buClr>
                <a:srgbClr val="1D2D4B"/>
              </a:buClr>
            </a:pPr>
            <a:endParaRPr kumimoji="1" lang="de-DE" sz="1600" dirty="0" smtClean="0"/>
          </a:p>
          <a:p>
            <a:r>
              <a:rPr kumimoji="1" lang="de-DE" sz="1600" dirty="0">
                <a:solidFill>
                  <a:srgbClr val="6E0717"/>
                </a:solidFill>
              </a:rPr>
              <a:t>Sofern eine Verletzung der Aufsichtspflicht durch die Eltern gegeben ist (z.B. weil das Kind bereits schadenauffällig geworden ist), kann ein gesetzlicher Anspruch (§ 832 BGB) gegen die Eltern des Schülers bestehen.</a:t>
            </a:r>
          </a:p>
          <a:p>
            <a:r>
              <a:rPr kumimoji="1" lang="de-DE" sz="1600" dirty="0">
                <a:solidFill>
                  <a:srgbClr val="6E0717"/>
                </a:solidFill>
              </a:rPr>
              <a:t>Somit besteht auch die Leistungspflicht des PHV-Versicherers.</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0272777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160</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Verbessertes </a:t>
            </a:r>
            <a:r>
              <a:rPr kumimoji="1" lang="de-DE" altLang="de-DE" sz="1800" b="1" u="sng" dirty="0" smtClean="0"/>
              <a:t>Genesungsgeld</a:t>
            </a:r>
            <a:endParaRPr kumimoji="1" lang="de-DE" altLang="de-DE" sz="1800" b="1" u="sng" dirty="0"/>
          </a:p>
        </p:txBody>
      </p:sp>
      <p:sp>
        <p:nvSpPr>
          <p:cNvPr id="11" name="Text Box 4"/>
          <p:cNvSpPr txBox="1">
            <a:spLocks noChangeArrowheads="1"/>
          </p:cNvSpPr>
          <p:nvPr/>
        </p:nvSpPr>
        <p:spPr bwMode="auto">
          <a:xfrm>
            <a:off x="364219" y="2640643"/>
            <a:ext cx="1134835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entspricht der Höhe des Krankenhaustagegeldes (keine Staffelung)</a:t>
            </a:r>
          </a:p>
          <a:p>
            <a:pPr>
              <a:spcBef>
                <a:spcPct val="50000"/>
              </a:spcBef>
              <a:buClr>
                <a:srgbClr val="1D2D4B"/>
              </a:buClr>
              <a:buFont typeface="Wingdings" panose="05000000000000000000" pitchFamily="2" charset="2"/>
              <a:buChar char="§"/>
            </a:pPr>
            <a:r>
              <a:rPr kumimoji="1" lang="de-DE" altLang="de-DE" sz="1600" dirty="0"/>
              <a:t>die Zahldauer entspricht der gleichen Zeit wie der des Krankenhaustagegeldes</a:t>
            </a:r>
          </a:p>
          <a:p>
            <a:pPr>
              <a:spcBef>
                <a:spcPct val="50000"/>
              </a:spcBef>
              <a:buClr>
                <a:srgbClr val="1D2D4B"/>
              </a:buClr>
              <a:buFont typeface="Wingdings" panose="05000000000000000000" pitchFamily="2" charset="2"/>
              <a:buChar char="§"/>
            </a:pPr>
            <a:r>
              <a:rPr kumimoji="1" lang="de-DE" altLang="de-DE" sz="1600" dirty="0"/>
              <a:t>i.d.R. längstens jedoch für 100 Tage</a:t>
            </a:r>
          </a:p>
          <a:p>
            <a:pPr>
              <a:spcBef>
                <a:spcPct val="50000"/>
              </a:spcBef>
              <a:buClr>
                <a:srgbClr val="1D2D4B"/>
              </a:buClr>
              <a:buFont typeface="Wingdings" panose="05000000000000000000" pitchFamily="2" charset="2"/>
              <a:buChar char="§"/>
            </a:pPr>
            <a:r>
              <a:rPr kumimoji="1" lang="de-DE" altLang="de-DE" sz="1600" dirty="0"/>
              <a:t>der Anspruch entsteht mit der Entlassung aus dem </a:t>
            </a:r>
            <a:r>
              <a:rPr kumimoji="1" lang="de-DE" altLang="de-DE" sz="1600" dirty="0" smtClean="0"/>
              <a:t>Krankenhaus</a:t>
            </a:r>
          </a:p>
          <a:p>
            <a:pPr>
              <a:spcBef>
                <a:spcPct val="50000"/>
              </a:spcBef>
              <a:buClr>
                <a:srgbClr val="1D2D4B"/>
              </a:buClr>
              <a:buFont typeface="Wingdings" panose="05000000000000000000" pitchFamily="2" charset="2"/>
              <a:buChar char="§"/>
            </a:pPr>
            <a:endParaRPr kumimoji="1" lang="de-DE" altLang="de-DE" sz="1600" dirty="0"/>
          </a:p>
          <a:p>
            <a:pPr marL="0" indent="0">
              <a:spcBef>
                <a:spcPct val="50000"/>
              </a:spcBef>
              <a:buClr>
                <a:srgbClr val="1D2D4B"/>
              </a:buClr>
            </a:pPr>
            <a:r>
              <a:rPr kumimoji="1" lang="de-DE" altLang="de-DE" sz="1600" b="1" dirty="0"/>
              <a:t>Mehrere vollstationäre Aufenthalte aufgrund desselben Unfalles gelten als ein </a:t>
            </a:r>
            <a:r>
              <a:rPr kumimoji="1" lang="de-DE" altLang="de-DE" sz="1600" b="1" u="sng" dirty="0"/>
              <a:t>ununterbrochener</a:t>
            </a:r>
            <a:r>
              <a:rPr kumimoji="1" lang="de-DE" altLang="de-DE" sz="1600" b="1" dirty="0"/>
              <a:t> Krankenhausaufenthalt!</a:t>
            </a:r>
          </a:p>
          <a:p>
            <a:pPr>
              <a:spcBef>
                <a:spcPct val="50000"/>
              </a:spcBef>
              <a:buClr>
                <a:srgbClr val="1D2D4B"/>
              </a:buClr>
              <a:buFont typeface="Wingdings" panose="05000000000000000000" pitchFamily="2" charset="2"/>
              <a:buChar char="§"/>
            </a:pPr>
            <a:endParaRPr kumimoji="1" lang="de-DE" altLang="de-DE" sz="1600" dirty="0"/>
          </a:p>
        </p:txBody>
      </p:sp>
    </p:spTree>
    <p:extLst>
      <p:ext uri="{BB962C8B-B14F-4D97-AF65-F5344CB8AC3E}">
        <p14:creationId xmlns:p14="http://schemas.microsoft.com/office/powerpoint/2010/main" val="29442924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161</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Rooming-In</a:t>
            </a:r>
          </a:p>
        </p:txBody>
      </p:sp>
      <p:sp>
        <p:nvSpPr>
          <p:cNvPr id="11" name="Text Box 4"/>
          <p:cNvSpPr txBox="1">
            <a:spLocks noChangeArrowheads="1"/>
          </p:cNvSpPr>
          <p:nvPr/>
        </p:nvSpPr>
        <p:spPr bwMode="auto">
          <a:xfrm>
            <a:off x="364219" y="2640643"/>
            <a:ext cx="113483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marL="0" indent="0">
              <a:spcBef>
                <a:spcPct val="100000"/>
              </a:spcBef>
              <a:buFont typeface="Wingdings" panose="05000000000000000000" pitchFamily="2" charset="2"/>
              <a:buNone/>
            </a:pPr>
            <a:r>
              <a:rPr kumimoji="1" lang="de-DE" altLang="de-DE" sz="1600" dirty="0"/>
              <a:t>Mehrkosten bei Rooming-In Nutzung eines Elternteils können über die Krankenhaustagegeldversicherung des </a:t>
            </a:r>
            <a:r>
              <a:rPr kumimoji="1" lang="de-DE" altLang="de-DE" sz="1600" dirty="0" smtClean="0"/>
              <a:t>Kindes gedeckt </a:t>
            </a:r>
            <a:r>
              <a:rPr kumimoji="1" lang="de-DE" altLang="de-DE" sz="1600" dirty="0"/>
              <a:t>werden</a:t>
            </a:r>
          </a:p>
          <a:p>
            <a:pPr>
              <a:spcBef>
                <a:spcPct val="100000"/>
              </a:spcBef>
              <a:buFont typeface="Wingdings" panose="05000000000000000000" pitchFamily="2" charset="2"/>
              <a:buNone/>
            </a:pPr>
            <a:r>
              <a:rPr kumimoji="1" lang="de-DE" altLang="de-DE" sz="1600" dirty="0"/>
              <a:t>Einige Versicherer decken dieses Risiko als Baustein automatisch mit ab</a:t>
            </a:r>
          </a:p>
          <a:p>
            <a:pPr>
              <a:spcBef>
                <a:spcPct val="50000"/>
              </a:spcBef>
              <a:buClr>
                <a:srgbClr val="1D2D4B"/>
              </a:buClr>
              <a:buFont typeface="Wingdings" panose="05000000000000000000" pitchFamily="2" charset="2"/>
              <a:buChar char="§"/>
            </a:pPr>
            <a:endParaRPr kumimoji="1" lang="de-DE" altLang="de-DE" sz="1600" dirty="0"/>
          </a:p>
        </p:txBody>
      </p:sp>
    </p:spTree>
    <p:extLst>
      <p:ext uri="{BB962C8B-B14F-4D97-AF65-F5344CB8AC3E}">
        <p14:creationId xmlns:p14="http://schemas.microsoft.com/office/powerpoint/2010/main" val="315642453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162</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Bergungskosten</a:t>
            </a:r>
          </a:p>
        </p:txBody>
      </p:sp>
      <p:sp>
        <p:nvSpPr>
          <p:cNvPr id="11" name="Text Box 4"/>
          <p:cNvSpPr txBox="1">
            <a:spLocks noChangeArrowheads="1"/>
          </p:cNvSpPr>
          <p:nvPr/>
        </p:nvSpPr>
        <p:spPr bwMode="auto">
          <a:xfrm>
            <a:off x="364219" y="2640643"/>
            <a:ext cx="1134835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600" dirty="0"/>
              <a:t>Der Versicherer ersetzt die entstehenden Kosten, soweit der Unfall über den Versicherungsvertrag versichert ist, für </a:t>
            </a:r>
            <a:r>
              <a:rPr kumimoji="1" lang="de-DE" altLang="de-DE" sz="1600" dirty="0" smtClean="0"/>
              <a:t>:</a:t>
            </a:r>
          </a:p>
          <a:p>
            <a:pPr>
              <a:spcBef>
                <a:spcPct val="50000"/>
              </a:spcBef>
            </a:pPr>
            <a:endParaRPr kumimoji="1" lang="de-DE" altLang="de-DE" sz="1600" dirty="0"/>
          </a:p>
          <a:p>
            <a:pPr>
              <a:spcBef>
                <a:spcPct val="50000"/>
              </a:spcBef>
              <a:buClr>
                <a:srgbClr val="1D2D4B"/>
              </a:buClr>
              <a:buFont typeface="Wingdings" panose="05000000000000000000" pitchFamily="2" charset="2"/>
              <a:buChar char="§"/>
            </a:pPr>
            <a:r>
              <a:rPr kumimoji="1" lang="de-DE" altLang="de-DE" sz="1600" dirty="0"/>
              <a:t>Such-, Rettungs- oder Bergungseinsätze von öffentlich-  rechtlich oder privat-rechtlich organisierten Rettungsdiensten</a:t>
            </a:r>
          </a:p>
          <a:p>
            <a:pPr>
              <a:spcBef>
                <a:spcPct val="50000"/>
              </a:spcBef>
              <a:buClr>
                <a:srgbClr val="1D2D4B"/>
              </a:buClr>
              <a:buFont typeface="Wingdings" panose="05000000000000000000" pitchFamily="2" charset="2"/>
              <a:buChar char="§"/>
            </a:pPr>
            <a:r>
              <a:rPr kumimoji="1" lang="de-DE" altLang="de-DE" sz="1600" dirty="0"/>
              <a:t>Transport des Verletzten ins nächste Krankenhaus bzw. in eine entsprechende Spezialklinik, soweit medizinisch notwendig und ärztlich angeordnet</a:t>
            </a:r>
          </a:p>
          <a:p>
            <a:pPr>
              <a:spcBef>
                <a:spcPct val="50000"/>
              </a:spcBef>
              <a:buClr>
                <a:srgbClr val="1D2D4B"/>
              </a:buClr>
              <a:buFont typeface="Wingdings" panose="05000000000000000000" pitchFamily="2" charset="2"/>
              <a:buChar char="§"/>
            </a:pPr>
            <a:r>
              <a:rPr kumimoji="1" lang="de-DE" altLang="de-DE" sz="1600" dirty="0"/>
              <a:t>Mehraufwand bei der Heimreise zum ständigen Wohnsitz sofern ärztlich verordnet oder unvermeidbar</a:t>
            </a:r>
          </a:p>
          <a:p>
            <a:pPr>
              <a:spcBef>
                <a:spcPct val="50000"/>
              </a:spcBef>
              <a:buClr>
                <a:srgbClr val="1D2D4B"/>
              </a:buClr>
              <a:buFont typeface="Wingdings" panose="05000000000000000000" pitchFamily="2" charset="2"/>
              <a:buChar char="§"/>
            </a:pPr>
            <a:r>
              <a:rPr kumimoji="1" lang="de-DE" altLang="de-DE" sz="1600" dirty="0"/>
              <a:t>Überführung zum letzten ständigen Wohnsitz im Todesfall</a:t>
            </a:r>
          </a:p>
          <a:p>
            <a:pPr>
              <a:spcBef>
                <a:spcPct val="50000"/>
              </a:spcBef>
              <a:buClr>
                <a:srgbClr val="1D2D4B"/>
              </a:buClr>
              <a:buFont typeface="Wingdings" panose="05000000000000000000" pitchFamily="2" charset="2"/>
              <a:buChar char="§"/>
            </a:pPr>
            <a:endParaRPr kumimoji="1" lang="de-DE" altLang="de-DE" sz="1600" dirty="0"/>
          </a:p>
        </p:txBody>
      </p:sp>
    </p:spTree>
    <p:extLst>
      <p:ext uri="{BB962C8B-B14F-4D97-AF65-F5344CB8AC3E}">
        <p14:creationId xmlns:p14="http://schemas.microsoft.com/office/powerpoint/2010/main" val="15209275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163</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Bergungskosten</a:t>
            </a:r>
          </a:p>
        </p:txBody>
      </p:sp>
      <p:sp>
        <p:nvSpPr>
          <p:cNvPr id="11" name="Text Box 4"/>
          <p:cNvSpPr txBox="1">
            <a:spLocks noChangeArrowheads="1"/>
          </p:cNvSpPr>
          <p:nvPr/>
        </p:nvSpPr>
        <p:spPr bwMode="auto">
          <a:xfrm>
            <a:off x="364219" y="2640643"/>
            <a:ext cx="1134835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kumimoji="1" lang="de-DE" altLang="de-DE" sz="1600" dirty="0"/>
              <a:t>Entstandene Kosten für Such-, Rettungs- oder Bergungseinsätze, auch ohne Unfall, sind vom Versicherer zu tragen, wenn ein Unfall unmittelbar drohte oder nach den konkreten Umständen zu vermuten war</a:t>
            </a:r>
          </a:p>
          <a:p>
            <a:pPr>
              <a:spcBef>
                <a:spcPct val="50000"/>
              </a:spcBef>
              <a:buClr>
                <a:srgbClr val="1D2D4B"/>
              </a:buClr>
              <a:buFont typeface="Wingdings" panose="05000000000000000000" pitchFamily="2" charset="2"/>
              <a:buChar char="§"/>
            </a:pPr>
            <a:r>
              <a:rPr kumimoji="1" lang="de-DE" altLang="de-DE" sz="1600" dirty="0"/>
              <a:t>Gibt es einen anderen Ersatzpflichtigen, so trägt der Versicherer nur die restlichen Kosten</a:t>
            </a:r>
          </a:p>
          <a:p>
            <a:pPr>
              <a:spcBef>
                <a:spcPct val="50000"/>
              </a:spcBef>
              <a:buClr>
                <a:srgbClr val="1D2D4B"/>
              </a:buClr>
              <a:buFont typeface="Wingdings" panose="05000000000000000000" pitchFamily="2" charset="2"/>
              <a:buChar char="§"/>
            </a:pPr>
            <a:r>
              <a:rPr kumimoji="1" lang="de-DE" altLang="de-DE" sz="1600" dirty="0"/>
              <a:t>Bestreitet dieser Ersatzpflichtige seine Leistungspflicht, kann der Versicherungsnehmer sich direkt an den Versicherer wenden</a:t>
            </a:r>
          </a:p>
          <a:p>
            <a:pPr>
              <a:spcBef>
                <a:spcPct val="50000"/>
              </a:spcBef>
              <a:buClr>
                <a:srgbClr val="1D2D4B"/>
              </a:buClr>
              <a:buFont typeface="Wingdings" panose="05000000000000000000" pitchFamily="2" charset="2"/>
              <a:buChar char="§"/>
            </a:pPr>
            <a:r>
              <a:rPr kumimoji="1" lang="de-DE" altLang="de-DE" sz="1600" dirty="0"/>
              <a:t>Bergungskosten werden bis zur vereinbarten Höhe gezahlt, in der Regel zwischen 5.000 € und 75.000 </a:t>
            </a:r>
            <a:r>
              <a:rPr kumimoji="1" lang="de-DE" altLang="de-DE" sz="1600" dirty="0" smtClean="0"/>
              <a:t>€</a:t>
            </a:r>
            <a:endParaRPr kumimoji="1" lang="de-DE" altLang="de-DE" sz="1600" dirty="0"/>
          </a:p>
        </p:txBody>
      </p:sp>
    </p:spTree>
    <p:extLst>
      <p:ext uri="{BB962C8B-B14F-4D97-AF65-F5344CB8AC3E}">
        <p14:creationId xmlns:p14="http://schemas.microsoft.com/office/powerpoint/2010/main" val="2942732816"/>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164</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lang="de-DE" altLang="de-DE" sz="1800" b="1" u="sng" dirty="0"/>
              <a:t>Kurkostenbeihilfe</a:t>
            </a:r>
            <a:endParaRPr kumimoji="1" lang="de-DE" altLang="de-DE" sz="1800" b="1" u="sng" dirty="0"/>
          </a:p>
        </p:txBody>
      </p:sp>
      <p:sp>
        <p:nvSpPr>
          <p:cNvPr id="11" name="Text Box 4"/>
          <p:cNvSpPr txBox="1">
            <a:spLocks noChangeArrowheads="1"/>
          </p:cNvSpPr>
          <p:nvPr/>
        </p:nvSpPr>
        <p:spPr bwMode="auto">
          <a:xfrm>
            <a:off x="364219" y="2640643"/>
            <a:ext cx="1134835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pPr>
            <a:r>
              <a:rPr kumimoji="1" lang="de-DE" altLang="de-DE" sz="1600" dirty="0"/>
              <a:t>Der Versicherer zahlt den vereinbarten Betrag, wenn:</a:t>
            </a:r>
          </a:p>
          <a:p>
            <a:pPr>
              <a:spcBef>
                <a:spcPct val="50000"/>
              </a:spcBef>
              <a:buClr>
                <a:srgbClr val="1D2D4B"/>
              </a:buClr>
            </a:pPr>
            <a:endParaRPr kumimoji="1" lang="de-DE" altLang="de-DE" sz="1600" dirty="0"/>
          </a:p>
          <a:p>
            <a:pPr>
              <a:spcBef>
                <a:spcPct val="50000"/>
              </a:spcBef>
              <a:buClr>
                <a:srgbClr val="1D2D4B"/>
              </a:buClr>
              <a:buFont typeface="Wingdings" panose="05000000000000000000" pitchFamily="2" charset="2"/>
              <a:buChar char="§"/>
            </a:pPr>
            <a:r>
              <a:rPr kumimoji="1" lang="de-DE" altLang="de-DE" sz="1600" dirty="0"/>
              <a:t>Kur aufgrund der Unfallschäden verordnet wird</a:t>
            </a:r>
          </a:p>
          <a:p>
            <a:pPr>
              <a:spcBef>
                <a:spcPct val="50000"/>
              </a:spcBef>
              <a:buClr>
                <a:srgbClr val="1D2D4B"/>
              </a:buClr>
              <a:buFont typeface="Wingdings" panose="05000000000000000000" pitchFamily="2" charset="2"/>
              <a:buChar char="§"/>
            </a:pPr>
            <a:r>
              <a:rPr kumimoji="1" lang="de-DE" altLang="de-DE" sz="1600" dirty="0"/>
              <a:t>Mindestens drei Wochen </a:t>
            </a:r>
            <a:r>
              <a:rPr kumimoji="1" lang="de-DE" altLang="de-DE" sz="1600" dirty="0" err="1"/>
              <a:t>Kurdauer</a:t>
            </a:r>
            <a:endParaRPr kumimoji="1" lang="de-DE" altLang="de-DE" sz="1600" dirty="0"/>
          </a:p>
          <a:p>
            <a:pPr>
              <a:spcBef>
                <a:spcPct val="50000"/>
              </a:spcBef>
              <a:buClr>
                <a:srgbClr val="1D2D4B"/>
              </a:buClr>
              <a:buFont typeface="Wingdings" panose="05000000000000000000" pitchFamily="2" charset="2"/>
              <a:buChar char="§"/>
            </a:pPr>
            <a:r>
              <a:rPr kumimoji="1" lang="de-DE" altLang="de-DE" sz="1600" dirty="0"/>
              <a:t>Der Anspruch innerhalb von 3 Jahren nach dem Unfalltag geltend gemacht wird</a:t>
            </a:r>
          </a:p>
          <a:p>
            <a:pPr>
              <a:spcBef>
                <a:spcPct val="50000"/>
              </a:spcBef>
              <a:buClr>
                <a:srgbClr val="1D2D4B"/>
              </a:buClr>
              <a:buFont typeface="Wingdings" panose="05000000000000000000" pitchFamily="2" charset="2"/>
              <a:buChar char="§"/>
            </a:pPr>
            <a:r>
              <a:rPr kumimoji="1" lang="de-DE" altLang="de-DE" sz="1600" dirty="0"/>
              <a:t>Durch Mitwirkung von Krankheit oder Gebrechen mindert sich die Leistung entsprechend</a:t>
            </a:r>
          </a:p>
          <a:p>
            <a:pPr>
              <a:spcBef>
                <a:spcPct val="50000"/>
              </a:spcBef>
              <a:buClr>
                <a:srgbClr val="1D2D4B"/>
              </a:buClr>
              <a:buFont typeface="Wingdings" panose="05000000000000000000" pitchFamily="2" charset="2"/>
              <a:buChar char="§"/>
            </a:pPr>
            <a:r>
              <a:rPr kumimoji="1" lang="de-DE" altLang="de-DE" sz="1600" dirty="0"/>
              <a:t>Die Kurkostenbeihilfe liegt in der Regel zwischen 1.000 € bis 5.000 € (selten auch höher</a:t>
            </a:r>
            <a:r>
              <a:rPr kumimoji="1" lang="de-DE" altLang="de-DE" sz="1600" dirty="0" smtClean="0"/>
              <a:t>)</a:t>
            </a:r>
            <a:endParaRPr kumimoji="1" lang="de-DE" altLang="de-DE" sz="1600" dirty="0"/>
          </a:p>
        </p:txBody>
      </p:sp>
    </p:spTree>
    <p:extLst>
      <p:ext uri="{BB962C8B-B14F-4D97-AF65-F5344CB8AC3E}">
        <p14:creationId xmlns:p14="http://schemas.microsoft.com/office/powerpoint/2010/main" val="2550941040"/>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165</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Kosmetische Operationen</a:t>
            </a:r>
          </a:p>
        </p:txBody>
      </p:sp>
      <p:sp>
        <p:nvSpPr>
          <p:cNvPr id="11" name="Text Box 4"/>
          <p:cNvSpPr txBox="1">
            <a:spLocks noChangeArrowheads="1"/>
          </p:cNvSpPr>
          <p:nvPr/>
        </p:nvSpPr>
        <p:spPr bwMode="auto">
          <a:xfrm>
            <a:off x="364219" y="2640643"/>
            <a:ext cx="1134835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pPr>
            <a:r>
              <a:rPr kumimoji="1" lang="de-DE" altLang="de-DE" sz="1600" dirty="0"/>
              <a:t>Dieser zuschlagsfreie Einschluss ist an eine Operation und klinische Behandlung gebunden, wenn</a:t>
            </a:r>
            <a:r>
              <a:rPr kumimoji="1" lang="de-DE" altLang="de-DE" sz="1600" dirty="0" smtClean="0"/>
              <a:t>:</a:t>
            </a:r>
            <a:endParaRPr kumimoji="1" lang="de-DE" altLang="de-DE" sz="1600" dirty="0"/>
          </a:p>
          <a:p>
            <a:pPr>
              <a:spcBef>
                <a:spcPct val="50000"/>
              </a:spcBef>
              <a:buClr>
                <a:srgbClr val="1D2D4B"/>
              </a:buClr>
              <a:buFont typeface="Wingdings" panose="05000000000000000000" pitchFamily="2" charset="2"/>
              <a:buChar char="§"/>
            </a:pPr>
            <a:endParaRPr kumimoji="1" lang="de-DE" altLang="de-DE" sz="1600" dirty="0" smtClean="0"/>
          </a:p>
          <a:p>
            <a:pPr>
              <a:spcBef>
                <a:spcPct val="50000"/>
              </a:spcBef>
              <a:buClr>
                <a:srgbClr val="1D2D4B"/>
              </a:buClr>
              <a:buFont typeface="Wingdings" panose="05000000000000000000" pitchFamily="2" charset="2"/>
              <a:buChar char="§"/>
            </a:pPr>
            <a:r>
              <a:rPr kumimoji="1" lang="de-DE" altLang="de-DE" sz="1600" dirty="0" smtClean="0"/>
              <a:t>Die </a:t>
            </a:r>
            <a:r>
              <a:rPr kumimoji="1" lang="de-DE" altLang="de-DE" sz="1600" dirty="0"/>
              <a:t>Unfallverletzungen nach Abschluss der Heilbehandlung es erforderlich machen</a:t>
            </a:r>
          </a:p>
          <a:p>
            <a:pPr>
              <a:spcBef>
                <a:spcPct val="50000"/>
              </a:spcBef>
              <a:buClr>
                <a:srgbClr val="1D2D4B"/>
              </a:buClr>
              <a:buFont typeface="Wingdings" panose="05000000000000000000" pitchFamily="2" charset="2"/>
              <a:buChar char="§"/>
            </a:pPr>
            <a:r>
              <a:rPr kumimoji="1" lang="de-DE" altLang="de-DE" sz="1600" dirty="0"/>
              <a:t>Der Zeitraum von drei Jahren nach Unfalltag nicht überschritten wird</a:t>
            </a:r>
          </a:p>
        </p:txBody>
      </p:sp>
    </p:spTree>
    <p:extLst>
      <p:ext uri="{BB962C8B-B14F-4D97-AF65-F5344CB8AC3E}">
        <p14:creationId xmlns:p14="http://schemas.microsoft.com/office/powerpoint/2010/main" val="3126794589"/>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166</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Kosmetische Operationen</a:t>
            </a:r>
          </a:p>
        </p:txBody>
      </p:sp>
      <p:sp>
        <p:nvSpPr>
          <p:cNvPr id="11" name="Text Box 4"/>
          <p:cNvSpPr txBox="1">
            <a:spLocks noChangeArrowheads="1"/>
          </p:cNvSpPr>
          <p:nvPr/>
        </p:nvSpPr>
        <p:spPr bwMode="auto">
          <a:xfrm>
            <a:off x="364219" y="2640643"/>
            <a:ext cx="11348355"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pPr>
            <a:r>
              <a:rPr kumimoji="1" lang="de-DE" altLang="de-DE" sz="1600" dirty="0"/>
              <a:t>Die Kostenübernahme beinhaltet:</a:t>
            </a:r>
          </a:p>
          <a:p>
            <a:pPr>
              <a:spcBef>
                <a:spcPct val="50000"/>
              </a:spcBef>
              <a:buClr>
                <a:srgbClr val="1D2D4B"/>
              </a:buClr>
              <a:buFont typeface="Wingdings" panose="05000000000000000000" pitchFamily="2" charset="2"/>
              <a:buChar char="§"/>
            </a:pPr>
            <a:endParaRPr kumimoji="1" lang="de-DE" altLang="de-DE" sz="1600" dirty="0" smtClean="0"/>
          </a:p>
          <a:p>
            <a:pPr>
              <a:spcBef>
                <a:spcPct val="50000"/>
              </a:spcBef>
              <a:buClr>
                <a:srgbClr val="1D2D4B"/>
              </a:buClr>
              <a:buFont typeface="Wingdings" panose="05000000000000000000" pitchFamily="2" charset="2"/>
              <a:buChar char="§"/>
            </a:pPr>
            <a:r>
              <a:rPr kumimoji="1" lang="de-DE" altLang="de-DE" sz="1600" dirty="0"/>
              <a:t>Arzthonorare</a:t>
            </a:r>
          </a:p>
          <a:p>
            <a:pPr>
              <a:spcBef>
                <a:spcPct val="50000"/>
              </a:spcBef>
              <a:buClr>
                <a:srgbClr val="1D2D4B"/>
              </a:buClr>
              <a:buFont typeface="Wingdings" panose="05000000000000000000" pitchFamily="2" charset="2"/>
              <a:buChar char="§"/>
            </a:pPr>
            <a:r>
              <a:rPr kumimoji="1" lang="de-DE" altLang="de-DE" sz="1600" dirty="0"/>
              <a:t>sonstige Kosten der kosmetischen Operation</a:t>
            </a:r>
          </a:p>
          <a:p>
            <a:pPr>
              <a:spcBef>
                <a:spcPct val="50000"/>
              </a:spcBef>
              <a:buClr>
                <a:srgbClr val="1D2D4B"/>
              </a:buClr>
              <a:buFont typeface="Wingdings" panose="05000000000000000000" pitchFamily="2" charset="2"/>
              <a:buChar char="§"/>
            </a:pPr>
            <a:r>
              <a:rPr kumimoji="1" lang="de-DE" altLang="de-DE" sz="1600" dirty="0"/>
              <a:t>Unterbringungs- und Verpflegungskosten</a:t>
            </a:r>
          </a:p>
          <a:p>
            <a:pPr>
              <a:spcBef>
                <a:spcPct val="50000"/>
              </a:spcBef>
              <a:buClr>
                <a:srgbClr val="1D2D4B"/>
              </a:buClr>
              <a:buFont typeface="Wingdings" panose="05000000000000000000" pitchFamily="2" charset="2"/>
              <a:buChar char="§"/>
            </a:pPr>
            <a:r>
              <a:rPr kumimoji="1" lang="de-DE" altLang="de-DE" sz="1600" dirty="0"/>
              <a:t>Eventuell Zahnbehandlung und Zahnersatz bei Verlust oder Beschädigung von Schneide- und Eckzähnen, teilweise auch von Backenzähnen</a:t>
            </a:r>
          </a:p>
          <a:p>
            <a:pPr>
              <a:spcBef>
                <a:spcPct val="50000"/>
              </a:spcBef>
              <a:buClr>
                <a:srgbClr val="1D2D4B"/>
              </a:buClr>
              <a:buFont typeface="Wingdings" panose="05000000000000000000" pitchFamily="2" charset="2"/>
              <a:buChar char="§"/>
            </a:pPr>
            <a:r>
              <a:rPr kumimoji="1" lang="de-DE" altLang="de-DE" sz="1600" dirty="0"/>
              <a:t>Leistung erfolgt nach durchgeführter Operation, klinischer Behandlung oder Zahnbehandlung </a:t>
            </a:r>
          </a:p>
        </p:txBody>
      </p:sp>
    </p:spTree>
    <p:extLst>
      <p:ext uri="{BB962C8B-B14F-4D97-AF65-F5344CB8AC3E}">
        <p14:creationId xmlns:p14="http://schemas.microsoft.com/office/powerpoint/2010/main" val="1952882288"/>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167</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Font typeface="Wingdings" panose="05000000000000000000" pitchFamily="2" charset="2"/>
              <a:buNone/>
            </a:pPr>
            <a:r>
              <a:rPr kumimoji="1" lang="de-DE" altLang="de-DE" sz="1800" b="1" u="sng" dirty="0"/>
              <a:t>Neugeborene</a:t>
            </a:r>
          </a:p>
        </p:txBody>
      </p:sp>
      <p:sp>
        <p:nvSpPr>
          <p:cNvPr id="11" name="Text Box 4"/>
          <p:cNvSpPr txBox="1">
            <a:spLocks noChangeArrowheads="1"/>
          </p:cNvSpPr>
          <p:nvPr/>
        </p:nvSpPr>
        <p:spPr bwMode="auto">
          <a:xfrm>
            <a:off x="364219" y="2640643"/>
            <a:ext cx="1134835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spcAft>
                <a:spcPct val="50000"/>
              </a:spcAft>
              <a:buClr>
                <a:srgbClr val="1D2D4B"/>
              </a:buClr>
              <a:buFont typeface="Wingdings" panose="05000000000000000000" pitchFamily="2" charset="2"/>
              <a:buChar char="§"/>
            </a:pPr>
            <a:r>
              <a:rPr kumimoji="1" lang="de-DE" altLang="de-DE" sz="1600" dirty="0"/>
              <a:t>Beitragsfreie Mitversicherung maximal für ein Jahr (bis zur nächsten Hauptfälligkeit)</a:t>
            </a:r>
          </a:p>
          <a:p>
            <a:pPr>
              <a:spcBef>
                <a:spcPct val="50000"/>
              </a:spcBef>
              <a:spcAft>
                <a:spcPct val="50000"/>
              </a:spcAft>
              <a:buClr>
                <a:srgbClr val="1D2D4B"/>
              </a:buClr>
              <a:buFont typeface="Wingdings" panose="05000000000000000000" pitchFamily="2" charset="2"/>
              <a:buChar char="§"/>
            </a:pPr>
            <a:r>
              <a:rPr kumimoji="1" lang="de-DE" altLang="de-DE" sz="1600" dirty="0"/>
              <a:t>Die Versicherungssumme beträgt regelmäßig 50 Prozent der Versicherungssumme des Versicherungsnehmers ohne Progression</a:t>
            </a:r>
          </a:p>
          <a:p>
            <a:pPr>
              <a:spcBef>
                <a:spcPct val="50000"/>
              </a:spcBef>
              <a:buClr>
                <a:srgbClr val="1D2D4B"/>
              </a:buClr>
              <a:buFont typeface="Wingdings" panose="05000000000000000000" pitchFamily="2" charset="2"/>
              <a:buChar char="§"/>
            </a:pPr>
            <a:r>
              <a:rPr kumimoji="1" lang="de-DE" altLang="de-DE" sz="1600" dirty="0"/>
              <a:t>Höchstleistungen beschränken sich auf beispielsweise:</a:t>
            </a:r>
          </a:p>
          <a:p>
            <a:pPr lvl="1">
              <a:spcBef>
                <a:spcPct val="25000"/>
              </a:spcBef>
              <a:buClr>
                <a:srgbClr val="1D2D4B"/>
              </a:buClr>
            </a:pPr>
            <a:r>
              <a:rPr kumimoji="1" lang="de-DE" altLang="de-DE" sz="1600" dirty="0"/>
              <a:t>50.000 € Invaliditätsgrundsumme</a:t>
            </a:r>
          </a:p>
          <a:p>
            <a:pPr lvl="1">
              <a:spcBef>
                <a:spcPct val="25000"/>
              </a:spcBef>
              <a:buClr>
                <a:srgbClr val="1D2D4B"/>
              </a:buClr>
            </a:pPr>
            <a:r>
              <a:rPr kumimoji="1" lang="de-DE" altLang="de-DE" sz="1600" dirty="0"/>
              <a:t>5.000 € im Todesfall</a:t>
            </a:r>
          </a:p>
          <a:p>
            <a:pPr lvl="1">
              <a:spcBef>
                <a:spcPct val="25000"/>
              </a:spcBef>
              <a:buClr>
                <a:srgbClr val="1D2D4B"/>
              </a:buClr>
            </a:pPr>
            <a:r>
              <a:rPr kumimoji="1" lang="de-DE" altLang="de-DE" sz="1600" dirty="0"/>
              <a:t>10 € Krankenhaustagegeld und Genesungsgeld</a:t>
            </a:r>
          </a:p>
        </p:txBody>
      </p:sp>
    </p:spTree>
    <p:extLst>
      <p:ext uri="{BB962C8B-B14F-4D97-AF65-F5344CB8AC3E}">
        <p14:creationId xmlns:p14="http://schemas.microsoft.com/office/powerpoint/2010/main" val="837892768"/>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168</a:t>
            </a:fld>
            <a:endParaRPr lang="de-DE"/>
          </a:p>
        </p:txBody>
      </p:sp>
      <p:sp>
        <p:nvSpPr>
          <p:cNvPr id="3" name="Textplatzhalter 2"/>
          <p:cNvSpPr>
            <a:spLocks noGrp="1"/>
          </p:cNvSpPr>
          <p:nvPr>
            <p:ph type="body" sz="quarter" idx="10"/>
          </p:nvPr>
        </p:nvSpPr>
        <p:spPr/>
        <p:txBody>
          <a:bodyPr/>
          <a:lstStyle/>
          <a:p>
            <a:r>
              <a:rPr lang="de-DE" altLang="de-DE" dirty="0" smtClean="0"/>
              <a:t>Unfall-Zusatzleistungen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Unfallrente</a:t>
            </a:r>
          </a:p>
        </p:txBody>
      </p:sp>
      <p:sp>
        <p:nvSpPr>
          <p:cNvPr id="11" name="Text Box 4"/>
          <p:cNvSpPr txBox="1">
            <a:spLocks noChangeArrowheads="1"/>
          </p:cNvSpPr>
          <p:nvPr/>
        </p:nvSpPr>
        <p:spPr bwMode="auto">
          <a:xfrm>
            <a:off x="364219" y="2640643"/>
            <a:ext cx="1134835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buFont typeface="Wingdings" panose="05000000000000000000" pitchFamily="2" charset="2"/>
              <a:buChar char="§"/>
            </a:pPr>
            <a:r>
              <a:rPr kumimoji="1" lang="de-DE" altLang="de-DE" sz="1600" dirty="0"/>
              <a:t>Voraussetzungen der Leistungen einer Unfallrente entsprechen den Voraussetzungen für die Invaliditätsleistung</a:t>
            </a:r>
            <a:br>
              <a:rPr kumimoji="1" lang="de-DE" altLang="de-DE" sz="1600" dirty="0"/>
            </a:br>
            <a:r>
              <a:rPr kumimoji="1" lang="de-DE" altLang="de-DE" sz="1600" dirty="0"/>
              <a:t>(Ziffer 5.1 Abs.1 und 2)</a:t>
            </a:r>
          </a:p>
          <a:p>
            <a:pPr>
              <a:spcBef>
                <a:spcPct val="50000"/>
              </a:spcBef>
              <a:buClr>
                <a:srgbClr val="1D2D4B"/>
              </a:buClr>
              <a:buFont typeface="Wingdings" panose="05000000000000000000" pitchFamily="2" charset="2"/>
              <a:buChar char="§"/>
            </a:pPr>
            <a:r>
              <a:rPr kumimoji="1" lang="de-DE" altLang="de-DE" sz="1600" dirty="0"/>
              <a:t>Der Invaliditätsgrad muss durch den Unfall mindestens 50 Prozent </a:t>
            </a:r>
            <a:r>
              <a:rPr kumimoji="1" lang="de-DE" altLang="de-DE" sz="1600" dirty="0" smtClean="0"/>
              <a:t>betragen</a:t>
            </a:r>
          </a:p>
          <a:p>
            <a:pPr>
              <a:spcBef>
                <a:spcPct val="50000"/>
              </a:spcBef>
              <a:buClr>
                <a:srgbClr val="1D2D4B"/>
              </a:buClr>
              <a:buFont typeface="Wingdings" panose="05000000000000000000" pitchFamily="2" charset="2"/>
              <a:buChar char="§"/>
            </a:pPr>
            <a:r>
              <a:rPr kumimoji="1" lang="de-DE" altLang="de-DE" sz="1600" dirty="0" smtClean="0"/>
              <a:t>Zahlung </a:t>
            </a:r>
            <a:r>
              <a:rPr kumimoji="1" lang="de-DE" altLang="de-DE" sz="1600" dirty="0"/>
              <a:t>der Unfallrente erfolgt ab Schadentag</a:t>
            </a:r>
          </a:p>
          <a:p>
            <a:pPr>
              <a:spcBef>
                <a:spcPct val="50000"/>
              </a:spcBef>
              <a:buClr>
                <a:srgbClr val="1D2D4B"/>
              </a:buClr>
              <a:buFont typeface="Wingdings" panose="05000000000000000000" pitchFamily="2" charset="2"/>
              <a:buChar char="§"/>
            </a:pPr>
            <a:r>
              <a:rPr kumimoji="1" lang="de-DE" altLang="de-DE" sz="1600" dirty="0"/>
              <a:t>Monatliche Vorauszahlung bis zum Ende des Monats, in dem die versicherte Person stirbt</a:t>
            </a:r>
          </a:p>
          <a:p>
            <a:pPr>
              <a:spcBef>
                <a:spcPct val="50000"/>
              </a:spcBef>
              <a:buClr>
                <a:srgbClr val="1D2D4B"/>
              </a:buClr>
              <a:buFont typeface="Wingdings" panose="05000000000000000000" pitchFamily="2" charset="2"/>
              <a:buChar char="§"/>
            </a:pPr>
            <a:r>
              <a:rPr kumimoji="1" lang="de-DE" altLang="de-DE" sz="1600" dirty="0"/>
              <a:t>Die Unfallrente wird in Höhe der Versicherungssumme geleistet, unabhängig vom Alter der versicherten Person</a:t>
            </a:r>
          </a:p>
          <a:p>
            <a:pPr>
              <a:spcBef>
                <a:spcPct val="50000"/>
              </a:spcBef>
              <a:buClr>
                <a:srgbClr val="1D2D4B"/>
              </a:buClr>
              <a:buFont typeface="Wingdings" panose="05000000000000000000" pitchFamily="2" charset="2"/>
              <a:buChar char="§"/>
            </a:pPr>
            <a:r>
              <a:rPr kumimoji="1" lang="de-DE" altLang="de-DE" sz="1600" dirty="0"/>
              <a:t>Leistung endet (außer durch Tod) zum Ende des Monats, in dem der unfallbedingte Invaliditätsgrad auf unter 50% bescheinigt wird </a:t>
            </a:r>
          </a:p>
          <a:p>
            <a:pPr>
              <a:spcBef>
                <a:spcPct val="50000"/>
              </a:spcBef>
              <a:buClr>
                <a:srgbClr val="1D2D4B"/>
              </a:buClr>
              <a:buFont typeface="Wingdings" panose="05000000000000000000" pitchFamily="2" charset="2"/>
              <a:buChar char="§"/>
            </a:pPr>
            <a:r>
              <a:rPr kumimoji="1" lang="de-DE" altLang="de-DE" sz="1600" dirty="0"/>
              <a:t>Bis zur Besserung des Gesundheitszustandes erbrachte Rentenleistungen sind nicht </a:t>
            </a:r>
            <a:r>
              <a:rPr kumimoji="1" lang="de-DE" altLang="de-DE" sz="1600" dirty="0" smtClean="0"/>
              <a:t>zurückzuzahlen</a:t>
            </a:r>
            <a:endParaRPr kumimoji="1" lang="de-DE" altLang="de-DE" sz="1600" dirty="0"/>
          </a:p>
        </p:txBody>
      </p:sp>
    </p:spTree>
    <p:extLst>
      <p:ext uri="{BB962C8B-B14F-4D97-AF65-F5344CB8AC3E}">
        <p14:creationId xmlns:p14="http://schemas.microsoft.com/office/powerpoint/2010/main" val="4178779145"/>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169</a:t>
            </a:fld>
            <a:endParaRPr lang="de-DE"/>
          </a:p>
        </p:txBody>
      </p:sp>
      <p:sp>
        <p:nvSpPr>
          <p:cNvPr id="3" name="Textplatzhalter 2"/>
          <p:cNvSpPr>
            <a:spLocks noGrp="1"/>
          </p:cNvSpPr>
          <p:nvPr>
            <p:ph type="body" sz="quarter" idx="10"/>
          </p:nvPr>
        </p:nvSpPr>
        <p:spPr/>
        <p:txBody>
          <a:bodyPr/>
          <a:lstStyle/>
          <a:p>
            <a:r>
              <a:rPr lang="de-DE" altLang="de-DE" dirty="0" smtClean="0"/>
              <a:t>Motive und Lösungen</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3219007" y="2731857"/>
            <a:ext cx="5772150" cy="2790825"/>
          </a:xfrm>
          <a:prstGeom prst="rect">
            <a:avLst/>
          </a:prstGeom>
        </p:spPr>
      </p:pic>
    </p:spTree>
    <p:extLst>
      <p:ext uri="{BB962C8B-B14F-4D97-AF65-F5344CB8AC3E}">
        <p14:creationId xmlns:p14="http://schemas.microsoft.com/office/powerpoint/2010/main" val="1595256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quarter" idx="10"/>
          </p:nvPr>
        </p:nvSpPr>
        <p:spPr/>
        <p:txBody>
          <a:bodyPr/>
          <a:lstStyle/>
          <a:p>
            <a:r>
              <a:rPr lang="de-DE" dirty="0"/>
              <a:t>Geltungsbereich</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Die Privathaftpflichtversicherung schützt (weltweit) und rund um die Uhr für maximal 1 Jahr.</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355336832"/>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170</a:t>
            </a:fld>
            <a:endParaRPr lang="de-DE"/>
          </a:p>
        </p:txBody>
      </p:sp>
      <p:sp>
        <p:nvSpPr>
          <p:cNvPr id="3" name="Textplatzhalter 2"/>
          <p:cNvSpPr>
            <a:spLocks noGrp="1"/>
          </p:cNvSpPr>
          <p:nvPr>
            <p:ph type="body" sz="quarter" idx="10"/>
          </p:nvPr>
        </p:nvSpPr>
        <p:spPr/>
        <p:txBody>
          <a:bodyPr/>
          <a:lstStyle/>
          <a:p>
            <a:r>
              <a:rPr lang="de-DE" altLang="de-DE" dirty="0"/>
              <a:t>Motive und Lösungen | Tarife mit/ohne Gesundheitsfragen</a:t>
            </a:r>
            <a:endParaRPr lang="de-DE" dirty="0"/>
          </a:p>
          <a:p>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r>
              <a:rPr kumimoji="1" lang="de-DE" altLang="de-DE" sz="1800" b="1" u="sng" dirty="0"/>
              <a:t>Besonderheiten in der Beratung </a:t>
            </a:r>
          </a:p>
          <a:p>
            <a:pPr>
              <a:spcBef>
                <a:spcPct val="50000"/>
              </a:spcBef>
            </a:pPr>
            <a:endParaRPr kumimoji="1" lang="de-DE" altLang="de-DE" sz="1800" b="1" u="sng" dirty="0"/>
          </a:p>
        </p:txBody>
      </p:sp>
      <p:sp>
        <p:nvSpPr>
          <p:cNvPr id="11" name="Text Box 4"/>
          <p:cNvSpPr txBox="1">
            <a:spLocks noChangeArrowheads="1"/>
          </p:cNvSpPr>
          <p:nvPr/>
        </p:nvSpPr>
        <p:spPr bwMode="auto">
          <a:xfrm>
            <a:off x="364219" y="2640643"/>
            <a:ext cx="11348355"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buFont typeface="Wingdings" panose="05000000000000000000" pitchFamily="2" charset="2"/>
              <a:buChar char="§"/>
            </a:pPr>
            <a:r>
              <a:rPr kumimoji="1" lang="de-DE" altLang="de-DE" sz="1600" dirty="0"/>
              <a:t>Hinweise bei bestehenden Gebrechen und Invalidität in Tarifen auch ohne </a:t>
            </a:r>
            <a:r>
              <a:rPr kumimoji="1" lang="de-DE" altLang="de-DE" sz="1600" dirty="0" smtClean="0"/>
              <a:t>Gesundheitsangaben</a:t>
            </a:r>
          </a:p>
          <a:p>
            <a:pPr lvl="1">
              <a:spcBef>
                <a:spcPct val="100000"/>
              </a:spcBef>
              <a:buClr>
                <a:srgbClr val="1D2D4B"/>
              </a:buClr>
            </a:pPr>
            <a:r>
              <a:rPr kumimoji="1" lang="de-DE" altLang="de-DE" sz="1400" dirty="0" smtClean="0"/>
              <a:t>Im </a:t>
            </a:r>
            <a:r>
              <a:rPr kumimoji="1" lang="de-DE" altLang="de-DE" sz="1400" dirty="0"/>
              <a:t>Leistungsfall werden Gebrechen und Krankheiten entsprechend der Mitwirkung berücksichtigt</a:t>
            </a:r>
            <a:r>
              <a:rPr kumimoji="1" lang="de-DE" altLang="de-DE" sz="1400" dirty="0" smtClean="0"/>
              <a:t>.</a:t>
            </a:r>
            <a:endParaRPr kumimoji="1" lang="de-DE" altLang="de-DE" sz="1400" dirty="0"/>
          </a:p>
          <a:p>
            <a:pPr lvl="1">
              <a:spcBef>
                <a:spcPct val="100000"/>
              </a:spcBef>
              <a:buClr>
                <a:srgbClr val="1D2D4B"/>
              </a:buClr>
            </a:pPr>
            <a:r>
              <a:rPr kumimoji="1" lang="de-DE" altLang="de-DE" sz="1400" dirty="0"/>
              <a:t>Dieses gilt auch wenn sie während der Vertragslaufzeit erst eintreten</a:t>
            </a:r>
            <a:r>
              <a:rPr kumimoji="1" lang="de-DE" altLang="de-DE" sz="1400" dirty="0" smtClean="0"/>
              <a:t>.</a:t>
            </a:r>
            <a:endParaRPr kumimoji="1" lang="de-DE" altLang="de-DE" sz="1400" dirty="0"/>
          </a:p>
          <a:p>
            <a:pPr lvl="1">
              <a:spcBef>
                <a:spcPct val="100000"/>
              </a:spcBef>
              <a:buClr>
                <a:srgbClr val="1D2D4B"/>
              </a:buClr>
            </a:pPr>
            <a:r>
              <a:rPr kumimoji="1" lang="de-DE" altLang="de-DE" sz="1400" dirty="0"/>
              <a:t>Gerade wegen einer möglichen Mitwirkung von Gebrechen und Krankheiten ist es besonders wichtig Tarife zu </a:t>
            </a:r>
            <a:r>
              <a:rPr kumimoji="1" lang="de-DE" altLang="de-DE" sz="1400" dirty="0" smtClean="0"/>
              <a:t>wählen, die </a:t>
            </a:r>
            <a:r>
              <a:rPr kumimoji="1" lang="de-DE" altLang="de-DE" sz="1400" dirty="0"/>
              <a:t>auf eine Anrechnung verzichten oder diese erst ab sehr hohen Anteil berücksichtigen. </a:t>
            </a:r>
          </a:p>
          <a:p>
            <a:pPr>
              <a:spcBef>
                <a:spcPct val="100000"/>
              </a:spcBef>
              <a:buClr>
                <a:srgbClr val="1D2D4B"/>
              </a:buClr>
              <a:buFont typeface="Wingdings" panose="05000000000000000000" pitchFamily="2" charset="2"/>
              <a:buChar char="§"/>
            </a:pPr>
            <a:endParaRPr kumimoji="1" lang="de-DE" altLang="de-DE" sz="1600" dirty="0"/>
          </a:p>
        </p:txBody>
      </p:sp>
    </p:spTree>
    <p:extLst>
      <p:ext uri="{BB962C8B-B14F-4D97-AF65-F5344CB8AC3E}">
        <p14:creationId xmlns:p14="http://schemas.microsoft.com/office/powerpoint/2010/main" val="1375119470"/>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171</a:t>
            </a:fld>
            <a:endParaRPr lang="de-DE"/>
          </a:p>
        </p:txBody>
      </p:sp>
      <p:sp>
        <p:nvSpPr>
          <p:cNvPr id="3" name="Textplatzhalter 2"/>
          <p:cNvSpPr>
            <a:spLocks noGrp="1"/>
          </p:cNvSpPr>
          <p:nvPr>
            <p:ph type="body" sz="quarter" idx="10"/>
          </p:nvPr>
        </p:nvSpPr>
        <p:spPr/>
        <p:txBody>
          <a:bodyPr/>
          <a:lstStyle/>
          <a:p>
            <a:r>
              <a:rPr lang="de-DE" altLang="de-DE" dirty="0" smtClean="0"/>
              <a:t>Motive und Lösungen | Tarife mit/ohne Gesundheitsfragen</a:t>
            </a:r>
            <a:endParaRPr lang="de-DE" dirty="0"/>
          </a:p>
        </p:txBody>
      </p:sp>
      <p:sp>
        <p:nvSpPr>
          <p:cNvPr id="5" name="Titel 4"/>
          <p:cNvSpPr>
            <a:spLocks noGrp="1"/>
          </p:cNvSpPr>
          <p:nvPr>
            <p:ph type="title"/>
          </p:nvPr>
        </p:nvSpPr>
        <p:spPr/>
        <p:txBody>
          <a:bodyPr/>
          <a:lstStyle/>
          <a:p>
            <a:r>
              <a:rPr lang="de-DE" dirty="0"/>
              <a:t>Beraterausbildung | Unfall</a:t>
            </a:r>
          </a:p>
        </p:txBody>
      </p:sp>
      <p:sp>
        <p:nvSpPr>
          <p:cNvPr id="6" name="Textplatzhalter 4"/>
          <p:cNvSpPr>
            <a:spLocks noGrp="1"/>
          </p:cNvSpPr>
          <p:nvPr/>
        </p:nvSpPr>
        <p:spPr>
          <a:xfrm>
            <a:off x="6952614" y="2935029"/>
            <a:ext cx="1349375" cy="1341108"/>
          </a:xfrm>
          <a:prstGeom prst="rect">
            <a:avLst/>
          </a:prstGeom>
          <a:ln>
            <a:solidFill>
              <a:srgbClr val="1D2D4B"/>
            </a:solidFill>
          </a:ln>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200" dirty="0" smtClean="0"/>
              <a:t>Premium</a:t>
            </a:r>
            <a:br>
              <a:rPr lang="de-DE" sz="1200" dirty="0" smtClean="0"/>
            </a:br>
            <a:endParaRPr lang="de-DE" sz="1200" dirty="0" smtClean="0"/>
          </a:p>
          <a:p>
            <a:pPr algn="ctr"/>
            <a:r>
              <a:rPr lang="de-DE" sz="1200" dirty="0" smtClean="0"/>
              <a:t>GP</a:t>
            </a:r>
          </a:p>
          <a:p>
            <a:pPr algn="ctr"/>
            <a:r>
              <a:rPr lang="de-DE" sz="1200" dirty="0" smtClean="0"/>
              <a:t>MA 50 %</a:t>
            </a:r>
            <a:br>
              <a:rPr lang="de-DE" sz="1200" dirty="0" smtClean="0"/>
            </a:br>
            <a:r>
              <a:rPr lang="de-DE" sz="1200" dirty="0" smtClean="0"/>
              <a:t>(ab 60. LJ 25 %)</a:t>
            </a:r>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532" y="2446948"/>
            <a:ext cx="801537" cy="320615"/>
          </a:xfrm>
          <a:prstGeom prst="rect">
            <a:avLst/>
          </a:prstGeom>
        </p:spPr>
      </p:pic>
      <p:grpSp>
        <p:nvGrpSpPr>
          <p:cNvPr id="8" name="Gruppieren 7"/>
          <p:cNvGrpSpPr/>
          <p:nvPr/>
        </p:nvGrpSpPr>
        <p:grpSpPr>
          <a:xfrm>
            <a:off x="809150" y="2288798"/>
            <a:ext cx="1349374" cy="2452023"/>
            <a:chOff x="626700" y="2060575"/>
            <a:chExt cx="1349374" cy="2452023"/>
          </a:xfrm>
        </p:grpSpPr>
        <p:pic>
          <p:nvPicPr>
            <p:cNvPr id="51" name="Grafik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495" y="2219742"/>
              <a:ext cx="985784" cy="292118"/>
            </a:xfrm>
            <a:prstGeom prst="rect">
              <a:avLst/>
            </a:prstGeom>
          </p:spPr>
        </p:pic>
        <p:sp>
          <p:nvSpPr>
            <p:cNvPr id="52" name="Textplatzhalter 4"/>
            <p:cNvSpPr txBox="1">
              <a:spLocks/>
            </p:cNvSpPr>
            <p:nvPr/>
          </p:nvSpPr>
          <p:spPr>
            <a:xfrm>
              <a:off x="626700" y="2707821"/>
              <a:ext cx="1349374"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Silber</a:t>
              </a:r>
              <a:br>
                <a:rPr lang="de-DE" sz="1200" dirty="0" smtClean="0"/>
              </a:br>
              <a:endParaRPr lang="de-DE" sz="1200" dirty="0" smtClean="0"/>
            </a:p>
            <a:p>
              <a:pPr algn="ctr"/>
              <a:r>
                <a:rPr lang="de-DE" sz="1200" dirty="0" smtClean="0"/>
                <a:t>Ohne GP</a:t>
              </a:r>
            </a:p>
            <a:p>
              <a:pPr algn="ctr"/>
              <a:r>
                <a:rPr lang="de-DE" sz="1200" dirty="0" smtClean="0"/>
                <a:t>MA 50 %</a:t>
              </a:r>
              <a:endParaRPr lang="de-DE" sz="1200" dirty="0"/>
            </a:p>
          </p:txBody>
        </p:sp>
        <p:sp>
          <p:nvSpPr>
            <p:cNvPr id="53" name="Textplatzhalter 4"/>
            <p:cNvSpPr txBox="1">
              <a:spLocks/>
            </p:cNvSpPr>
            <p:nvPr/>
          </p:nvSpPr>
          <p:spPr>
            <a:xfrm>
              <a:off x="626700" y="4123647"/>
              <a:ext cx="1349374"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64,74 €</a:t>
              </a:r>
              <a:endParaRPr lang="de-DE" sz="1200" b="1" dirty="0"/>
            </a:p>
          </p:txBody>
        </p:sp>
        <p:sp>
          <p:nvSpPr>
            <p:cNvPr id="54" name="Textplatzhalter 4"/>
            <p:cNvSpPr txBox="1">
              <a:spLocks/>
            </p:cNvSpPr>
            <p:nvPr/>
          </p:nvSpPr>
          <p:spPr>
            <a:xfrm>
              <a:off x="631823" y="2060575"/>
              <a:ext cx="1344251"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grpSp>
      <p:sp>
        <p:nvSpPr>
          <p:cNvPr id="9" name="Textplatzhalter 4"/>
          <p:cNvSpPr txBox="1">
            <a:spLocks/>
          </p:cNvSpPr>
          <p:nvPr/>
        </p:nvSpPr>
        <p:spPr>
          <a:xfrm>
            <a:off x="6955184" y="2287781"/>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grpSp>
        <p:nvGrpSpPr>
          <p:cNvPr id="10" name="Gruppieren 9"/>
          <p:cNvGrpSpPr/>
          <p:nvPr/>
        </p:nvGrpSpPr>
        <p:grpSpPr>
          <a:xfrm>
            <a:off x="2340320" y="2288798"/>
            <a:ext cx="1349375" cy="2452023"/>
            <a:chOff x="2157870" y="2060575"/>
            <a:chExt cx="1349375" cy="2452023"/>
          </a:xfrm>
        </p:grpSpPr>
        <p:sp>
          <p:nvSpPr>
            <p:cNvPr id="48" name="Textplatzhalter 4"/>
            <p:cNvSpPr txBox="1">
              <a:spLocks/>
            </p:cNvSpPr>
            <p:nvPr/>
          </p:nvSpPr>
          <p:spPr>
            <a:xfrm>
              <a:off x="2157870" y="2698938"/>
              <a:ext cx="1343121"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Gold</a:t>
              </a:r>
              <a:br>
                <a:rPr lang="de-DE" sz="1200" dirty="0" smtClean="0"/>
              </a:br>
              <a:endParaRPr lang="de-DE" sz="1200" dirty="0" smtClean="0"/>
            </a:p>
            <a:p>
              <a:pPr algn="ctr"/>
              <a:r>
                <a:rPr lang="de-DE" sz="1200" dirty="0" smtClean="0"/>
                <a:t>Ohne GP</a:t>
              </a:r>
            </a:p>
            <a:p>
              <a:pPr algn="ctr"/>
              <a:r>
                <a:rPr lang="de-DE" sz="1200" dirty="0" smtClean="0"/>
                <a:t>MA 75 %</a:t>
              </a:r>
              <a:endParaRPr lang="de-DE" sz="1200" dirty="0"/>
            </a:p>
          </p:txBody>
        </p:sp>
        <p:sp>
          <p:nvSpPr>
            <p:cNvPr id="49" name="Textplatzhalter 4"/>
            <p:cNvSpPr txBox="1">
              <a:spLocks/>
            </p:cNvSpPr>
            <p:nvPr/>
          </p:nvSpPr>
          <p:spPr>
            <a:xfrm>
              <a:off x="2157870"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50" name="Textplatzhalter 4"/>
            <p:cNvSpPr txBox="1">
              <a:spLocks/>
            </p:cNvSpPr>
            <p:nvPr/>
          </p:nvSpPr>
          <p:spPr>
            <a:xfrm>
              <a:off x="2157870" y="4123647"/>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112,81 €</a:t>
              </a:r>
              <a:endParaRPr lang="de-DE" sz="1200" b="1" dirty="0"/>
            </a:p>
          </p:txBody>
        </p:sp>
      </p:grpSp>
      <p:sp>
        <p:nvSpPr>
          <p:cNvPr id="11" name="Textplatzhalter 4"/>
          <p:cNvSpPr txBox="1">
            <a:spLocks/>
          </p:cNvSpPr>
          <p:nvPr/>
        </p:nvSpPr>
        <p:spPr>
          <a:xfrm>
            <a:off x="6947073" y="4348032"/>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84,49 €</a:t>
            </a:r>
            <a:endParaRPr lang="de-DE" sz="1200" b="1" dirty="0"/>
          </a:p>
        </p:txBody>
      </p:sp>
      <p:grpSp>
        <p:nvGrpSpPr>
          <p:cNvPr id="12" name="Gruppieren 11"/>
          <p:cNvGrpSpPr/>
          <p:nvPr/>
        </p:nvGrpSpPr>
        <p:grpSpPr>
          <a:xfrm>
            <a:off x="5413267" y="2288798"/>
            <a:ext cx="1349376" cy="2452023"/>
            <a:chOff x="5248219" y="2060575"/>
            <a:chExt cx="1349376" cy="2452023"/>
          </a:xfrm>
        </p:grpSpPr>
        <p:sp>
          <p:nvSpPr>
            <p:cNvPr id="44" name="Textplatzhalter 4"/>
            <p:cNvSpPr txBox="1">
              <a:spLocks/>
            </p:cNvSpPr>
            <p:nvPr/>
          </p:nvSpPr>
          <p:spPr>
            <a:xfrm>
              <a:off x="5248219" y="270782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pPr>
              <a:r>
                <a:rPr lang="de-DE" sz="1200" dirty="0" smtClean="0"/>
                <a:t>Komplett papierl.</a:t>
              </a:r>
            </a:p>
            <a:p>
              <a:pPr algn="ctr">
                <a:lnSpc>
                  <a:spcPct val="100000"/>
                </a:lnSpc>
                <a:spcBef>
                  <a:spcPts val="0"/>
                </a:spcBef>
              </a:pPr>
              <a:r>
                <a:rPr lang="de-DE" sz="1200" dirty="0" smtClean="0"/>
                <a:t>Taxe Komfort</a:t>
              </a:r>
            </a:p>
            <a:p>
              <a:pPr algn="ctr">
                <a:lnSpc>
                  <a:spcPct val="100000"/>
                </a:lnSpc>
              </a:pPr>
              <a:r>
                <a:rPr lang="de-DE" sz="1200" dirty="0" smtClean="0"/>
                <a:t>GP</a:t>
              </a:r>
            </a:p>
            <a:p>
              <a:pPr algn="ctr">
                <a:lnSpc>
                  <a:spcPct val="100000"/>
                </a:lnSpc>
              </a:pPr>
              <a:r>
                <a:rPr lang="de-DE" sz="1200" dirty="0" smtClean="0"/>
                <a:t>MA 100 %</a:t>
              </a:r>
              <a:endParaRPr lang="de-DE" sz="1200" dirty="0"/>
            </a:p>
          </p:txBody>
        </p:sp>
        <p:pic>
          <p:nvPicPr>
            <p:cNvPr id="45" name="Grafik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9833" y="2219742"/>
              <a:ext cx="646145" cy="292119"/>
            </a:xfrm>
            <a:prstGeom prst="rect">
              <a:avLst/>
            </a:prstGeom>
          </p:spPr>
        </p:pic>
        <p:sp>
          <p:nvSpPr>
            <p:cNvPr id="46" name="Textplatzhalter 4"/>
            <p:cNvSpPr txBox="1">
              <a:spLocks/>
            </p:cNvSpPr>
            <p:nvPr/>
          </p:nvSpPr>
          <p:spPr>
            <a:xfrm>
              <a:off x="5248220"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47" name="Textplatzhalter 4"/>
            <p:cNvSpPr txBox="1">
              <a:spLocks/>
            </p:cNvSpPr>
            <p:nvPr/>
          </p:nvSpPr>
          <p:spPr>
            <a:xfrm>
              <a:off x="5248219" y="4123647"/>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101,74 €</a:t>
              </a:r>
              <a:endParaRPr lang="de-DE" sz="1200" b="1" dirty="0"/>
            </a:p>
          </p:txBody>
        </p:sp>
      </p:grpSp>
      <p:grpSp>
        <p:nvGrpSpPr>
          <p:cNvPr id="13" name="Gruppieren 12"/>
          <p:cNvGrpSpPr/>
          <p:nvPr/>
        </p:nvGrpSpPr>
        <p:grpSpPr>
          <a:xfrm>
            <a:off x="3867248" y="2284961"/>
            <a:ext cx="1349377" cy="2452022"/>
            <a:chOff x="6790357" y="2060575"/>
            <a:chExt cx="1349377" cy="2452022"/>
          </a:xfrm>
        </p:grpSpPr>
        <p:sp>
          <p:nvSpPr>
            <p:cNvPr id="40" name="Textplatzhalter 4"/>
            <p:cNvSpPr txBox="1">
              <a:spLocks/>
            </p:cNvSpPr>
            <p:nvPr/>
          </p:nvSpPr>
          <p:spPr>
            <a:xfrm>
              <a:off x="6790358"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afm Klassik Garant Exklusiv</a:t>
              </a:r>
            </a:p>
            <a:p>
              <a:pPr algn="ctr">
                <a:lnSpc>
                  <a:spcPct val="100000"/>
                </a:lnSpc>
              </a:pPr>
              <a:r>
                <a:rPr lang="de-DE" sz="1200" dirty="0"/>
                <a:t>O</a:t>
              </a:r>
              <a:r>
                <a:rPr lang="de-DE" sz="1200" dirty="0" smtClean="0"/>
                <a:t>hne GP</a:t>
              </a:r>
            </a:p>
            <a:p>
              <a:pPr algn="ctr">
                <a:lnSpc>
                  <a:spcPct val="100000"/>
                </a:lnSpc>
              </a:pPr>
              <a:r>
                <a:rPr lang="de-DE" sz="1200" dirty="0" smtClean="0"/>
                <a:t>MA 100 %</a:t>
              </a:r>
              <a:endParaRPr lang="de-DE" sz="1200" dirty="0"/>
            </a:p>
          </p:txBody>
        </p:sp>
        <p:pic>
          <p:nvPicPr>
            <p:cNvPr id="41" name="Grafik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9751" y="2219742"/>
              <a:ext cx="810586" cy="271796"/>
            </a:xfrm>
            <a:prstGeom prst="rect">
              <a:avLst/>
            </a:prstGeom>
          </p:spPr>
        </p:pic>
        <p:sp>
          <p:nvSpPr>
            <p:cNvPr id="42" name="Textplatzhalter 4"/>
            <p:cNvSpPr txBox="1">
              <a:spLocks/>
            </p:cNvSpPr>
            <p:nvPr/>
          </p:nvSpPr>
          <p:spPr>
            <a:xfrm>
              <a:off x="6790359"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43" name="Textplatzhalter 4"/>
            <p:cNvSpPr txBox="1">
              <a:spLocks/>
            </p:cNvSpPr>
            <p:nvPr/>
          </p:nvSpPr>
          <p:spPr>
            <a:xfrm>
              <a:off x="6790357"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116,96 €</a:t>
              </a:r>
              <a:endParaRPr lang="de-DE" sz="1200" b="1" dirty="0"/>
            </a:p>
          </p:txBody>
        </p:sp>
      </p:grpSp>
      <p:grpSp>
        <p:nvGrpSpPr>
          <p:cNvPr id="14" name="Gruppieren 13"/>
          <p:cNvGrpSpPr/>
          <p:nvPr/>
        </p:nvGrpSpPr>
        <p:grpSpPr>
          <a:xfrm>
            <a:off x="8489898" y="2272006"/>
            <a:ext cx="1349377" cy="2452022"/>
            <a:chOff x="8409124" y="2060575"/>
            <a:chExt cx="1349377" cy="2452022"/>
          </a:xfrm>
        </p:grpSpPr>
        <p:pic>
          <p:nvPicPr>
            <p:cNvPr id="36" name="Grafik 3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8900" y="2180230"/>
              <a:ext cx="962959" cy="252980"/>
            </a:xfrm>
            <a:prstGeom prst="rect">
              <a:avLst/>
            </a:prstGeom>
          </p:spPr>
        </p:pic>
        <p:sp>
          <p:nvSpPr>
            <p:cNvPr id="37" name="Textplatzhalter 4"/>
            <p:cNvSpPr txBox="1">
              <a:spLocks/>
            </p:cNvSpPr>
            <p:nvPr/>
          </p:nvSpPr>
          <p:spPr>
            <a:xfrm>
              <a:off x="8409125"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XXL</a:t>
              </a:r>
              <a:br>
                <a:rPr lang="de-DE" sz="1200" dirty="0" smtClean="0"/>
              </a:br>
              <a:r>
                <a:rPr lang="de-DE" sz="1200" dirty="0" smtClean="0"/>
                <a:t>mit Plus-Taxe</a:t>
              </a:r>
            </a:p>
            <a:p>
              <a:pPr algn="ctr"/>
              <a:r>
                <a:rPr lang="de-DE" sz="1200" dirty="0" smtClean="0"/>
                <a:t>GP</a:t>
              </a:r>
            </a:p>
            <a:p>
              <a:pPr algn="ctr"/>
              <a:r>
                <a:rPr lang="de-DE" sz="1200" dirty="0" smtClean="0"/>
                <a:t>MA 100 %</a:t>
              </a:r>
              <a:endParaRPr lang="de-DE" sz="1200" dirty="0"/>
            </a:p>
          </p:txBody>
        </p:sp>
        <p:sp>
          <p:nvSpPr>
            <p:cNvPr id="38" name="Textplatzhalter 4"/>
            <p:cNvSpPr txBox="1">
              <a:spLocks/>
            </p:cNvSpPr>
            <p:nvPr/>
          </p:nvSpPr>
          <p:spPr>
            <a:xfrm>
              <a:off x="8409126"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39" name="Textplatzhalter 4"/>
            <p:cNvSpPr txBox="1">
              <a:spLocks/>
            </p:cNvSpPr>
            <p:nvPr/>
          </p:nvSpPr>
          <p:spPr>
            <a:xfrm>
              <a:off x="8409124"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129,59 €</a:t>
              </a:r>
              <a:endParaRPr lang="de-DE" sz="1200" b="1" dirty="0"/>
            </a:p>
          </p:txBody>
        </p:sp>
      </p:grpSp>
      <p:grpSp>
        <p:nvGrpSpPr>
          <p:cNvPr id="15" name="Gruppieren 14"/>
          <p:cNvGrpSpPr/>
          <p:nvPr/>
        </p:nvGrpSpPr>
        <p:grpSpPr>
          <a:xfrm>
            <a:off x="9987478" y="2276449"/>
            <a:ext cx="1349377" cy="2452022"/>
            <a:chOff x="10027891" y="2060575"/>
            <a:chExt cx="1349377" cy="2452022"/>
          </a:xfrm>
        </p:grpSpPr>
        <p:pic>
          <p:nvPicPr>
            <p:cNvPr id="32" name="Grafik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23247" y="2204329"/>
              <a:ext cx="958662" cy="312784"/>
            </a:xfrm>
            <a:prstGeom prst="rect">
              <a:avLst/>
            </a:prstGeom>
          </p:spPr>
        </p:pic>
        <p:sp>
          <p:nvSpPr>
            <p:cNvPr id="33" name="Textplatzhalter 4"/>
            <p:cNvSpPr txBox="1">
              <a:spLocks/>
            </p:cNvSpPr>
            <p:nvPr/>
          </p:nvSpPr>
          <p:spPr>
            <a:xfrm>
              <a:off x="10027892" y="2708071"/>
              <a:ext cx="1349375" cy="1341108"/>
            </a:xfrm>
            <a:prstGeom prst="rect">
              <a:avLst/>
            </a:prstGeom>
            <a:ln>
              <a:solidFill>
                <a:srgbClr val="1D2D4B"/>
              </a:solidFill>
            </a:ln>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TR3 Premium</a:t>
              </a:r>
              <a:br>
                <a:rPr lang="de-DE" sz="1200" dirty="0" smtClean="0"/>
              </a:br>
              <a:endParaRPr lang="de-DE" sz="1200" dirty="0" smtClean="0"/>
            </a:p>
            <a:p>
              <a:pPr algn="ctr"/>
              <a:r>
                <a:rPr lang="de-DE" sz="1200" dirty="0" smtClean="0"/>
                <a:t>GP</a:t>
              </a:r>
            </a:p>
            <a:p>
              <a:pPr algn="ctr"/>
              <a:r>
                <a:rPr lang="de-DE" sz="1200" dirty="0" smtClean="0"/>
                <a:t>MA 50 %</a:t>
              </a:r>
              <a:endParaRPr lang="de-DE" sz="1200" dirty="0"/>
            </a:p>
          </p:txBody>
        </p:sp>
        <p:sp>
          <p:nvSpPr>
            <p:cNvPr id="34" name="Textplatzhalter 4"/>
            <p:cNvSpPr txBox="1">
              <a:spLocks/>
            </p:cNvSpPr>
            <p:nvPr/>
          </p:nvSpPr>
          <p:spPr>
            <a:xfrm>
              <a:off x="10027893" y="2060575"/>
              <a:ext cx="1349375" cy="572528"/>
            </a:xfrm>
            <a:prstGeom prst="rect">
              <a:avLst/>
            </a:prstGeom>
            <a:ln>
              <a:solidFill>
                <a:srgbClr val="1D2D4B"/>
              </a:solidFill>
            </a:ln>
          </p:spPr>
          <p:txBody>
            <a:bodyPr tIns="90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de-DE" sz="1200" b="1" dirty="0"/>
            </a:p>
          </p:txBody>
        </p:sp>
        <p:sp>
          <p:nvSpPr>
            <p:cNvPr id="35" name="Textplatzhalter 4"/>
            <p:cNvSpPr txBox="1">
              <a:spLocks/>
            </p:cNvSpPr>
            <p:nvPr/>
          </p:nvSpPr>
          <p:spPr>
            <a:xfrm>
              <a:off x="10027891" y="4123646"/>
              <a:ext cx="1349375"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143,07 €</a:t>
              </a:r>
              <a:endParaRPr lang="de-DE" sz="1200" b="1" dirty="0"/>
            </a:p>
          </p:txBody>
        </p:sp>
      </p:grpSp>
      <p:sp>
        <p:nvSpPr>
          <p:cNvPr id="16" name="Textplatzhalter 4"/>
          <p:cNvSpPr txBox="1">
            <a:spLocks/>
          </p:cNvSpPr>
          <p:nvPr/>
        </p:nvSpPr>
        <p:spPr>
          <a:xfrm>
            <a:off x="809149" y="4815540"/>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64,74 €</a:t>
            </a:r>
            <a:endParaRPr lang="de-DE" sz="1200" b="1" dirty="0"/>
          </a:p>
        </p:txBody>
      </p:sp>
      <p:sp>
        <p:nvSpPr>
          <p:cNvPr id="17" name="Textplatzhalter 4"/>
          <p:cNvSpPr txBox="1">
            <a:spLocks/>
          </p:cNvSpPr>
          <p:nvPr/>
        </p:nvSpPr>
        <p:spPr>
          <a:xfrm>
            <a:off x="2340321" y="4815539"/>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112,81 €</a:t>
            </a:r>
            <a:endParaRPr lang="de-DE" sz="1200" b="1" dirty="0"/>
          </a:p>
        </p:txBody>
      </p:sp>
      <p:pic>
        <p:nvPicPr>
          <p:cNvPr id="18" name="Grafik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2317" y="2427645"/>
            <a:ext cx="985784" cy="292118"/>
          </a:xfrm>
          <a:prstGeom prst="rect">
            <a:avLst/>
          </a:prstGeom>
        </p:spPr>
      </p:pic>
      <p:sp>
        <p:nvSpPr>
          <p:cNvPr id="19" name="Textplatzhalter 4"/>
          <p:cNvSpPr txBox="1">
            <a:spLocks/>
          </p:cNvSpPr>
          <p:nvPr/>
        </p:nvSpPr>
        <p:spPr>
          <a:xfrm>
            <a:off x="3876163" y="4809762"/>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209,77 €</a:t>
            </a:r>
            <a:endParaRPr lang="de-DE" sz="1200" b="1" dirty="0"/>
          </a:p>
        </p:txBody>
      </p:sp>
      <p:sp>
        <p:nvSpPr>
          <p:cNvPr id="20" name="Textplatzhalter 4"/>
          <p:cNvSpPr txBox="1">
            <a:spLocks/>
          </p:cNvSpPr>
          <p:nvPr/>
        </p:nvSpPr>
        <p:spPr>
          <a:xfrm>
            <a:off x="5413267" y="4807496"/>
            <a:ext cx="1359172" cy="388951"/>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217,06 €</a:t>
            </a:r>
            <a:endParaRPr lang="de-DE" sz="1200" b="1" dirty="0"/>
          </a:p>
        </p:txBody>
      </p:sp>
      <p:sp>
        <p:nvSpPr>
          <p:cNvPr id="21" name="Textplatzhalter 4"/>
          <p:cNvSpPr txBox="1">
            <a:spLocks/>
          </p:cNvSpPr>
          <p:nvPr/>
        </p:nvSpPr>
        <p:spPr>
          <a:xfrm>
            <a:off x="6947073" y="4804173"/>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102,58 €</a:t>
            </a:r>
            <a:endParaRPr lang="de-DE" sz="1200" b="1" dirty="0"/>
          </a:p>
        </p:txBody>
      </p:sp>
      <p:sp>
        <p:nvSpPr>
          <p:cNvPr id="22" name="Textplatzhalter 4"/>
          <p:cNvSpPr txBox="1">
            <a:spLocks/>
          </p:cNvSpPr>
          <p:nvPr/>
        </p:nvSpPr>
        <p:spPr>
          <a:xfrm>
            <a:off x="9987478" y="4798559"/>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143,07 €</a:t>
            </a:r>
            <a:endParaRPr lang="de-DE" sz="1200" b="1" dirty="0"/>
          </a:p>
        </p:txBody>
      </p:sp>
      <p:sp>
        <p:nvSpPr>
          <p:cNvPr id="23" name="Textplatzhalter 4"/>
          <p:cNvSpPr txBox="1">
            <a:spLocks/>
          </p:cNvSpPr>
          <p:nvPr/>
        </p:nvSpPr>
        <p:spPr>
          <a:xfrm>
            <a:off x="8489898" y="4798558"/>
            <a:ext cx="1359172" cy="400317"/>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223,47 €</a:t>
            </a:r>
            <a:endParaRPr lang="de-DE" sz="1200" b="1" dirty="0"/>
          </a:p>
        </p:txBody>
      </p:sp>
      <p:sp>
        <p:nvSpPr>
          <p:cNvPr id="24" name="Textplatzhalter 4"/>
          <p:cNvSpPr txBox="1">
            <a:spLocks/>
          </p:cNvSpPr>
          <p:nvPr/>
        </p:nvSpPr>
        <p:spPr>
          <a:xfrm>
            <a:off x="5413091" y="5269542"/>
            <a:ext cx="1353175" cy="366362"/>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265,25 €</a:t>
            </a:r>
            <a:endParaRPr lang="de-DE" sz="1200" b="1" dirty="0"/>
          </a:p>
        </p:txBody>
      </p:sp>
      <p:sp>
        <p:nvSpPr>
          <p:cNvPr id="25" name="Textplatzhalter 4"/>
          <p:cNvSpPr txBox="1">
            <a:spLocks/>
          </p:cNvSpPr>
          <p:nvPr/>
        </p:nvSpPr>
        <p:spPr>
          <a:xfrm>
            <a:off x="8495895" y="5269542"/>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274,65 €</a:t>
            </a:r>
            <a:endParaRPr lang="de-DE" sz="1200" b="1" dirty="0"/>
          </a:p>
        </p:txBody>
      </p:sp>
      <p:sp>
        <p:nvSpPr>
          <p:cNvPr id="26" name="Textplatzhalter 4"/>
          <p:cNvSpPr txBox="1">
            <a:spLocks/>
          </p:cNvSpPr>
          <p:nvPr/>
        </p:nvSpPr>
        <p:spPr>
          <a:xfrm>
            <a:off x="3880523" y="5279067"/>
            <a:ext cx="1353175" cy="35842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209,77 €</a:t>
            </a:r>
            <a:endParaRPr lang="de-DE" sz="1200" b="1" dirty="0"/>
          </a:p>
        </p:txBody>
      </p:sp>
      <p:sp>
        <p:nvSpPr>
          <p:cNvPr id="27" name="Textplatzhalter 4"/>
          <p:cNvSpPr txBox="1">
            <a:spLocks/>
          </p:cNvSpPr>
          <p:nvPr/>
        </p:nvSpPr>
        <p:spPr>
          <a:xfrm>
            <a:off x="6955184" y="5278124"/>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102,58 €</a:t>
            </a:r>
            <a:endParaRPr lang="de-DE" sz="1200" b="1" dirty="0"/>
          </a:p>
        </p:txBody>
      </p:sp>
      <p:sp>
        <p:nvSpPr>
          <p:cNvPr id="28" name="Textplatzhalter 4"/>
          <p:cNvSpPr txBox="1">
            <a:spLocks/>
          </p:cNvSpPr>
          <p:nvPr/>
        </p:nvSpPr>
        <p:spPr>
          <a:xfrm>
            <a:off x="9983678" y="5275614"/>
            <a:ext cx="1353175" cy="374300"/>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219,42 €</a:t>
            </a:r>
            <a:endParaRPr lang="de-DE" sz="1200" b="1" dirty="0"/>
          </a:p>
        </p:txBody>
      </p:sp>
      <p:sp>
        <p:nvSpPr>
          <p:cNvPr id="29" name="Textplatzhalter 4"/>
          <p:cNvSpPr txBox="1">
            <a:spLocks/>
          </p:cNvSpPr>
          <p:nvPr/>
        </p:nvSpPr>
        <p:spPr>
          <a:xfrm>
            <a:off x="807249" y="5264559"/>
            <a:ext cx="1353175" cy="37134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114,48 €</a:t>
            </a:r>
            <a:endParaRPr lang="de-DE" sz="1200" b="1" dirty="0"/>
          </a:p>
        </p:txBody>
      </p:sp>
      <p:sp>
        <p:nvSpPr>
          <p:cNvPr id="30" name="Textplatzhalter 4"/>
          <p:cNvSpPr txBox="1">
            <a:spLocks/>
          </p:cNvSpPr>
          <p:nvPr/>
        </p:nvSpPr>
        <p:spPr>
          <a:xfrm>
            <a:off x="2347672" y="5277479"/>
            <a:ext cx="1351822" cy="358425"/>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smtClean="0"/>
              <a:t>250,50 €</a:t>
            </a:r>
            <a:endParaRPr lang="de-DE" sz="1200" b="1" dirty="0"/>
          </a:p>
        </p:txBody>
      </p:sp>
      <p:sp>
        <p:nvSpPr>
          <p:cNvPr id="31" name="Textplatzhalter 4"/>
          <p:cNvSpPr txBox="1">
            <a:spLocks/>
          </p:cNvSpPr>
          <p:nvPr/>
        </p:nvSpPr>
        <p:spPr>
          <a:xfrm>
            <a:off x="2328620" y="5708893"/>
            <a:ext cx="1353175" cy="522472"/>
          </a:xfrm>
          <a:prstGeom prst="rect">
            <a:avLst/>
          </a:prstGeom>
          <a:ln>
            <a:solidFill>
              <a:srgbClr val="1D2D4B"/>
            </a:solidFill>
          </a:ln>
        </p:spPr>
        <p:txBody>
          <a:bodyPr tIns="126000" bIns="90000"/>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dirty="0" smtClean="0"/>
              <a:t>Gold 100 mit GP</a:t>
            </a:r>
            <a:br>
              <a:rPr lang="de-DE" sz="1200" dirty="0" smtClean="0"/>
            </a:br>
            <a:r>
              <a:rPr lang="de-DE" sz="1200" dirty="0" smtClean="0"/>
              <a:t>ca.30% Zuschlag</a:t>
            </a:r>
          </a:p>
          <a:p>
            <a:pPr algn="ctr"/>
            <a:endParaRPr lang="de-DE" sz="1200" dirty="0"/>
          </a:p>
        </p:txBody>
      </p:sp>
      <p:sp>
        <p:nvSpPr>
          <p:cNvPr id="55" name="Textplatzhalter 2"/>
          <p:cNvSpPr txBox="1">
            <a:spLocks/>
          </p:cNvSpPr>
          <p:nvPr/>
        </p:nvSpPr>
        <p:spPr>
          <a:xfrm>
            <a:off x="4019238" y="5873861"/>
            <a:ext cx="7422662" cy="646566"/>
          </a:xfrm>
          <a:prstGeom prst="rect">
            <a:avLst/>
          </a:prstGeo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0"/>
              </a:spcBef>
            </a:pPr>
            <a:r>
              <a:rPr lang="de-DE" sz="1000" dirty="0" smtClean="0"/>
              <a:t>1) Bürokaufmann      | </a:t>
            </a:r>
            <a:r>
              <a:rPr lang="de-DE" sz="1000" dirty="0"/>
              <a:t>40 </a:t>
            </a:r>
            <a:r>
              <a:rPr lang="de-DE" sz="1000" dirty="0" smtClean="0"/>
              <a:t>Jahre | </a:t>
            </a:r>
            <a:r>
              <a:rPr lang="de-DE" sz="1000" dirty="0"/>
              <a:t>GG </a:t>
            </a:r>
            <a:r>
              <a:rPr lang="de-DE" sz="1000" dirty="0" smtClean="0"/>
              <a:t>  A   | </a:t>
            </a:r>
            <a:r>
              <a:rPr lang="de-DE" sz="1000" dirty="0"/>
              <a:t>INV 100.000 € </a:t>
            </a:r>
            <a:r>
              <a:rPr lang="de-DE" sz="1000" dirty="0" smtClean="0"/>
              <a:t>| 350 % Progression | </a:t>
            </a:r>
            <a:r>
              <a:rPr lang="de-DE" sz="1000" dirty="0"/>
              <a:t>Tod 10.000 </a:t>
            </a:r>
            <a:r>
              <a:rPr lang="de-DE" sz="1000" dirty="0" smtClean="0"/>
              <a:t>€ | </a:t>
            </a:r>
            <a:r>
              <a:rPr lang="de-DE" sz="1000" dirty="0"/>
              <a:t>Eigenbewegung </a:t>
            </a:r>
            <a:r>
              <a:rPr lang="de-DE" sz="1000" dirty="0" smtClean="0"/>
              <a:t>mitversichert</a:t>
            </a:r>
          </a:p>
          <a:p>
            <a:pPr algn="ctr">
              <a:lnSpc>
                <a:spcPct val="100000"/>
              </a:lnSpc>
              <a:spcBef>
                <a:spcPts val="0"/>
              </a:spcBef>
            </a:pPr>
            <a:r>
              <a:rPr lang="de-DE" sz="1000" dirty="0" smtClean="0"/>
              <a:t>2) Elektroinstallateur | 40 Jahre | GG A/B  | INV 100.000 € | 350 % Progression | Tod 10.000 € | Eigenbewegung mitversichert</a:t>
            </a:r>
          </a:p>
          <a:p>
            <a:pPr algn="ctr">
              <a:lnSpc>
                <a:spcPct val="100000"/>
              </a:lnSpc>
              <a:spcBef>
                <a:spcPts val="0"/>
              </a:spcBef>
            </a:pPr>
            <a:r>
              <a:rPr lang="de-DE" sz="1000" dirty="0" smtClean="0"/>
              <a:t>3) </a:t>
            </a:r>
            <a:r>
              <a:rPr lang="de-DE" sz="1000" dirty="0"/>
              <a:t>Klempner         </a:t>
            </a:r>
            <a:r>
              <a:rPr lang="de-DE" sz="1000" dirty="0" smtClean="0"/>
              <a:t>     | </a:t>
            </a:r>
            <a:r>
              <a:rPr lang="de-DE" sz="1000" dirty="0"/>
              <a:t>40 Jahre | GG </a:t>
            </a:r>
            <a:r>
              <a:rPr lang="de-DE" sz="1000" dirty="0" smtClean="0"/>
              <a:t>  B   | </a:t>
            </a:r>
            <a:r>
              <a:rPr lang="de-DE" sz="1000" dirty="0"/>
              <a:t>INV 100.000 € | 350 % Progression | Tod 10.000 € | Eigenbewegung mitversichert</a:t>
            </a:r>
            <a:endParaRPr lang="de-DE" sz="1000" dirty="0" smtClean="0"/>
          </a:p>
          <a:p>
            <a:pPr algn="ctr"/>
            <a:endParaRPr lang="de-DE" sz="1000" dirty="0"/>
          </a:p>
        </p:txBody>
      </p:sp>
    </p:spTree>
    <p:extLst>
      <p:ext uri="{BB962C8B-B14F-4D97-AF65-F5344CB8AC3E}">
        <p14:creationId xmlns:p14="http://schemas.microsoft.com/office/powerpoint/2010/main" val="406293025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172</a:t>
            </a:fld>
            <a:endParaRPr lang="de-DE"/>
          </a:p>
        </p:txBody>
      </p:sp>
      <p:sp>
        <p:nvSpPr>
          <p:cNvPr id="3" name="Textplatzhalter 2"/>
          <p:cNvSpPr>
            <a:spLocks noGrp="1"/>
          </p:cNvSpPr>
          <p:nvPr>
            <p:ph type="body" sz="quarter" idx="10"/>
          </p:nvPr>
        </p:nvSpPr>
        <p:spPr/>
        <p:txBody>
          <a:bodyPr/>
          <a:lstStyle/>
          <a:p>
            <a:r>
              <a:rPr lang="de-DE" altLang="de-DE" dirty="0" smtClean="0"/>
              <a:t>Der Markt</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3072337" y="2151216"/>
            <a:ext cx="5932483" cy="4143598"/>
          </a:xfrm>
          <a:prstGeom prst="rect">
            <a:avLst/>
          </a:prstGeom>
        </p:spPr>
      </p:pic>
    </p:spTree>
    <p:extLst>
      <p:ext uri="{BB962C8B-B14F-4D97-AF65-F5344CB8AC3E}">
        <p14:creationId xmlns:p14="http://schemas.microsoft.com/office/powerpoint/2010/main" val="2944040558"/>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173</a:t>
            </a:fld>
            <a:endParaRPr lang="de-DE"/>
          </a:p>
        </p:txBody>
      </p:sp>
      <p:sp>
        <p:nvSpPr>
          <p:cNvPr id="3" name="Textplatzhalter 2"/>
          <p:cNvSpPr>
            <a:spLocks noGrp="1"/>
          </p:cNvSpPr>
          <p:nvPr>
            <p:ph type="body" sz="quarter" idx="10"/>
          </p:nvPr>
        </p:nvSpPr>
        <p:spPr/>
        <p:txBody>
          <a:bodyPr/>
          <a:lstStyle/>
          <a:p>
            <a:r>
              <a:rPr lang="de-DE" dirty="0" smtClean="0"/>
              <a:t>Ende</a:t>
            </a:r>
            <a:endParaRPr lang="de-DE" dirty="0"/>
          </a:p>
        </p:txBody>
      </p:sp>
      <p:sp>
        <p:nvSpPr>
          <p:cNvPr id="4" name="Textplatzhalter 3"/>
          <p:cNvSpPr>
            <a:spLocks noGrp="1"/>
          </p:cNvSpPr>
          <p:nvPr>
            <p:ph type="body" sz="half" idx="2"/>
          </p:nvPr>
        </p:nvSpPr>
        <p:spPr/>
        <p:txBody>
          <a:bodyPr/>
          <a:lstStyle/>
          <a:p>
            <a:pPr>
              <a:spcBef>
                <a:spcPct val="0"/>
              </a:spcBef>
            </a:pPr>
            <a:r>
              <a:rPr lang="de-DE" altLang="de-DE" b="1" dirty="0"/>
              <a:t>Vielen Dank für Ihre Aufmerksamkeit!</a:t>
            </a:r>
          </a:p>
        </p:txBody>
      </p:sp>
      <p:sp>
        <p:nvSpPr>
          <p:cNvPr id="5" name="Titel 4"/>
          <p:cNvSpPr>
            <a:spLocks noGrp="1"/>
          </p:cNvSpPr>
          <p:nvPr>
            <p:ph type="title"/>
          </p:nvPr>
        </p:nvSpPr>
        <p:spPr/>
        <p:txBody>
          <a:bodyPr/>
          <a:lstStyle/>
          <a:p>
            <a:r>
              <a:rPr lang="de-DE" dirty="0"/>
              <a:t>Beraterausbildung | Unfall</a:t>
            </a:r>
          </a:p>
        </p:txBody>
      </p:sp>
    </p:spTree>
    <p:extLst>
      <p:ext uri="{BB962C8B-B14F-4D97-AF65-F5344CB8AC3E}">
        <p14:creationId xmlns:p14="http://schemas.microsoft.com/office/powerpoint/2010/main" val="3290121126"/>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Beraterausbildung</a:t>
            </a:r>
            <a:endParaRPr lang="de-DE" dirty="0"/>
          </a:p>
        </p:txBody>
      </p:sp>
      <p:sp>
        <p:nvSpPr>
          <p:cNvPr id="3" name="Textfeld 2"/>
          <p:cNvSpPr txBox="1"/>
          <p:nvPr/>
        </p:nvSpPr>
        <p:spPr>
          <a:xfrm>
            <a:off x="581936" y="2081348"/>
            <a:ext cx="10086065" cy="4124206"/>
          </a:xfrm>
          <a:prstGeom prst="rect">
            <a:avLst/>
          </a:prstGeom>
          <a:noFill/>
        </p:spPr>
        <p:txBody>
          <a:bodyPr wrap="square" rtlCol="0">
            <a:spAutoFit/>
          </a:bodyPr>
          <a:lstStyle/>
          <a:p>
            <a:r>
              <a:rPr lang="de-DE" altLang="de-DE" sz="4000" b="1" dirty="0" smtClean="0">
                <a:solidFill>
                  <a:srgbClr val="1D2D4B"/>
                </a:solidFill>
              </a:rPr>
              <a:t>	Grundlagen der Kfz-Versicherung</a:t>
            </a:r>
          </a:p>
          <a:p>
            <a:endParaRPr lang="de-DE" altLang="de-DE" sz="3200" dirty="0">
              <a:solidFill>
                <a:srgbClr val="1D2D4B"/>
              </a:solidFill>
            </a:endParaRPr>
          </a:p>
          <a:p>
            <a:r>
              <a:rPr lang="de-DE" altLang="de-DE" sz="3200" dirty="0" smtClean="0">
                <a:solidFill>
                  <a:srgbClr val="1D2D4B"/>
                </a:solidFill>
              </a:rPr>
              <a:t>	</a:t>
            </a:r>
          </a:p>
          <a:p>
            <a:endParaRPr lang="de-DE" altLang="de-DE" sz="3200" dirty="0">
              <a:solidFill>
                <a:srgbClr val="1D2D4B"/>
              </a:solidFill>
            </a:endParaRPr>
          </a:p>
          <a:p>
            <a:endParaRPr lang="de-DE" altLang="de-DE" dirty="0" smtClean="0">
              <a:solidFill>
                <a:srgbClr val="1D2D4B"/>
              </a:solidFill>
            </a:endParaRPr>
          </a:p>
          <a:p>
            <a:endParaRPr lang="de-DE" altLang="de-DE" dirty="0">
              <a:solidFill>
                <a:srgbClr val="1D2D4B"/>
              </a:solidFill>
            </a:endParaRPr>
          </a:p>
          <a:p>
            <a:endParaRPr lang="de-DE" altLang="de-DE" dirty="0" smtClean="0">
              <a:solidFill>
                <a:srgbClr val="1D2D4B"/>
              </a:solidFill>
            </a:endParaRPr>
          </a:p>
          <a:p>
            <a:endParaRPr lang="de-DE" altLang="de-DE" dirty="0">
              <a:solidFill>
                <a:srgbClr val="1D2D4B"/>
              </a:solidFill>
            </a:endParaRPr>
          </a:p>
          <a:p>
            <a:endParaRPr lang="de-DE" altLang="de-DE" dirty="0" smtClean="0">
              <a:solidFill>
                <a:srgbClr val="1D2D4B"/>
              </a:solidFill>
            </a:endParaRPr>
          </a:p>
          <a:p>
            <a:endParaRPr lang="de-DE" altLang="de-DE" dirty="0">
              <a:solidFill>
                <a:srgbClr val="1D2D4B"/>
              </a:solidFill>
            </a:endParaRPr>
          </a:p>
          <a:p>
            <a:r>
              <a:rPr lang="de-DE" altLang="de-DE" dirty="0" smtClean="0">
                <a:solidFill>
                  <a:srgbClr val="1D2D4B"/>
                </a:solidFill>
              </a:rPr>
              <a:t>Hamburg, 26.04.2022</a:t>
            </a:r>
          </a:p>
        </p:txBody>
      </p:sp>
    </p:spTree>
    <p:extLst>
      <p:ext uri="{BB962C8B-B14F-4D97-AF65-F5344CB8AC3E}">
        <p14:creationId xmlns:p14="http://schemas.microsoft.com/office/powerpoint/2010/main" val="164323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175</a:t>
            </a:fld>
            <a:endParaRPr lang="de-DE"/>
          </a:p>
        </p:txBody>
      </p:sp>
      <p:sp>
        <p:nvSpPr>
          <p:cNvPr id="3" name="Textplatzhalter 2"/>
          <p:cNvSpPr>
            <a:spLocks noGrp="1"/>
          </p:cNvSpPr>
          <p:nvPr>
            <p:ph type="body" sz="quarter" idx="10"/>
          </p:nvPr>
        </p:nvSpPr>
        <p:spPr/>
        <p:txBody>
          <a:bodyPr/>
          <a:lstStyle/>
          <a:p>
            <a:r>
              <a:rPr lang="de-DE" dirty="0" smtClean="0"/>
              <a:t>Inhalt</a:t>
            </a:r>
            <a:endParaRPr lang="de-DE" dirty="0"/>
          </a:p>
        </p:txBody>
      </p:sp>
      <p:sp>
        <p:nvSpPr>
          <p:cNvPr id="4" name="Textplatzhalter 3"/>
          <p:cNvSpPr>
            <a:spLocks noGrp="1"/>
          </p:cNvSpPr>
          <p:nvPr>
            <p:ph type="body" sz="half" idx="2"/>
          </p:nvPr>
        </p:nvSpPr>
        <p:spPr>
          <a:xfrm>
            <a:off x="369357" y="2247681"/>
            <a:ext cx="11343218" cy="4011803"/>
          </a:xfrm>
        </p:spPr>
        <p:txBody>
          <a:bodyPr/>
          <a:lstStyle/>
          <a:p>
            <a:pPr>
              <a:spcBef>
                <a:spcPct val="50000"/>
              </a:spcBef>
            </a:pPr>
            <a:endParaRPr lang="de-DE" altLang="de-DE" sz="1600" dirty="0"/>
          </a:p>
          <a:p>
            <a:pPr marL="285750" indent="-285750">
              <a:spcBef>
                <a:spcPct val="50000"/>
              </a:spcBef>
              <a:buFont typeface="Wingdings" panose="05000000000000000000" pitchFamily="2" charset="2"/>
              <a:buChar char="§"/>
            </a:pPr>
            <a:r>
              <a:rPr lang="de-DE" altLang="de-DE" sz="1600" dirty="0" smtClean="0"/>
              <a:t>Gesetzliche Grundlagen</a:t>
            </a:r>
          </a:p>
          <a:p>
            <a:pPr marL="285750" indent="-285750">
              <a:spcBef>
                <a:spcPct val="50000"/>
              </a:spcBef>
              <a:buFont typeface="Wingdings" panose="05000000000000000000" pitchFamily="2" charset="2"/>
              <a:buChar char="§"/>
            </a:pPr>
            <a:r>
              <a:rPr lang="de-DE" altLang="de-DE" sz="1600" dirty="0" smtClean="0"/>
              <a:t>Kraftfahrzeug-Haftpflichtversicherung</a:t>
            </a:r>
          </a:p>
          <a:p>
            <a:pPr marL="285750" indent="-285750">
              <a:spcBef>
                <a:spcPct val="50000"/>
              </a:spcBef>
              <a:buFont typeface="Wingdings" panose="05000000000000000000" pitchFamily="2" charset="2"/>
              <a:buChar char="§"/>
            </a:pPr>
            <a:r>
              <a:rPr lang="de-DE" altLang="de-DE" sz="1600" dirty="0" smtClean="0"/>
              <a:t>Kaskoversicherung</a:t>
            </a:r>
          </a:p>
          <a:p>
            <a:pPr marL="285750" indent="-285750">
              <a:spcBef>
                <a:spcPct val="50000"/>
              </a:spcBef>
              <a:buFont typeface="Wingdings" panose="05000000000000000000" pitchFamily="2" charset="2"/>
              <a:buChar char="§"/>
            </a:pPr>
            <a:r>
              <a:rPr lang="de-DE" altLang="de-DE" sz="1600" dirty="0" smtClean="0"/>
              <a:t>Autoschutzbrief</a:t>
            </a:r>
          </a:p>
          <a:p>
            <a:pPr marL="285750" indent="-285750">
              <a:spcBef>
                <a:spcPct val="50000"/>
              </a:spcBef>
              <a:buFont typeface="Wingdings" panose="05000000000000000000" pitchFamily="2" charset="2"/>
              <a:buChar char="§"/>
            </a:pPr>
            <a:r>
              <a:rPr lang="de-DE" altLang="de-DE" sz="1600" dirty="0" smtClean="0"/>
              <a:t>Insassen-Unfallversicherung und Fahrerschutz</a:t>
            </a:r>
          </a:p>
          <a:p>
            <a:pPr marL="285750" indent="-285750">
              <a:spcBef>
                <a:spcPct val="50000"/>
              </a:spcBef>
              <a:buFont typeface="Wingdings" panose="05000000000000000000" pitchFamily="2" charset="2"/>
              <a:buChar char="§"/>
            </a:pPr>
            <a:r>
              <a:rPr lang="de-DE" altLang="de-DE" sz="1600" dirty="0" smtClean="0"/>
              <a:t>Schadenfreiheitssystem</a:t>
            </a:r>
          </a:p>
          <a:p>
            <a:pPr marL="285750" indent="-285750">
              <a:spcBef>
                <a:spcPct val="50000"/>
              </a:spcBef>
              <a:buFont typeface="Wingdings" panose="05000000000000000000" pitchFamily="2" charset="2"/>
              <a:buChar char="§"/>
            </a:pPr>
            <a:r>
              <a:rPr lang="de-DE" altLang="de-DE" sz="1600" dirty="0" smtClean="0"/>
              <a:t>Allgemeines – eVB etc.</a:t>
            </a:r>
          </a:p>
          <a:p>
            <a:pPr marL="285750" indent="-285750">
              <a:spcBef>
                <a:spcPct val="50000"/>
              </a:spcBef>
              <a:buFont typeface="Wingdings" panose="05000000000000000000" pitchFamily="2" charset="2"/>
              <a:buChar char="§"/>
            </a:pPr>
            <a:r>
              <a:rPr lang="de-DE" altLang="de-DE" sz="1600" dirty="0" smtClean="0"/>
              <a:t>Motive und Lösungen</a:t>
            </a:r>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r>
              <a:rPr lang="de-DE" altLang="de-DE" sz="1600" b="1" dirty="0" smtClean="0"/>
              <a:t>Hinweis</a:t>
            </a:r>
          </a:p>
          <a:p>
            <a:pPr marL="285750" indent="-285750">
              <a:spcBef>
                <a:spcPct val="50000"/>
              </a:spcBef>
              <a:buFont typeface="Wingdings" panose="05000000000000000000" pitchFamily="2" charset="2"/>
              <a:buChar char="§"/>
            </a:pPr>
            <a:r>
              <a:rPr lang="de-DE" altLang="de-DE" sz="1400" dirty="0" smtClean="0"/>
              <a:t>Grundlage sind die Regelungen des GDV nach AKB 2015 – Stand 28.05.2021</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258327563"/>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176</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pPr>
              <a:spcBef>
                <a:spcPct val="0"/>
              </a:spcBef>
              <a:spcAft>
                <a:spcPct val="50000"/>
              </a:spcAft>
            </a:pPr>
            <a:r>
              <a:rPr lang="de-DE" dirty="0"/>
              <a:t>Zahlen zum 01. Januar 2020 im </a:t>
            </a:r>
            <a:r>
              <a:rPr lang="de-DE" dirty="0" smtClean="0"/>
              <a:t>Überblick</a:t>
            </a:r>
          </a:p>
          <a:p>
            <a:pPr marL="285750" indent="-285750">
              <a:spcBef>
                <a:spcPct val="0"/>
              </a:spcBef>
              <a:spcAft>
                <a:spcPct val="50000"/>
              </a:spcAft>
              <a:buFont typeface="Wingdings" panose="05000000000000000000" pitchFamily="2" charset="2"/>
              <a:buChar char="§"/>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9" name="Grafik 8"/>
          <p:cNvPicPr>
            <a:picLocks noChangeAspect="1"/>
          </p:cNvPicPr>
          <p:nvPr/>
        </p:nvPicPr>
        <p:blipFill>
          <a:blip r:embed="rId2"/>
          <a:stretch>
            <a:fillRect/>
          </a:stretch>
        </p:blipFill>
        <p:spPr>
          <a:xfrm>
            <a:off x="1731226" y="2518856"/>
            <a:ext cx="7580193" cy="3833300"/>
          </a:xfrm>
          <a:prstGeom prst="rect">
            <a:avLst/>
          </a:prstGeom>
        </p:spPr>
      </p:pic>
    </p:spTree>
    <p:extLst>
      <p:ext uri="{BB962C8B-B14F-4D97-AF65-F5344CB8AC3E}">
        <p14:creationId xmlns:p14="http://schemas.microsoft.com/office/powerpoint/2010/main" val="211015689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177</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endParaRPr lang="de-DE" dirty="0"/>
          </a:p>
          <a:p>
            <a:r>
              <a:rPr lang="de-DE" dirty="0"/>
              <a:t>Fahrzeuge mit </a:t>
            </a:r>
            <a:r>
              <a:rPr lang="de-DE" dirty="0" smtClean="0"/>
              <a:t>besonderer Zulassung</a:t>
            </a:r>
          </a:p>
          <a:p>
            <a:endParaRPr lang="de-DE" dirty="0"/>
          </a:p>
          <a:p>
            <a:pPr marL="342900" indent="-342900">
              <a:buFont typeface="Wingdings" panose="05000000000000000000" pitchFamily="2" charset="2"/>
              <a:buChar char="§"/>
            </a:pPr>
            <a:r>
              <a:rPr lang="de-DE" dirty="0" smtClean="0"/>
              <a:t>Saisonkennzeichen </a:t>
            </a:r>
            <a:r>
              <a:rPr lang="de-DE" dirty="0"/>
              <a:t>zum </a:t>
            </a:r>
            <a:r>
              <a:rPr lang="de-DE" dirty="0" smtClean="0"/>
              <a:t>01.01.2019			2,43 </a:t>
            </a:r>
            <a:r>
              <a:rPr lang="de-DE" dirty="0"/>
              <a:t>Mio.</a:t>
            </a:r>
          </a:p>
          <a:p>
            <a:pPr marL="342900" indent="-342900">
              <a:buFont typeface="Wingdings" panose="05000000000000000000" pitchFamily="2" charset="2"/>
              <a:buChar char="§"/>
            </a:pPr>
            <a:r>
              <a:rPr lang="de-DE" dirty="0" smtClean="0"/>
              <a:t>Versicherungskennzeichen </a:t>
            </a:r>
            <a:r>
              <a:rPr lang="de-DE" dirty="0"/>
              <a:t>zum </a:t>
            </a:r>
            <a:r>
              <a:rPr lang="de-DE" dirty="0" smtClean="0"/>
              <a:t>01.01.2016		2,02 </a:t>
            </a:r>
            <a:r>
              <a:rPr lang="de-DE" dirty="0"/>
              <a:t>Mio.</a:t>
            </a:r>
          </a:p>
          <a:p>
            <a:pPr marL="342900" indent="-342900">
              <a:buFont typeface="Wingdings" panose="05000000000000000000" pitchFamily="2" charset="2"/>
              <a:buChar char="§"/>
            </a:pPr>
            <a:r>
              <a:rPr lang="de-DE" dirty="0" smtClean="0"/>
              <a:t>Oldtimer </a:t>
            </a:r>
            <a:r>
              <a:rPr lang="de-DE" dirty="0"/>
              <a:t>ohne </a:t>
            </a:r>
            <a:r>
              <a:rPr lang="de-DE" dirty="0" smtClean="0"/>
              <a:t>H-Kennzeichen			0,19 </a:t>
            </a:r>
            <a:r>
              <a:rPr lang="de-DE" dirty="0"/>
              <a:t>Mio.</a:t>
            </a:r>
          </a:p>
          <a:p>
            <a:pPr marL="342900" indent="-342900">
              <a:buFont typeface="Wingdings" panose="05000000000000000000" pitchFamily="2" charset="2"/>
              <a:buChar char="§"/>
            </a:pPr>
            <a:r>
              <a:rPr lang="de-DE" dirty="0" smtClean="0"/>
              <a:t>Oldtimer </a:t>
            </a:r>
            <a:r>
              <a:rPr lang="de-DE" dirty="0"/>
              <a:t>mit </a:t>
            </a:r>
            <a:r>
              <a:rPr lang="de-DE" dirty="0" smtClean="0"/>
              <a:t>H-Kennzeichen				0,39 </a:t>
            </a:r>
            <a:r>
              <a:rPr lang="de-DE" dirty="0"/>
              <a:t>Mio.</a:t>
            </a:r>
          </a:p>
          <a:p>
            <a:pPr marL="342900" indent="-342900">
              <a:spcBef>
                <a:spcPct val="0"/>
              </a:spcBef>
              <a:spcAft>
                <a:spcPct val="50000"/>
              </a:spcAft>
              <a:buFont typeface="Wingdings" panose="05000000000000000000" pitchFamily="2" charset="2"/>
              <a:buChar char="§"/>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681987798"/>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178</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Kennzeichenarten in Deutschland</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Amtliches Kennzeichen / Eurokennzeichen</a:t>
            </a: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Kennzeichen für Elektrofahrzeuge</a:t>
            </a: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Oldtimerkennzeichen</a:t>
            </a:r>
            <a:endParaRPr lang="de-DE" altLang="de-DE" dirty="0">
              <a:latin typeface="+mn-lt"/>
            </a:endParaRP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Saison-Kennzeichen</a:t>
            </a:r>
          </a:p>
          <a:p>
            <a:pPr marL="285750" indent="-285750">
              <a:buFont typeface="Wingdings" panose="05000000000000000000" pitchFamily="2" charset="2"/>
              <a:buChar char="§"/>
            </a:pPr>
            <a:endParaRPr lang="de-DE" altLang="de-DE" sz="1600" dirty="0" smtClean="0"/>
          </a:p>
          <a:p>
            <a:pPr marL="285750" indent="-285750">
              <a:buFont typeface="Wingdings" panose="05000000000000000000" pitchFamily="2" charset="2"/>
              <a:buChar char="§"/>
            </a:pPr>
            <a:r>
              <a:rPr lang="de-DE" altLang="de-DE" dirty="0" smtClean="0"/>
              <a:t>Wechselkennzeichen</a:t>
            </a:r>
            <a:r>
              <a:rPr lang="de-DE" altLang="de-DE" dirty="0">
                <a:latin typeface="+mn-lt"/>
              </a:rPr>
              <a:t>	</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9" name="Grafik 12" descr="saisonkennzeichen.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58710" y="4789110"/>
            <a:ext cx="2164268" cy="4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13" descr="AKZ.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8710" y="2487546"/>
            <a:ext cx="2159168" cy="4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4"/>
          <a:stretch>
            <a:fillRect/>
          </a:stretch>
        </p:blipFill>
        <p:spPr>
          <a:xfrm>
            <a:off x="6658710" y="5567290"/>
            <a:ext cx="2164268" cy="419932"/>
          </a:xfrm>
          <a:prstGeom prst="rect">
            <a:avLst/>
          </a:prstGeom>
        </p:spPr>
      </p:pic>
      <p:pic>
        <p:nvPicPr>
          <p:cNvPr id="6" name="Grafik 5"/>
          <p:cNvPicPr>
            <a:picLocks noChangeAspect="1"/>
          </p:cNvPicPr>
          <p:nvPr/>
        </p:nvPicPr>
        <p:blipFill>
          <a:blip r:embed="rId5"/>
          <a:stretch>
            <a:fillRect/>
          </a:stretch>
        </p:blipFill>
        <p:spPr>
          <a:xfrm>
            <a:off x="6658710" y="4007174"/>
            <a:ext cx="2195136" cy="507889"/>
          </a:xfrm>
          <a:prstGeom prst="rect">
            <a:avLst/>
          </a:prstGeom>
        </p:spPr>
      </p:pic>
      <p:pic>
        <p:nvPicPr>
          <p:cNvPr id="7" name="Grafik 6"/>
          <p:cNvPicPr>
            <a:picLocks noChangeAspect="1"/>
          </p:cNvPicPr>
          <p:nvPr/>
        </p:nvPicPr>
        <p:blipFill>
          <a:blip r:embed="rId6"/>
          <a:stretch>
            <a:fillRect/>
          </a:stretch>
        </p:blipFill>
        <p:spPr>
          <a:xfrm>
            <a:off x="6653610" y="3228685"/>
            <a:ext cx="2164268" cy="506245"/>
          </a:xfrm>
          <a:prstGeom prst="rect">
            <a:avLst/>
          </a:prstGeom>
        </p:spPr>
      </p:pic>
    </p:spTree>
    <p:extLst>
      <p:ext uri="{BB962C8B-B14F-4D97-AF65-F5344CB8AC3E}">
        <p14:creationId xmlns:p14="http://schemas.microsoft.com/office/powerpoint/2010/main" val="1454010988"/>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179</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Kennzeichenarten in Deutschland</a:t>
            </a:r>
            <a:endParaRPr lang="de-DE" dirty="0"/>
          </a:p>
        </p:txBody>
      </p:sp>
      <p:sp>
        <p:nvSpPr>
          <p:cNvPr id="4" name="Textplatzhalter 3"/>
          <p:cNvSpPr>
            <a:spLocks noGrp="1"/>
          </p:cNvSpPr>
          <p:nvPr>
            <p:ph type="body" sz="half" idx="2"/>
          </p:nvPr>
        </p:nvSpPr>
        <p:spPr>
          <a:xfrm>
            <a:off x="369356" y="2247681"/>
            <a:ext cx="6097945" cy="4104475"/>
          </a:xfrm>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Kurzzeit-Kennzeichen</a:t>
            </a:r>
            <a:r>
              <a:rPr lang="de-DE" altLang="de-DE" sz="1600" dirty="0" smtClean="0">
                <a:latin typeface="+mn-lt"/>
              </a:rPr>
              <a:t> </a:t>
            </a:r>
            <a:r>
              <a:rPr lang="de-DE" altLang="de-DE" sz="1000" b="1" dirty="0" smtClean="0"/>
              <a:t>(gültig nur </a:t>
            </a:r>
            <a:r>
              <a:rPr lang="de-DE" altLang="de-DE" sz="1000" b="1" dirty="0"/>
              <a:t>innerhalb </a:t>
            </a:r>
            <a:r>
              <a:rPr lang="de-DE" altLang="de-DE" sz="1000" b="1" dirty="0" smtClean="0"/>
              <a:t>Deutschlands)</a:t>
            </a:r>
            <a:endParaRPr lang="de-DE" dirty="0"/>
          </a:p>
          <a:p>
            <a:pPr marL="742950" lvl="1" indent="-285750">
              <a:buFont typeface="Wingdings" panose="05000000000000000000" pitchFamily="2" charset="2"/>
              <a:buChar char="§"/>
            </a:pPr>
            <a:r>
              <a:rPr lang="de-DE" sz="1200" dirty="0"/>
              <a:t>das Fahrzeug, das damit gefahren werden soll, bekannt ist und im Fahrzeugschein eingetragen wird,</a:t>
            </a:r>
          </a:p>
          <a:p>
            <a:pPr marL="742950" lvl="1" indent="-285750">
              <a:buFont typeface="Wingdings" panose="05000000000000000000" pitchFamily="2" charset="2"/>
              <a:buChar char="§"/>
            </a:pPr>
            <a:r>
              <a:rPr lang="de-DE" sz="1200" dirty="0" smtClean="0"/>
              <a:t>das </a:t>
            </a:r>
            <a:r>
              <a:rPr lang="de-DE" sz="1200" dirty="0"/>
              <a:t>Fahrzeug einem genehmigten Typ entspricht oder eine Einzelgenehmigung erteilt ist,</a:t>
            </a:r>
          </a:p>
          <a:p>
            <a:pPr marL="742950" lvl="1" indent="-285750">
              <a:buFont typeface="Wingdings" panose="05000000000000000000" pitchFamily="2" charset="2"/>
              <a:buChar char="§"/>
            </a:pPr>
            <a:r>
              <a:rPr lang="de-DE" sz="1200" dirty="0" smtClean="0"/>
              <a:t>eine </a:t>
            </a:r>
            <a:r>
              <a:rPr lang="de-DE" sz="1200" dirty="0"/>
              <a:t>gültige Hauptuntersuchung (HU) / Sicherheitsprüfung (SP)für das Fahrzeug nachgewiesen wird und</a:t>
            </a:r>
          </a:p>
          <a:p>
            <a:pPr marL="742950" lvl="1" indent="-285750">
              <a:buFont typeface="Wingdings" panose="05000000000000000000" pitchFamily="2" charset="2"/>
              <a:buChar char="§"/>
            </a:pPr>
            <a:r>
              <a:rPr lang="de-DE" sz="1200" dirty="0" smtClean="0"/>
              <a:t>eine </a:t>
            </a:r>
            <a:r>
              <a:rPr lang="de-DE" sz="1200" dirty="0"/>
              <a:t>Kraftfahrzeug-Haftpflichtversicherung </a:t>
            </a:r>
            <a:r>
              <a:rPr lang="de-DE" sz="1200" dirty="0" smtClean="0"/>
              <a:t>besteht.</a:t>
            </a:r>
          </a:p>
          <a:p>
            <a:pPr marL="285750" indent="-285750">
              <a:buFont typeface="Wingdings" panose="05000000000000000000" pitchFamily="2" charset="2"/>
              <a:buChar char="§"/>
            </a:pPr>
            <a:r>
              <a:rPr lang="de-DE" altLang="de-DE" dirty="0" smtClean="0">
                <a:latin typeface="+mn-lt"/>
              </a:rPr>
              <a:t>Zoll-oder Ausfuhrkennzeichen</a:t>
            </a:r>
          </a:p>
          <a:p>
            <a:pPr lvl="1"/>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Rote Kennzeichen „Handel-Handwerk-Gewerbe“</a:t>
            </a:r>
            <a:endParaRPr lang="de-DE" altLang="de-DE" dirty="0">
              <a:latin typeface="+mn-lt"/>
            </a:endParaRPr>
          </a:p>
          <a:p>
            <a:pPr marL="742950" lvl="1" indent="-285750">
              <a:buFont typeface="Wingdings" panose="05000000000000000000" pitchFamily="2" charset="2"/>
              <a:buChar char="§"/>
            </a:pPr>
            <a:r>
              <a:rPr lang="de-DE" altLang="de-DE" sz="1200" dirty="0" smtClean="0"/>
              <a:t>Zu </a:t>
            </a:r>
            <a:r>
              <a:rPr lang="de-DE" altLang="de-DE" sz="1200" dirty="0"/>
              <a:t>erkennen an der “6</a:t>
            </a:r>
            <a:r>
              <a:rPr lang="de-DE" altLang="de-DE" sz="1200" dirty="0" smtClean="0"/>
              <a:t>“</a:t>
            </a:r>
            <a:endParaRPr lang="de-DE" altLang="de-DE" sz="1200" dirty="0"/>
          </a:p>
          <a:p>
            <a:pPr marL="285750" indent="-285750">
              <a:spcBef>
                <a:spcPct val="25000"/>
              </a:spcBef>
              <a:buClr>
                <a:srgbClr val="1D2D4B"/>
              </a:buClr>
              <a:buFont typeface="Arial" panose="020B0604020202020204" pitchFamily="34" charset="0"/>
              <a:buChar char="•"/>
            </a:pPr>
            <a:r>
              <a:rPr lang="de-DE" altLang="de-DE" dirty="0"/>
              <a:t>Rote Kennzeichen </a:t>
            </a:r>
            <a:r>
              <a:rPr lang="de-DE" altLang="de-DE" dirty="0" smtClean="0"/>
              <a:t>“Oldtimer-Sammler“</a:t>
            </a:r>
            <a:endParaRPr lang="de-DE" altLang="de-DE" dirty="0"/>
          </a:p>
          <a:p>
            <a:pPr marL="742950" lvl="1" indent="-285750">
              <a:spcBef>
                <a:spcPct val="25000"/>
              </a:spcBef>
              <a:buClr>
                <a:srgbClr val="1D2D4B"/>
              </a:buClr>
              <a:buFont typeface="Arial" panose="020B0604020202020204" pitchFamily="34" charset="0"/>
              <a:buChar char="•"/>
            </a:pPr>
            <a:r>
              <a:rPr lang="de-DE" altLang="de-DE" sz="1200" dirty="0" smtClean="0"/>
              <a:t>Zu </a:t>
            </a:r>
            <a:r>
              <a:rPr lang="de-DE" altLang="de-DE" sz="1200" dirty="0"/>
              <a:t>erkennen an der </a:t>
            </a:r>
            <a:r>
              <a:rPr lang="de-DE" altLang="de-DE" sz="1200" dirty="0" smtClean="0"/>
              <a:t>“7“</a:t>
            </a:r>
            <a:endParaRPr lang="de-DE" altLang="de-DE" sz="12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8" name="Grafik 11" descr="Deutsche_Ausfuhr-Kfz-Kennzeichen_(Expo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3810" y="4299918"/>
            <a:ext cx="2164306" cy="4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1"/>
          <p:cNvPicPr>
            <a:picLocks noChangeAspect="1"/>
          </p:cNvPicPr>
          <p:nvPr/>
        </p:nvPicPr>
        <p:blipFill>
          <a:blip r:embed="rId3"/>
          <a:stretch>
            <a:fillRect/>
          </a:stretch>
        </p:blipFill>
        <p:spPr>
          <a:xfrm>
            <a:off x="6663810" y="2500104"/>
            <a:ext cx="2248650" cy="528298"/>
          </a:xfrm>
          <a:prstGeom prst="rect">
            <a:avLst/>
          </a:prstGeom>
        </p:spPr>
      </p:pic>
      <p:pic>
        <p:nvPicPr>
          <p:cNvPr id="13" name="Grafik 12"/>
          <p:cNvPicPr>
            <a:picLocks noChangeAspect="1"/>
          </p:cNvPicPr>
          <p:nvPr/>
        </p:nvPicPr>
        <p:blipFill>
          <a:blip r:embed="rId4"/>
          <a:stretch>
            <a:fillRect/>
          </a:stretch>
        </p:blipFill>
        <p:spPr>
          <a:xfrm>
            <a:off x="6663810" y="5001859"/>
            <a:ext cx="2164306" cy="497894"/>
          </a:xfrm>
          <a:prstGeom prst="rect">
            <a:avLst/>
          </a:prstGeom>
        </p:spPr>
      </p:pic>
      <p:pic>
        <p:nvPicPr>
          <p:cNvPr id="14" name="Grafik 13"/>
          <p:cNvPicPr>
            <a:picLocks noChangeAspect="1"/>
          </p:cNvPicPr>
          <p:nvPr/>
        </p:nvPicPr>
        <p:blipFill>
          <a:blip r:embed="rId5"/>
          <a:stretch>
            <a:fillRect/>
          </a:stretch>
        </p:blipFill>
        <p:spPr>
          <a:xfrm>
            <a:off x="6667521" y="5691956"/>
            <a:ext cx="2244939" cy="513476"/>
          </a:xfrm>
          <a:prstGeom prst="rect">
            <a:avLst/>
          </a:prstGeom>
        </p:spPr>
      </p:pic>
    </p:spTree>
    <p:extLst>
      <p:ext uri="{BB962C8B-B14F-4D97-AF65-F5344CB8AC3E}">
        <p14:creationId xmlns:p14="http://schemas.microsoft.com/office/powerpoint/2010/main" val="2516292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quarter" idx="10"/>
          </p:nvPr>
        </p:nvSpPr>
        <p:spPr/>
        <p:txBody>
          <a:bodyPr/>
          <a:lstStyle/>
          <a:p>
            <a:r>
              <a:rPr lang="de-DE" dirty="0"/>
              <a:t>Vertragsdauer</a:t>
            </a:r>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kumimoji="1" lang="de-DE" sz="1600" dirty="0" smtClean="0"/>
              <a:t>ein </a:t>
            </a:r>
            <a:r>
              <a:rPr kumimoji="1" lang="de-DE" sz="1600" dirty="0"/>
              <a:t>Jahr oder länger</a:t>
            </a:r>
          </a:p>
          <a:p>
            <a:pPr marL="285750" indent="-285750" eaLnBrk="0" hangingPunct="0">
              <a:spcBef>
                <a:spcPct val="50000"/>
              </a:spcBef>
              <a:buFont typeface="Wingdings" panose="05000000000000000000" pitchFamily="2" charset="2"/>
              <a:buChar char="§"/>
            </a:pPr>
            <a:r>
              <a:rPr kumimoji="1" lang="de-DE" sz="1600" dirty="0"/>
              <a:t>verlängert sich automatisch um ein Jahr,</a:t>
            </a:r>
            <a:br>
              <a:rPr kumimoji="1" lang="de-DE" sz="1600" dirty="0"/>
            </a:br>
            <a:r>
              <a:rPr kumimoji="1" lang="de-DE" sz="1600" dirty="0"/>
              <a:t>wenn er nicht </a:t>
            </a:r>
            <a:r>
              <a:rPr kumimoji="1" lang="de-DE" sz="1600" u="sng" dirty="0"/>
              <a:t>spätestens</a:t>
            </a:r>
            <a:r>
              <a:rPr kumimoji="1" lang="de-DE" sz="1600" dirty="0"/>
              <a:t> drei Monate vor Ablauf gekündigt wird</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6745848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180</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Kennzeichenarten in Deutschland</a:t>
            </a:r>
            <a:endParaRPr lang="de-DE" dirty="0"/>
          </a:p>
        </p:txBody>
      </p:sp>
      <p:sp>
        <p:nvSpPr>
          <p:cNvPr id="4" name="Textplatzhalter 3"/>
          <p:cNvSpPr>
            <a:spLocks noGrp="1"/>
          </p:cNvSpPr>
          <p:nvPr>
            <p:ph type="body" sz="half" idx="2"/>
          </p:nvPr>
        </p:nvSpPr>
        <p:spPr>
          <a:xfrm>
            <a:off x="369357" y="2247681"/>
            <a:ext cx="5723872" cy="4104475"/>
          </a:xfrm>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Grünes-Kennzeichen</a:t>
            </a:r>
          </a:p>
          <a:p>
            <a:endParaRPr lang="de-DE" dirty="0" smtClean="0"/>
          </a:p>
          <a:p>
            <a:endParaRPr lang="de-DE" sz="1000" dirty="0" smtClean="0"/>
          </a:p>
          <a:p>
            <a:pPr marL="285750" indent="-285750">
              <a:buFont typeface="Wingdings" panose="05000000000000000000" pitchFamily="2" charset="2"/>
              <a:buChar char="§"/>
            </a:pPr>
            <a:r>
              <a:rPr lang="de-DE" altLang="de-DE" dirty="0" smtClean="0">
                <a:latin typeface="+mn-lt"/>
              </a:rPr>
              <a:t>Versicherungskennzeichen</a:t>
            </a:r>
          </a:p>
          <a:p>
            <a:pPr marL="742950" lvl="1" indent="-285750">
              <a:buFont typeface="Arial" panose="020B0604020202020204" pitchFamily="34" charset="0"/>
              <a:buChar char="•"/>
            </a:pPr>
            <a:r>
              <a:rPr lang="de-DE" altLang="de-DE" sz="1200" dirty="0" smtClean="0"/>
              <a:t>Blau	2021</a:t>
            </a:r>
          </a:p>
          <a:p>
            <a:pPr marL="742950" lvl="1" indent="-285750">
              <a:buFont typeface="Arial" panose="020B0604020202020204" pitchFamily="34" charset="0"/>
              <a:buChar char="•"/>
            </a:pPr>
            <a:r>
              <a:rPr lang="de-DE" altLang="de-DE" sz="1200" dirty="0" smtClean="0"/>
              <a:t>Grün	2022</a:t>
            </a:r>
          </a:p>
          <a:p>
            <a:pPr marL="742950" lvl="1" indent="-285750">
              <a:buFont typeface="Arial" panose="020B0604020202020204" pitchFamily="34" charset="0"/>
              <a:buChar char="•"/>
            </a:pPr>
            <a:r>
              <a:rPr lang="de-DE" altLang="de-DE" sz="1200" dirty="0" smtClean="0"/>
              <a:t>Schwarz	2023</a:t>
            </a:r>
          </a:p>
          <a:p>
            <a:pPr marL="742950" lvl="1" indent="-285750">
              <a:buFont typeface="Arial" panose="020B0604020202020204" pitchFamily="34" charset="0"/>
              <a:buChar char="•"/>
            </a:pPr>
            <a:r>
              <a:rPr lang="de-DE" altLang="de-DE" sz="1200" dirty="0" smtClean="0"/>
              <a:t>Blau	2024</a:t>
            </a:r>
          </a:p>
          <a:p>
            <a:pPr>
              <a:spcBef>
                <a:spcPct val="25000"/>
              </a:spcBef>
              <a:buClr>
                <a:srgbClr val="1D2D4B"/>
              </a:buClr>
            </a:pPr>
            <a:endParaRPr lang="de-DE" altLang="de-DE" sz="12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6615357" y="2497984"/>
            <a:ext cx="2212757" cy="504674"/>
          </a:xfrm>
          <a:prstGeom prst="rect">
            <a:avLst/>
          </a:prstGeom>
        </p:spPr>
      </p:pic>
      <p:pic>
        <p:nvPicPr>
          <p:cNvPr id="7" name="Grafik 6"/>
          <p:cNvPicPr>
            <a:picLocks noChangeAspect="1"/>
          </p:cNvPicPr>
          <p:nvPr/>
        </p:nvPicPr>
        <p:blipFill>
          <a:blip r:embed="rId3"/>
          <a:stretch>
            <a:fillRect/>
          </a:stretch>
        </p:blipFill>
        <p:spPr>
          <a:xfrm>
            <a:off x="7359336" y="3854101"/>
            <a:ext cx="724801" cy="891634"/>
          </a:xfrm>
          <a:prstGeom prst="rect">
            <a:avLst/>
          </a:prstGeom>
        </p:spPr>
      </p:pic>
    </p:spTree>
    <p:extLst>
      <p:ext uri="{BB962C8B-B14F-4D97-AF65-F5344CB8AC3E}">
        <p14:creationId xmlns:p14="http://schemas.microsoft.com/office/powerpoint/2010/main" val="1115473992"/>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181</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endParaRPr lang="de-DE" dirty="0"/>
          </a:p>
          <a:p>
            <a:endParaRPr lang="de-DE" dirty="0"/>
          </a:p>
          <a:p>
            <a:pPr marL="342900" indent="-342900">
              <a:buFont typeface="Wingdings" panose="05000000000000000000" pitchFamily="2" charset="2"/>
              <a:buChar char="§"/>
            </a:pPr>
            <a:r>
              <a:rPr lang="de-DE" dirty="0"/>
              <a:t>Straßenverkehrsgesetz (StVG)</a:t>
            </a:r>
          </a:p>
          <a:p>
            <a:pPr marL="342900" indent="-342900">
              <a:buFont typeface="Wingdings" panose="05000000000000000000" pitchFamily="2" charset="2"/>
              <a:buChar char="§"/>
            </a:pPr>
            <a:r>
              <a:rPr lang="de-DE" dirty="0"/>
              <a:t>Pflichtversicherungsgesetz (PflVG)</a:t>
            </a:r>
          </a:p>
          <a:p>
            <a:pPr marL="342900" indent="-342900">
              <a:buFont typeface="Wingdings" panose="05000000000000000000" pitchFamily="2" charset="2"/>
              <a:buChar char="§"/>
            </a:pPr>
            <a:r>
              <a:rPr lang="de-DE" dirty="0"/>
              <a:t>Kraftfahrzeug-Pflichtversicherungsverordnung (</a:t>
            </a:r>
            <a:r>
              <a:rPr lang="de-DE" dirty="0" err="1"/>
              <a:t>KfzPflVV</a:t>
            </a:r>
            <a:r>
              <a:rPr lang="de-DE" dirty="0"/>
              <a:t>)</a:t>
            </a:r>
          </a:p>
          <a:p>
            <a:pPr marL="342900" indent="-342900">
              <a:buFont typeface="Wingdings" panose="05000000000000000000" pitchFamily="2" charset="2"/>
              <a:buChar char="§"/>
            </a:pPr>
            <a:r>
              <a:rPr lang="de-DE" dirty="0"/>
              <a:t>Ausländer-Pflichtversicherungsgesetz (</a:t>
            </a:r>
            <a:r>
              <a:rPr lang="de-DE" dirty="0" err="1"/>
              <a:t>AuslPflVG</a:t>
            </a:r>
            <a:r>
              <a:rPr lang="de-DE" dirty="0"/>
              <a:t>)</a:t>
            </a:r>
          </a:p>
          <a:p>
            <a:pPr marL="342900" indent="-342900">
              <a:buFont typeface="Wingdings" panose="05000000000000000000" pitchFamily="2" charset="2"/>
              <a:buChar char="§"/>
            </a:pPr>
            <a:r>
              <a:rPr lang="de-DE" dirty="0"/>
              <a:t>Versicherungsvertragsgesetz (VVG)</a:t>
            </a:r>
          </a:p>
          <a:p>
            <a:pPr marL="342900" indent="-342900">
              <a:buFont typeface="Wingdings" panose="05000000000000000000" pitchFamily="2" charset="2"/>
              <a:buChar char="§"/>
            </a:pPr>
            <a:r>
              <a:rPr lang="de-DE" dirty="0"/>
              <a:t>Bürgerliches Gesetzbuch (BGB)</a:t>
            </a:r>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85986722"/>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182</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smtClean="0"/>
              <a:t>Straßenverkehrsgesetz </a:t>
            </a:r>
            <a:r>
              <a:rPr lang="de-DE" dirty="0"/>
              <a:t>(StVG</a:t>
            </a:r>
            <a:r>
              <a:rPr lang="de-DE" dirty="0" smtClean="0"/>
              <a:t>) § 7 </a:t>
            </a:r>
            <a:r>
              <a:rPr lang="de-DE" dirty="0"/>
              <a:t>Haftung des Halters</a:t>
            </a:r>
          </a:p>
          <a:p>
            <a:endParaRPr lang="de-DE" dirty="0" smtClean="0"/>
          </a:p>
          <a:p>
            <a:r>
              <a:rPr lang="de-DE" dirty="0" smtClean="0"/>
              <a:t>(</a:t>
            </a:r>
            <a:r>
              <a:rPr lang="de-DE" dirty="0"/>
              <a:t>1) Wird </a:t>
            </a:r>
            <a:r>
              <a:rPr lang="de-DE" b="1" u="sng" dirty="0"/>
              <a:t>bei dem Betrieb </a:t>
            </a:r>
            <a:r>
              <a:rPr lang="de-DE" dirty="0"/>
              <a:t>eines Kraftfahrzeugs oder eines Anhängers, der dazu bestimmt ist, von einem Kraftfahrzeug mitgeführt zu werden, ein Mensch getötet, der Körper oder die Gesundheit eines Menschen verletzt oder eine Sache beschädigt, so ist </a:t>
            </a:r>
            <a:r>
              <a:rPr lang="de-DE" b="1" u="sng" dirty="0"/>
              <a:t>der Halter verpflichtet</a:t>
            </a:r>
            <a:r>
              <a:rPr lang="de-DE" dirty="0"/>
              <a:t>, dem Verletzten </a:t>
            </a:r>
            <a:r>
              <a:rPr lang="de-DE" b="1" u="sng" dirty="0"/>
              <a:t>den daraus entstehenden Schaden </a:t>
            </a:r>
            <a:r>
              <a:rPr lang="de-DE" dirty="0"/>
              <a:t>zu ersetzen</a:t>
            </a:r>
            <a:r>
              <a:rPr lang="de-DE" dirty="0" smtClean="0"/>
              <a:t>.</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719033783"/>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183</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877721" y="2285452"/>
            <a:ext cx="9800705" cy="3863380"/>
          </a:xfrm>
          <a:prstGeom prst="rect">
            <a:avLst/>
          </a:prstGeom>
        </p:spPr>
      </p:pic>
    </p:spTree>
    <p:extLst>
      <p:ext uri="{BB962C8B-B14F-4D97-AF65-F5344CB8AC3E}">
        <p14:creationId xmlns:p14="http://schemas.microsoft.com/office/powerpoint/2010/main" val="1210951943"/>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184</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§1</a:t>
            </a:r>
          </a:p>
          <a:p>
            <a:r>
              <a:rPr lang="de-DE" dirty="0" smtClean="0"/>
              <a:t> </a:t>
            </a:r>
            <a:endParaRPr lang="de-DE" dirty="0"/>
          </a:p>
          <a:p>
            <a:r>
              <a:rPr lang="de-DE" b="1" u="sng" dirty="0" smtClean="0"/>
              <a:t>Der </a:t>
            </a:r>
            <a:r>
              <a:rPr lang="de-DE" b="1" u="sng" dirty="0"/>
              <a:t>Halter </a:t>
            </a:r>
            <a:endParaRPr lang="de-DE" b="1" u="sng" dirty="0" smtClean="0"/>
          </a:p>
          <a:p>
            <a:r>
              <a:rPr lang="de-DE" dirty="0" smtClean="0"/>
              <a:t>eines </a:t>
            </a:r>
            <a:r>
              <a:rPr lang="de-DE" dirty="0"/>
              <a:t>Kraftfahrzeugs oder Anhängers mit regelmäßigem Standort im Inland </a:t>
            </a:r>
            <a:endParaRPr lang="de-DE" dirty="0" smtClean="0"/>
          </a:p>
          <a:p>
            <a:r>
              <a:rPr lang="de-DE" b="1" u="sng" dirty="0" smtClean="0"/>
              <a:t>ist </a:t>
            </a:r>
            <a:r>
              <a:rPr lang="de-DE" b="1" u="sng" dirty="0"/>
              <a:t>verpflichtet</a:t>
            </a:r>
            <a:r>
              <a:rPr lang="de-DE" dirty="0"/>
              <a:t>, für sich, den Eigentümer und den Fahrer </a:t>
            </a:r>
            <a:endParaRPr lang="de-DE" dirty="0" smtClean="0"/>
          </a:p>
          <a:p>
            <a:r>
              <a:rPr lang="de-DE" dirty="0" smtClean="0"/>
              <a:t>eine </a:t>
            </a:r>
            <a:r>
              <a:rPr lang="de-DE" dirty="0"/>
              <a:t>Haftpflichtversicherung zur Deckung der durch den Gebrauch des Fahrzeugs verursachten Personenschäden, Sachschäden und sonstigen </a:t>
            </a:r>
            <a:r>
              <a:rPr lang="de-DE" dirty="0" smtClean="0"/>
              <a:t>Vermögensschäden</a:t>
            </a:r>
          </a:p>
          <a:p>
            <a:r>
              <a:rPr lang="de-DE" dirty="0" smtClean="0"/>
              <a:t>nach </a:t>
            </a:r>
            <a:r>
              <a:rPr lang="de-DE" dirty="0"/>
              <a:t>den folgenden Vorschriften </a:t>
            </a:r>
            <a:r>
              <a:rPr lang="de-DE" b="1" u="sng" dirty="0"/>
              <a:t>abzuschließen und aufrechtzuerhalten</a:t>
            </a:r>
            <a:r>
              <a:rPr lang="de-DE" dirty="0"/>
              <a:t>, </a:t>
            </a:r>
            <a:endParaRPr lang="de-DE" dirty="0" smtClean="0"/>
          </a:p>
          <a:p>
            <a:r>
              <a:rPr lang="de-DE" dirty="0" smtClean="0"/>
              <a:t>wenn </a:t>
            </a:r>
            <a:r>
              <a:rPr lang="de-DE" dirty="0"/>
              <a:t>das Fahrzeug auf öffentlichen Wegen oder Plätzen (§1 des Straßenverkehrsgesetzes) verwendet wird.</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594433149"/>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185</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D</a:t>
            </a:r>
            <a:r>
              <a:rPr lang="de-DE" dirty="0" smtClean="0"/>
              <a:t>efinitionen</a:t>
            </a:r>
          </a:p>
          <a:p>
            <a:endParaRPr lang="de-DE" dirty="0" smtClean="0"/>
          </a:p>
          <a:p>
            <a:pPr>
              <a:spcBef>
                <a:spcPct val="0"/>
              </a:spcBef>
              <a:spcAft>
                <a:spcPct val="50000"/>
              </a:spcAft>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1147156" y="2648736"/>
            <a:ext cx="10066713" cy="3703420"/>
          </a:xfrm>
          <a:prstGeom prst="rect">
            <a:avLst/>
          </a:prstGeom>
        </p:spPr>
      </p:pic>
    </p:spTree>
    <p:extLst>
      <p:ext uri="{BB962C8B-B14F-4D97-AF65-F5344CB8AC3E}">
        <p14:creationId xmlns:p14="http://schemas.microsoft.com/office/powerpoint/2010/main" val="3217410849"/>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186</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a:t>
            </a:r>
            <a:r>
              <a:rPr lang="de-DE" dirty="0"/>
              <a:t>2</a:t>
            </a:r>
            <a:r>
              <a:rPr lang="de-DE" dirty="0" smtClean="0"/>
              <a:t> </a:t>
            </a:r>
          </a:p>
          <a:p>
            <a:pPr marL="457200" indent="-457200">
              <a:buAutoNum type="arabicParenBoth"/>
            </a:pPr>
            <a:r>
              <a:rPr lang="de-DE" dirty="0" smtClean="0"/>
              <a:t>§</a:t>
            </a:r>
            <a:r>
              <a:rPr lang="de-DE" dirty="0"/>
              <a:t>1 gilt nicht </a:t>
            </a:r>
            <a:r>
              <a:rPr lang="de-DE" dirty="0" smtClean="0"/>
              <a:t>für</a:t>
            </a:r>
          </a:p>
          <a:p>
            <a:endParaRPr lang="de-DE" dirty="0"/>
          </a:p>
          <a:p>
            <a:pPr lvl="1"/>
            <a:r>
              <a:rPr lang="de-DE" sz="1600" dirty="0" smtClean="0"/>
              <a:t>1</a:t>
            </a:r>
            <a:r>
              <a:rPr lang="de-DE" sz="1600" dirty="0"/>
              <a:t>. die Bundesrepublik Deutschland,</a:t>
            </a:r>
          </a:p>
          <a:p>
            <a:pPr lvl="1"/>
            <a:r>
              <a:rPr lang="de-DE" sz="1600" dirty="0"/>
              <a:t>2. die Länder,</a:t>
            </a:r>
          </a:p>
          <a:p>
            <a:pPr lvl="1"/>
            <a:r>
              <a:rPr lang="de-DE" sz="1600" dirty="0"/>
              <a:t>3. die Gemeinden mit mehr als einhunderttausend Einwohnern,</a:t>
            </a:r>
          </a:p>
          <a:p>
            <a:pPr lvl="1"/>
            <a:r>
              <a:rPr lang="de-DE" sz="1600" dirty="0"/>
              <a:t>4. die Gemeindeverbände sowie Zweckverbände, denen ausschließlich Körperschaften des öffentlichen Rechts angehören</a:t>
            </a:r>
            <a:r>
              <a:rPr lang="de-DE" sz="1600" dirty="0" smtClean="0"/>
              <a:t>,</a:t>
            </a:r>
          </a:p>
          <a:p>
            <a:pPr lvl="1"/>
            <a:r>
              <a:rPr lang="de-DE" sz="1600" dirty="0"/>
              <a:t>5. juristische Personen, die von einem nach §3 Absatz 1 Nummer 4 des Versicherungsaufsichtsgesetzes von der Versicherungsaufsicht freigestellten Haftpflichtschadenausgleich Deckung erhalten</a:t>
            </a:r>
            <a:r>
              <a:rPr lang="de-DE" sz="1600" dirty="0" smtClean="0"/>
              <a:t>,</a:t>
            </a:r>
            <a:endParaRPr lang="de-DE" altLang="de-DE" sz="1600"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99592666"/>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187</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a:t>
            </a:r>
            <a:r>
              <a:rPr lang="de-DE" dirty="0"/>
              <a:t>2</a:t>
            </a:r>
            <a:r>
              <a:rPr lang="de-DE" dirty="0" smtClean="0"/>
              <a:t> </a:t>
            </a:r>
          </a:p>
          <a:p>
            <a:pPr marL="457200" indent="-457200">
              <a:buAutoNum type="arabicParenBoth"/>
            </a:pPr>
            <a:r>
              <a:rPr lang="de-DE" dirty="0" smtClean="0"/>
              <a:t>§</a:t>
            </a:r>
            <a:r>
              <a:rPr lang="de-DE" dirty="0"/>
              <a:t>1 gilt nicht </a:t>
            </a:r>
            <a:r>
              <a:rPr lang="de-DE" dirty="0" smtClean="0"/>
              <a:t>für</a:t>
            </a:r>
          </a:p>
          <a:p>
            <a:endParaRPr lang="de-DE" dirty="0" smtClean="0"/>
          </a:p>
          <a:p>
            <a:pPr lvl="1"/>
            <a:r>
              <a:rPr lang="de-DE" sz="1600" dirty="0" smtClean="0"/>
              <a:t>6. Halter von</a:t>
            </a:r>
          </a:p>
          <a:p>
            <a:pPr lvl="2"/>
            <a:r>
              <a:rPr lang="de-DE" sz="1600" dirty="0"/>
              <a:t>a) Kraftfahrzeugen, deren durch die Bauart bestimmte </a:t>
            </a:r>
            <a:r>
              <a:rPr lang="de-DE" sz="1600" b="1" dirty="0"/>
              <a:t>Höchstgeschwindigkeit sechs Kilometer</a:t>
            </a:r>
            <a:r>
              <a:rPr lang="de-DE" sz="1600" dirty="0"/>
              <a:t> je Stunde nicht übersteigt</a:t>
            </a:r>
            <a:r>
              <a:rPr lang="de-DE" sz="1600" dirty="0" smtClean="0"/>
              <a:t>,</a:t>
            </a:r>
            <a:endParaRPr lang="de-DE" sz="1600" dirty="0"/>
          </a:p>
          <a:p>
            <a:pPr lvl="2"/>
            <a:r>
              <a:rPr lang="de-DE" sz="1600" dirty="0" smtClean="0"/>
              <a:t>b) </a:t>
            </a:r>
            <a:r>
              <a:rPr lang="de-DE" sz="1600" b="1" dirty="0" smtClean="0"/>
              <a:t>selbstfahrenden Arbeitsmaschinen und Staplern </a:t>
            </a:r>
            <a:r>
              <a:rPr lang="de-DE" sz="1600" dirty="0" smtClean="0"/>
              <a:t>im </a:t>
            </a:r>
            <a:r>
              <a:rPr lang="de-DE" sz="1600" dirty="0"/>
              <a:t>Sinne des §3 Abs. 2 Satz 1 Nr. 1 Buchstabe a der Fahrzeug-Zulassungsverordnung, </a:t>
            </a:r>
            <a:r>
              <a:rPr lang="de-DE" sz="1600" b="1" dirty="0"/>
              <a:t>deren Höchstgeschwindigkeit 20 Kilometer </a:t>
            </a:r>
            <a:r>
              <a:rPr lang="de-DE" sz="1600" dirty="0"/>
              <a:t>je Stunde nicht übersteigt, wenn sie den Vorschriften über das Zulassungsverfahren nicht unterliegen,</a:t>
            </a:r>
          </a:p>
          <a:p>
            <a:pPr lvl="2"/>
            <a:r>
              <a:rPr lang="de-DE" sz="1600" dirty="0"/>
              <a:t>c) Anhängern, die den Vorschriften über das Zulassungsverfahren </a:t>
            </a:r>
            <a:r>
              <a:rPr lang="de-DE" sz="1600" dirty="0" smtClean="0"/>
              <a:t>nicht unterliegen.</a:t>
            </a:r>
            <a:endParaRPr lang="de-DE" altLang="de-DE" sz="1600" dirty="0" smtClean="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311770559"/>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188</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r>
              <a:rPr lang="de-DE" dirty="0" smtClean="0"/>
              <a:t> </a:t>
            </a:r>
            <a:endParaRPr lang="de-DE" dirty="0"/>
          </a:p>
          <a:p>
            <a:r>
              <a:rPr lang="de-DE" dirty="0"/>
              <a:t>(1) Die Versicherung kann nur bei einem im Inland zum Betrieb der Kraftfahrzeug-Haftpflichtversicherung befugten Versicherungsunternehmen genommen werden.</a:t>
            </a:r>
          </a:p>
          <a:p>
            <a:r>
              <a:rPr lang="de-DE" dirty="0"/>
              <a:t>(2) Die im Inland zum Betrieb der Kraftfahrzeug-Haftpflichtversicherung befugten Versicherungsunternehmen </a:t>
            </a:r>
            <a:r>
              <a:rPr lang="de-DE" b="1" u="sng" dirty="0"/>
              <a:t>sind verpflichtet</a:t>
            </a:r>
            <a:r>
              <a:rPr lang="de-DE" dirty="0"/>
              <a:t>, den in §1 genannten Personen nach den gesetzlichen Vorschriften </a:t>
            </a:r>
            <a:r>
              <a:rPr lang="de-DE" b="1" u="sng" dirty="0"/>
              <a:t>Versicherung gegen Haftpflicht zu gewähren</a:t>
            </a:r>
            <a:r>
              <a:rPr lang="de-DE" dirty="0"/>
              <a:t>. (…)</a:t>
            </a: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742089683"/>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189</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r>
              <a:rPr lang="de-DE" dirty="0" smtClean="0"/>
              <a:t> </a:t>
            </a:r>
            <a:endParaRPr lang="de-DE" dirty="0"/>
          </a:p>
          <a:p>
            <a:r>
              <a:rPr lang="de-DE" dirty="0"/>
              <a:t>(3) Der Antrag auf </a:t>
            </a:r>
            <a:r>
              <a:rPr lang="de-DE" dirty="0" err="1" smtClean="0"/>
              <a:t>Abschluß</a:t>
            </a:r>
            <a:r>
              <a:rPr lang="de-DE" dirty="0" smtClean="0"/>
              <a:t> eines </a:t>
            </a:r>
            <a:r>
              <a:rPr lang="de-DE" dirty="0"/>
              <a:t>Haftpflichtversicherungsvertrages </a:t>
            </a:r>
            <a:r>
              <a:rPr lang="de-DE" dirty="0" smtClean="0"/>
              <a:t>für </a:t>
            </a:r>
          </a:p>
          <a:p>
            <a:r>
              <a:rPr lang="de-DE" b="1" dirty="0"/>
              <a:t>	</a:t>
            </a:r>
            <a:r>
              <a:rPr lang="de-DE" b="1" dirty="0" smtClean="0"/>
              <a:t>Zweiräder</a:t>
            </a:r>
            <a:r>
              <a:rPr lang="de-DE" dirty="0"/>
              <a:t>, </a:t>
            </a:r>
            <a:r>
              <a:rPr lang="de-DE" b="1" dirty="0"/>
              <a:t>Personen-und Kombinationskraftwagen bis zu 1 t Nutzlast </a:t>
            </a:r>
            <a:endParaRPr lang="de-DE" b="1" dirty="0" smtClean="0"/>
          </a:p>
          <a:p>
            <a:r>
              <a:rPr lang="de-DE" dirty="0" smtClean="0"/>
              <a:t>gilt </a:t>
            </a:r>
            <a:r>
              <a:rPr lang="de-DE" dirty="0"/>
              <a:t>zu den für den Geschäftsbetrieb des Versicherungsunternehmens maßgebenden Grundsätzen und zum </a:t>
            </a:r>
            <a:r>
              <a:rPr lang="de-DE" b="1" dirty="0"/>
              <a:t>allgemeinen Unternehmenstarif </a:t>
            </a:r>
            <a:r>
              <a:rPr lang="de-DE" dirty="0"/>
              <a:t>als angenommen, wenn der Versicherer ihn nicht innerhalb einer Frist von zwei Wochen vom Eingang des Antrags an schriftlich ablehnt oder wegen einer nachweisbaren höheren Gefahr ein vom allgemeinen Unternehmenstarif abweichendes schriftliches Angebot unterbreitet. (…)</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659950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„Schäden bei privaten </a:t>
            </a:r>
            <a:r>
              <a:rPr lang="de-DE" sz="1600" i="1" dirty="0" smtClean="0"/>
              <a:t>Umzügen </a:t>
            </a:r>
            <a:r>
              <a:rPr lang="de-DE" sz="1600" i="1" dirty="0"/>
              <a:t>sind immer abgedeckt – solange alle Beteiligten haftpflichtversichert sind</a:t>
            </a:r>
            <a:r>
              <a:rPr lang="de-DE" sz="1600" i="1" dirty="0" smtClean="0"/>
              <a: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Leider nein. Wenn Ihnen ein guter Freund beim Umzug hilft und den teuren Plasma-Fernseher fallen lässt, könnten Sie auf dem Schaden sitzen bleiben – auch wenn Ihr fleißiger Helfer versichert ist. Grund: Laut Gesetz ist man für Schäden, die aus Gefälligkeiten entstehen, nicht ersatzpflichtig. Achten Sie im Vertrag also unbedingt auf den Einschluss der Klausel </a:t>
            </a:r>
            <a:r>
              <a:rPr lang="de-DE" sz="1600" i="1" dirty="0"/>
              <a:t>Gefälligkeitsschäden</a:t>
            </a:r>
            <a:r>
              <a:rPr lang="de-DE" sz="1600" dirty="0"/>
              <a:t>.</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27495034"/>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190</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endParaRPr lang="de-DE" dirty="0"/>
          </a:p>
          <a:p>
            <a:r>
              <a:rPr lang="de-DE" dirty="0"/>
              <a:t>(4) </a:t>
            </a:r>
            <a:r>
              <a:rPr lang="de-DE" b="1" u="sng" dirty="0"/>
              <a:t>Der Antrag darf nur abgelehnt werden</a:t>
            </a:r>
            <a:r>
              <a:rPr lang="de-DE" dirty="0"/>
              <a:t>, wenn sachliche oder örtliche Beschränkungen im Geschäftsplan des Versicherungsunternehmens dem Abschluss des Vertrags entgegenstehen oder wenn der Antragsteller bereits bei dem Versicherungsunternehmen versichert war und das </a:t>
            </a:r>
            <a:r>
              <a:rPr lang="de-DE" dirty="0" smtClean="0"/>
              <a:t>Versicherungsunternehmen</a:t>
            </a:r>
          </a:p>
          <a:p>
            <a:endParaRPr lang="de-DE" dirty="0"/>
          </a:p>
          <a:p>
            <a:pPr marL="742950" lvl="1" indent="-285750">
              <a:buFont typeface="Wingdings" panose="05000000000000000000" pitchFamily="2" charset="2"/>
              <a:buChar char="§"/>
            </a:pPr>
            <a:r>
              <a:rPr lang="de-DE" dirty="0" smtClean="0"/>
              <a:t>den </a:t>
            </a:r>
            <a:r>
              <a:rPr lang="de-DE" dirty="0"/>
              <a:t>Versicherungsvertrag wegen </a:t>
            </a:r>
            <a:r>
              <a:rPr lang="de-DE" b="1" dirty="0"/>
              <a:t>Drohung oder arglistiger Täuschung </a:t>
            </a:r>
            <a:r>
              <a:rPr lang="de-DE" dirty="0"/>
              <a:t>angefochten hat,</a:t>
            </a:r>
          </a:p>
          <a:p>
            <a:pPr marL="742950" lvl="1" indent="-285750">
              <a:buFont typeface="Wingdings" panose="05000000000000000000" pitchFamily="2" charset="2"/>
              <a:buChar char="§"/>
            </a:pPr>
            <a:r>
              <a:rPr lang="de-DE" dirty="0" smtClean="0"/>
              <a:t>vom </a:t>
            </a:r>
            <a:r>
              <a:rPr lang="de-DE" dirty="0"/>
              <a:t>Versicherungsvertrag wegen </a:t>
            </a:r>
            <a:r>
              <a:rPr lang="de-DE" b="1" dirty="0"/>
              <a:t>Verletzung der vorvertraglichen Anzeigepflicht</a:t>
            </a:r>
            <a:r>
              <a:rPr lang="de-DE" dirty="0"/>
              <a:t> </a:t>
            </a:r>
            <a:endParaRPr lang="de-DE" dirty="0" smtClean="0"/>
          </a:p>
          <a:p>
            <a:pPr lvl="1"/>
            <a:r>
              <a:rPr lang="de-DE" dirty="0" smtClean="0"/>
              <a:t>      oder </a:t>
            </a:r>
            <a:r>
              <a:rPr lang="de-DE" b="1" dirty="0"/>
              <a:t>wegen Nichtzahlung der ersten Prämie</a:t>
            </a:r>
            <a:r>
              <a:rPr lang="de-DE" dirty="0"/>
              <a:t> zurückgetreten ist oder</a:t>
            </a:r>
          </a:p>
          <a:p>
            <a:pPr marL="742950" lvl="1" indent="-285750">
              <a:buFont typeface="Wingdings" panose="05000000000000000000" pitchFamily="2" charset="2"/>
              <a:buChar char="§"/>
            </a:pPr>
            <a:r>
              <a:rPr lang="de-DE" dirty="0" smtClean="0"/>
              <a:t>den </a:t>
            </a:r>
            <a:r>
              <a:rPr lang="de-DE" dirty="0"/>
              <a:t>Versicherungsvertrag wegen </a:t>
            </a:r>
            <a:r>
              <a:rPr lang="de-DE" b="1" dirty="0"/>
              <a:t>Prämienverzugs oder nach Eintritt eines Versicherungsfalls gekündigt </a:t>
            </a:r>
            <a:r>
              <a:rPr lang="de-DE" dirty="0"/>
              <a:t>hat.</a:t>
            </a: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254588539"/>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191</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Mindestversicherungssummen</a:t>
            </a:r>
          </a:p>
          <a:p>
            <a:endParaRPr lang="de-DE" dirty="0"/>
          </a:p>
          <a:p>
            <a:r>
              <a:rPr lang="de-DE" b="1" dirty="0"/>
              <a:t>Mindestversicherungssummen</a:t>
            </a:r>
            <a:endParaRPr lang="de-DE" dirty="0"/>
          </a:p>
          <a:p>
            <a:pPr marL="342900" indent="-342900">
              <a:buFont typeface="Wingdings" panose="05000000000000000000" pitchFamily="2" charset="2"/>
              <a:buChar char="§"/>
            </a:pPr>
            <a:r>
              <a:rPr lang="de-DE" dirty="0" smtClean="0"/>
              <a:t>7.500.000 € für </a:t>
            </a:r>
            <a:r>
              <a:rPr lang="de-DE" dirty="0"/>
              <a:t>Personenschäden</a:t>
            </a:r>
          </a:p>
          <a:p>
            <a:pPr marL="342900" indent="-342900">
              <a:buFont typeface="Wingdings" panose="05000000000000000000" pitchFamily="2" charset="2"/>
              <a:buChar char="§"/>
            </a:pPr>
            <a:r>
              <a:rPr lang="de-DE" dirty="0" smtClean="0"/>
              <a:t>1.120.000 € für </a:t>
            </a:r>
            <a:r>
              <a:rPr lang="de-DE" dirty="0"/>
              <a:t>Sachschaden</a:t>
            </a:r>
          </a:p>
          <a:p>
            <a:pPr marL="342900" indent="-342900">
              <a:buFont typeface="Wingdings" panose="05000000000000000000" pitchFamily="2" charset="2"/>
              <a:buChar char="§"/>
            </a:pPr>
            <a:r>
              <a:rPr lang="de-DE" dirty="0" smtClean="0"/>
              <a:t>     50.000 € für </a:t>
            </a:r>
            <a:r>
              <a:rPr lang="de-DE" dirty="0"/>
              <a:t>reine </a:t>
            </a:r>
            <a:r>
              <a:rPr lang="de-DE" dirty="0" smtClean="0"/>
              <a:t>Vermögensschäden</a:t>
            </a:r>
            <a:endParaRPr lang="de-DE" altLang="de-DE" dirty="0"/>
          </a:p>
          <a:p>
            <a:pPr>
              <a:spcBef>
                <a:spcPct val="0"/>
              </a:spcBef>
              <a:spcAft>
                <a:spcPct val="50000"/>
              </a:spcAft>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6" name="Textplatzhalter 3"/>
          <p:cNvSpPr txBox="1">
            <a:spLocks/>
          </p:cNvSpPr>
          <p:nvPr/>
        </p:nvSpPr>
        <p:spPr>
          <a:xfrm>
            <a:off x="364220" y="4974196"/>
            <a:ext cx="11082405" cy="87389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spcAft>
                <a:spcPct val="50000"/>
              </a:spcAft>
            </a:pPr>
            <a:r>
              <a:rPr lang="de-DE" altLang="de-DE" dirty="0" smtClean="0"/>
              <a:t>Für Kfz mit mehr als neun Sitzplätzen werden die Summen nach Anzahl der Plätzen erhöht</a:t>
            </a:r>
          </a:p>
          <a:p>
            <a:pPr>
              <a:spcBef>
                <a:spcPct val="0"/>
              </a:spcBef>
              <a:spcAft>
                <a:spcPct val="50000"/>
              </a:spcAft>
            </a:pPr>
            <a:r>
              <a:rPr lang="de-DE" altLang="de-DE" sz="1600" dirty="0" smtClean="0"/>
              <a:t>50.000 € Personen und 500 € Vermögen für den 10. Platz und jeden weiteren hinzukommenden </a:t>
            </a:r>
            <a:endParaRPr lang="de-DE" altLang="de-DE" sz="1600" dirty="0"/>
          </a:p>
        </p:txBody>
      </p:sp>
    </p:spTree>
    <p:extLst>
      <p:ext uri="{BB962C8B-B14F-4D97-AF65-F5344CB8AC3E}">
        <p14:creationId xmlns:p14="http://schemas.microsoft.com/office/powerpoint/2010/main" val="37437232"/>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192</a:t>
            </a:fld>
            <a:endParaRPr lang="de-DE"/>
          </a:p>
        </p:txBody>
      </p:sp>
      <p:sp>
        <p:nvSpPr>
          <p:cNvPr id="3" name="Textplatzhalter 2"/>
          <p:cNvSpPr>
            <a:spLocks noGrp="1"/>
          </p:cNvSpPr>
          <p:nvPr>
            <p:ph type="body" sz="quarter" idx="10"/>
          </p:nvPr>
        </p:nvSpPr>
        <p:spPr/>
        <p:txBody>
          <a:bodyPr/>
          <a:lstStyle/>
          <a:p>
            <a:r>
              <a:rPr lang="de-DE" dirty="0" smtClean="0"/>
              <a:t>Gesetzliche Grundlagen</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b="1" dirty="0" smtClean="0"/>
              <a:t>Der Markt</a:t>
            </a:r>
          </a:p>
          <a:p>
            <a:pPr marL="285750" indent="-285750">
              <a:spcBef>
                <a:spcPct val="50000"/>
              </a:spcBef>
              <a:buFont typeface="Wingdings" panose="05000000000000000000" pitchFamily="2" charset="2"/>
              <a:buChar char="§"/>
            </a:pPr>
            <a:r>
              <a:rPr lang="de-DE" altLang="de-DE" dirty="0" smtClean="0"/>
              <a:t>am häufigsten anzutreffende Deckung ist 100 Mio. € pauschal für </a:t>
            </a:r>
            <a:r>
              <a:rPr lang="de-DE" altLang="de-DE" dirty="0"/>
              <a:t>Personen-, Sach- und </a:t>
            </a:r>
            <a:r>
              <a:rPr lang="de-DE" altLang="de-DE" dirty="0" smtClean="0"/>
              <a:t>Vermögensschäden</a:t>
            </a:r>
          </a:p>
          <a:p>
            <a:pPr marL="285750" indent="-285750">
              <a:spcBef>
                <a:spcPct val="50000"/>
              </a:spcBef>
              <a:buFont typeface="Wingdings" panose="05000000000000000000" pitchFamily="2" charset="2"/>
              <a:buChar char="§"/>
            </a:pPr>
            <a:r>
              <a:rPr lang="de-DE" altLang="de-DE" dirty="0"/>
              <a:t>m</a:t>
            </a:r>
            <a:r>
              <a:rPr lang="de-DE" altLang="de-DE" dirty="0" smtClean="0"/>
              <a:t>it einer Begrenzung von 12 oder 15 Mio. € je geschädigter Person </a:t>
            </a:r>
          </a:p>
          <a:p>
            <a:pPr>
              <a:spcBef>
                <a:spcPct val="50000"/>
              </a:spcBef>
            </a:pPr>
            <a:r>
              <a:rPr lang="de-DE" altLang="de-DE" dirty="0" smtClean="0"/>
              <a:t>	</a:t>
            </a:r>
          </a:p>
          <a:p>
            <a:pPr>
              <a:spcBef>
                <a:spcPct val="50000"/>
              </a:spcBef>
            </a:pPr>
            <a:r>
              <a:rPr lang="de-DE" altLang="de-DE" b="1" dirty="0" smtClean="0">
                <a:latin typeface="+mn-lt"/>
              </a:rPr>
              <a:t>ACHTUNG </a:t>
            </a:r>
            <a:endParaRPr lang="de-DE" altLang="de-DE" b="1" dirty="0">
              <a:latin typeface="+mn-lt"/>
            </a:endParaRPr>
          </a:p>
          <a:p>
            <a:pPr>
              <a:spcBef>
                <a:spcPct val="50000"/>
              </a:spcBef>
            </a:pPr>
            <a:r>
              <a:rPr lang="de-DE" altLang="de-DE" dirty="0" smtClean="0"/>
              <a:t>vereinzelt gerade in Basisdeckungen oder vereinzelten Direktversicherern gelten Begrenzungen von maximal </a:t>
            </a:r>
          </a:p>
          <a:p>
            <a:pPr marL="285750" indent="-285750">
              <a:spcBef>
                <a:spcPct val="50000"/>
              </a:spcBef>
              <a:buFont typeface="Wingdings" panose="05000000000000000000" pitchFamily="2" charset="2"/>
              <a:buChar char="§"/>
            </a:pPr>
            <a:r>
              <a:rPr lang="de-DE" altLang="de-DE" dirty="0" smtClean="0"/>
              <a:t>8 Mio. € </a:t>
            </a:r>
            <a:r>
              <a:rPr lang="de-DE" altLang="de-DE" dirty="0"/>
              <a:t>je geschädigte Person (je nach Versicherer</a:t>
            </a:r>
            <a:r>
              <a:rPr lang="de-DE" altLang="de-DE" dirty="0" smtClean="0"/>
              <a:t>)</a:t>
            </a:r>
          </a:p>
          <a:p>
            <a:pPr marL="285750" indent="-285750">
              <a:spcBef>
                <a:spcPct val="50000"/>
              </a:spcBef>
              <a:buFont typeface="Wingdings" panose="05000000000000000000" pitchFamily="2" charset="2"/>
              <a:buChar char="§"/>
            </a:pPr>
            <a:r>
              <a:rPr lang="de-DE" altLang="de-DE" dirty="0" smtClean="0"/>
              <a:t>Die Pauschale Deckungssumme beläuft sich dann häufig auf 50 Mio. €</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06241102"/>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193</a:t>
            </a:fld>
            <a:endParaRPr lang="de-DE"/>
          </a:p>
        </p:txBody>
      </p:sp>
      <p:sp>
        <p:nvSpPr>
          <p:cNvPr id="3" name="Textplatzhalter 2"/>
          <p:cNvSpPr>
            <a:spLocks noGrp="1"/>
          </p:cNvSpPr>
          <p:nvPr>
            <p:ph type="body" sz="quarter" idx="10"/>
          </p:nvPr>
        </p:nvSpPr>
        <p:spPr/>
        <p:txBody>
          <a:bodyPr/>
          <a:lstStyle/>
          <a:p>
            <a:r>
              <a:rPr lang="de-DE" dirty="0" smtClean="0"/>
              <a:t>Bereiche der Kraftfahrzeugversicherung</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Rectangle 18"/>
          <p:cNvSpPr>
            <a:spLocks noChangeArrowheads="1"/>
          </p:cNvSpPr>
          <p:nvPr/>
        </p:nvSpPr>
        <p:spPr bwMode="auto">
          <a:xfrm>
            <a:off x="4859057" y="3265055"/>
            <a:ext cx="2727036"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800" dirty="0">
                <a:cs typeface="Arial" panose="020B0604020202020204" pitchFamily="34" charset="0"/>
              </a:rPr>
              <a:t>freiwillige Versicherung</a:t>
            </a:r>
          </a:p>
        </p:txBody>
      </p:sp>
      <p:sp>
        <p:nvSpPr>
          <p:cNvPr id="8" name="Rectangle 19"/>
          <p:cNvSpPr>
            <a:spLocks noChangeArrowheads="1"/>
          </p:cNvSpPr>
          <p:nvPr/>
        </p:nvSpPr>
        <p:spPr bwMode="auto">
          <a:xfrm>
            <a:off x="973753" y="3265055"/>
            <a:ext cx="3520006" cy="1223963"/>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de-DE" altLang="de-DE" sz="1800" dirty="0"/>
              <a:t>Pflichtversicherung</a:t>
            </a:r>
            <a:br>
              <a:rPr kumimoji="1" lang="de-DE" altLang="de-DE" sz="1800" dirty="0"/>
            </a:br>
            <a:r>
              <a:rPr kumimoji="1" lang="de-DE" altLang="de-DE" sz="1600" dirty="0"/>
              <a:t>(Ohne diese Versicherung kann ein Kraftfahrzeug üblicherweise nicht zugelassen werden)</a:t>
            </a:r>
          </a:p>
        </p:txBody>
      </p:sp>
      <p:sp>
        <p:nvSpPr>
          <p:cNvPr id="9" name="Rectangle 20"/>
          <p:cNvSpPr>
            <a:spLocks noChangeArrowheads="1"/>
          </p:cNvSpPr>
          <p:nvPr/>
        </p:nvSpPr>
        <p:spPr bwMode="auto">
          <a:xfrm>
            <a:off x="4859056" y="2617355"/>
            <a:ext cx="2727037"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2000" u="sng" dirty="0" smtClean="0">
                <a:cs typeface="Arial" panose="020B0604020202020204" pitchFamily="34" charset="0"/>
              </a:rPr>
              <a:t>Kaskoversicherung</a:t>
            </a:r>
            <a:endParaRPr lang="de-DE" altLang="de-DE" sz="2000" u="sng" dirty="0">
              <a:cs typeface="Arial" panose="020B0604020202020204" pitchFamily="34" charset="0"/>
            </a:endParaRPr>
          </a:p>
        </p:txBody>
      </p:sp>
      <p:sp>
        <p:nvSpPr>
          <p:cNvPr id="10" name="Rectangle 21"/>
          <p:cNvSpPr>
            <a:spLocks noChangeArrowheads="1"/>
          </p:cNvSpPr>
          <p:nvPr/>
        </p:nvSpPr>
        <p:spPr bwMode="auto">
          <a:xfrm>
            <a:off x="973753" y="2615768"/>
            <a:ext cx="3520006" cy="4222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kumimoji="1" lang="de-DE" altLang="de-DE" sz="2000" u="sng" dirty="0"/>
              <a:t>Haftpflichtversicherung</a:t>
            </a:r>
          </a:p>
        </p:txBody>
      </p:sp>
      <p:sp>
        <p:nvSpPr>
          <p:cNvPr id="11" name="Rectangle 22"/>
          <p:cNvSpPr>
            <a:spLocks noChangeArrowheads="1"/>
          </p:cNvSpPr>
          <p:nvPr/>
        </p:nvSpPr>
        <p:spPr bwMode="auto">
          <a:xfrm>
            <a:off x="973753" y="4489018"/>
            <a:ext cx="3520006" cy="137001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kumimoji="1" lang="de-DE" altLang="de-DE" sz="1600" dirty="0"/>
              <a:t>Sie schützt das Vermögen des VN vor berechtigten </a:t>
            </a:r>
            <a:r>
              <a:rPr kumimoji="1" lang="de-DE" altLang="de-DE" sz="1600" u="sng" dirty="0"/>
              <a:t>und</a:t>
            </a:r>
            <a:r>
              <a:rPr kumimoji="1" lang="de-DE" altLang="de-DE" sz="1600" dirty="0"/>
              <a:t> unberechtigten Schadenersatzansprüchen Dritter</a:t>
            </a:r>
            <a:endParaRPr lang="de-DE" altLang="de-DE" sz="1600" dirty="0"/>
          </a:p>
        </p:txBody>
      </p:sp>
      <p:sp>
        <p:nvSpPr>
          <p:cNvPr id="12" name="Rectangle 23"/>
          <p:cNvSpPr>
            <a:spLocks noChangeArrowheads="1"/>
          </p:cNvSpPr>
          <p:nvPr/>
        </p:nvSpPr>
        <p:spPr bwMode="auto">
          <a:xfrm>
            <a:off x="4859058" y="4490605"/>
            <a:ext cx="2727036"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600" dirty="0">
                <a:cs typeface="Arial" panose="020B0604020202020204" pitchFamily="34" charset="0"/>
              </a:rPr>
              <a:t>Sie kommt für Schäden am eigenen Kraftfahrzeug auf</a:t>
            </a:r>
          </a:p>
        </p:txBody>
      </p:sp>
      <p:sp>
        <p:nvSpPr>
          <p:cNvPr id="13" name="Rectangle 18"/>
          <p:cNvSpPr>
            <a:spLocks noChangeArrowheads="1"/>
          </p:cNvSpPr>
          <p:nvPr/>
        </p:nvSpPr>
        <p:spPr bwMode="auto">
          <a:xfrm>
            <a:off x="7951390" y="3288444"/>
            <a:ext cx="2727036"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800" dirty="0">
                <a:cs typeface="Arial" panose="020B0604020202020204" pitchFamily="34" charset="0"/>
              </a:rPr>
              <a:t>freiwillige Versicherung</a:t>
            </a:r>
          </a:p>
        </p:txBody>
      </p:sp>
      <p:sp>
        <p:nvSpPr>
          <p:cNvPr id="14" name="Rectangle 20"/>
          <p:cNvSpPr>
            <a:spLocks noChangeArrowheads="1"/>
          </p:cNvSpPr>
          <p:nvPr/>
        </p:nvSpPr>
        <p:spPr bwMode="auto">
          <a:xfrm>
            <a:off x="7951388" y="2640744"/>
            <a:ext cx="2727037"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2000" u="sng" dirty="0" smtClean="0">
                <a:cs typeface="Arial" panose="020B0604020202020204" pitchFamily="34" charset="0"/>
              </a:rPr>
              <a:t>Zusatzdeckungen</a:t>
            </a:r>
            <a:endParaRPr lang="de-DE" altLang="de-DE" sz="2000" u="sng" dirty="0">
              <a:cs typeface="Arial" panose="020B0604020202020204" pitchFamily="34" charset="0"/>
            </a:endParaRPr>
          </a:p>
        </p:txBody>
      </p:sp>
      <p:sp>
        <p:nvSpPr>
          <p:cNvPr id="15" name="Rectangle 23"/>
          <p:cNvSpPr>
            <a:spLocks noChangeArrowheads="1"/>
          </p:cNvSpPr>
          <p:nvPr/>
        </p:nvSpPr>
        <p:spPr bwMode="auto">
          <a:xfrm>
            <a:off x="7951390" y="4528281"/>
            <a:ext cx="2727036"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600" dirty="0" smtClean="0">
                <a:cs typeface="Arial" panose="020B0604020202020204" pitchFamily="34" charset="0"/>
              </a:rPr>
              <a:t>Schutzbrief</a:t>
            </a:r>
          </a:p>
          <a:p>
            <a:pPr algn="ctr" eaLnBrk="1" hangingPunct="1"/>
            <a:r>
              <a:rPr lang="de-DE" altLang="de-DE" sz="1600" dirty="0" smtClean="0">
                <a:cs typeface="Arial" panose="020B0604020202020204" pitchFamily="34" charset="0"/>
              </a:rPr>
              <a:t>Mallorca-Deckung</a:t>
            </a:r>
          </a:p>
          <a:p>
            <a:pPr algn="ctr" eaLnBrk="1" hangingPunct="1"/>
            <a:r>
              <a:rPr lang="de-DE" altLang="de-DE" sz="1600" dirty="0" smtClean="0">
                <a:cs typeface="Arial" panose="020B0604020202020204" pitchFamily="34" charset="0"/>
              </a:rPr>
              <a:t>Insassenunfall</a:t>
            </a:r>
          </a:p>
          <a:p>
            <a:pPr algn="ctr" eaLnBrk="1" hangingPunct="1"/>
            <a:r>
              <a:rPr lang="de-DE" altLang="de-DE" sz="1600" dirty="0" smtClean="0">
                <a:cs typeface="Arial" panose="020B0604020202020204" pitchFamily="34" charset="0"/>
              </a:rPr>
              <a:t>Fahrerschutz</a:t>
            </a:r>
          </a:p>
          <a:p>
            <a:pPr algn="ctr" eaLnBrk="1" hangingPunct="1"/>
            <a:endParaRPr lang="de-DE" altLang="de-DE" sz="1600" dirty="0">
              <a:cs typeface="Arial" panose="020B0604020202020204" pitchFamily="34" charset="0"/>
            </a:endParaRPr>
          </a:p>
        </p:txBody>
      </p:sp>
    </p:spTree>
    <p:extLst>
      <p:ext uri="{BB962C8B-B14F-4D97-AF65-F5344CB8AC3E}">
        <p14:creationId xmlns:p14="http://schemas.microsoft.com/office/powerpoint/2010/main" val="1393231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194</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Was ist versichert?</a:t>
            </a:r>
          </a:p>
          <a:p>
            <a:r>
              <a:rPr lang="de-DE" sz="1600" dirty="0" smtClean="0"/>
              <a:t>Die </a:t>
            </a:r>
            <a:r>
              <a:rPr lang="de-DE" sz="1600" dirty="0"/>
              <a:t>KFZ-Haftpflichtversicherung stellt den VN und die mitversicherten Personen von Schadensersatzansprüchen frei, </a:t>
            </a:r>
            <a:r>
              <a:rPr lang="de-DE" sz="1600" dirty="0" smtClean="0"/>
              <a:t>wenn durch den Gebrauch des Fahrzeugs Personen-</a:t>
            </a:r>
            <a:r>
              <a:rPr lang="de-DE" sz="1600" dirty="0"/>
              <a:t>, Sach-oder Vermögensschäden entstehen und deswegen gegen den Versicherten oder den VR Schadensersatzansprüche des Privatrechts geltend gemacht werden. </a:t>
            </a:r>
            <a:endParaRPr lang="de-DE" altLang="de-DE" sz="1600" dirty="0"/>
          </a:p>
          <a:p>
            <a:pPr>
              <a:spcBef>
                <a:spcPct val="50000"/>
              </a:spcBef>
            </a:pPr>
            <a:r>
              <a:rPr lang="de-DE" altLang="de-DE" sz="1600" dirty="0" smtClean="0"/>
              <a:t>Versichert sind Schadensersatzansprüche durch den Gebrauch eines Fahrzeuges, wenn</a:t>
            </a:r>
          </a:p>
          <a:p>
            <a:pPr marL="285750" indent="-285750">
              <a:spcBef>
                <a:spcPct val="50000"/>
              </a:spcBef>
              <a:buFont typeface="Wingdings" panose="05000000000000000000" pitchFamily="2" charset="2"/>
              <a:buChar char="§"/>
            </a:pPr>
            <a:r>
              <a:rPr lang="de-DE" altLang="de-DE" sz="1600" dirty="0" smtClean="0"/>
              <a:t>Personen verletzt oder getötet werden</a:t>
            </a:r>
          </a:p>
          <a:p>
            <a:pPr marL="285750" indent="-285750">
              <a:spcBef>
                <a:spcPct val="50000"/>
              </a:spcBef>
              <a:buFont typeface="Wingdings" panose="05000000000000000000" pitchFamily="2" charset="2"/>
              <a:buChar char="§"/>
            </a:pPr>
            <a:r>
              <a:rPr lang="de-DE" altLang="de-DE" sz="1600" dirty="0" smtClean="0"/>
              <a:t>Sachen beschädigt oder zerstört werden oder abhanden kommen,</a:t>
            </a:r>
          </a:p>
          <a:p>
            <a:pPr marL="285750" indent="-285750">
              <a:spcBef>
                <a:spcPct val="50000"/>
              </a:spcBef>
              <a:buFont typeface="Wingdings" panose="05000000000000000000" pitchFamily="2" charset="2"/>
              <a:buChar char="§"/>
            </a:pPr>
            <a:r>
              <a:rPr lang="de-DE" altLang="de-DE" sz="1600" dirty="0" smtClean="0"/>
              <a:t>Vermögensschäden, die weder einen Personen- noch mit einem Sachschaden mittelbar oder unmittelbar zusammenhängen</a:t>
            </a:r>
          </a:p>
          <a:p>
            <a:pPr>
              <a:spcBef>
                <a:spcPct val="50000"/>
              </a:spcBef>
            </a:pPr>
            <a:r>
              <a:rPr lang="de-DE" altLang="de-DE" sz="1600" dirty="0" smtClean="0"/>
              <a:t>Zum Gebrauch gehören neben dem Fahre auch z.B. das Ein- und Aussteigen sowie das </a:t>
            </a:r>
            <a:r>
              <a:rPr lang="de-DE" altLang="de-DE" sz="1600" dirty="0" err="1" smtClean="0"/>
              <a:t>Be</a:t>
            </a:r>
            <a:r>
              <a:rPr lang="de-DE" altLang="de-DE" sz="1600" dirty="0" smtClean="0"/>
              <a:t>- und Entladen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335041879"/>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195</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a:xfrm>
            <a:off x="369357" y="2247682"/>
            <a:ext cx="2880919" cy="329264"/>
          </a:xfrm>
        </p:spPr>
        <p:txBody>
          <a:bodyPr/>
          <a:lstStyle/>
          <a:p>
            <a:pPr>
              <a:spcBef>
                <a:spcPct val="50000"/>
              </a:spcBef>
            </a:pPr>
            <a:r>
              <a:rPr lang="de-DE" altLang="de-DE" sz="1600" b="1" dirty="0" smtClean="0"/>
              <a:t>Haftungsarten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6" name="Textplatzhalter 3"/>
          <p:cNvSpPr txBox="1">
            <a:spLocks/>
          </p:cNvSpPr>
          <p:nvPr/>
        </p:nvSpPr>
        <p:spPr>
          <a:xfrm>
            <a:off x="364220" y="2744824"/>
            <a:ext cx="3684078" cy="28662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600" dirty="0"/>
              <a:t>Verschuldenshaftung (unbegrenzt)</a:t>
            </a:r>
          </a:p>
          <a:p>
            <a:r>
              <a:rPr lang="de-DE" sz="1600" dirty="0" smtClean="0"/>
              <a:t>§ 823 BGB </a:t>
            </a:r>
            <a:r>
              <a:rPr lang="de-DE" sz="1600" dirty="0"/>
              <a:t>ff.</a:t>
            </a:r>
          </a:p>
          <a:p>
            <a:r>
              <a:rPr lang="de-DE" sz="1600" dirty="0"/>
              <a:t>Voraussetzungen:</a:t>
            </a:r>
          </a:p>
          <a:p>
            <a:pPr marL="285750" indent="-285750">
              <a:buFont typeface="Wingdings" panose="05000000000000000000" pitchFamily="2" charset="2"/>
              <a:buChar char="§"/>
            </a:pPr>
            <a:r>
              <a:rPr lang="de-DE" sz="1600" dirty="0" smtClean="0"/>
              <a:t>Vorsatz oder Fahrlässigkeit</a:t>
            </a:r>
            <a:endParaRPr lang="de-DE" sz="1600" dirty="0"/>
          </a:p>
          <a:p>
            <a:pPr marL="285750" indent="-285750">
              <a:buFont typeface="Wingdings" panose="05000000000000000000" pitchFamily="2" charset="2"/>
              <a:buChar char="§"/>
            </a:pPr>
            <a:r>
              <a:rPr lang="de-DE" sz="1600" dirty="0"/>
              <a:t>Widerrechtlichkeit</a:t>
            </a:r>
          </a:p>
          <a:p>
            <a:pPr marL="285750" indent="-285750">
              <a:buFont typeface="Wingdings" panose="05000000000000000000" pitchFamily="2" charset="2"/>
              <a:buChar char="§"/>
            </a:pPr>
            <a:r>
              <a:rPr lang="de-DE" sz="1600" dirty="0"/>
              <a:t>Kausalität</a:t>
            </a:r>
          </a:p>
          <a:p>
            <a:pPr marL="285750" indent="-285750">
              <a:buFont typeface="Wingdings" panose="05000000000000000000" pitchFamily="2" charset="2"/>
              <a:buChar char="§"/>
            </a:pPr>
            <a:r>
              <a:rPr lang="de-DE" sz="1600" dirty="0"/>
              <a:t>Verantwortlichkeit</a:t>
            </a:r>
          </a:p>
        </p:txBody>
      </p:sp>
      <p:sp>
        <p:nvSpPr>
          <p:cNvPr id="7" name="Textplatzhalter 3"/>
          <p:cNvSpPr txBox="1">
            <a:spLocks/>
          </p:cNvSpPr>
          <p:nvPr/>
        </p:nvSpPr>
        <p:spPr>
          <a:xfrm>
            <a:off x="5030431" y="2744824"/>
            <a:ext cx="3382049" cy="28662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600" dirty="0"/>
              <a:t>Gefährdungshaftung (begrenzt)</a:t>
            </a:r>
          </a:p>
          <a:p>
            <a:r>
              <a:rPr lang="de-DE" sz="1600" dirty="0"/>
              <a:t>§7StVG</a:t>
            </a:r>
          </a:p>
          <a:p>
            <a:r>
              <a:rPr lang="de-DE" sz="1600" dirty="0"/>
              <a:t>Prüfen:</a:t>
            </a:r>
          </a:p>
          <a:p>
            <a:pPr marL="285750" indent="-285750">
              <a:buFont typeface="Wingdings" panose="05000000000000000000" pitchFamily="2" charset="2"/>
              <a:buChar char="§"/>
            </a:pPr>
            <a:r>
              <a:rPr lang="de-DE" sz="1600" dirty="0"/>
              <a:t>Betriebsgefahr</a:t>
            </a:r>
          </a:p>
          <a:p>
            <a:pPr marL="285750" indent="-285750">
              <a:buFont typeface="Wingdings" panose="05000000000000000000" pitchFamily="2" charset="2"/>
              <a:buChar char="§"/>
            </a:pPr>
            <a:r>
              <a:rPr lang="de-DE" sz="1600" dirty="0" smtClean="0"/>
              <a:t>Höhere Gewalt</a:t>
            </a:r>
            <a:endParaRPr lang="de-DE" sz="1600" dirty="0"/>
          </a:p>
          <a:p>
            <a:pPr marL="285750" indent="-285750">
              <a:buFont typeface="Wingdings" panose="05000000000000000000" pitchFamily="2" charset="2"/>
              <a:buChar char="§"/>
            </a:pPr>
            <a:r>
              <a:rPr lang="de-DE" sz="1600" dirty="0"/>
              <a:t>Unabwendbarkeit</a:t>
            </a:r>
          </a:p>
          <a:p>
            <a:pPr marL="285750" indent="-285750">
              <a:buFont typeface="Wingdings" panose="05000000000000000000" pitchFamily="2" charset="2"/>
              <a:buChar char="§"/>
            </a:pPr>
            <a:r>
              <a:rPr lang="de-DE" sz="1600" dirty="0"/>
              <a:t>Höchstbeiträge</a:t>
            </a:r>
          </a:p>
        </p:txBody>
      </p:sp>
    </p:spTree>
    <p:extLst>
      <p:ext uri="{BB962C8B-B14F-4D97-AF65-F5344CB8AC3E}">
        <p14:creationId xmlns:p14="http://schemas.microsoft.com/office/powerpoint/2010/main" val="403237007"/>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196</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Aufgaben des Versicherers</a:t>
            </a:r>
          </a:p>
          <a:p>
            <a:pPr marL="285750" indent="-285750">
              <a:spcBef>
                <a:spcPct val="50000"/>
              </a:spcBef>
              <a:buFont typeface="Wingdings" panose="05000000000000000000" pitchFamily="2" charset="2"/>
              <a:buChar char="§"/>
            </a:pPr>
            <a:r>
              <a:rPr lang="de-DE" altLang="de-DE" sz="1600" b="1" dirty="0" smtClean="0"/>
              <a:t>Prüfung von Schadensersatzansprüchen</a:t>
            </a:r>
          </a:p>
          <a:p>
            <a:pPr lvl="1">
              <a:spcBef>
                <a:spcPct val="50000"/>
              </a:spcBef>
            </a:pPr>
            <a:r>
              <a:rPr lang="de-DE" altLang="de-DE" dirty="0" smtClean="0"/>
              <a:t>Der Versicherer überprüft die rechtliche Grundlage und Höhe der Schadensersatzansprüche eines Dritten (Geschädigten) </a:t>
            </a:r>
          </a:p>
          <a:p>
            <a:pPr lvl="1">
              <a:spcBef>
                <a:spcPct val="50000"/>
              </a:spcBef>
            </a:pPr>
            <a:r>
              <a:rPr lang="de-DE" altLang="de-DE" dirty="0" smtClean="0"/>
              <a:t>Die </a:t>
            </a:r>
            <a:r>
              <a:rPr lang="de-DE" altLang="de-DE" dirty="0"/>
              <a:t>Begründung der Ansprüche obliegt dem </a:t>
            </a:r>
            <a:r>
              <a:rPr lang="de-DE" altLang="de-DE" dirty="0" smtClean="0"/>
              <a:t>Geschädigten</a:t>
            </a:r>
            <a:endParaRPr lang="de-DE" altLang="de-DE" sz="1400" b="1" dirty="0" smtClean="0"/>
          </a:p>
          <a:p>
            <a:pPr marL="285750" indent="-285750">
              <a:spcBef>
                <a:spcPct val="50000"/>
              </a:spcBef>
              <a:buFont typeface="Wingdings" panose="05000000000000000000" pitchFamily="2" charset="2"/>
              <a:buChar char="§"/>
            </a:pPr>
            <a:r>
              <a:rPr lang="de-DE" altLang="de-DE" sz="1600" b="1" dirty="0" smtClean="0"/>
              <a:t>Befriedigung begründeter </a:t>
            </a:r>
            <a:r>
              <a:rPr lang="de-DE" altLang="de-DE" sz="1600" b="1" dirty="0"/>
              <a:t>Schadenersatzansprüche eines Dritten</a:t>
            </a:r>
          </a:p>
          <a:p>
            <a:pPr lvl="1">
              <a:spcBef>
                <a:spcPct val="50000"/>
              </a:spcBef>
            </a:pPr>
            <a:r>
              <a:rPr lang="de-DE" altLang="de-DE" dirty="0" smtClean="0"/>
              <a:t>Der </a:t>
            </a:r>
            <a:r>
              <a:rPr lang="de-DE" altLang="de-DE" dirty="0"/>
              <a:t>Versicherer begleicht bis zur Höhe der vereinbarten Versicherungssummen </a:t>
            </a:r>
            <a:r>
              <a:rPr lang="de-DE" altLang="de-DE" dirty="0" smtClean="0"/>
              <a:t>begründete Schadenersatzansprüche eines Dritten (Geschädigten)</a:t>
            </a:r>
          </a:p>
          <a:p>
            <a:pPr marL="285750" indent="-285750">
              <a:spcBef>
                <a:spcPct val="50000"/>
              </a:spcBef>
              <a:buFont typeface="Wingdings" panose="05000000000000000000" pitchFamily="2" charset="2"/>
              <a:buChar char="§"/>
            </a:pPr>
            <a:r>
              <a:rPr lang="de-DE" altLang="de-DE" sz="1600" b="1" dirty="0" smtClean="0"/>
              <a:t>Abwehr unbegründeter </a:t>
            </a:r>
            <a:r>
              <a:rPr lang="de-DE" altLang="de-DE" sz="1600" b="1" dirty="0"/>
              <a:t>Ansprüche (passiver Rechtsschutz)</a:t>
            </a:r>
          </a:p>
          <a:p>
            <a:pPr lvl="1">
              <a:spcBef>
                <a:spcPct val="50000"/>
              </a:spcBef>
            </a:pPr>
            <a:r>
              <a:rPr lang="de-DE" altLang="de-DE" dirty="0" smtClean="0"/>
              <a:t>Stellt </a:t>
            </a:r>
            <a:r>
              <a:rPr lang="de-DE" altLang="de-DE" dirty="0"/>
              <a:t>ein Dritter gegen den Versicherungsnehmer </a:t>
            </a:r>
            <a:r>
              <a:rPr lang="de-DE" altLang="de-DE" dirty="0" smtClean="0"/>
              <a:t>unbegründete </a:t>
            </a:r>
            <a:r>
              <a:rPr lang="de-DE" altLang="de-DE" dirty="0"/>
              <a:t>Ansprüche, so wehrt der Versicherer diese ab </a:t>
            </a:r>
            <a:r>
              <a:rPr lang="de-DE" altLang="de-DE" dirty="0" smtClean="0"/>
              <a:t>und </a:t>
            </a:r>
            <a:r>
              <a:rPr lang="de-DE" altLang="de-DE" dirty="0"/>
              <a:t>führt erforderlichenfalls auf seine Kosten einen Rechtsstreit zur Abwehr dieser </a:t>
            </a:r>
            <a:r>
              <a:rPr lang="de-DE" altLang="de-DE" dirty="0" smtClean="0"/>
              <a:t>Ansprüche.</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113243747"/>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197</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Berechtigte Kosten mit Schadensersatzanspruch, können sein: </a:t>
            </a:r>
          </a:p>
          <a:p>
            <a:pPr marL="285750" indent="-285750">
              <a:spcBef>
                <a:spcPct val="50000"/>
              </a:spcBef>
              <a:buFont typeface="Wingdings" panose="05000000000000000000" pitchFamily="2" charset="2"/>
              <a:buChar char="§"/>
            </a:pPr>
            <a:r>
              <a:rPr lang="de-DE" altLang="de-DE" sz="1600" b="1" dirty="0" smtClean="0"/>
              <a:t>Personenschaden</a:t>
            </a:r>
            <a:endParaRPr lang="de-DE" altLang="de-DE" dirty="0" smtClean="0"/>
          </a:p>
          <a:p>
            <a:pPr marL="742950" lvl="1" indent="-285750">
              <a:spcBef>
                <a:spcPct val="50000"/>
              </a:spcBef>
              <a:buFont typeface="Wingdings" panose="05000000000000000000" pitchFamily="2" charset="2"/>
              <a:buChar char="§"/>
            </a:pPr>
            <a:r>
              <a:rPr lang="de-DE" altLang="de-DE" dirty="0" smtClean="0"/>
              <a:t>Heilbehandlungskosten</a:t>
            </a:r>
          </a:p>
          <a:p>
            <a:pPr marL="742950" lvl="1" indent="-285750">
              <a:spcBef>
                <a:spcPct val="50000"/>
              </a:spcBef>
              <a:buFont typeface="Wingdings" panose="05000000000000000000" pitchFamily="2" charset="2"/>
              <a:buChar char="§"/>
            </a:pPr>
            <a:r>
              <a:rPr lang="de-DE" altLang="de-DE" dirty="0" smtClean="0"/>
              <a:t>Rentenzahlungen</a:t>
            </a:r>
          </a:p>
          <a:p>
            <a:pPr marL="742950" lvl="1" indent="-285750">
              <a:spcBef>
                <a:spcPct val="50000"/>
              </a:spcBef>
              <a:buFont typeface="Wingdings" panose="05000000000000000000" pitchFamily="2" charset="2"/>
              <a:buChar char="§"/>
            </a:pPr>
            <a:r>
              <a:rPr lang="de-DE" altLang="de-DE" dirty="0" smtClean="0"/>
              <a:t>Schmerzensgeld</a:t>
            </a:r>
          </a:p>
          <a:p>
            <a:pPr marL="742950" lvl="1" indent="-285750">
              <a:spcBef>
                <a:spcPct val="50000"/>
              </a:spcBef>
              <a:buFont typeface="Wingdings" panose="05000000000000000000" pitchFamily="2" charset="2"/>
              <a:buChar char="§"/>
            </a:pPr>
            <a:r>
              <a:rPr lang="de-DE" altLang="de-DE" dirty="0" smtClean="0"/>
              <a:t>Verdienstausfall</a:t>
            </a:r>
          </a:p>
          <a:p>
            <a:pPr marL="285750" indent="-285750">
              <a:spcBef>
                <a:spcPct val="50000"/>
              </a:spcBef>
              <a:buFont typeface="Wingdings" panose="05000000000000000000" pitchFamily="2" charset="2"/>
              <a:buChar char="§"/>
            </a:pPr>
            <a:r>
              <a:rPr lang="de-DE" altLang="de-DE" sz="1600" b="1" dirty="0" smtClean="0"/>
              <a:t>Sachschaden</a:t>
            </a:r>
            <a:endParaRPr lang="de-DE" altLang="de-DE" sz="1600" b="1" dirty="0"/>
          </a:p>
          <a:p>
            <a:pPr marL="742950" lvl="1" indent="-285750">
              <a:spcBef>
                <a:spcPct val="50000"/>
              </a:spcBef>
              <a:buFont typeface="Wingdings" panose="05000000000000000000" pitchFamily="2" charset="2"/>
              <a:buChar char="§"/>
            </a:pPr>
            <a:r>
              <a:rPr lang="de-DE" altLang="de-DE" dirty="0" smtClean="0"/>
              <a:t>Reparaturkosten des Fahrzeuges</a:t>
            </a:r>
          </a:p>
          <a:p>
            <a:pPr marL="742950" lvl="1" indent="-285750">
              <a:spcBef>
                <a:spcPct val="50000"/>
              </a:spcBef>
              <a:buFont typeface="Wingdings" panose="05000000000000000000" pitchFamily="2" charset="2"/>
              <a:buChar char="§"/>
            </a:pPr>
            <a:r>
              <a:rPr lang="de-DE" altLang="de-DE" dirty="0" smtClean="0"/>
              <a:t>Kosten für Leihwagen</a:t>
            </a:r>
          </a:p>
          <a:p>
            <a:pPr marL="742950" lvl="1" indent="-285750">
              <a:spcBef>
                <a:spcPct val="50000"/>
              </a:spcBef>
              <a:buFont typeface="Wingdings" panose="05000000000000000000" pitchFamily="2" charset="2"/>
              <a:buChar char="§"/>
            </a:pPr>
            <a:r>
              <a:rPr lang="de-DE" altLang="de-DE" dirty="0" smtClean="0"/>
              <a:t>Abschleppkosten</a:t>
            </a:r>
          </a:p>
          <a:p>
            <a:pPr marL="742950" lvl="1" indent="-285750">
              <a:spcBef>
                <a:spcPct val="50000"/>
              </a:spcBef>
              <a:buFont typeface="Wingdings" panose="05000000000000000000" pitchFamily="2" charset="2"/>
              <a:buChar char="§"/>
            </a:pPr>
            <a:r>
              <a:rPr lang="de-DE" altLang="de-DE" dirty="0" smtClean="0"/>
              <a:t>Anwaltskosten zur Durchsetzung des Schadenersatzanspruches</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530239819"/>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198</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a:xfrm>
            <a:off x="369357" y="2247681"/>
            <a:ext cx="11343218" cy="4036741"/>
          </a:xfrm>
        </p:spPr>
        <p:txBody>
          <a:bodyPr/>
          <a:lstStyle/>
          <a:p>
            <a:pPr>
              <a:spcBef>
                <a:spcPct val="50000"/>
              </a:spcBef>
            </a:pPr>
            <a:r>
              <a:rPr lang="de-DE" altLang="de-DE" sz="1600" b="1" dirty="0" smtClean="0"/>
              <a:t>Versicherter Personenkreis: </a:t>
            </a:r>
          </a:p>
          <a:p>
            <a:pPr marL="742950" lvl="1" indent="-285750">
              <a:spcBef>
                <a:spcPct val="50000"/>
              </a:spcBef>
              <a:buFont typeface="Wingdings" panose="05000000000000000000" pitchFamily="2" charset="2"/>
              <a:buChar char="§"/>
            </a:pPr>
            <a:r>
              <a:rPr lang="de-DE" altLang="de-DE" dirty="0" smtClean="0"/>
              <a:t>Versicherungsnehmer</a:t>
            </a:r>
          </a:p>
          <a:p>
            <a:pPr marL="742950" lvl="1" indent="-285750">
              <a:spcBef>
                <a:spcPct val="50000"/>
              </a:spcBef>
              <a:buFont typeface="Wingdings" panose="05000000000000000000" pitchFamily="2" charset="2"/>
              <a:buChar char="§"/>
            </a:pPr>
            <a:r>
              <a:rPr lang="de-DE" altLang="de-DE" dirty="0" smtClean="0"/>
              <a:t>Fahrer </a:t>
            </a:r>
            <a:r>
              <a:rPr lang="de-DE" altLang="de-DE" dirty="0"/>
              <a:t>des </a:t>
            </a:r>
            <a:r>
              <a:rPr lang="de-DE" altLang="de-DE" dirty="0" smtClean="0"/>
              <a:t>Fahrzeuges (auch ein unberechtigter Fahrer)</a:t>
            </a:r>
          </a:p>
          <a:p>
            <a:pPr marL="742950" lvl="1" indent="-285750">
              <a:spcBef>
                <a:spcPct val="50000"/>
              </a:spcBef>
              <a:buFont typeface="Wingdings" panose="05000000000000000000" pitchFamily="2" charset="2"/>
              <a:buChar char="§"/>
            </a:pPr>
            <a:r>
              <a:rPr lang="de-DE" altLang="de-DE" dirty="0" smtClean="0"/>
              <a:t>Fahrzeughalter</a:t>
            </a:r>
          </a:p>
          <a:p>
            <a:pPr marL="742950" lvl="1" indent="-285750">
              <a:spcBef>
                <a:spcPct val="50000"/>
              </a:spcBef>
              <a:buFont typeface="Wingdings" panose="05000000000000000000" pitchFamily="2" charset="2"/>
              <a:buChar char="§"/>
            </a:pPr>
            <a:r>
              <a:rPr lang="de-DE" altLang="de-DE" dirty="0" smtClean="0"/>
              <a:t>Eigentümer </a:t>
            </a:r>
          </a:p>
          <a:p>
            <a:pPr marL="742950" lvl="1" indent="-285750">
              <a:spcBef>
                <a:spcPct val="50000"/>
              </a:spcBef>
              <a:buFont typeface="Wingdings" panose="05000000000000000000" pitchFamily="2" charset="2"/>
              <a:buChar char="§"/>
            </a:pPr>
            <a:r>
              <a:rPr lang="de-DE" altLang="de-DE" dirty="0" smtClean="0"/>
              <a:t>Beifahrer im Rahmen eines Arbeitsverhältnisses</a:t>
            </a:r>
          </a:p>
          <a:p>
            <a:pPr marL="742950" lvl="1" indent="-285750">
              <a:spcBef>
                <a:spcPct val="50000"/>
              </a:spcBef>
              <a:buFont typeface="Wingdings" panose="05000000000000000000" pitchFamily="2" charset="2"/>
              <a:buChar char="§"/>
            </a:pPr>
            <a:r>
              <a:rPr lang="de-DE" altLang="de-DE" dirty="0" smtClean="0"/>
              <a:t>Arbeitgeber oder Dienstherren, wenn das Fahrzeug für dienstliche Zwecke genutzt wird</a:t>
            </a:r>
          </a:p>
          <a:p>
            <a:pPr marL="742950" lvl="1" indent="-285750">
              <a:spcBef>
                <a:spcPct val="50000"/>
              </a:spcBef>
              <a:buFont typeface="Wingdings" panose="05000000000000000000" pitchFamily="2" charset="2"/>
              <a:buChar char="§"/>
            </a:pPr>
            <a:r>
              <a:rPr lang="de-DE" altLang="de-DE" dirty="0" smtClean="0"/>
              <a:t>Die technische Aufsicht für Fahrzeuge mit autonomer Fahrfunktion</a:t>
            </a:r>
            <a:endParaRPr lang="de-DE" altLang="de-DE" dirty="0"/>
          </a:p>
          <a:p>
            <a:pPr lvl="1">
              <a:spcBef>
                <a:spcPct val="50000"/>
              </a:spcBef>
            </a:pPr>
            <a:r>
              <a:rPr lang="de-DE" altLang="de-DE" dirty="0" smtClean="0"/>
              <a:t>Viele </a:t>
            </a:r>
            <a:r>
              <a:rPr lang="de-DE" altLang="de-DE" dirty="0" err="1" smtClean="0"/>
              <a:t>AKB´s</a:t>
            </a:r>
            <a:r>
              <a:rPr lang="de-DE" altLang="de-DE" dirty="0" smtClean="0"/>
              <a:t> sind erweitert um </a:t>
            </a:r>
          </a:p>
          <a:p>
            <a:pPr marL="742950" lvl="1" indent="-285750">
              <a:spcBef>
                <a:spcPct val="50000"/>
              </a:spcBef>
              <a:buFont typeface="Wingdings" panose="05000000000000000000" pitchFamily="2" charset="2"/>
              <a:buChar char="§"/>
            </a:pPr>
            <a:r>
              <a:rPr lang="de-DE" altLang="de-DE" dirty="0" smtClean="0"/>
              <a:t>Insassen (z.B. beim Aussteigen) diese in der Regel dann nachrangig. </a:t>
            </a:r>
            <a:endParaRPr lang="de-DE" altLang="de-DE" dirty="0"/>
          </a:p>
          <a:p>
            <a:pPr marL="742950" lvl="1" indent="-285750">
              <a:spcBef>
                <a:spcPct val="50000"/>
              </a:spcBef>
              <a:buFont typeface="Wingdings" panose="05000000000000000000" pitchFamily="2" charset="2"/>
              <a:buChar char="§"/>
            </a:pPr>
            <a:r>
              <a:rPr lang="de-DE" dirty="0" smtClean="0"/>
              <a:t>Begleitperson im Rahmen des begleitenden Fahrens,</a:t>
            </a:r>
            <a:endParaRPr lang="de-DE" altLang="de-DE" dirty="0" smtClean="0"/>
          </a:p>
          <a:p>
            <a:pPr>
              <a:spcBef>
                <a:spcPct val="50000"/>
              </a:spcBef>
            </a:pPr>
            <a:r>
              <a:rPr lang="de-DE" altLang="de-DE" sz="1600" dirty="0" smtClean="0"/>
              <a:t>Dieser Personenkreis kann auch ohne Einwilligung des VN die Versicherung in Anspruch nehmen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528780952"/>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199</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Ausschlüsse</a:t>
            </a:r>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endParaRPr lang="de-DE" altLang="de-DE" sz="1600" b="1" dirty="0" smtClean="0"/>
          </a:p>
          <a:p>
            <a:pPr marL="285750" indent="-285750">
              <a:spcBef>
                <a:spcPct val="50000"/>
              </a:spcBef>
              <a:buFont typeface="Wingdings" panose="05000000000000000000" pitchFamily="2" charset="2"/>
              <a:buChar char="§"/>
            </a:pPr>
            <a:r>
              <a:rPr lang="de-DE" altLang="de-DE" sz="1600" b="1" dirty="0" smtClean="0"/>
              <a:t>Vorsatz</a:t>
            </a:r>
          </a:p>
          <a:p>
            <a:pPr marL="285750" indent="-285750">
              <a:spcBef>
                <a:spcPct val="50000"/>
              </a:spcBef>
              <a:buFont typeface="Wingdings" panose="05000000000000000000" pitchFamily="2" charset="2"/>
              <a:buChar char="§"/>
            </a:pPr>
            <a:r>
              <a:rPr lang="de-DE" altLang="de-DE" sz="1600" b="1" dirty="0" smtClean="0"/>
              <a:t>Rennen – und dazugehörige Trainingsfahrten</a:t>
            </a:r>
          </a:p>
          <a:p>
            <a:pPr marL="285750" indent="-285750">
              <a:spcBef>
                <a:spcPct val="50000"/>
              </a:spcBef>
              <a:buFont typeface="Wingdings" panose="05000000000000000000" pitchFamily="2" charset="2"/>
              <a:buChar char="§"/>
            </a:pPr>
            <a:r>
              <a:rPr lang="de-DE" altLang="de-DE" sz="1600" b="1" dirty="0" smtClean="0"/>
              <a:t>Schäden am versicherten Fahrzeugen </a:t>
            </a:r>
          </a:p>
          <a:p>
            <a:pPr marL="285750" indent="-285750">
              <a:spcBef>
                <a:spcPct val="50000"/>
              </a:spcBef>
              <a:buFont typeface="Wingdings" panose="05000000000000000000" pitchFamily="2" charset="2"/>
              <a:buChar char="§"/>
            </a:pPr>
            <a:r>
              <a:rPr lang="de-DE" altLang="de-DE" sz="1600" b="1" dirty="0" smtClean="0"/>
              <a:t>Beschädigung von </a:t>
            </a:r>
          </a:p>
          <a:p>
            <a:pPr marL="742950" lvl="1" indent="-285750">
              <a:spcBef>
                <a:spcPct val="50000"/>
              </a:spcBef>
              <a:buFont typeface="Wingdings" panose="05000000000000000000" pitchFamily="2" charset="2"/>
              <a:buChar char="§"/>
            </a:pPr>
            <a:r>
              <a:rPr lang="de-DE" altLang="de-DE" b="1" dirty="0" smtClean="0"/>
              <a:t>verbundenen Anhängern</a:t>
            </a:r>
          </a:p>
          <a:p>
            <a:pPr marL="742950" lvl="1" indent="-285750">
              <a:spcBef>
                <a:spcPct val="50000"/>
              </a:spcBef>
              <a:buFont typeface="Wingdings" panose="05000000000000000000" pitchFamily="2" charset="2"/>
              <a:buChar char="§"/>
            </a:pPr>
            <a:r>
              <a:rPr lang="de-DE" altLang="de-DE" b="1" dirty="0" smtClean="0"/>
              <a:t>abgeschleppten Fahrzeugen </a:t>
            </a:r>
            <a:r>
              <a:rPr lang="de-DE" altLang="de-DE" dirty="0" smtClean="0"/>
              <a:t>(außer im Rahmen üblicher nicht gewerblicher Hilfeleistungen)</a:t>
            </a:r>
            <a:r>
              <a:rPr lang="de-DE" altLang="de-DE" b="1" dirty="0" smtClean="0"/>
              <a:t> </a:t>
            </a:r>
          </a:p>
          <a:p>
            <a:pPr marL="742950" lvl="1" indent="-285750">
              <a:spcBef>
                <a:spcPct val="50000"/>
              </a:spcBef>
              <a:buFont typeface="Wingdings" panose="05000000000000000000" pitchFamily="2" charset="2"/>
              <a:buChar char="§"/>
            </a:pPr>
            <a:r>
              <a:rPr lang="de-DE" altLang="de-DE" b="1" dirty="0" smtClean="0"/>
              <a:t>Beförderten Sachen </a:t>
            </a:r>
            <a:r>
              <a:rPr lang="de-DE" altLang="de-DE" dirty="0" smtClean="0"/>
              <a:t>(Ausnahme z.B. Kleidung Brille Brieftasche die von Insassen üblicherweise mitgeführt werden)</a:t>
            </a:r>
          </a:p>
          <a:p>
            <a:pPr marL="285750" indent="-285750">
              <a:spcBef>
                <a:spcPct val="50000"/>
              </a:spcBef>
              <a:buFont typeface="Wingdings" panose="05000000000000000000" pitchFamily="2" charset="2"/>
              <a:buChar char="§"/>
            </a:pPr>
            <a:r>
              <a:rPr lang="de-DE" altLang="de-DE" sz="1600" b="1" dirty="0" smtClean="0"/>
              <a:t>Schadenersatzansprüche des VN gegen mitversicherte Personen für Sach- und Vermögenschäden</a:t>
            </a:r>
          </a:p>
          <a:p>
            <a:pPr marL="285750" indent="-285750">
              <a:spcBef>
                <a:spcPct val="50000"/>
              </a:spcBef>
              <a:buFont typeface="Wingdings" panose="05000000000000000000" pitchFamily="2" charset="2"/>
              <a:buChar char="§"/>
            </a:pPr>
            <a:r>
              <a:rPr lang="de-DE" altLang="de-DE" sz="1600" b="1" dirty="0" smtClean="0"/>
              <a:t>Vermögensschäden durch Nichteinhaltung von Liefer- und Beförderungsfristen</a:t>
            </a:r>
          </a:p>
          <a:p>
            <a:pPr marL="285750" indent="-285750">
              <a:spcBef>
                <a:spcPct val="50000"/>
              </a:spcBef>
              <a:buFont typeface="Wingdings" panose="05000000000000000000" pitchFamily="2" charset="2"/>
              <a:buChar char="§"/>
            </a:pPr>
            <a:r>
              <a:rPr lang="de-DE" altLang="de-DE" sz="1600" b="1" dirty="0" smtClean="0"/>
              <a:t>Vertragliche Ansprüche</a:t>
            </a:r>
          </a:p>
          <a:p>
            <a:pPr marL="285750" indent="-285750">
              <a:spcBef>
                <a:spcPct val="50000"/>
              </a:spcBef>
              <a:buFont typeface="Wingdings" panose="05000000000000000000" pitchFamily="2" charset="2"/>
              <a:buChar char="§"/>
            </a:pPr>
            <a:r>
              <a:rPr lang="de-DE" altLang="de-DE" sz="1600" b="1" dirty="0" smtClean="0"/>
              <a:t>Schäden durch Kernenergie</a:t>
            </a:r>
          </a:p>
          <a:p>
            <a:pPr>
              <a:spcBef>
                <a:spcPct val="50000"/>
              </a:spcBef>
            </a:pPr>
            <a:r>
              <a:rPr lang="de-DE" altLang="de-DE" sz="1600" dirty="0" smtClean="0"/>
              <a:t>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5537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quarter" idx="10"/>
          </p:nvPr>
        </p:nvSpPr>
        <p:spPr/>
        <p:txBody>
          <a:bodyPr/>
          <a:lstStyle/>
          <a:p>
            <a:r>
              <a:rPr lang="de-DE" dirty="0" smtClean="0"/>
              <a:t>Die Privathaftpflichtversicherung</a:t>
            </a:r>
            <a:endParaRPr lang="de-DE" dirty="0"/>
          </a:p>
        </p:txBody>
      </p:sp>
      <p:sp>
        <p:nvSpPr>
          <p:cNvPr id="5" name="Titel 4"/>
          <p:cNvSpPr>
            <a:spLocks noGrp="1"/>
          </p:cNvSpPr>
          <p:nvPr>
            <p:ph type="title"/>
          </p:nvPr>
        </p:nvSpPr>
        <p:spPr/>
        <p:txBody>
          <a:bodyPr/>
          <a:lstStyle/>
          <a:p>
            <a:r>
              <a:rPr lang="de-DE" dirty="0" smtClean="0"/>
              <a:t>Beraterausbildung | Haftpflicht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19371" b="35598"/>
          <a:stretch/>
        </p:blipFill>
        <p:spPr>
          <a:xfrm>
            <a:off x="479425" y="2491896"/>
            <a:ext cx="11233150" cy="3372300"/>
          </a:xfrm>
          <a:prstGeom prst="rect">
            <a:avLst/>
          </a:prstGeom>
        </p:spPr>
      </p:pic>
    </p:spTree>
    <p:extLst>
      <p:ext uri="{BB962C8B-B14F-4D97-AF65-F5344CB8AC3E}">
        <p14:creationId xmlns:p14="http://schemas.microsoft.com/office/powerpoint/2010/main" val="734763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ich an meiner Wohnung etwas kaputt mache, bin ich abgesichert. Ich habe schließlich Haftpflicht und Hausrat.“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smtClean="0"/>
              <a:t>Irrtum</a:t>
            </a:r>
            <a:r>
              <a:rPr lang="de-DE" sz="1600" dirty="0"/>
              <a:t>! Die Hausratversicherung kommt nur für Schäden an Ihrem Eigentum auf. Beschädigen Sie etwas in der Wohnung, müssen Sie dem Vermieter den Schaden ersetzen, die Haftpflichtversicherung müsste einspringen. Problem: Einige Assekuranzen schließen Ersatzansprüche wegen Schäden an fremden Sachen, welche Sie gemietet, gepachtet oder geliehen haben, grundsätzlich aus. So genannte </a:t>
            </a:r>
            <a:r>
              <a:rPr lang="de-DE" sz="1600" i="1" dirty="0"/>
              <a:t>Mietsachschäden</a:t>
            </a:r>
            <a:r>
              <a:rPr lang="de-DE" sz="1600" dirty="0"/>
              <a:t> gehören deshalb unbedingt in den Haftpflichtvertrag. </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35972243"/>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200</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Der </a:t>
            </a:r>
            <a:r>
              <a:rPr lang="de-DE" altLang="de-DE" sz="1600" b="1" dirty="0"/>
              <a:t>Geltungsbereich der Kfz-Haftpflichtversicherung ist </a:t>
            </a:r>
            <a:r>
              <a:rPr lang="de-DE" altLang="de-DE" sz="1600" b="1" dirty="0" smtClean="0"/>
              <a:t>in </a:t>
            </a:r>
            <a:r>
              <a:rPr lang="de-DE" altLang="de-DE" sz="1600" b="1" dirty="0"/>
              <a:t>§ 1 Abs. 1 </a:t>
            </a:r>
            <a:r>
              <a:rPr lang="de-DE" altLang="de-DE" sz="1600" b="1" dirty="0" smtClean="0"/>
              <a:t>Kraftfahrzeug Pflichtversicherungsverordnung </a:t>
            </a:r>
            <a:r>
              <a:rPr lang="de-DE" altLang="de-DE" sz="1600" b="1" dirty="0"/>
              <a:t>(Kfz-</a:t>
            </a:r>
            <a:r>
              <a:rPr lang="de-DE" altLang="de-DE" sz="1600" b="1" dirty="0" err="1"/>
              <a:t>PflVV</a:t>
            </a:r>
            <a:r>
              <a:rPr lang="de-DE" altLang="de-DE" sz="1600" b="1" dirty="0"/>
              <a:t>) vorgeschrieben:</a:t>
            </a:r>
          </a:p>
          <a:p>
            <a:pPr>
              <a:spcBef>
                <a:spcPct val="50000"/>
              </a:spcBef>
            </a:pPr>
            <a:endParaRPr lang="de-DE" altLang="de-DE" sz="1600" b="1" dirty="0" smtClean="0"/>
          </a:p>
          <a:p>
            <a:pPr>
              <a:spcBef>
                <a:spcPct val="50000"/>
              </a:spcBef>
            </a:pPr>
            <a:endParaRPr lang="de-DE" altLang="de-DE" sz="1600" b="1" dirty="0"/>
          </a:p>
          <a:p>
            <a:pPr>
              <a:spcBef>
                <a:spcPct val="50000"/>
              </a:spcBef>
            </a:pPr>
            <a:endParaRPr lang="de-DE" altLang="de-DE" sz="1600" b="1" dirty="0" smtClean="0"/>
          </a:p>
          <a:p>
            <a:pPr>
              <a:spcBef>
                <a:spcPct val="50000"/>
              </a:spcBef>
            </a:pPr>
            <a:r>
              <a:rPr lang="de-DE" sz="1600" b="1" dirty="0" smtClean="0"/>
              <a:t>Der </a:t>
            </a:r>
            <a:r>
              <a:rPr lang="de-DE" sz="1600" b="1" dirty="0"/>
              <a:t>Versicherungsschutz </a:t>
            </a:r>
            <a:r>
              <a:rPr lang="de-DE" sz="1600" b="1" dirty="0" smtClean="0"/>
              <a:t>in den Bedingungen spiegelt dieses auch wieder und gilt </a:t>
            </a:r>
            <a:r>
              <a:rPr lang="de-DE" sz="1600" b="1" dirty="0"/>
              <a:t>in Europa und der EU</a:t>
            </a:r>
          </a:p>
          <a:p>
            <a:pPr marL="285750" indent="-285750">
              <a:spcBef>
                <a:spcPct val="50000"/>
              </a:spcBef>
              <a:buFont typeface="Wingdings" panose="05000000000000000000" pitchFamily="2" charset="2"/>
              <a:buChar char="§"/>
            </a:pPr>
            <a:r>
              <a:rPr lang="de-DE" sz="1600" dirty="0"/>
              <a:t>geographischen Grenzen Europas</a:t>
            </a:r>
            <a:r>
              <a:rPr lang="de-DE" sz="1600" dirty="0" smtClean="0"/>
              <a:t>, (Achtung: z.B. Türkei - asiatischer Teil ist nicht versichert)</a:t>
            </a:r>
            <a:endParaRPr lang="de-DE" sz="1600" dirty="0"/>
          </a:p>
          <a:p>
            <a:pPr marL="285750" indent="-285750">
              <a:spcBef>
                <a:spcPct val="50000"/>
              </a:spcBef>
              <a:buFont typeface="Wingdings" panose="05000000000000000000" pitchFamily="2" charset="2"/>
              <a:buChar char="§"/>
            </a:pPr>
            <a:r>
              <a:rPr lang="de-DE" sz="1600" dirty="0"/>
              <a:t>den außereuropäischen Gebieten, des Geltungsbereichs der </a:t>
            </a:r>
            <a:r>
              <a:rPr lang="de-DE" sz="1600" dirty="0" smtClean="0"/>
              <a:t>EU</a:t>
            </a:r>
            <a:endParaRPr lang="de-DE" sz="1600" dirty="0"/>
          </a:p>
          <a:p>
            <a:pPr>
              <a:spcBef>
                <a:spcPct val="50000"/>
              </a:spcBef>
            </a:pPr>
            <a:r>
              <a:rPr lang="de-DE" sz="1600" dirty="0" smtClean="0"/>
              <a:t>Am Markt finden sich Tarife die Erweiterungen auf den asiatischen Teil der Türkei und der Mittelmeeranrainerstaaten vorsehen. </a:t>
            </a:r>
          </a:p>
          <a:p>
            <a:pPr>
              <a:spcBef>
                <a:spcPct val="50000"/>
              </a:spcBef>
            </a:pPr>
            <a:endParaRPr lang="de-DE" b="1" dirty="0" smtClean="0"/>
          </a:p>
          <a:p>
            <a:pPr>
              <a:spcBef>
                <a:spcPct val="50000"/>
              </a:spcBef>
            </a:pPr>
            <a:r>
              <a:rPr lang="de-DE" b="1" dirty="0" smtClean="0"/>
              <a:t>Hinweis Geltungsbereich Haftpflicht und Kasko sind nicht immer identisch</a:t>
            </a:r>
            <a:endParaRPr lang="de-DE" b="1" dirty="0"/>
          </a:p>
          <a:p>
            <a:pPr>
              <a:spcBef>
                <a:spcPct val="50000"/>
              </a:spcBef>
            </a:pPr>
            <a:endParaRPr lang="de-DE" altLang="de-DE" b="1" dirty="0" smtClean="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618" y="2814094"/>
            <a:ext cx="11107921" cy="79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0195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201</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b="1" dirty="0" smtClean="0"/>
              <a:t>Nachweis des Versicherungsschutzes im Ausland</a:t>
            </a:r>
          </a:p>
          <a:p>
            <a:pPr>
              <a:spcBef>
                <a:spcPct val="50000"/>
              </a:spcBef>
            </a:pPr>
            <a:r>
              <a:rPr kumimoji="1" lang="de-DE" altLang="de-DE" sz="1400" dirty="0" smtClean="0">
                <a:latin typeface="+mn-lt"/>
              </a:rPr>
              <a:t>Vor Auslandsfahrten sollte sich der Versicherungsnehmer von seinem Versicherer eine internationale Versicherungskarte ausstellen lassen. </a:t>
            </a:r>
          </a:p>
          <a:p>
            <a:pPr>
              <a:spcBef>
                <a:spcPct val="0"/>
              </a:spcBef>
            </a:pPr>
            <a:r>
              <a:rPr kumimoji="1" lang="de-DE" altLang="de-DE" sz="1400" dirty="0" smtClean="0">
                <a:latin typeface="+mn-lt"/>
              </a:rPr>
              <a:t>In </a:t>
            </a:r>
            <a:r>
              <a:rPr kumimoji="1" lang="de-DE" altLang="de-DE" sz="1400" dirty="0">
                <a:latin typeface="+mn-lt"/>
              </a:rPr>
              <a:t>vielen Ländern </a:t>
            </a:r>
            <a:r>
              <a:rPr kumimoji="1" lang="de-DE" altLang="de-DE" sz="1400" dirty="0" smtClean="0">
                <a:latin typeface="+mn-lt"/>
              </a:rPr>
              <a:t>ist aufgrund </a:t>
            </a:r>
            <a:r>
              <a:rPr kumimoji="1" lang="de-DE" altLang="de-DE" sz="1400" dirty="0">
                <a:latin typeface="+mn-lt"/>
              </a:rPr>
              <a:t>des sog. „Kennzeichenabkommens</a:t>
            </a:r>
            <a:r>
              <a:rPr kumimoji="1" lang="de-DE" altLang="de-DE" sz="1400" dirty="0" smtClean="0">
                <a:latin typeface="+mn-lt"/>
              </a:rPr>
              <a:t>“ das mitführen nicht </a:t>
            </a:r>
            <a:r>
              <a:rPr kumimoji="1" lang="de-DE" altLang="de-DE" sz="1400" dirty="0">
                <a:latin typeface="+mn-lt"/>
              </a:rPr>
              <a:t>mehr </a:t>
            </a:r>
            <a:r>
              <a:rPr kumimoji="1" lang="de-DE" altLang="de-DE" sz="1400" dirty="0" smtClean="0">
                <a:latin typeface="+mn-lt"/>
              </a:rPr>
              <a:t>erforderlich, es wird empfohlen diese dennoch mit sich zu führen. Sie enthält viele wichtige Informationen und kann je nach Land im Schadensfall wieder verpflichtend sein.</a:t>
            </a:r>
          </a:p>
          <a:p>
            <a:pPr lvl="1">
              <a:spcBef>
                <a:spcPct val="0"/>
              </a:spcBef>
            </a:pPr>
            <a:endParaRPr kumimoji="1" lang="de-DE" altLang="de-DE" dirty="0" smtClean="0">
              <a:latin typeface="+mn-lt"/>
            </a:endParaRPr>
          </a:p>
          <a:p>
            <a:pPr>
              <a:spcBef>
                <a:spcPct val="0"/>
              </a:spcBef>
            </a:pPr>
            <a:r>
              <a:rPr kumimoji="1" lang="de-DE" altLang="de-DE" sz="1400" dirty="0" smtClean="0"/>
              <a:t>Kunden sollten sich daher vor einer Auslandsreise mit dem eigenem Fahrzeug über die</a:t>
            </a:r>
          </a:p>
          <a:p>
            <a:pPr>
              <a:spcBef>
                <a:spcPct val="0"/>
              </a:spcBef>
            </a:pPr>
            <a:r>
              <a:rPr kumimoji="1" lang="de-DE" altLang="de-DE" sz="1400" dirty="0" smtClean="0">
                <a:latin typeface="+mn-lt"/>
              </a:rPr>
              <a:t>Nachweispflichten des Versicherungsschutzes informieren</a:t>
            </a:r>
          </a:p>
          <a:p>
            <a:pPr lvl="1">
              <a:spcBef>
                <a:spcPct val="0"/>
              </a:spcBef>
            </a:pPr>
            <a:endParaRPr kumimoji="1" lang="de-DE" altLang="de-DE" dirty="0"/>
          </a:p>
          <a:p>
            <a:pPr>
              <a:spcBef>
                <a:spcPct val="0"/>
              </a:spcBef>
            </a:pPr>
            <a:r>
              <a:rPr kumimoji="1" lang="de-DE" altLang="de-DE" sz="1400" dirty="0" smtClean="0"/>
              <a:t>Ferner </a:t>
            </a:r>
            <a:r>
              <a:rPr kumimoji="1" lang="de-DE" altLang="de-DE" sz="1400" dirty="0"/>
              <a:t>nutzen die Gesellschaften die Grüne Karte um den Geltungsbereich zu erweitern</a:t>
            </a:r>
            <a:r>
              <a:rPr kumimoji="1" lang="de-DE" altLang="de-DE" sz="1400" dirty="0" smtClean="0"/>
              <a:t>.</a:t>
            </a:r>
            <a:endParaRPr kumimoji="1" lang="de-DE" altLang="de-DE" sz="1400" dirty="0"/>
          </a:p>
          <a:p>
            <a:pPr lvl="1">
              <a:spcBef>
                <a:spcPct val="0"/>
              </a:spcBef>
            </a:pPr>
            <a:endParaRPr kumimoji="1" lang="de-DE" altLang="de-DE" dirty="0" smtClean="0">
              <a:sym typeface="Wingdings" panose="05000000000000000000" pitchFamily="2" charset="2"/>
            </a:endParaRPr>
          </a:p>
          <a:p>
            <a:pPr marL="285750" indent="-285750">
              <a:spcBef>
                <a:spcPct val="0"/>
              </a:spcBef>
              <a:buFont typeface="Wingdings" panose="05000000000000000000" pitchFamily="2" charset="2"/>
              <a:buChar char="§"/>
            </a:pPr>
            <a:r>
              <a:rPr kumimoji="1" lang="de-DE" altLang="de-DE" sz="1400" dirty="0" smtClean="0"/>
              <a:t>Erhältlich </a:t>
            </a:r>
            <a:r>
              <a:rPr kumimoji="1" lang="de-DE" altLang="de-DE" sz="1400" dirty="0"/>
              <a:t>beim </a:t>
            </a:r>
            <a:r>
              <a:rPr kumimoji="1" lang="de-DE" altLang="de-DE" sz="1400" dirty="0" smtClean="0"/>
              <a:t>Versicherer</a:t>
            </a:r>
          </a:p>
          <a:p>
            <a:pPr marL="285750" indent="-285750">
              <a:spcBef>
                <a:spcPct val="0"/>
              </a:spcBef>
              <a:buFont typeface="Wingdings" panose="05000000000000000000" pitchFamily="2" charset="2"/>
              <a:buChar char="§"/>
            </a:pPr>
            <a:r>
              <a:rPr kumimoji="1" lang="de-DE" altLang="de-DE" sz="1400" dirty="0" smtClean="0"/>
              <a:t>Seit dem 01.07.2020 auch in weiß gültig und kann vom Kunden ausgedruckt werden</a:t>
            </a:r>
          </a:p>
          <a:p>
            <a:pPr marL="285750" indent="-285750">
              <a:spcBef>
                <a:spcPct val="0"/>
              </a:spcBef>
              <a:buFont typeface="Wingdings" panose="05000000000000000000" pitchFamily="2" charset="2"/>
              <a:buChar char="§"/>
            </a:pPr>
            <a:r>
              <a:rPr kumimoji="1" lang="de-DE" altLang="de-DE" sz="1400" dirty="0" smtClean="0"/>
              <a:t>Sie ist nicht mehr im „Original“ notwendig</a:t>
            </a:r>
            <a:r>
              <a:rPr kumimoji="1" lang="de-DE" altLang="de-DE" sz="1400" dirty="0"/>
              <a:t>.</a:t>
            </a:r>
            <a:endParaRPr lang="de-DE" altLang="de-DE" sz="1400" b="1"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Picture 10" descr="IV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4336" y="3491364"/>
            <a:ext cx="3566102" cy="2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700742"/>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202</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b="1" dirty="0" smtClean="0"/>
              <a:t>Nachweis des Versicherungsschutzes im Ausland</a:t>
            </a:r>
          </a:p>
          <a:p>
            <a:pPr>
              <a:spcBef>
                <a:spcPct val="50000"/>
              </a:spcBef>
            </a:pPr>
            <a:r>
              <a:rPr lang="de-DE" sz="1400" dirty="0" smtClean="0">
                <a:latin typeface="+mn-lt"/>
              </a:rPr>
              <a:t>Es </a:t>
            </a:r>
            <a:r>
              <a:rPr lang="de-DE" sz="1400" dirty="0">
                <a:latin typeface="+mn-lt"/>
              </a:rPr>
              <a:t>gibt aber weiterhin Staaten, in die man nur mit einer gültigen </a:t>
            </a:r>
            <a:r>
              <a:rPr lang="de-DE" sz="1400" dirty="0" smtClean="0">
                <a:latin typeface="+mn-lt"/>
              </a:rPr>
              <a:t>„Grünen Karte“ </a:t>
            </a:r>
            <a:r>
              <a:rPr lang="de-DE" sz="1400" dirty="0">
                <a:latin typeface="+mn-lt"/>
              </a:rPr>
              <a:t>einreisen darf. </a:t>
            </a:r>
            <a:endParaRPr lang="de-DE" sz="1400" dirty="0" smtClean="0">
              <a:latin typeface="+mn-lt"/>
            </a:endParaRPr>
          </a:p>
          <a:p>
            <a:pPr>
              <a:spcBef>
                <a:spcPct val="50000"/>
              </a:spcBef>
            </a:pPr>
            <a:r>
              <a:rPr lang="de-DE" sz="1400" dirty="0" smtClean="0">
                <a:latin typeface="+mn-lt"/>
              </a:rPr>
              <a:t>Dazu </a:t>
            </a:r>
            <a:r>
              <a:rPr lang="de-DE" sz="1400" dirty="0">
                <a:latin typeface="+mn-lt"/>
              </a:rPr>
              <a:t>zählen folgende Länder</a:t>
            </a:r>
            <a:r>
              <a:rPr lang="de-DE" sz="1400" dirty="0" smtClean="0">
                <a:latin typeface="+mn-lt"/>
              </a:rPr>
              <a:t>:</a:t>
            </a:r>
          </a:p>
          <a:p>
            <a:pPr lvl="1"/>
            <a:endParaRPr lang="de-DE" sz="1600" dirty="0"/>
          </a:p>
          <a:p>
            <a:pPr marL="742950" lvl="1" indent="-285750">
              <a:buFont typeface="Wingdings" panose="05000000000000000000" pitchFamily="2" charset="2"/>
              <a:buChar char="§"/>
            </a:pPr>
            <a:r>
              <a:rPr lang="de-DE" sz="1600" dirty="0" smtClean="0"/>
              <a:t>Albanien				</a:t>
            </a:r>
            <a:endParaRPr lang="de-DE" sz="1600" dirty="0"/>
          </a:p>
          <a:p>
            <a:pPr marL="742950" lvl="1" indent="-285750">
              <a:buFont typeface="Wingdings" panose="05000000000000000000" pitchFamily="2" charset="2"/>
              <a:buChar char="§"/>
            </a:pPr>
            <a:r>
              <a:rPr lang="de-DE" sz="1600" dirty="0"/>
              <a:t>Aserbaidschan</a:t>
            </a:r>
          </a:p>
          <a:p>
            <a:pPr marL="742950" lvl="1" indent="-285750">
              <a:buFont typeface="Wingdings" panose="05000000000000000000" pitchFamily="2" charset="2"/>
              <a:buChar char="§"/>
            </a:pPr>
            <a:r>
              <a:rPr lang="de-DE" sz="1600" dirty="0"/>
              <a:t>Bosnien-Herzegowina</a:t>
            </a:r>
          </a:p>
          <a:p>
            <a:pPr marL="742950" lvl="1" indent="-285750">
              <a:buFont typeface="Wingdings" panose="05000000000000000000" pitchFamily="2" charset="2"/>
              <a:buChar char="§"/>
            </a:pPr>
            <a:r>
              <a:rPr lang="de-DE" sz="1600" dirty="0"/>
              <a:t>Iran</a:t>
            </a:r>
          </a:p>
          <a:p>
            <a:pPr marL="742950" lvl="1" indent="-285750">
              <a:buFont typeface="Wingdings" panose="05000000000000000000" pitchFamily="2" charset="2"/>
              <a:buChar char="§"/>
            </a:pPr>
            <a:r>
              <a:rPr lang="de-DE" sz="1600" dirty="0"/>
              <a:t>Israel</a:t>
            </a:r>
          </a:p>
          <a:p>
            <a:pPr marL="742950" lvl="1" indent="-285750">
              <a:buFont typeface="Wingdings" panose="05000000000000000000" pitchFamily="2" charset="2"/>
              <a:buChar char="§"/>
            </a:pPr>
            <a:r>
              <a:rPr lang="de-DE" sz="1600" dirty="0"/>
              <a:t>Marokko</a:t>
            </a:r>
          </a:p>
          <a:p>
            <a:pPr marL="742950" lvl="1" indent="-285750">
              <a:buFont typeface="Wingdings" panose="05000000000000000000" pitchFamily="2" charset="2"/>
              <a:buChar char="§"/>
            </a:pPr>
            <a:r>
              <a:rPr lang="de-DE" sz="1600" dirty="0" smtClean="0"/>
              <a:t>Mazedonien</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8" name="Textplatzhalter 3"/>
          <p:cNvSpPr txBox="1">
            <a:spLocks/>
          </p:cNvSpPr>
          <p:nvPr/>
        </p:nvSpPr>
        <p:spPr>
          <a:xfrm>
            <a:off x="3949245" y="2364015"/>
            <a:ext cx="3144155" cy="4104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endParaRPr lang="de-DE" sz="1600" dirty="0" smtClean="0"/>
          </a:p>
          <a:p>
            <a:pPr lvl="1"/>
            <a:endParaRPr lang="de-DE" sz="1600" dirty="0"/>
          </a:p>
          <a:p>
            <a:pPr marL="742950" lvl="1" indent="-285750">
              <a:buFont typeface="Wingdings" panose="05000000000000000000" pitchFamily="2" charset="2"/>
              <a:buChar char="§"/>
            </a:pPr>
            <a:r>
              <a:rPr lang="de-DE" sz="1600" dirty="0" smtClean="0"/>
              <a:t>Moldawien</a:t>
            </a:r>
          </a:p>
          <a:p>
            <a:pPr marL="742950" lvl="1" indent="-285750">
              <a:buFont typeface="Wingdings" panose="05000000000000000000" pitchFamily="2" charset="2"/>
              <a:buChar char="§"/>
            </a:pPr>
            <a:r>
              <a:rPr lang="de-DE" sz="1600" dirty="0" smtClean="0"/>
              <a:t>Montenegro</a:t>
            </a:r>
          </a:p>
          <a:p>
            <a:pPr marL="742950" lvl="1" indent="-285750">
              <a:buFont typeface="Wingdings" panose="05000000000000000000" pitchFamily="2" charset="2"/>
              <a:buChar char="§"/>
            </a:pPr>
            <a:r>
              <a:rPr lang="de-DE" sz="1600" dirty="0" smtClean="0"/>
              <a:t>Russland</a:t>
            </a:r>
          </a:p>
          <a:p>
            <a:pPr marL="742950" lvl="1" indent="-285750">
              <a:buFont typeface="Wingdings" panose="05000000000000000000" pitchFamily="2" charset="2"/>
              <a:buChar char="§"/>
            </a:pPr>
            <a:r>
              <a:rPr lang="de-DE" sz="1600" dirty="0" smtClean="0"/>
              <a:t>Tunesien</a:t>
            </a:r>
          </a:p>
          <a:p>
            <a:pPr marL="742950" lvl="1" indent="-285750">
              <a:buFont typeface="Wingdings" panose="05000000000000000000" pitchFamily="2" charset="2"/>
              <a:buChar char="§"/>
            </a:pPr>
            <a:r>
              <a:rPr lang="de-DE" sz="1600" dirty="0" smtClean="0"/>
              <a:t>Türkei</a:t>
            </a:r>
          </a:p>
          <a:p>
            <a:pPr marL="742950" lvl="1" indent="-285750">
              <a:buFont typeface="Wingdings" panose="05000000000000000000" pitchFamily="2" charset="2"/>
              <a:buChar char="§"/>
            </a:pPr>
            <a:r>
              <a:rPr lang="de-DE" sz="1600" dirty="0" smtClean="0"/>
              <a:t>Ukraine</a:t>
            </a:r>
          </a:p>
          <a:p>
            <a:pPr marL="742950" lvl="1" indent="-285750">
              <a:buFont typeface="Wingdings" panose="05000000000000000000" pitchFamily="2" charset="2"/>
              <a:buChar char="§"/>
            </a:pPr>
            <a:r>
              <a:rPr lang="de-DE" sz="1600" dirty="0" smtClean="0"/>
              <a:t>Weißrussland</a:t>
            </a:r>
          </a:p>
          <a:p>
            <a:pPr lvl="1"/>
            <a:endParaRPr lang="de-DE" b="1" dirty="0" smtClean="0"/>
          </a:p>
        </p:txBody>
      </p:sp>
      <p:sp>
        <p:nvSpPr>
          <p:cNvPr id="9" name="Textplatzhalter 3"/>
          <p:cNvSpPr txBox="1">
            <a:spLocks/>
          </p:cNvSpPr>
          <p:nvPr/>
        </p:nvSpPr>
        <p:spPr>
          <a:xfrm>
            <a:off x="7830910" y="2352260"/>
            <a:ext cx="3144155" cy="41160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r>
              <a:rPr lang="de-DE" sz="1600" dirty="0" err="1" smtClean="0"/>
              <a:t>Großbritanien</a:t>
            </a:r>
            <a:endParaRPr lang="de-DE" sz="1600" dirty="0" smtClean="0"/>
          </a:p>
          <a:p>
            <a:pPr lvl="1"/>
            <a:r>
              <a:rPr lang="de-DE" dirty="0" smtClean="0"/>
              <a:t>Übergangsfrist endete am </a:t>
            </a:r>
            <a:r>
              <a:rPr lang="de-DE" dirty="0"/>
              <a:t>31.12.2020 </a:t>
            </a:r>
            <a:endParaRPr lang="de-DE" dirty="0" smtClean="0"/>
          </a:p>
          <a:p>
            <a:pPr lvl="1"/>
            <a:r>
              <a:rPr lang="de-DE" dirty="0" smtClean="0"/>
              <a:t>Nach </a:t>
            </a:r>
            <a:r>
              <a:rPr lang="de-DE" dirty="0"/>
              <a:t>dem Ende der Übergangsfrist könnten die britischen Behörden von EU-Bürgern bei der Einreise allerdings verlangen, ihren Versicherungsschutz mit der Grünen Versicherungskarte nachzuweisen.</a:t>
            </a:r>
            <a:endParaRPr lang="de-DE" dirty="0" smtClean="0"/>
          </a:p>
          <a:p>
            <a:pPr lvl="1"/>
            <a:endParaRPr lang="de-DE" b="1" dirty="0" smtClean="0"/>
          </a:p>
        </p:txBody>
      </p:sp>
    </p:spTree>
    <p:extLst>
      <p:ext uri="{BB962C8B-B14F-4D97-AF65-F5344CB8AC3E}">
        <p14:creationId xmlns:p14="http://schemas.microsoft.com/office/powerpoint/2010/main" val="3553485412"/>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203</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Deckungserweiterungen</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Ansprüche </a:t>
            </a:r>
            <a:r>
              <a:rPr lang="de-DE" altLang="de-DE" sz="1600" b="1" dirty="0"/>
              <a:t>nach dem </a:t>
            </a:r>
            <a:r>
              <a:rPr lang="de-DE" altLang="de-DE" sz="1600" b="1" dirty="0" smtClean="0"/>
              <a:t>Umweltschadengesetz</a:t>
            </a:r>
          </a:p>
          <a:p>
            <a:pPr>
              <a:spcBef>
                <a:spcPct val="50000"/>
              </a:spcBef>
            </a:pPr>
            <a:r>
              <a:rPr lang="de-DE" altLang="de-DE" sz="1400" dirty="0" smtClean="0"/>
              <a:t>Mit </a:t>
            </a:r>
            <a:r>
              <a:rPr lang="de-DE" altLang="de-DE" sz="1400" dirty="0"/>
              <a:t>Wirkung vom 14.11.2007 ist rückwirkend zum 30.04.2007 das neue Umweltschadengesetz in Kraft getreten. Nach dem neuen Gesetz kann ein Unfallverursacher mit öffentlich-rechtlichen Ansprüchen konfrontiert werden, wenn er mit seinem Fahrzeug bei Ausübung seiner beruflichen Tätigkeit einen Umweltschaden verursacht. Vor dem Inkrafttreten mussten Umweltschäden nur ersetzt werden, wenn ein Dritter aus einem Umweltschaden einen finanziellen Nachteil erlitt. Neu ist, dass der Verursacher für behördlich auferlegte Sanierungskosten aufkommen muss, die bisher vom Steuerzahler getragen wurden. Ein Verschulden ist hierbei nicht relevant. Dieser Anspruch ist  öffentlich-rechtlicher Natur und somit vom Umfang der Kfz-Haftpflichtversicherung ausgeschlossen. </a:t>
            </a:r>
            <a:endParaRPr lang="de-DE" altLang="de-DE" sz="1400" dirty="0" smtClean="0"/>
          </a:p>
          <a:p>
            <a:pPr>
              <a:spcBef>
                <a:spcPct val="50000"/>
              </a:spcBef>
            </a:pPr>
            <a:endParaRPr lang="de-DE" altLang="de-DE" sz="1400" dirty="0" smtClean="0"/>
          </a:p>
          <a:p>
            <a:pPr>
              <a:spcBef>
                <a:spcPct val="50000"/>
              </a:spcBef>
            </a:pPr>
            <a:r>
              <a:rPr lang="de-DE" sz="1400" dirty="0"/>
              <a:t>Die Umweltschadenversicherung (öffentliches Recht) ist bei den meisten Versicherern ebenfalls Bestandteil der Kfz-Haftpflichtversicherung</a:t>
            </a:r>
            <a:r>
              <a:rPr lang="de-DE" sz="1400" dirty="0" smtClean="0"/>
              <a:t>.</a:t>
            </a:r>
            <a:endParaRPr lang="de-DE" altLang="de-DE" b="1" dirty="0" smtClean="0"/>
          </a:p>
          <a:p>
            <a:pPr>
              <a:spcBef>
                <a:spcPct val="50000"/>
              </a:spcBef>
            </a:pPr>
            <a:r>
              <a:rPr lang="de-DE" altLang="de-DE" sz="1400" b="1" dirty="0" smtClean="0"/>
              <a:t>In aller Regel bieten die heutigen Tarife eine Deckung bis zu 5 Mio. € je Schadenfall max. 10 Mio. €pro Versicherungsjahr</a:t>
            </a:r>
          </a:p>
          <a:p>
            <a:pPr>
              <a:spcBef>
                <a:spcPct val="50000"/>
              </a:spcBef>
            </a:pPr>
            <a:r>
              <a:rPr lang="de-DE" sz="1400" dirty="0"/>
              <a:t>Ein nach diesen Sonderbedingungen versicherter Schaden, der ausschließlich </a:t>
            </a:r>
            <a:r>
              <a:rPr lang="de-DE" sz="1400" dirty="0" smtClean="0"/>
              <a:t>öffentlich-rechtliche Ansprüche </a:t>
            </a:r>
            <a:r>
              <a:rPr lang="de-DE" sz="1400" dirty="0"/>
              <a:t>auslöst, führt zu keiner Rückstufung Ihres Kfz-Haftpflichtversicherungsvertrags.</a:t>
            </a:r>
            <a:endParaRPr lang="de-DE" altLang="de-DE" sz="14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751226571"/>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204</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a:t>Deckungserweiterungen der </a:t>
            </a:r>
            <a:r>
              <a:rPr lang="de-DE" altLang="de-DE" sz="1600" b="1" dirty="0" smtClean="0"/>
              <a:t>Kfz-Haftpflichtversicherung</a:t>
            </a:r>
          </a:p>
          <a:p>
            <a:pPr marL="285750" indent="-285750">
              <a:spcBef>
                <a:spcPct val="50000"/>
              </a:spcBef>
              <a:buFont typeface="Wingdings" panose="05000000000000000000" pitchFamily="2" charset="2"/>
              <a:buChar char="§"/>
            </a:pPr>
            <a:r>
              <a:rPr lang="de-DE" altLang="de-DE" sz="1600" b="1" dirty="0" smtClean="0"/>
              <a:t>Mallorca Deckung</a:t>
            </a:r>
            <a:endParaRPr lang="de-DE" altLang="de-DE" sz="1600" b="1" dirty="0"/>
          </a:p>
          <a:p>
            <a:pPr lvl="1">
              <a:spcBef>
                <a:spcPct val="50000"/>
              </a:spcBef>
            </a:pPr>
            <a:r>
              <a:rPr lang="de-DE" altLang="de-DE" dirty="0" smtClean="0"/>
              <a:t>Viele </a:t>
            </a:r>
            <a:r>
              <a:rPr lang="de-DE" altLang="de-DE" dirty="0"/>
              <a:t>Versicherer bieten im Rahmen der Kfz-Haftpflichtversicherung als sog. Mallorca-Police Versicherungsschutz für ein im Ausland angemietetes Kraftfahrzeug an, wenn damit ein Schaden verursacht wird. </a:t>
            </a:r>
            <a:endParaRPr lang="de-DE" altLang="de-DE" dirty="0" smtClean="0"/>
          </a:p>
          <a:p>
            <a:pPr lvl="1">
              <a:spcBef>
                <a:spcPct val="50000"/>
              </a:spcBef>
            </a:pPr>
            <a:r>
              <a:rPr lang="de-DE" altLang="de-DE" dirty="0" smtClean="0"/>
              <a:t>Diese Deckungserweiterung soll eine mögliche Versicherungslücke im Ausland schließen, falls die Deckungssummen der örtlichen Versicherungsgesellschaft nicht den Schaden komplett abdecken.</a:t>
            </a:r>
          </a:p>
          <a:p>
            <a:pPr lvl="1">
              <a:spcBef>
                <a:spcPct val="50000"/>
              </a:spcBef>
            </a:pPr>
            <a:endParaRPr lang="de-DE" altLang="de-DE" dirty="0" smtClean="0"/>
          </a:p>
          <a:p>
            <a:pPr lvl="1">
              <a:spcBef>
                <a:spcPct val="50000"/>
              </a:spcBef>
            </a:pPr>
            <a:r>
              <a:rPr lang="de-DE" altLang="de-DE" b="1" dirty="0" smtClean="0"/>
              <a:t>Der Umfang variiert je nach Gesellschaft und Tarif</a:t>
            </a:r>
            <a:endParaRPr lang="de-DE" altLang="de-DE" b="1" dirty="0"/>
          </a:p>
          <a:p>
            <a:pPr lvl="1">
              <a:spcBef>
                <a:spcPct val="50000"/>
              </a:spcBef>
            </a:pPr>
            <a:r>
              <a:rPr lang="de-DE" altLang="de-DE" dirty="0"/>
              <a:t>Ob und inwieweit (versicherte Länder, versicherter Personenkreis, Dauer, etc.) Versicherungsschutz besteht, kann in den jeweiligen Bedingungen nachgelesen werden. </a:t>
            </a:r>
          </a:p>
          <a:p>
            <a:pPr lvl="1">
              <a:spcBef>
                <a:spcPct val="50000"/>
              </a:spcBef>
            </a:pPr>
            <a:r>
              <a:rPr lang="de-DE" altLang="de-DE" dirty="0" smtClean="0"/>
              <a:t>In der Regel gilt der Schutz mindestens für PKW die durch den VN angemietet wurden und durch ihn gelenkt. Gute Tarife schließen hier Wohnmobile und Kräder ein und erweitern den Kreis der versicherten Personen auf Ehepartner und Kinder</a:t>
            </a:r>
            <a:endParaRPr lang="de-DE" altLang="de-DE" dirty="0"/>
          </a:p>
          <a:p>
            <a:pPr lvl="1">
              <a:spcBef>
                <a:spcPct val="50000"/>
              </a:spcBef>
            </a:pP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65742384"/>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205</a:t>
            </a:fld>
            <a:endParaRPr lang="de-DE"/>
          </a:p>
        </p:txBody>
      </p:sp>
      <p:sp>
        <p:nvSpPr>
          <p:cNvPr id="3" name="Textplatzhalter 2"/>
          <p:cNvSpPr>
            <a:spLocks noGrp="1"/>
          </p:cNvSpPr>
          <p:nvPr>
            <p:ph type="body" sz="quarter" idx="10"/>
          </p:nvPr>
        </p:nvSpPr>
        <p:spPr/>
        <p:txBody>
          <a:bodyPr/>
          <a:lstStyle/>
          <a:p>
            <a:r>
              <a:rPr lang="de-DE" dirty="0" smtClean="0"/>
              <a:t>Kraftfahrtzeug-Kaskoversicherung</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16" name="Grafik 6" descr="teilkasko-sta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5603" y="2357733"/>
            <a:ext cx="7776666" cy="378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0487728"/>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206</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Was ist versichert ? </a:t>
            </a:r>
            <a:endParaRPr lang="de-DE" altLang="de-DE" sz="1600" b="1" dirty="0"/>
          </a:p>
          <a:p>
            <a:pPr>
              <a:spcBef>
                <a:spcPct val="50000"/>
              </a:spcBef>
            </a:pPr>
            <a:r>
              <a:rPr lang="de-DE" altLang="de-DE" sz="1600" dirty="0" smtClean="0"/>
              <a:t>Das Fahrzeug gegen Beschädigung, Zerstörung, Totalschaden oder Verlust sowie beitragsfrei mitversicherte Teile: </a:t>
            </a:r>
          </a:p>
          <a:p>
            <a:pPr marL="285750" indent="-285750">
              <a:spcBef>
                <a:spcPct val="50000"/>
              </a:spcBef>
              <a:buFont typeface="Wingdings" panose="05000000000000000000" pitchFamily="2" charset="2"/>
              <a:buChar char="§"/>
            </a:pPr>
            <a:r>
              <a:rPr lang="de-DE" sz="1400" dirty="0"/>
              <a:t>Fest im Fahrzeug eingebaute oder fest am Fahrzeug angebaute </a:t>
            </a:r>
            <a:r>
              <a:rPr lang="de-DE" sz="1400" dirty="0" smtClean="0"/>
              <a:t>Fahrzeugteile</a:t>
            </a:r>
          </a:p>
          <a:p>
            <a:pPr marL="285750" indent="-285750">
              <a:spcBef>
                <a:spcPct val="50000"/>
              </a:spcBef>
              <a:buFont typeface="Wingdings" panose="05000000000000000000" pitchFamily="2" charset="2"/>
              <a:buChar char="§"/>
            </a:pPr>
            <a:r>
              <a:rPr lang="de-DE" sz="1400" dirty="0" smtClean="0"/>
              <a:t>oder </a:t>
            </a:r>
            <a:r>
              <a:rPr lang="de-DE" sz="1400" dirty="0"/>
              <a:t>am Fahrzeug angebautes oder im Fahrzeug </a:t>
            </a:r>
            <a:r>
              <a:rPr lang="de-DE" sz="1400" dirty="0" smtClean="0"/>
              <a:t>unter Verschluss </a:t>
            </a:r>
            <a:r>
              <a:rPr lang="de-DE" sz="1400" dirty="0"/>
              <a:t>verwahrtes Fahrzeugzubehör. </a:t>
            </a:r>
          </a:p>
          <a:p>
            <a:pPr marL="742950" lvl="1" indent="-285750">
              <a:spcBef>
                <a:spcPct val="50000"/>
              </a:spcBef>
              <a:buFont typeface="Wingdings" panose="05000000000000000000" pitchFamily="2" charset="2"/>
              <a:buChar char="§"/>
            </a:pPr>
            <a:r>
              <a:rPr lang="de-DE" sz="1200" dirty="0" smtClean="0"/>
              <a:t>Voraussetzung </a:t>
            </a:r>
            <a:r>
              <a:rPr lang="de-DE" sz="1200" dirty="0"/>
              <a:t>ist, dass es </a:t>
            </a:r>
            <a:r>
              <a:rPr lang="de-DE" sz="1200" dirty="0" smtClean="0"/>
              <a:t>ausschließlich dem </a:t>
            </a:r>
            <a:r>
              <a:rPr lang="de-DE" sz="1200" dirty="0"/>
              <a:t>Gebrauch des Fahrzeugs dient (z. B. Schonbezüge, Pannenwerkzeug) und </a:t>
            </a:r>
            <a:r>
              <a:rPr lang="de-DE" sz="1200" dirty="0" smtClean="0"/>
              <a:t>nach allgemeiner </a:t>
            </a:r>
            <a:r>
              <a:rPr lang="de-DE" sz="1200" dirty="0"/>
              <a:t>Verkehrsanschauung nicht als Luxus angesehen </a:t>
            </a:r>
            <a:r>
              <a:rPr lang="de-DE" sz="1200" dirty="0" smtClean="0"/>
              <a:t>wird.</a:t>
            </a:r>
          </a:p>
          <a:p>
            <a:pPr marL="285750" indent="-285750">
              <a:spcBef>
                <a:spcPct val="50000"/>
              </a:spcBef>
              <a:buFont typeface="Wingdings" panose="05000000000000000000" pitchFamily="2" charset="2"/>
              <a:buChar char="§"/>
            </a:pPr>
            <a:r>
              <a:rPr lang="de-DE" sz="1400" dirty="0" smtClean="0"/>
              <a:t>Im </a:t>
            </a:r>
            <a:r>
              <a:rPr lang="de-DE" sz="1400" dirty="0"/>
              <a:t>Fahrzeug unter Verschluss verwahrte Fahrzeugteile, die zur Behebung von </a:t>
            </a:r>
            <a:r>
              <a:rPr lang="de-DE" sz="1400" dirty="0" smtClean="0"/>
              <a:t>Betriebsstörungen des </a:t>
            </a:r>
            <a:r>
              <a:rPr lang="de-DE" sz="1400" dirty="0"/>
              <a:t>Fahrzeugs üblicherweise mitgeführt werden (z. B. Sicherungen </a:t>
            </a:r>
            <a:r>
              <a:rPr lang="de-DE" sz="1400" dirty="0" smtClean="0"/>
              <a:t>und Leuchtmittel) </a:t>
            </a:r>
          </a:p>
          <a:p>
            <a:pPr marL="285750" indent="-285750">
              <a:spcBef>
                <a:spcPct val="50000"/>
              </a:spcBef>
              <a:buFont typeface="Wingdings" panose="05000000000000000000" pitchFamily="2" charset="2"/>
              <a:buChar char="§"/>
            </a:pPr>
            <a:r>
              <a:rPr lang="de-DE" sz="1400" dirty="0" smtClean="0"/>
              <a:t>Schutzhelme </a:t>
            </a:r>
            <a:r>
              <a:rPr lang="de-DE" sz="1400" dirty="0"/>
              <a:t>(auch mit Wechselsprechanlage), solange sie bestimmungsgemäß </a:t>
            </a:r>
            <a:r>
              <a:rPr lang="de-DE" sz="1400" dirty="0" smtClean="0"/>
              <a:t>gebraucht werden </a:t>
            </a:r>
            <a:r>
              <a:rPr lang="de-DE" sz="1400" dirty="0"/>
              <a:t>oder mit dem abgestellten Fahrzeug so fest verbunden sind, dass </a:t>
            </a:r>
            <a:r>
              <a:rPr lang="de-DE" sz="1400" dirty="0" smtClean="0"/>
              <a:t>ein unbefugtes </a:t>
            </a:r>
            <a:r>
              <a:rPr lang="de-DE" sz="1400" dirty="0"/>
              <a:t>Entfernen ohne Beschädigung nicht möglich ist</a:t>
            </a:r>
            <a:endParaRPr lang="de-DE" altLang="de-DE" sz="1400" dirty="0"/>
          </a:p>
          <a:p>
            <a:pPr marL="285750" indent="-285750">
              <a:spcBef>
                <a:spcPct val="50000"/>
              </a:spcBef>
              <a:buFont typeface="Wingdings" panose="05000000000000000000" pitchFamily="2" charset="2"/>
              <a:buChar char="§"/>
            </a:pPr>
            <a:r>
              <a:rPr lang="de-DE" sz="1400" dirty="0"/>
              <a:t>Planen, Gestelle für Planen (</a:t>
            </a:r>
            <a:r>
              <a:rPr lang="de-DE" sz="1400" dirty="0" smtClean="0"/>
              <a:t>Spriegel)</a:t>
            </a:r>
            <a:endParaRPr lang="de-DE" sz="1400" dirty="0"/>
          </a:p>
          <a:p>
            <a:pPr marL="285750" indent="-285750">
              <a:spcBef>
                <a:spcPct val="50000"/>
              </a:spcBef>
              <a:buFont typeface="Wingdings" panose="05000000000000000000" pitchFamily="2" charset="2"/>
              <a:buChar char="§"/>
            </a:pPr>
            <a:r>
              <a:rPr lang="de-DE" sz="1400" dirty="0" smtClean="0"/>
              <a:t>Folgende </a:t>
            </a:r>
            <a:r>
              <a:rPr lang="de-DE" sz="1400" dirty="0"/>
              <a:t>außerhalb des Fahrzeugs unter Verschluss gehaltene Teile</a:t>
            </a:r>
            <a:r>
              <a:rPr lang="de-DE" sz="1400" dirty="0" smtClean="0"/>
              <a:t>:</a:t>
            </a:r>
          </a:p>
          <a:p>
            <a:pPr marL="742950" lvl="1" indent="-285750">
              <a:spcBef>
                <a:spcPct val="50000"/>
              </a:spcBef>
              <a:buFont typeface="Wingdings" panose="05000000000000000000" pitchFamily="2" charset="2"/>
              <a:buChar char="§"/>
            </a:pPr>
            <a:r>
              <a:rPr lang="de-DE" sz="1200" dirty="0" smtClean="0"/>
              <a:t>ein </a:t>
            </a:r>
            <a:r>
              <a:rPr lang="de-DE" sz="1200" dirty="0"/>
              <a:t>zusätzlicher Satz Räder mit Winter- oder </a:t>
            </a:r>
            <a:r>
              <a:rPr lang="de-DE" sz="1200" dirty="0" smtClean="0"/>
              <a:t>Sommerbereifung,</a:t>
            </a:r>
          </a:p>
          <a:p>
            <a:pPr marL="742950" lvl="1" indent="-285750">
              <a:spcBef>
                <a:spcPct val="50000"/>
              </a:spcBef>
              <a:buFont typeface="Wingdings" panose="05000000000000000000" pitchFamily="2" charset="2"/>
              <a:buChar char="§"/>
            </a:pPr>
            <a:r>
              <a:rPr lang="de-DE" sz="1200" dirty="0" smtClean="0"/>
              <a:t>Dach-</a:t>
            </a:r>
            <a:r>
              <a:rPr lang="de-DE" sz="1200" dirty="0"/>
              <a:t>/Heckständer, Hardtop, Schneeketten und </a:t>
            </a:r>
            <a:r>
              <a:rPr lang="de-DE" sz="1200" dirty="0" smtClean="0"/>
              <a:t>Kindersitze,</a:t>
            </a:r>
          </a:p>
          <a:p>
            <a:pPr marL="742950" lvl="1" indent="-285750">
              <a:spcBef>
                <a:spcPct val="50000"/>
              </a:spcBef>
              <a:buFont typeface="Wingdings" panose="05000000000000000000" pitchFamily="2" charset="2"/>
              <a:buChar char="§"/>
            </a:pPr>
            <a:r>
              <a:rPr lang="de-DE" sz="1200" dirty="0" smtClean="0"/>
              <a:t>mitversicherte </a:t>
            </a:r>
            <a:r>
              <a:rPr lang="de-DE" sz="1200" dirty="0"/>
              <a:t>Fahrzeugteile und Fahrzeugzubehör während einer </a:t>
            </a:r>
            <a:r>
              <a:rPr lang="de-DE" sz="1200" dirty="0" smtClean="0"/>
              <a:t>Reparatur</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703562654"/>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207</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Was ist versichert ? </a:t>
            </a:r>
          </a:p>
          <a:p>
            <a:r>
              <a:rPr lang="de-DE" sz="1400" dirty="0" smtClean="0"/>
              <a:t>Die </a:t>
            </a:r>
            <a:r>
              <a:rPr lang="de-DE" sz="1400" dirty="0"/>
              <a:t>nachfolgend </a:t>
            </a:r>
            <a:r>
              <a:rPr lang="de-DE" sz="1400" dirty="0" smtClean="0"/>
              <a:t>aufgeführten </a:t>
            </a:r>
            <a:r>
              <a:rPr lang="de-DE" sz="1400" dirty="0"/>
              <a:t>Teile sind ohne Beitragszuschlag </a:t>
            </a:r>
            <a:r>
              <a:rPr lang="de-DE" sz="1400" dirty="0" smtClean="0"/>
              <a:t>mitversichert, wenn </a:t>
            </a:r>
            <a:r>
              <a:rPr lang="de-DE" sz="1400" dirty="0"/>
              <a:t>sie im Fahrzeug fest eingebaut oder am Fahrzeug fest angebaut </a:t>
            </a:r>
            <a:r>
              <a:rPr lang="de-DE" sz="1400" dirty="0" smtClean="0"/>
              <a:t>sind:</a:t>
            </a:r>
          </a:p>
          <a:p>
            <a:r>
              <a:rPr lang="de-DE" sz="1200" dirty="0" smtClean="0"/>
              <a:t>bei </a:t>
            </a:r>
            <a:r>
              <a:rPr lang="de-DE" sz="1200" dirty="0"/>
              <a:t>Pkw, </a:t>
            </a:r>
            <a:r>
              <a:rPr lang="de-DE" sz="1200" dirty="0" smtClean="0"/>
              <a:t>Krafträdern </a:t>
            </a:r>
            <a:r>
              <a:rPr lang="de-DE" sz="1200" dirty="0"/>
              <a:t>bis zu einem </a:t>
            </a:r>
            <a:r>
              <a:rPr lang="de-DE" sz="1200" dirty="0" smtClean="0"/>
              <a:t>Gesamtneuwert der </a:t>
            </a:r>
            <a:r>
              <a:rPr lang="de-DE" sz="1200" dirty="0"/>
              <a:t>Teile von xx EUR (brutto) </a:t>
            </a:r>
            <a:r>
              <a:rPr lang="de-DE" sz="1200" dirty="0" smtClean="0"/>
              <a:t>und </a:t>
            </a:r>
          </a:p>
          <a:p>
            <a:r>
              <a:rPr lang="de-DE" sz="1200" dirty="0" smtClean="0"/>
              <a:t>bei </a:t>
            </a:r>
            <a:r>
              <a:rPr lang="de-DE" sz="1200" dirty="0"/>
              <a:t>sonstigen Fahrzeugarten (z. B. </a:t>
            </a:r>
            <a:r>
              <a:rPr lang="de-DE" sz="1200" dirty="0" smtClean="0"/>
              <a:t>Lkw) </a:t>
            </a:r>
            <a:r>
              <a:rPr lang="de-DE" sz="1200" dirty="0"/>
              <a:t>bis zu einem Gesamtneuwert der Teile von xx EUR (brutto</a:t>
            </a:r>
            <a:r>
              <a:rPr lang="de-DE" sz="1200" dirty="0" smtClean="0"/>
              <a:t>)</a:t>
            </a:r>
            <a:endParaRPr lang="de-DE" sz="1200" dirty="0"/>
          </a:p>
          <a:p>
            <a:pPr marL="628650" lvl="1" indent="-171450">
              <a:buFont typeface="Wingdings" panose="05000000000000000000" pitchFamily="2" charset="2"/>
              <a:buChar char="§"/>
            </a:pPr>
            <a:r>
              <a:rPr lang="de-DE" dirty="0" smtClean="0"/>
              <a:t>Radio- </a:t>
            </a:r>
            <a:r>
              <a:rPr lang="de-DE" dirty="0"/>
              <a:t>und sonstige Audiosysteme, Video-, technische Kommunikations- und </a:t>
            </a:r>
            <a:r>
              <a:rPr lang="de-DE" dirty="0" smtClean="0"/>
              <a:t>Leitsysteme (z</a:t>
            </a:r>
            <a:r>
              <a:rPr lang="de-DE" dirty="0"/>
              <a:t>. B. fest eingebaute Navigationssysteme</a:t>
            </a:r>
            <a:r>
              <a:rPr lang="de-DE" dirty="0" smtClean="0"/>
              <a:t>),</a:t>
            </a:r>
          </a:p>
          <a:p>
            <a:pPr marL="628650" lvl="1" indent="-171450">
              <a:buFont typeface="Wingdings" panose="05000000000000000000" pitchFamily="2" charset="2"/>
              <a:buChar char="§"/>
            </a:pPr>
            <a:r>
              <a:rPr lang="de-DE" sz="1400" dirty="0" smtClean="0"/>
              <a:t>zugelassene </a:t>
            </a:r>
            <a:r>
              <a:rPr lang="de-DE" sz="1400" dirty="0"/>
              <a:t>Veränderungen an Fahrwerk, Triebwerk, Auspuff, Innenraum oder </a:t>
            </a:r>
            <a:r>
              <a:rPr lang="de-DE" sz="1400" dirty="0" smtClean="0"/>
              <a:t>Karosserie (Tuning</a:t>
            </a:r>
            <a:r>
              <a:rPr lang="de-DE" sz="1400" dirty="0"/>
              <a:t>), die der Steigerung der Motorleistung, des Motordrehmoments, der </a:t>
            </a:r>
            <a:r>
              <a:rPr lang="de-DE" sz="1400" dirty="0" smtClean="0"/>
              <a:t>Veränderung des </a:t>
            </a:r>
            <a:r>
              <a:rPr lang="de-DE" sz="1400" dirty="0"/>
              <a:t>Fahrverhaltens dienen oder zu einer Wertsteigerung des Fahrzeugs </a:t>
            </a:r>
            <a:r>
              <a:rPr lang="de-DE" sz="1400" dirty="0" smtClean="0"/>
              <a:t>führen,</a:t>
            </a:r>
          </a:p>
          <a:p>
            <a:pPr marL="628650" lvl="1" indent="-171450">
              <a:buFont typeface="Wingdings" panose="05000000000000000000" pitchFamily="2" charset="2"/>
              <a:buChar char="§"/>
            </a:pPr>
            <a:r>
              <a:rPr lang="de-DE" sz="1400" dirty="0" smtClean="0"/>
              <a:t>individuell </a:t>
            </a:r>
            <a:r>
              <a:rPr lang="de-DE" sz="1400" dirty="0"/>
              <a:t>für das Fahrzeug angefertigte Sonderlackierungen und -beschriftungen </a:t>
            </a:r>
            <a:r>
              <a:rPr lang="de-DE" sz="1400" dirty="0" smtClean="0"/>
              <a:t>sowie besondere Oberflächenbehandlungen,</a:t>
            </a:r>
          </a:p>
          <a:p>
            <a:pPr marL="628650" lvl="1" indent="-171450">
              <a:buFont typeface="Wingdings" panose="05000000000000000000" pitchFamily="2" charset="2"/>
              <a:buChar char="§"/>
            </a:pPr>
            <a:r>
              <a:rPr lang="de-DE" sz="1400" dirty="0" smtClean="0"/>
              <a:t>Beiwagen </a:t>
            </a:r>
            <a:r>
              <a:rPr lang="de-DE" sz="1400" dirty="0"/>
              <a:t>und Verkleidungen bei Krafträdern, Leichtkrafträdern, Kleinkrafträdern, </a:t>
            </a:r>
            <a:r>
              <a:rPr lang="de-DE" sz="1400" dirty="0" err="1" smtClean="0"/>
              <a:t>Trikes</a:t>
            </a:r>
            <a:r>
              <a:rPr lang="de-DE" sz="1400" dirty="0" smtClean="0"/>
              <a:t>, Quads </a:t>
            </a:r>
            <a:r>
              <a:rPr lang="de-DE" sz="1400" dirty="0"/>
              <a:t>und Fahrzeugen mit </a:t>
            </a:r>
            <a:r>
              <a:rPr lang="de-DE" sz="1400" dirty="0" smtClean="0"/>
              <a:t>Versicherungskennzeichen,</a:t>
            </a:r>
          </a:p>
          <a:p>
            <a:pPr marL="628650" lvl="1" indent="-171450">
              <a:buFont typeface="Wingdings" panose="05000000000000000000" pitchFamily="2" charset="2"/>
              <a:buChar char="§"/>
            </a:pPr>
            <a:r>
              <a:rPr lang="de-DE" sz="1400" dirty="0" smtClean="0"/>
              <a:t>Spezialaufbauten </a:t>
            </a:r>
            <a:r>
              <a:rPr lang="de-DE" sz="1400" dirty="0"/>
              <a:t>(z. B. Kran-, Tank-, Silo-, Kühl- und Thermoaufbauten) und </a:t>
            </a:r>
            <a:r>
              <a:rPr lang="de-DE" sz="1400" dirty="0" smtClean="0"/>
              <a:t>Spezialeinrichtungen (z</a:t>
            </a:r>
            <a:r>
              <a:rPr lang="de-DE" sz="1400" dirty="0"/>
              <a:t>. B. für Werkstattwagen, Messfahrzeuge, Krankenwagen).</a:t>
            </a:r>
          </a:p>
          <a:p>
            <a:r>
              <a:rPr lang="de-DE" sz="1400" dirty="0"/>
              <a:t>Ist der Gesamtneuwert </a:t>
            </a:r>
            <a:r>
              <a:rPr lang="de-DE" sz="1400" dirty="0" smtClean="0"/>
              <a:t>der aufgeführten </a:t>
            </a:r>
            <a:r>
              <a:rPr lang="de-DE" sz="1400" dirty="0"/>
              <a:t>Teile höher als die </a:t>
            </a:r>
            <a:r>
              <a:rPr lang="de-DE" sz="1400" dirty="0" smtClean="0"/>
              <a:t>genannte Wertgrenze</a:t>
            </a:r>
            <a:r>
              <a:rPr lang="de-DE" sz="1400" dirty="0"/>
              <a:t>, ist der übersteigende Wert nur mitversichert, wenn dies ausdrücklich </a:t>
            </a:r>
            <a:r>
              <a:rPr lang="de-DE" sz="1400" dirty="0" smtClean="0"/>
              <a:t>vereinbart ist</a:t>
            </a:r>
            <a:r>
              <a:rPr lang="de-DE" sz="1400" dirty="0"/>
              <a:t>.</a:t>
            </a:r>
          </a:p>
          <a:p>
            <a:r>
              <a:rPr lang="de-DE" sz="1400" dirty="0"/>
              <a:t>Bis zur genannten Wertgrenze verzichten wir auf eine Kürzung der Entschädigung </a:t>
            </a:r>
            <a:r>
              <a:rPr lang="de-DE" sz="1400" dirty="0" smtClean="0"/>
              <a:t>wegen Unterversicherung</a:t>
            </a:r>
            <a:r>
              <a:rPr lang="de-DE" sz="1400" dirty="0"/>
              <a:t>.</a:t>
            </a:r>
            <a:endParaRPr lang="de-DE" altLang="de-DE" sz="14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636912863"/>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208</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a:t>
            </a:r>
            <a:endParaRPr lang="de-DE" dirty="0"/>
          </a:p>
        </p:txBody>
      </p:sp>
      <p:sp>
        <p:nvSpPr>
          <p:cNvPr id="4" name="Textplatzhalter 3"/>
          <p:cNvSpPr>
            <a:spLocks noGrp="1"/>
          </p:cNvSpPr>
          <p:nvPr>
            <p:ph type="body" sz="half" idx="2"/>
          </p:nvPr>
        </p:nvSpPr>
        <p:spPr/>
        <p:txBody>
          <a:bodyPr/>
          <a:lstStyle/>
          <a:p>
            <a:pPr>
              <a:spcBef>
                <a:spcPct val="50000"/>
              </a:spcBef>
            </a:pPr>
            <a:r>
              <a:rPr lang="de-DE" sz="1400" dirty="0"/>
              <a:t>Die Kaskoversicherung bietet, je nach vereinbarter Vertragsform, Versicherungsschutz bei Schädigung, Zerstörung oder Verlust des Fahrzeugs und der mitversicherten Teile infolge eines in der Teilkaskoversicherung oder Vollkaskoversicherung versicherten Ereignisses</a:t>
            </a:r>
            <a:r>
              <a:rPr lang="de-DE" sz="1600" dirty="0"/>
              <a:t>.</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12" name="Text Box 19"/>
          <p:cNvSpPr txBox="1">
            <a:spLocks noChangeArrowheads="1"/>
          </p:cNvSpPr>
          <p:nvPr/>
        </p:nvSpPr>
        <p:spPr bwMode="auto">
          <a:xfrm>
            <a:off x="2514540" y="2848543"/>
            <a:ext cx="6480175" cy="346075"/>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600" b="1" dirty="0"/>
              <a:t>Kaskoversicherung</a:t>
            </a:r>
          </a:p>
        </p:txBody>
      </p:sp>
      <p:sp>
        <p:nvSpPr>
          <p:cNvPr id="13" name="Text Box 20"/>
          <p:cNvSpPr txBox="1">
            <a:spLocks noChangeArrowheads="1"/>
          </p:cNvSpPr>
          <p:nvPr/>
        </p:nvSpPr>
        <p:spPr bwMode="auto">
          <a:xfrm>
            <a:off x="1793815" y="3640706"/>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200" b="1"/>
              <a:t>Teilkasko</a:t>
            </a:r>
          </a:p>
        </p:txBody>
      </p:sp>
      <p:sp>
        <p:nvSpPr>
          <p:cNvPr id="14" name="Text Box 21"/>
          <p:cNvSpPr txBox="1">
            <a:spLocks noChangeArrowheads="1"/>
          </p:cNvSpPr>
          <p:nvPr/>
        </p:nvSpPr>
        <p:spPr bwMode="auto">
          <a:xfrm>
            <a:off x="1793815" y="4128068"/>
            <a:ext cx="3816350" cy="1657350"/>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buFont typeface="Wingdings" panose="05000000000000000000" pitchFamily="2" charset="2"/>
              <a:buChar char="§"/>
            </a:pPr>
            <a:r>
              <a:rPr lang="de-DE" altLang="de-DE" sz="1200" b="1" dirty="0"/>
              <a:t>Brand, Explosion</a:t>
            </a:r>
          </a:p>
          <a:p>
            <a:pPr eaLnBrk="1" hangingPunct="1">
              <a:spcBef>
                <a:spcPct val="50000"/>
              </a:spcBef>
              <a:buFont typeface="Wingdings" panose="05000000000000000000" pitchFamily="2" charset="2"/>
              <a:buChar char="§"/>
            </a:pPr>
            <a:r>
              <a:rPr lang="de-DE" altLang="de-DE" sz="1200" b="1" dirty="0"/>
              <a:t>Entwendung</a:t>
            </a:r>
          </a:p>
          <a:p>
            <a:pPr eaLnBrk="1" hangingPunct="1">
              <a:spcBef>
                <a:spcPct val="50000"/>
              </a:spcBef>
              <a:buFont typeface="Wingdings" panose="05000000000000000000" pitchFamily="2" charset="2"/>
              <a:buChar char="§"/>
            </a:pPr>
            <a:r>
              <a:rPr lang="de-DE" altLang="de-DE" sz="1200" b="1" dirty="0" smtClean="0"/>
              <a:t>Elementarschäden</a:t>
            </a:r>
            <a:endParaRPr lang="de-DE" altLang="de-DE" sz="1200" b="1" dirty="0"/>
          </a:p>
          <a:p>
            <a:pPr eaLnBrk="1" hangingPunct="1">
              <a:spcBef>
                <a:spcPct val="50000"/>
              </a:spcBef>
              <a:buFont typeface="Wingdings" panose="05000000000000000000" pitchFamily="2" charset="2"/>
              <a:buChar char="§"/>
            </a:pPr>
            <a:r>
              <a:rPr lang="de-DE" altLang="de-DE" sz="1200" b="1" dirty="0"/>
              <a:t>Wildschäden</a:t>
            </a:r>
          </a:p>
          <a:p>
            <a:pPr eaLnBrk="1" hangingPunct="1">
              <a:spcBef>
                <a:spcPct val="50000"/>
              </a:spcBef>
              <a:buFont typeface="Wingdings" panose="05000000000000000000" pitchFamily="2" charset="2"/>
              <a:buChar char="§"/>
            </a:pPr>
            <a:r>
              <a:rPr lang="de-DE" altLang="de-DE" sz="1200" b="1" dirty="0"/>
              <a:t>Glasbruchschäden</a:t>
            </a:r>
          </a:p>
          <a:p>
            <a:pPr eaLnBrk="1" hangingPunct="1">
              <a:spcBef>
                <a:spcPct val="50000"/>
              </a:spcBef>
              <a:buFont typeface="Wingdings" panose="05000000000000000000" pitchFamily="2" charset="2"/>
              <a:buChar char="§"/>
            </a:pPr>
            <a:r>
              <a:rPr lang="de-DE" altLang="de-DE" sz="1200" b="1" dirty="0"/>
              <a:t>Kurzschluss an Kabeln</a:t>
            </a:r>
          </a:p>
        </p:txBody>
      </p:sp>
      <p:sp>
        <p:nvSpPr>
          <p:cNvPr id="15" name="Text Box 22"/>
          <p:cNvSpPr txBox="1">
            <a:spLocks noChangeArrowheads="1"/>
          </p:cNvSpPr>
          <p:nvPr/>
        </p:nvSpPr>
        <p:spPr bwMode="auto">
          <a:xfrm>
            <a:off x="5899090" y="3640706"/>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200" b="1"/>
              <a:t>Vollkasko</a:t>
            </a:r>
          </a:p>
        </p:txBody>
      </p:sp>
      <p:cxnSp>
        <p:nvCxnSpPr>
          <p:cNvPr id="16" name="AutoShape 24"/>
          <p:cNvCxnSpPr>
            <a:cxnSpLocks noChangeShapeType="1"/>
            <a:stCxn id="12" idx="2"/>
            <a:endCxn id="13" idx="0"/>
          </p:cNvCxnSpPr>
          <p:nvPr/>
        </p:nvCxnSpPr>
        <p:spPr bwMode="auto">
          <a:xfrm rot="5400000">
            <a:off x="4505265" y="2391343"/>
            <a:ext cx="446088" cy="2052638"/>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7" name="AutoShape 25"/>
          <p:cNvCxnSpPr>
            <a:cxnSpLocks noChangeShapeType="1"/>
            <a:stCxn id="12" idx="2"/>
            <a:endCxn id="15" idx="0"/>
          </p:cNvCxnSpPr>
          <p:nvPr/>
        </p:nvCxnSpPr>
        <p:spPr bwMode="auto">
          <a:xfrm rot="16200000" flipH="1">
            <a:off x="6557902" y="2391343"/>
            <a:ext cx="446088" cy="2052638"/>
          </a:xfrm>
          <a:prstGeom prst="bentConnector3">
            <a:avLst>
              <a:gd name="adj1" fmla="val 4982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8" name="Text Box 21"/>
          <p:cNvSpPr txBox="1">
            <a:spLocks noChangeArrowheads="1"/>
          </p:cNvSpPr>
          <p:nvPr/>
        </p:nvSpPr>
        <p:spPr bwMode="auto">
          <a:xfrm>
            <a:off x="5899090" y="4145531"/>
            <a:ext cx="3816350" cy="2206625"/>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buFont typeface="Wingdings" panose="05000000000000000000" pitchFamily="2" charset="2"/>
              <a:buChar char="§"/>
            </a:pPr>
            <a:r>
              <a:rPr lang="de-DE" altLang="de-DE" sz="1200" b="1" dirty="0"/>
              <a:t>Brand, Explosion</a:t>
            </a:r>
          </a:p>
          <a:p>
            <a:pPr eaLnBrk="1" hangingPunct="1">
              <a:spcBef>
                <a:spcPct val="50000"/>
              </a:spcBef>
              <a:buFont typeface="Wingdings" panose="05000000000000000000" pitchFamily="2" charset="2"/>
              <a:buChar char="§"/>
            </a:pPr>
            <a:r>
              <a:rPr lang="de-DE" altLang="de-DE" sz="1200" b="1" dirty="0"/>
              <a:t>Entwendung</a:t>
            </a:r>
          </a:p>
          <a:p>
            <a:pPr eaLnBrk="1" hangingPunct="1">
              <a:spcBef>
                <a:spcPct val="50000"/>
              </a:spcBef>
              <a:buFont typeface="Wingdings" panose="05000000000000000000" pitchFamily="2" charset="2"/>
              <a:buChar char="§"/>
            </a:pPr>
            <a:r>
              <a:rPr lang="de-DE" altLang="de-DE" sz="1200" b="1" dirty="0"/>
              <a:t>Elementarschäden</a:t>
            </a:r>
          </a:p>
          <a:p>
            <a:pPr eaLnBrk="1" hangingPunct="1">
              <a:spcBef>
                <a:spcPct val="50000"/>
              </a:spcBef>
              <a:buFont typeface="Wingdings" panose="05000000000000000000" pitchFamily="2" charset="2"/>
              <a:buChar char="§"/>
            </a:pPr>
            <a:r>
              <a:rPr lang="de-DE" altLang="de-DE" sz="1200" b="1" dirty="0"/>
              <a:t>Wildschäden</a:t>
            </a:r>
          </a:p>
          <a:p>
            <a:pPr eaLnBrk="1" hangingPunct="1">
              <a:spcBef>
                <a:spcPct val="50000"/>
              </a:spcBef>
              <a:buFont typeface="Wingdings" panose="05000000000000000000" pitchFamily="2" charset="2"/>
              <a:buChar char="§"/>
            </a:pPr>
            <a:r>
              <a:rPr lang="de-DE" altLang="de-DE" sz="1200" b="1" dirty="0"/>
              <a:t>Glasbruchschäden</a:t>
            </a:r>
          </a:p>
          <a:p>
            <a:pPr eaLnBrk="1" hangingPunct="1">
              <a:spcBef>
                <a:spcPct val="50000"/>
              </a:spcBef>
              <a:buFont typeface="Wingdings" panose="05000000000000000000" pitchFamily="2" charset="2"/>
              <a:buChar char="§"/>
            </a:pPr>
            <a:r>
              <a:rPr lang="de-DE" altLang="de-DE" sz="1200" b="1" dirty="0"/>
              <a:t>Kurzschluss an Kabeln</a:t>
            </a:r>
          </a:p>
          <a:p>
            <a:pPr eaLnBrk="1" hangingPunct="1">
              <a:spcBef>
                <a:spcPct val="50000"/>
              </a:spcBef>
              <a:buFont typeface="Wingdings" panose="05000000000000000000" pitchFamily="2" charset="2"/>
              <a:buChar char="§"/>
            </a:pPr>
            <a:r>
              <a:rPr lang="de-DE" altLang="de-DE" sz="1200" b="1" dirty="0"/>
              <a:t>Selbstverschuldete Unfälle</a:t>
            </a:r>
          </a:p>
          <a:p>
            <a:pPr eaLnBrk="1" hangingPunct="1">
              <a:spcBef>
                <a:spcPct val="50000"/>
              </a:spcBef>
              <a:buFont typeface="Wingdings" panose="05000000000000000000" pitchFamily="2" charset="2"/>
              <a:buChar char="§"/>
            </a:pPr>
            <a:r>
              <a:rPr lang="de-DE" altLang="de-DE" sz="1200" b="1" dirty="0"/>
              <a:t>Mut- oder böswillige Beschädigung</a:t>
            </a:r>
          </a:p>
        </p:txBody>
      </p:sp>
    </p:spTree>
    <p:extLst>
      <p:ext uri="{BB962C8B-B14F-4D97-AF65-F5344CB8AC3E}">
        <p14:creationId xmlns:p14="http://schemas.microsoft.com/office/powerpoint/2010/main" val="339768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8"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209</a:t>
            </a:fld>
            <a:endParaRPr lang="de-DE"/>
          </a:p>
        </p:txBody>
      </p:sp>
      <p:sp>
        <p:nvSpPr>
          <p:cNvPr id="3" name="Textplatzhalter 2"/>
          <p:cNvSpPr>
            <a:spLocks noGrp="1"/>
          </p:cNvSpPr>
          <p:nvPr>
            <p:ph type="body" sz="quarter" idx="10"/>
          </p:nvPr>
        </p:nvSpPr>
        <p:spPr/>
        <p:txBody>
          <a:bodyPr/>
          <a:lstStyle/>
          <a:p>
            <a:r>
              <a:rPr lang="de-DE" dirty="0" smtClean="0"/>
              <a:t>Kraftfahrtzeug-Kaskoversicherung | Selbstbeteiligung (SB)</a:t>
            </a:r>
            <a:endParaRPr lang="de-DE" dirty="0"/>
          </a:p>
        </p:txBody>
      </p:sp>
      <p:sp>
        <p:nvSpPr>
          <p:cNvPr id="4" name="Textplatzhalter 3"/>
          <p:cNvSpPr>
            <a:spLocks noGrp="1"/>
          </p:cNvSpPr>
          <p:nvPr>
            <p:ph type="body" sz="half" idx="2"/>
          </p:nvPr>
        </p:nvSpPr>
        <p:spPr>
          <a:xfrm>
            <a:off x="369357" y="2305870"/>
            <a:ext cx="11343218" cy="4349969"/>
          </a:xfrm>
        </p:spPr>
        <p:txBody>
          <a:bodyPr/>
          <a:lstStyle/>
          <a:p>
            <a:pPr>
              <a:spcBef>
                <a:spcPct val="50000"/>
              </a:spcBef>
            </a:pPr>
            <a:r>
              <a:rPr lang="de-DE" altLang="de-DE" sz="1600" dirty="0"/>
              <a:t>Bei der Teil- und der Vollkaskoversicherung können zur Beitragsreduzierung Selbstbeteiligungen je Schadenfall vereinbart werden. Die Selbstbeteiligung der Teilkaskoversicherung darf nicht höher als die Selbstbeteiligung in der Vollkaskoversicherung sein.</a:t>
            </a:r>
          </a:p>
          <a:p>
            <a:pPr>
              <a:spcBef>
                <a:spcPct val="50000"/>
              </a:spcBef>
            </a:pPr>
            <a:r>
              <a:rPr lang="de-DE" altLang="de-DE" sz="1600" dirty="0"/>
              <a:t>Die am häufigsten gewählte Variante ist eine SB in Höhe von </a:t>
            </a:r>
            <a:endParaRPr lang="de-DE" altLang="de-DE" sz="1600" dirty="0" smtClean="0"/>
          </a:p>
          <a:p>
            <a:pPr>
              <a:spcBef>
                <a:spcPct val="50000"/>
              </a:spcBef>
            </a:pPr>
            <a:endParaRPr lang="de-DE" altLang="de-DE" sz="1600" dirty="0" smtClean="0"/>
          </a:p>
          <a:p>
            <a:pPr lvl="1">
              <a:spcBef>
                <a:spcPct val="50000"/>
              </a:spcBef>
            </a:pPr>
            <a:r>
              <a:rPr lang="de-DE" altLang="de-DE" sz="1600" dirty="0" smtClean="0"/>
              <a:t>300,00 </a:t>
            </a:r>
            <a:r>
              <a:rPr lang="de-DE" altLang="de-DE" sz="1600" dirty="0"/>
              <a:t>€ in der Vollkasko- und </a:t>
            </a:r>
            <a:endParaRPr lang="de-DE" altLang="de-DE" sz="1600" dirty="0" smtClean="0"/>
          </a:p>
          <a:p>
            <a:pPr lvl="1">
              <a:spcBef>
                <a:spcPct val="50000"/>
              </a:spcBef>
            </a:pPr>
            <a:r>
              <a:rPr lang="de-DE" altLang="de-DE" sz="1600" dirty="0" smtClean="0"/>
              <a:t>150,00 </a:t>
            </a:r>
            <a:r>
              <a:rPr lang="de-DE" altLang="de-DE" sz="1600" dirty="0"/>
              <a:t>€ in der Teilkaskoversicherung.</a:t>
            </a:r>
          </a:p>
          <a:p>
            <a:pPr>
              <a:spcBef>
                <a:spcPct val="50000"/>
              </a:spcBef>
            </a:pPr>
            <a:endParaRPr lang="de-DE" altLang="de-DE" sz="1600" b="1" dirty="0"/>
          </a:p>
          <a:p>
            <a:pPr>
              <a:spcBef>
                <a:spcPct val="50000"/>
              </a:spcBef>
            </a:pPr>
            <a:r>
              <a:rPr lang="de-DE" altLang="de-DE" sz="1600" b="1" u="sng" dirty="0"/>
              <a:t>Hinweis: </a:t>
            </a:r>
          </a:p>
          <a:p>
            <a:pPr>
              <a:spcBef>
                <a:spcPct val="50000"/>
              </a:spcBef>
            </a:pPr>
            <a:r>
              <a:rPr lang="de-DE" altLang="de-DE" sz="1600" dirty="0"/>
              <a:t>Mit steigender Selbstbeteiligung reduzieren sich die Beiträge. </a:t>
            </a:r>
            <a:r>
              <a:rPr lang="de-DE" altLang="de-DE" sz="1600" dirty="0" smtClean="0"/>
              <a:t> </a:t>
            </a:r>
          </a:p>
          <a:p>
            <a:pPr>
              <a:spcBef>
                <a:spcPct val="50000"/>
              </a:spcBef>
            </a:pPr>
            <a:r>
              <a:rPr lang="de-DE" altLang="de-DE" sz="1600" dirty="0" smtClean="0"/>
              <a:t>Bei Nutzung von Vergleichsrechnern lohnt es sich, erst mit 300/150 zu rechnen, da diese von allen Versicherern angeboten werden. Besondere SB-Konstellationen z.B. 500/500 oder 1000/0 können zu weniger Ergebnissen führen.</a:t>
            </a:r>
            <a:endParaRPr lang="de-DE" altLang="de-DE" sz="1600"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96898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jemand mein Eigentum beschädigt, der nicht versichert ist, springt zur Not meine Haftpflichtversicherung ein.“</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Nein. Wenn Sie keine </a:t>
            </a:r>
            <a:r>
              <a:rPr lang="de-DE" sz="1600" i="1" dirty="0"/>
              <a:t>Ausfalldeckung</a:t>
            </a:r>
            <a:r>
              <a:rPr lang="de-DE" sz="1600" dirty="0"/>
              <a:t> haben und der Verursacher zahlungsunfähig ist, bleiben Sie auf dem Schaden sitzen. Deshalb: Nehmen Sie diese Ersatzleistung ab einem Schaden von </a:t>
            </a:r>
            <a:r>
              <a:rPr lang="de-DE" sz="1600" dirty="0" smtClean="0"/>
              <a:t>2.500 € in </a:t>
            </a:r>
            <a:r>
              <a:rPr lang="de-DE" sz="1600" dirty="0"/>
              <a:t>Ihren Vertrag auf. Es werden jedoch nur Schäden anerkannt, bei denen die Schuld klar festgestellt ist – es muss ein rechtskräftiges Urteil bestehen.</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385723930"/>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210</a:t>
            </a:fld>
            <a:endParaRPr lang="de-DE"/>
          </a:p>
        </p:txBody>
      </p:sp>
      <p:sp>
        <p:nvSpPr>
          <p:cNvPr id="3" name="Textplatzhalter 2"/>
          <p:cNvSpPr>
            <a:spLocks noGrp="1"/>
          </p:cNvSpPr>
          <p:nvPr>
            <p:ph type="body" sz="quarter" idx="10"/>
          </p:nvPr>
        </p:nvSpPr>
        <p:spPr/>
        <p:txBody>
          <a:bodyPr/>
          <a:lstStyle/>
          <a:p>
            <a:r>
              <a:rPr lang="de-DE" dirty="0"/>
              <a:t>Kraftfahrtzeug-Kaskoversicherung | Versicherte </a:t>
            </a:r>
            <a:r>
              <a:rPr lang="de-DE" dirty="0" smtClean="0"/>
              <a:t>Gefahren</a:t>
            </a:r>
          </a:p>
          <a:p>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b="1" dirty="0" smtClean="0"/>
              <a:t>Brand und Explosion</a:t>
            </a:r>
          </a:p>
          <a:p>
            <a:pPr marL="742950" lvl="1" indent="-285750">
              <a:spcBef>
                <a:spcPct val="50000"/>
              </a:spcBef>
              <a:buFont typeface="Wingdings" panose="05000000000000000000" pitchFamily="2" charset="2"/>
              <a:buChar char="§"/>
            </a:pPr>
            <a:r>
              <a:rPr lang="de-DE" altLang="de-DE" dirty="0" smtClean="0"/>
              <a:t>Keine Seng- uns Schmorschäden</a:t>
            </a:r>
          </a:p>
          <a:p>
            <a:pPr marL="285750" indent="-285750">
              <a:spcBef>
                <a:spcPct val="50000"/>
              </a:spcBef>
              <a:buFont typeface="Wingdings" panose="05000000000000000000" pitchFamily="2" charset="2"/>
              <a:buChar char="§"/>
            </a:pPr>
            <a:r>
              <a:rPr lang="de-DE" altLang="de-DE" sz="1600" b="1" dirty="0" smtClean="0"/>
              <a:t>Entwendung</a:t>
            </a:r>
            <a:endParaRPr lang="de-DE" altLang="de-DE" sz="1600" b="1" dirty="0"/>
          </a:p>
          <a:p>
            <a:pPr marL="742950" lvl="1" indent="-285750">
              <a:spcBef>
                <a:spcPct val="50000"/>
              </a:spcBef>
              <a:buFont typeface="Wingdings" panose="05000000000000000000" pitchFamily="2" charset="2"/>
              <a:buChar char="§"/>
            </a:pPr>
            <a:r>
              <a:rPr lang="de-DE" altLang="de-DE" dirty="0" smtClean="0"/>
              <a:t>Diebstahl und Raub sowie räuberische Erpressung</a:t>
            </a:r>
          </a:p>
          <a:p>
            <a:pPr marL="742950" lvl="1" indent="-285750">
              <a:spcBef>
                <a:spcPct val="50000"/>
              </a:spcBef>
              <a:buFont typeface="Wingdings" panose="05000000000000000000" pitchFamily="2" charset="2"/>
              <a:buChar char="§"/>
            </a:pPr>
            <a:r>
              <a:rPr lang="de-DE" altLang="de-DE" dirty="0" smtClean="0"/>
              <a:t>Unterschlagung (nicht bei Überlassung z.B. bei Verkauf oder Verleih)</a:t>
            </a:r>
          </a:p>
          <a:p>
            <a:pPr marL="742950" lvl="1" indent="-285750">
              <a:spcBef>
                <a:spcPct val="50000"/>
              </a:spcBef>
              <a:buFont typeface="Wingdings" panose="05000000000000000000" pitchFamily="2" charset="2"/>
              <a:buChar char="§"/>
            </a:pPr>
            <a:r>
              <a:rPr lang="de-DE" altLang="de-DE" dirty="0" smtClean="0"/>
              <a:t>Unbefugter Gebrauch (nicht durch z.B. Familie, Werkstatt etc.)</a:t>
            </a:r>
            <a:endParaRPr lang="de-DE" altLang="de-DE" dirty="0"/>
          </a:p>
          <a:p>
            <a:pPr marL="285750" indent="-285750">
              <a:spcBef>
                <a:spcPct val="50000"/>
              </a:spcBef>
              <a:buFont typeface="Wingdings" panose="05000000000000000000" pitchFamily="2" charset="2"/>
              <a:buChar char="§"/>
            </a:pPr>
            <a:r>
              <a:rPr lang="de-DE" altLang="de-DE" sz="1600" b="1" dirty="0" smtClean="0"/>
              <a:t>Elementar</a:t>
            </a:r>
          </a:p>
          <a:p>
            <a:pPr marL="800100" lvl="1" indent="-342900">
              <a:spcBef>
                <a:spcPct val="50000"/>
              </a:spcBef>
              <a:buFont typeface="Wingdings" panose="05000000000000000000" pitchFamily="2" charset="2"/>
              <a:buChar char="§"/>
            </a:pPr>
            <a:r>
              <a:rPr lang="de-DE" dirty="0" smtClean="0"/>
              <a:t>Sturm</a:t>
            </a:r>
            <a:r>
              <a:rPr lang="de-DE" dirty="0"/>
              <a:t>, Hagel, Blitzschlag, </a:t>
            </a:r>
            <a:r>
              <a:rPr lang="de-DE" dirty="0" smtClean="0"/>
              <a:t>Überschwemmung</a:t>
            </a:r>
          </a:p>
          <a:p>
            <a:pPr marL="800100" lvl="1" indent="-342900">
              <a:spcBef>
                <a:spcPct val="50000"/>
              </a:spcBef>
              <a:buFont typeface="Wingdings" panose="05000000000000000000" pitchFamily="2" charset="2"/>
              <a:buChar char="§"/>
            </a:pPr>
            <a:r>
              <a:rPr lang="de-DE" dirty="0" smtClean="0"/>
              <a:t>Erweiterungen am </a:t>
            </a:r>
            <a:r>
              <a:rPr lang="de-DE" dirty="0"/>
              <a:t>Markt </a:t>
            </a:r>
            <a:endParaRPr lang="de-DE" dirty="0" smtClean="0"/>
          </a:p>
          <a:p>
            <a:pPr marL="1257300" lvl="2" indent="-342900">
              <a:spcBef>
                <a:spcPct val="50000"/>
              </a:spcBef>
              <a:buFont typeface="Wingdings" panose="05000000000000000000" pitchFamily="2" charset="2"/>
              <a:buChar char="§"/>
            </a:pPr>
            <a:r>
              <a:rPr lang="de-DE" dirty="0" smtClean="0"/>
              <a:t>Schnee-</a:t>
            </a:r>
            <a:r>
              <a:rPr lang="de-DE" dirty="0"/>
              <a:t>/</a:t>
            </a:r>
            <a:r>
              <a:rPr lang="de-DE" dirty="0" smtClean="0"/>
              <a:t>Eislawinen auch Dachlawinen Erdrutsch</a:t>
            </a:r>
            <a:r>
              <a:rPr lang="de-DE" dirty="0"/>
              <a:t>, Muren (Geröll- u. </a:t>
            </a:r>
            <a:r>
              <a:rPr lang="de-DE" dirty="0" smtClean="0"/>
              <a:t>Schlammlawinen) Erdbeben</a:t>
            </a:r>
            <a:r>
              <a:rPr lang="de-DE" dirty="0"/>
              <a:t>, </a:t>
            </a:r>
            <a:r>
              <a:rPr lang="de-DE" dirty="0" smtClean="0"/>
              <a:t>Erdfall und Vulkanausbrüche</a:t>
            </a:r>
            <a:endParaRPr lang="de-DE" altLang="de-DE"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904251251"/>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211</a:t>
            </a:fld>
            <a:endParaRPr lang="de-DE"/>
          </a:p>
        </p:txBody>
      </p:sp>
      <p:sp>
        <p:nvSpPr>
          <p:cNvPr id="3" name="Textplatzhalter 2"/>
          <p:cNvSpPr>
            <a:spLocks noGrp="1"/>
          </p:cNvSpPr>
          <p:nvPr>
            <p:ph type="body" sz="quarter" idx="10"/>
          </p:nvPr>
        </p:nvSpPr>
        <p:spPr/>
        <p:txBody>
          <a:bodyPr/>
          <a:lstStyle/>
          <a:p>
            <a:r>
              <a:rPr lang="de-DE" dirty="0"/>
              <a:t>Kraftfahrtzeug-Kaskoversicherung | Versicherte Gefahren</a:t>
            </a:r>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b="1" dirty="0" smtClean="0"/>
              <a:t>Wildschäden</a:t>
            </a:r>
            <a:endParaRPr lang="de-DE" altLang="de-DE" sz="1600" b="1" dirty="0"/>
          </a:p>
          <a:p>
            <a:pPr marL="742950" lvl="1" indent="-285750">
              <a:spcBef>
                <a:spcPct val="50000"/>
              </a:spcBef>
              <a:buFont typeface="Wingdings" panose="05000000000000000000" pitchFamily="2" charset="2"/>
              <a:buChar char="§"/>
            </a:pPr>
            <a:r>
              <a:rPr lang="de-DE" altLang="de-DE" dirty="0" smtClean="0"/>
              <a:t>Zusammenstoß mit Haarwild nach dem Bundesjagdgesetz (§ 2 Abs. 1 Nr.1) z.B. Reh, Wildschwein</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altLang="de-DE" dirty="0"/>
              <a:t>Bundesjagdgesetz (§ 2 Abs. </a:t>
            </a:r>
            <a:r>
              <a:rPr lang="de-DE" altLang="de-DE" dirty="0" smtClean="0"/>
              <a:t>1 Nr. 1 und 2 ) Erweiterung um Federvieh (z.B. Fasan. Rebhuhn)</a:t>
            </a:r>
            <a:endParaRPr lang="de-DE" dirty="0" smtClean="0"/>
          </a:p>
          <a:p>
            <a:pPr marL="1257300" lvl="2" indent="-342900">
              <a:spcBef>
                <a:spcPct val="50000"/>
              </a:spcBef>
              <a:buFont typeface="Wingdings" panose="05000000000000000000" pitchFamily="2" charset="2"/>
              <a:buChar char="§"/>
            </a:pPr>
            <a:r>
              <a:rPr lang="de-DE" dirty="0" smtClean="0"/>
              <a:t>Alle Tierarten </a:t>
            </a:r>
            <a:endParaRPr lang="de-DE" b="1" dirty="0" smtClean="0"/>
          </a:p>
          <a:p>
            <a:pPr marL="1257300" lvl="2" indent="-342900">
              <a:spcBef>
                <a:spcPct val="50000"/>
              </a:spcBef>
              <a:buFont typeface="Wingdings" panose="05000000000000000000" pitchFamily="2" charset="2"/>
              <a:buChar char="§"/>
            </a:pPr>
            <a:r>
              <a:rPr lang="de-DE" altLang="de-DE" dirty="0" smtClean="0"/>
              <a:t>Marder- oder </a:t>
            </a:r>
            <a:r>
              <a:rPr lang="de-DE" altLang="de-DE" dirty="0" err="1" smtClean="0"/>
              <a:t>Tierbiss</a:t>
            </a:r>
            <a:r>
              <a:rPr lang="de-DE" altLang="de-DE" dirty="0" smtClean="0"/>
              <a:t> mit Folgeschäden (in der Regel begrenzt)</a:t>
            </a:r>
          </a:p>
          <a:p>
            <a:pPr marL="285750" indent="-285750">
              <a:spcBef>
                <a:spcPct val="50000"/>
              </a:spcBef>
              <a:buFont typeface="Wingdings" panose="05000000000000000000" pitchFamily="2" charset="2"/>
              <a:buChar char="§"/>
            </a:pPr>
            <a:r>
              <a:rPr lang="de-DE" altLang="de-DE" sz="1600" b="1" dirty="0" smtClean="0"/>
              <a:t>Glasbruch </a:t>
            </a:r>
            <a:r>
              <a:rPr lang="de-DE" sz="1600" dirty="0" smtClean="0"/>
              <a:t>z</a:t>
            </a:r>
            <a:r>
              <a:rPr lang="de-DE" sz="1600" dirty="0"/>
              <a:t>. B. Front-, Heck-</a:t>
            </a:r>
            <a:r>
              <a:rPr lang="de-DE" sz="1600" dirty="0" smtClean="0"/>
              <a:t>, </a:t>
            </a:r>
            <a:r>
              <a:rPr lang="de-DE" sz="1600" dirty="0"/>
              <a:t>Dach-, Seiten- und </a:t>
            </a:r>
            <a:r>
              <a:rPr lang="de-DE" sz="1600" dirty="0" smtClean="0"/>
              <a:t>Trennscheiben</a:t>
            </a:r>
          </a:p>
          <a:p>
            <a:pPr marL="742950" lvl="1" indent="-285750">
              <a:spcBef>
                <a:spcPct val="50000"/>
              </a:spcBef>
              <a:buFont typeface="Wingdings" panose="05000000000000000000" pitchFamily="2" charset="2"/>
              <a:buChar char="§"/>
            </a:pPr>
            <a:r>
              <a:rPr lang="de-DE" dirty="0" smtClean="0"/>
              <a:t>Nicht </a:t>
            </a:r>
            <a:r>
              <a:rPr lang="de-DE" dirty="0"/>
              <a:t>zur Verglasung gehören Glas- </a:t>
            </a:r>
            <a:r>
              <a:rPr lang="de-DE" dirty="0" smtClean="0"/>
              <a:t>und Kunststoffteile </a:t>
            </a:r>
            <a:r>
              <a:rPr lang="de-DE" dirty="0"/>
              <a:t>von Mess-, Assistenz-, Kamera- und Informationssystemen, </a:t>
            </a:r>
            <a:r>
              <a:rPr lang="de-DE" dirty="0" smtClean="0"/>
              <a:t>Solarmodulen, Displays</a:t>
            </a:r>
            <a:r>
              <a:rPr lang="de-DE" dirty="0"/>
              <a:t>, Monitoren sowie Leuchtmittel</a:t>
            </a:r>
            <a:r>
              <a:rPr lang="de-DE" dirty="0" smtClean="0"/>
              <a:t>.</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dirty="0" smtClean="0"/>
              <a:t>Einschluss von Kosten für Vignetten und Plaketten </a:t>
            </a:r>
            <a:endParaRPr lang="de-DE" altLang="de-DE" dirty="0" smtClean="0"/>
          </a:p>
          <a:p>
            <a:pPr marL="342900" indent="-342900">
              <a:spcBef>
                <a:spcPct val="50000"/>
              </a:spcBef>
              <a:buFont typeface="Wingdings" panose="05000000000000000000" pitchFamily="2" charset="2"/>
              <a:buChar char="§"/>
            </a:pPr>
            <a:r>
              <a:rPr lang="de-DE" altLang="de-DE" sz="1600" b="1" dirty="0" smtClean="0"/>
              <a:t>Kurzschlussschäden an der Verkabelung</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dirty="0" smtClean="0"/>
              <a:t>Inkl. Folgeschäden (</a:t>
            </a:r>
            <a:r>
              <a:rPr lang="de-DE" altLang="de-DE" dirty="0" smtClean="0"/>
              <a:t>in </a:t>
            </a:r>
            <a:r>
              <a:rPr lang="de-DE" altLang="de-DE" dirty="0"/>
              <a:t>der Regel </a:t>
            </a:r>
            <a:r>
              <a:rPr lang="de-DE" altLang="de-DE" dirty="0" smtClean="0"/>
              <a:t>begrenzt)</a:t>
            </a:r>
            <a:endParaRPr lang="de-DE" altLang="de-DE" dirty="0"/>
          </a:p>
          <a:p>
            <a:pPr marL="1257300" lvl="2" indent="-342900">
              <a:spcBef>
                <a:spcPct val="50000"/>
              </a:spcBef>
              <a:buFont typeface="Wingdings" panose="05000000000000000000" pitchFamily="2" charset="2"/>
              <a:buChar char="§"/>
            </a:pPr>
            <a:endParaRPr lang="de-DE" altLang="de-DE" b="1" dirty="0"/>
          </a:p>
          <a:p>
            <a:pPr marL="800100" lvl="1" indent="-342900">
              <a:spcBef>
                <a:spcPct val="50000"/>
              </a:spcBef>
              <a:buFont typeface="Wingdings" panose="05000000000000000000" pitchFamily="2" charset="2"/>
              <a:buChar char="§"/>
            </a:pPr>
            <a:endParaRPr lang="de-DE" altLang="de-DE" sz="1000" dirty="0"/>
          </a:p>
          <a:p>
            <a:pPr>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026280244"/>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212</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 Vollkasko</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endParaRPr lang="de-DE" altLang="de-DE" sz="1600" b="1" dirty="0" smtClean="0"/>
          </a:p>
          <a:p>
            <a:pPr>
              <a:spcBef>
                <a:spcPct val="50000"/>
              </a:spcBef>
            </a:pPr>
            <a:r>
              <a:rPr lang="de-DE" altLang="de-DE" sz="1600" b="1" dirty="0" smtClean="0"/>
              <a:t>Was </a:t>
            </a:r>
            <a:r>
              <a:rPr lang="de-DE" altLang="de-DE" sz="1600" b="1" dirty="0"/>
              <a:t>genau ist ein Unfall? </a:t>
            </a:r>
            <a:endParaRPr lang="de-DE" altLang="de-DE" sz="1600" dirty="0" smtClean="0"/>
          </a:p>
          <a:p>
            <a:pPr>
              <a:spcBef>
                <a:spcPct val="50000"/>
              </a:spcBef>
            </a:pPr>
            <a:endParaRPr lang="de-DE" altLang="de-DE" sz="1600" dirty="0" smtClean="0">
              <a:latin typeface="+mn-lt"/>
            </a:endParaRPr>
          </a:p>
          <a:p>
            <a:pPr>
              <a:spcBef>
                <a:spcPct val="50000"/>
              </a:spcBef>
            </a:pPr>
            <a:r>
              <a:rPr lang="de-DE" altLang="de-DE" sz="1600" dirty="0" smtClean="0">
                <a:latin typeface="+mn-lt"/>
              </a:rPr>
              <a:t>Ein </a:t>
            </a:r>
            <a:r>
              <a:rPr lang="de-DE" altLang="de-DE" sz="1600" dirty="0">
                <a:latin typeface="+mn-lt"/>
              </a:rPr>
              <a:t>Unfall ist definiert als ein unmittelbar von außen plötzlich mit mechanischer Gewalt </a:t>
            </a:r>
            <a:endParaRPr lang="de-DE" altLang="de-DE" sz="1600" dirty="0" smtClean="0">
              <a:latin typeface="+mn-lt"/>
            </a:endParaRPr>
          </a:p>
          <a:p>
            <a:pPr>
              <a:spcBef>
                <a:spcPct val="50000"/>
              </a:spcBef>
            </a:pPr>
            <a:r>
              <a:rPr lang="de-DE" altLang="de-DE" sz="1600" dirty="0" smtClean="0">
                <a:latin typeface="+mn-lt"/>
              </a:rPr>
              <a:t>auf </a:t>
            </a:r>
            <a:r>
              <a:rPr lang="de-DE" altLang="de-DE" sz="1600" dirty="0">
                <a:latin typeface="+mn-lt"/>
              </a:rPr>
              <a:t>das Fahrzeug einwirkendes Ereignis. </a:t>
            </a:r>
          </a:p>
          <a:p>
            <a:pPr>
              <a:spcBef>
                <a:spcPct val="50000"/>
              </a:spcBef>
            </a:pPr>
            <a:endParaRPr lang="de-DE" altLang="de-DE" sz="1600" b="1" dirty="0"/>
          </a:p>
          <a:p>
            <a:pPr marL="285750" indent="-285750">
              <a:spcBef>
                <a:spcPct val="0"/>
              </a:spcBef>
              <a:buFont typeface="Wingdings" panose="05000000000000000000" pitchFamily="2" charset="2"/>
              <a:buChar char="§"/>
            </a:pPr>
            <a:r>
              <a:rPr lang="de-DE" altLang="de-DE" sz="1600" b="1" dirty="0"/>
              <a:t>unmittelbar: </a:t>
            </a:r>
            <a:r>
              <a:rPr lang="de-DE" altLang="de-DE" sz="1600" dirty="0"/>
              <a:t>Das Schadenereignis muss direkt auf das Fahrzeug einwirken </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von außen: </a:t>
            </a:r>
            <a:r>
              <a:rPr lang="de-DE" altLang="de-DE" sz="1600" dirty="0"/>
              <a:t>Die Ursache des Schadens darf nicht auf einem inneren Betriebsvorgang beruhen, sondern muss von außen auf das Fahrzeug einwirken</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plötzlich: </a:t>
            </a:r>
            <a:r>
              <a:rPr lang="de-DE" altLang="de-DE" sz="1600" dirty="0"/>
              <a:t>Das Schadenereignis muss unerwartet, unvorhersehbar und in einem sehr kurzen Zeitraum geschehen. </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mechanische Gewalt: </a:t>
            </a:r>
            <a:r>
              <a:rPr lang="de-DE" altLang="de-DE" sz="1600" dirty="0"/>
              <a:t>Wirkt bei einem Aufprall oder Zusammenstoß. Das bedeutet auch, dass für elektrische oder chemische Einwirkungen auf das Fahrzeug kein Versicherungsschutz besteht</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380" y="2716170"/>
            <a:ext cx="1319212"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71926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213</a:t>
            </a:fld>
            <a:endParaRPr lang="de-DE"/>
          </a:p>
        </p:txBody>
      </p:sp>
      <p:sp>
        <p:nvSpPr>
          <p:cNvPr id="3" name="Textplatzhalter 2"/>
          <p:cNvSpPr>
            <a:spLocks noGrp="1"/>
          </p:cNvSpPr>
          <p:nvPr>
            <p:ph type="body" sz="quarter" idx="10"/>
          </p:nvPr>
        </p:nvSpPr>
        <p:spPr/>
        <p:txBody>
          <a:bodyPr/>
          <a:lstStyle/>
          <a:p>
            <a:r>
              <a:rPr lang="de-DE" dirty="0"/>
              <a:t>Kraftfahrtzeug-Kaskoversicherung | Versicherte </a:t>
            </a:r>
            <a:r>
              <a:rPr lang="de-DE" dirty="0" smtClean="0"/>
              <a:t>Gefahren Vollkasko</a:t>
            </a:r>
            <a:endParaRPr lang="de-DE" dirty="0"/>
          </a:p>
        </p:txBody>
      </p:sp>
      <p:sp>
        <p:nvSpPr>
          <p:cNvPr id="4" name="Textplatzhalter 3"/>
          <p:cNvSpPr>
            <a:spLocks noGrp="1"/>
          </p:cNvSpPr>
          <p:nvPr>
            <p:ph type="body" sz="half" idx="2"/>
          </p:nvPr>
        </p:nvSpPr>
        <p:spPr>
          <a:xfrm>
            <a:off x="369357" y="2247681"/>
            <a:ext cx="11343218" cy="4104475"/>
          </a:xfrm>
        </p:spPr>
        <p:txBody>
          <a:bodyPr/>
          <a:lstStyle/>
          <a:p>
            <a:endParaRPr lang="de-DE" sz="1600" b="1" dirty="0" smtClean="0"/>
          </a:p>
          <a:p>
            <a:r>
              <a:rPr lang="de-DE" sz="1600" b="1" dirty="0" smtClean="0"/>
              <a:t>Keine </a:t>
            </a:r>
            <a:r>
              <a:rPr lang="de-DE" sz="1600" b="1" dirty="0"/>
              <a:t>Unfallschäden sind deshalb insbesondere:</a:t>
            </a:r>
          </a:p>
          <a:p>
            <a:pPr marL="285750" indent="-285750">
              <a:buFont typeface="Wingdings" panose="05000000000000000000" pitchFamily="2" charset="2"/>
              <a:buChar char="§"/>
            </a:pPr>
            <a:r>
              <a:rPr lang="de-DE" sz="1400" dirty="0" smtClean="0"/>
              <a:t>Schäden </a:t>
            </a:r>
            <a:r>
              <a:rPr lang="de-DE" sz="1400" dirty="0"/>
              <a:t>am Fahrzeug, die ihre alleinige Ursache in einem Bremsvorgang haben, z. </a:t>
            </a:r>
            <a:r>
              <a:rPr lang="de-DE" sz="1400" dirty="0" smtClean="0"/>
              <a:t>B. Schäden </a:t>
            </a:r>
            <a:r>
              <a:rPr lang="de-DE" sz="1400" dirty="0"/>
              <a:t>an der Bremsanlage oder an den Reifen.</a:t>
            </a:r>
          </a:p>
          <a:p>
            <a:pPr marL="285750" indent="-285750">
              <a:buFont typeface="Wingdings" panose="05000000000000000000" pitchFamily="2" charset="2"/>
              <a:buChar char="§"/>
            </a:pPr>
            <a:r>
              <a:rPr lang="de-DE" sz="1400" dirty="0" smtClean="0"/>
              <a:t>Schäden </a:t>
            </a:r>
            <a:r>
              <a:rPr lang="de-DE" sz="1400" dirty="0"/>
              <a:t>am Fahrzeug, die ausschließlich aufgrund eines Betriebsvorgangs </a:t>
            </a:r>
            <a:r>
              <a:rPr lang="de-DE" sz="1400" dirty="0" smtClean="0"/>
              <a:t>eintreten, z</a:t>
            </a:r>
            <a:r>
              <a:rPr lang="de-DE" sz="1400" dirty="0"/>
              <a:t>. B. durch falsches Bedienen, falsches Betanken oder verrutschende Ladung.</a:t>
            </a:r>
          </a:p>
          <a:p>
            <a:pPr marL="285750" indent="-285750">
              <a:buFont typeface="Wingdings" panose="05000000000000000000" pitchFamily="2" charset="2"/>
              <a:buChar char="§"/>
            </a:pPr>
            <a:r>
              <a:rPr lang="de-DE" sz="1400" dirty="0" smtClean="0">
                <a:solidFill>
                  <a:schemeClr val="tx1"/>
                </a:solidFill>
              </a:rPr>
              <a:t>Schäden </a:t>
            </a:r>
            <a:r>
              <a:rPr lang="de-DE" sz="1400" dirty="0">
                <a:solidFill>
                  <a:schemeClr val="tx1"/>
                </a:solidFill>
              </a:rPr>
              <a:t>am Fahrzeug, die ihre alleinige Ursache in einer Materialermüdung, </a:t>
            </a:r>
            <a:r>
              <a:rPr lang="de-DE" sz="1400" dirty="0" smtClean="0">
                <a:solidFill>
                  <a:schemeClr val="tx1"/>
                </a:solidFill>
              </a:rPr>
              <a:t>Überbeanspruchung oder </a:t>
            </a:r>
            <a:r>
              <a:rPr lang="de-DE" sz="1400" dirty="0">
                <a:solidFill>
                  <a:schemeClr val="tx1"/>
                </a:solidFill>
              </a:rPr>
              <a:t>Abnutzung haben.</a:t>
            </a:r>
          </a:p>
          <a:p>
            <a:pPr marL="285750" indent="-285750">
              <a:buFont typeface="Wingdings" panose="05000000000000000000" pitchFamily="2" charset="2"/>
              <a:buChar char="§"/>
            </a:pPr>
            <a:r>
              <a:rPr lang="de-DE" sz="1400" dirty="0" smtClean="0"/>
              <a:t>Schäden </a:t>
            </a:r>
            <a:r>
              <a:rPr lang="de-DE" sz="1400" dirty="0"/>
              <a:t>zwischen ziehendem und gezogenem Fahrzeug oder Anhänger ohne </a:t>
            </a:r>
            <a:r>
              <a:rPr lang="de-DE" sz="1400" dirty="0" smtClean="0"/>
              <a:t>Einwirkung von </a:t>
            </a:r>
            <a:r>
              <a:rPr lang="de-DE" sz="1400" dirty="0"/>
              <a:t>außen, z. B. Rangierschäden am Zugfahrzeug durch den Anhänger.</a:t>
            </a:r>
          </a:p>
          <a:p>
            <a:pPr marL="342900" indent="-342900">
              <a:buFont typeface="Wingdings" panose="05000000000000000000" pitchFamily="2" charset="2"/>
              <a:buChar char="§"/>
            </a:pPr>
            <a:r>
              <a:rPr lang="de-DE" sz="1400" dirty="0" smtClean="0"/>
              <a:t>Verwindungsschäden</a:t>
            </a:r>
            <a:r>
              <a:rPr lang="de-DE" sz="1400" dirty="0"/>
              <a:t>.</a:t>
            </a:r>
          </a:p>
          <a:p>
            <a:r>
              <a:rPr lang="de-DE" sz="1400" dirty="0"/>
              <a:t>Vorhersehbare Beschädigungen des Fahrzeugs, die üblicherweise im Rahmen </a:t>
            </a:r>
            <a:r>
              <a:rPr lang="de-DE" sz="1400" dirty="0" smtClean="0"/>
              <a:t>der bestimmungsgemäßen </a:t>
            </a:r>
            <a:r>
              <a:rPr lang="de-DE" sz="1400" dirty="0"/>
              <a:t>Verwendung des Fahrzeugs entstehen, gelten nicht </a:t>
            </a:r>
            <a:r>
              <a:rPr lang="de-DE" sz="1400" dirty="0" smtClean="0"/>
              <a:t>als Unfallschaden</a:t>
            </a:r>
            <a:r>
              <a:rPr lang="de-DE" sz="1400" dirty="0"/>
              <a:t>. Beispiel: Schäden an der Ladeoberfläche eines Lkw durch Beladen mit Kies</a:t>
            </a:r>
            <a:r>
              <a:rPr lang="de-DE" sz="1400" dirty="0" smtClean="0"/>
              <a:t>.</a:t>
            </a:r>
            <a:endParaRPr lang="de-DE" altLang="de-DE" sz="1400" b="1" dirty="0"/>
          </a:p>
          <a:p>
            <a:r>
              <a:rPr lang="de-DE" altLang="de-DE" sz="1400" b="1" dirty="0" smtClean="0"/>
              <a:t>Der Markt bietet hierfür in Top Tarifen mittlerweile teilweise Wiedereinschlüsse | Achten sie also auf die sogenannten BBB-Schäden </a:t>
            </a:r>
          </a:p>
          <a:p>
            <a:r>
              <a:rPr lang="de-DE" altLang="de-DE" sz="1400" b="1" dirty="0" smtClean="0"/>
              <a:t>z.B. der Baustein „KEX“ die Kasko-Extra</a:t>
            </a:r>
            <a:r>
              <a:rPr lang="de-DE" altLang="de-DE" sz="1400" b="1" dirty="0"/>
              <a:t> </a:t>
            </a:r>
            <a:r>
              <a:rPr lang="de-DE" altLang="de-DE" sz="1400" b="1" dirty="0" smtClean="0"/>
              <a:t>der Kravag</a:t>
            </a:r>
            <a:endParaRPr lang="de-DE" altLang="de-DE" sz="1400" b="1" dirty="0"/>
          </a:p>
          <a:p>
            <a:pPr lvl="1">
              <a:spcBef>
                <a:spcPct val="50000"/>
              </a:spcBef>
            </a:pPr>
            <a:endParaRPr lang="de-DE" altLang="de-DE" sz="1000" dirty="0"/>
          </a:p>
          <a:p>
            <a:pPr>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221981696"/>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214</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 Vollkasko</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Was </a:t>
            </a:r>
            <a:r>
              <a:rPr lang="de-DE" altLang="de-DE" sz="1600" b="1" dirty="0"/>
              <a:t>genau ist </a:t>
            </a:r>
            <a:r>
              <a:rPr lang="de-DE" altLang="de-DE" sz="1600" b="1" dirty="0" smtClean="0"/>
              <a:t>unter mutwilliger oder böswilliger Beschädigung zu verstehen? </a:t>
            </a:r>
            <a:endParaRPr lang="de-DE" altLang="de-DE" sz="1600" dirty="0" smtClean="0"/>
          </a:p>
          <a:p>
            <a:pPr>
              <a:spcBef>
                <a:spcPct val="50000"/>
              </a:spcBef>
            </a:pPr>
            <a:endParaRPr lang="de-DE" altLang="de-DE" sz="1600" dirty="0" smtClean="0">
              <a:latin typeface="+mn-lt"/>
            </a:endParaRPr>
          </a:p>
          <a:p>
            <a:pPr marL="742950" lvl="1" indent="-285750">
              <a:spcBef>
                <a:spcPct val="50000"/>
              </a:spcBef>
              <a:buFont typeface="Wingdings" panose="05000000000000000000" pitchFamily="2" charset="2"/>
              <a:buChar char="§"/>
            </a:pPr>
            <a:r>
              <a:rPr lang="de-DE" altLang="de-DE" sz="1600" dirty="0" smtClean="0"/>
              <a:t>Setzt Vorsatz der Schädigung voraus.</a:t>
            </a:r>
            <a:endParaRPr lang="de-DE" altLang="de-DE" sz="1600" dirty="0" smtClean="0">
              <a:latin typeface="+mn-lt"/>
            </a:endParaRPr>
          </a:p>
          <a:p>
            <a:pPr marL="742950" lvl="1" indent="-285750">
              <a:spcBef>
                <a:spcPct val="50000"/>
              </a:spcBef>
              <a:buFont typeface="Wingdings" panose="05000000000000000000" pitchFamily="2" charset="2"/>
              <a:buChar char="§"/>
            </a:pPr>
            <a:r>
              <a:rPr lang="de-DE" altLang="de-DE" sz="1600" dirty="0" smtClean="0"/>
              <a:t>Mutwillige bzw. böswillige Beschädigung überschneiden sich oft auch mit der Unfalldefinition</a:t>
            </a:r>
          </a:p>
          <a:p>
            <a:pPr marL="1200150" lvl="2" indent="-285750">
              <a:spcBef>
                <a:spcPct val="50000"/>
              </a:spcBef>
              <a:buFont typeface="Wingdings" panose="05000000000000000000" pitchFamily="2" charset="2"/>
              <a:buChar char="§"/>
            </a:pPr>
            <a:r>
              <a:rPr lang="de-DE" altLang="de-DE" dirty="0" smtClean="0"/>
              <a:t>z.B. wenn der Täter mit dem Fuß gegen das Auto tritt</a:t>
            </a:r>
          </a:p>
          <a:p>
            <a:pPr marL="1200150" lvl="2" indent="-285750">
              <a:spcBef>
                <a:spcPct val="50000"/>
              </a:spcBef>
              <a:buFont typeface="Wingdings" panose="05000000000000000000" pitchFamily="2" charset="2"/>
              <a:buChar char="§"/>
            </a:pPr>
            <a:endParaRPr lang="de-DE" altLang="de-DE" sz="1000" b="1" dirty="0"/>
          </a:p>
          <a:p>
            <a:pPr marL="742950" lvl="1" indent="-285750">
              <a:spcBef>
                <a:spcPct val="0"/>
              </a:spcBef>
              <a:buFont typeface="Wingdings" panose="05000000000000000000" pitchFamily="2" charset="2"/>
              <a:buChar char="§"/>
            </a:pPr>
            <a:r>
              <a:rPr lang="de-DE" altLang="de-DE" sz="1600" dirty="0" smtClean="0"/>
              <a:t>Im Rahmen der Mutwillige bzw. böswillige Beschädigung können aber auch BBB-Schäden erstattungsfähig werden</a:t>
            </a:r>
            <a:endParaRPr lang="de-DE" altLang="de-DE" sz="1600" dirty="0"/>
          </a:p>
          <a:p>
            <a:pPr marL="742950" lvl="1" indent="-285750">
              <a:spcBef>
                <a:spcPct val="0"/>
              </a:spcBef>
              <a:buFont typeface="Wingdings" panose="05000000000000000000" pitchFamily="2" charset="2"/>
              <a:buChar char="§"/>
            </a:pPr>
            <a:endParaRPr lang="de-DE" altLang="de-DE" dirty="0" smtClean="0"/>
          </a:p>
          <a:p>
            <a:pPr marL="1200150" lvl="2" indent="-285750">
              <a:spcBef>
                <a:spcPct val="0"/>
              </a:spcBef>
              <a:buFont typeface="Wingdings" panose="05000000000000000000" pitchFamily="2" charset="2"/>
              <a:buChar char="§"/>
            </a:pPr>
            <a:r>
              <a:rPr lang="de-DE" altLang="de-DE" dirty="0" smtClean="0"/>
              <a:t>z.B</a:t>
            </a:r>
            <a:r>
              <a:rPr lang="de-DE" altLang="de-DE" dirty="0"/>
              <a:t>. wenn der Täter </a:t>
            </a:r>
            <a:r>
              <a:rPr lang="de-DE" altLang="de-DE" dirty="0" smtClean="0"/>
              <a:t>schädigende Zusätze in den Tank füllt und dadurch ein Motorschaden entsteht. </a:t>
            </a:r>
            <a:endParaRPr lang="de-DE" altLang="de-DE" dirty="0"/>
          </a:p>
          <a:p>
            <a:pPr>
              <a:spcBef>
                <a:spcPct val="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524079055"/>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215</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Welche Kosten werden ersetzt?</a:t>
            </a:r>
            <a:endParaRPr lang="de-DE" altLang="de-DE" dirty="0" smtClean="0"/>
          </a:p>
          <a:p>
            <a:pPr marL="742950" lvl="1" indent="-285750">
              <a:spcBef>
                <a:spcPct val="50000"/>
              </a:spcBef>
              <a:buFont typeface="Wingdings" panose="05000000000000000000" pitchFamily="2" charset="2"/>
              <a:buChar char="§"/>
            </a:pPr>
            <a:r>
              <a:rPr lang="de-DE" altLang="de-DE" sz="1600" dirty="0" smtClean="0"/>
              <a:t>Reparaturkosten des Fahrzeuges</a:t>
            </a:r>
          </a:p>
          <a:p>
            <a:pPr marL="1200150" lvl="2" indent="-285750">
              <a:spcBef>
                <a:spcPct val="50000"/>
              </a:spcBef>
              <a:buFont typeface="Wingdings" panose="05000000000000000000" pitchFamily="2" charset="2"/>
              <a:buChar char="§"/>
            </a:pPr>
            <a:r>
              <a:rPr lang="de-DE" altLang="de-DE" dirty="0" smtClean="0"/>
              <a:t>Bis zum Wiederbeschaffungswert</a:t>
            </a:r>
          </a:p>
          <a:p>
            <a:pPr marL="742950" lvl="1" indent="-285750">
              <a:spcBef>
                <a:spcPct val="50000"/>
              </a:spcBef>
              <a:buFont typeface="Wingdings" panose="05000000000000000000" pitchFamily="2" charset="2"/>
              <a:buChar char="§"/>
            </a:pPr>
            <a:r>
              <a:rPr lang="de-DE" altLang="de-DE" sz="1600" dirty="0" smtClean="0"/>
              <a:t>Abschleppkosten</a:t>
            </a:r>
          </a:p>
          <a:p>
            <a:pPr marL="742950" lvl="1" indent="-285750">
              <a:spcBef>
                <a:spcPct val="50000"/>
              </a:spcBef>
              <a:buFont typeface="Wingdings" panose="05000000000000000000" pitchFamily="2" charset="2"/>
              <a:buChar char="§"/>
            </a:pPr>
            <a:r>
              <a:rPr lang="de-DE" altLang="de-DE" sz="1600" dirty="0" smtClean="0"/>
              <a:t>Bei Totalschaden, Zerstörung oder Verlust </a:t>
            </a:r>
          </a:p>
          <a:p>
            <a:pPr marL="1200150" lvl="2" indent="-285750">
              <a:spcBef>
                <a:spcPct val="50000"/>
              </a:spcBef>
              <a:buFont typeface="Wingdings" panose="05000000000000000000" pitchFamily="2" charset="2"/>
              <a:buChar char="§"/>
            </a:pPr>
            <a:r>
              <a:rPr lang="de-DE" altLang="de-DE" dirty="0" smtClean="0"/>
              <a:t>Den Wiederbeschaffungswert</a:t>
            </a:r>
          </a:p>
          <a:p>
            <a:pPr marL="1200150" lvl="2" indent="-285750">
              <a:spcBef>
                <a:spcPct val="50000"/>
              </a:spcBef>
              <a:buFont typeface="Wingdings" panose="05000000000000000000" pitchFamily="2" charset="2"/>
              <a:buChar char="§"/>
            </a:pPr>
            <a:r>
              <a:rPr lang="de-DE" altLang="de-DE" dirty="0" smtClean="0"/>
              <a:t>Neupreisentschädigungen (zwischen </a:t>
            </a:r>
            <a:r>
              <a:rPr lang="de-DE" altLang="de-DE" dirty="0"/>
              <a:t>6 und 36 Monaten</a:t>
            </a:r>
            <a:r>
              <a:rPr lang="de-DE" altLang="de-DE" dirty="0" smtClean="0"/>
              <a:t>) für Neuwagen </a:t>
            </a:r>
          </a:p>
          <a:p>
            <a:pPr marL="1657350" lvl="3" indent="-285750">
              <a:spcBef>
                <a:spcPct val="50000"/>
              </a:spcBef>
              <a:buFont typeface="Wingdings" panose="05000000000000000000" pitchFamily="2" charset="2"/>
              <a:buChar char="§"/>
            </a:pPr>
            <a:r>
              <a:rPr lang="de-DE" altLang="de-DE" dirty="0" smtClean="0"/>
              <a:t>VN ist Erstbesitzer (max. 1 Monat bis 1.000 km bei Vorführ- und Händlerzulassungen sogenannte Kurz- bzw. Tageszulassungen)</a:t>
            </a:r>
          </a:p>
          <a:p>
            <a:pPr>
              <a:spcBef>
                <a:spcPct val="50000"/>
              </a:spcBef>
            </a:pPr>
            <a:r>
              <a:rPr lang="de-DE" altLang="de-DE" sz="1600" dirty="0" smtClean="0"/>
              <a:t>Der Markt bietet darüber hinaus z.B.</a:t>
            </a:r>
          </a:p>
          <a:p>
            <a:pPr marL="742950" lvl="1" indent="-285750">
              <a:spcBef>
                <a:spcPct val="50000"/>
              </a:spcBef>
              <a:buFont typeface="Wingdings" panose="05000000000000000000" pitchFamily="2" charset="2"/>
              <a:buChar char="§"/>
            </a:pPr>
            <a:r>
              <a:rPr lang="de-DE" altLang="de-DE" sz="1600" dirty="0" smtClean="0"/>
              <a:t>Gebrauchtwagen- /Kaufpreisentschädigungen (zwischen 6 und 36 Monaten)</a:t>
            </a:r>
          </a:p>
          <a:p>
            <a:pPr marL="742950" lvl="1" indent="-285750">
              <a:spcBef>
                <a:spcPct val="50000"/>
              </a:spcBef>
              <a:buFont typeface="Wingdings" panose="05000000000000000000" pitchFamily="2" charset="2"/>
              <a:buChar char="§"/>
            </a:pPr>
            <a:r>
              <a:rPr lang="de-DE" altLang="de-DE" sz="1600" dirty="0" smtClean="0"/>
              <a:t>Mietwagen / Nutzungsausfall</a:t>
            </a:r>
          </a:p>
          <a:p>
            <a:pPr marL="742950" lvl="1" indent="-285750">
              <a:spcBef>
                <a:spcPct val="50000"/>
              </a:spcBef>
              <a:buFont typeface="Wingdings" panose="05000000000000000000" pitchFamily="2" charset="2"/>
              <a:buChar char="§"/>
            </a:pPr>
            <a:r>
              <a:rPr lang="de-DE" altLang="de-DE" sz="1600" dirty="0" smtClean="0"/>
              <a:t>Wertminderungen</a:t>
            </a:r>
          </a:p>
          <a:p>
            <a:pPr marL="742950" lvl="1" indent="-285750">
              <a:spcBef>
                <a:spcPct val="50000"/>
              </a:spcBef>
              <a:buFont typeface="Wingdings" panose="05000000000000000000" pitchFamily="2" charset="2"/>
              <a:buChar char="§"/>
            </a:pPr>
            <a:r>
              <a:rPr lang="de-DE" altLang="de-DE" sz="1600" dirty="0" smtClean="0"/>
              <a:t>Verzicht auf Abzug „neu für alt“ </a:t>
            </a:r>
          </a:p>
          <a:p>
            <a:pPr marL="742950" lvl="1" indent="-285750">
              <a:spcBef>
                <a:spcPct val="50000"/>
              </a:spcBef>
              <a:buFont typeface="Wingdings" panose="05000000000000000000" pitchFamily="2" charset="2"/>
              <a:buChar char="§"/>
            </a:pPr>
            <a:r>
              <a:rPr lang="de-DE" altLang="de-DE" sz="1600" dirty="0" smtClean="0"/>
              <a:t>Ersatz von Zulassungs- und Überführungskosten im Totalschaden</a:t>
            </a:r>
          </a:p>
          <a:p>
            <a:pPr lvl="1">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97250302"/>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216</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Welche Kosten werden ersetzt?</a:t>
            </a:r>
            <a:endParaRPr lang="de-DE" altLang="de-DE" dirty="0" smtClean="0"/>
          </a:p>
          <a:p>
            <a:pPr marL="742950" lvl="1" indent="-285750">
              <a:spcBef>
                <a:spcPct val="50000"/>
              </a:spcBef>
              <a:buFont typeface="Wingdings" panose="05000000000000000000" pitchFamily="2" charset="2"/>
              <a:buChar char="§"/>
            </a:pPr>
            <a:r>
              <a:rPr lang="de-DE" altLang="de-DE" dirty="0" smtClean="0"/>
              <a:t>Reparaturkosten des Fahrzeuges</a:t>
            </a:r>
          </a:p>
          <a:p>
            <a:pPr marL="1200150" lvl="2" indent="-285750">
              <a:spcBef>
                <a:spcPct val="50000"/>
              </a:spcBef>
              <a:buFont typeface="Wingdings" panose="05000000000000000000" pitchFamily="2" charset="2"/>
              <a:buChar char="§"/>
            </a:pPr>
            <a:r>
              <a:rPr lang="de-DE" altLang="de-DE" dirty="0" smtClean="0"/>
              <a:t>Bis zum Wiederbeschaffungswert</a:t>
            </a:r>
          </a:p>
          <a:p>
            <a:pPr marL="742950" lvl="1" indent="-285750">
              <a:spcBef>
                <a:spcPct val="50000"/>
              </a:spcBef>
              <a:buFont typeface="Wingdings" panose="05000000000000000000" pitchFamily="2" charset="2"/>
              <a:buChar char="§"/>
            </a:pPr>
            <a:r>
              <a:rPr lang="de-DE" altLang="de-DE" dirty="0" smtClean="0"/>
              <a:t>Abschleppkosten</a:t>
            </a:r>
          </a:p>
          <a:p>
            <a:pPr marL="742950" lvl="1" indent="-285750">
              <a:spcBef>
                <a:spcPct val="50000"/>
              </a:spcBef>
              <a:buFont typeface="Wingdings" panose="05000000000000000000" pitchFamily="2" charset="2"/>
              <a:buChar char="§"/>
            </a:pPr>
            <a:endParaRPr lang="de-DE" altLang="de-DE" dirty="0"/>
          </a:p>
          <a:p>
            <a:pPr lvl="1">
              <a:spcBef>
                <a:spcPct val="50000"/>
              </a:spcBef>
            </a:pPr>
            <a:r>
              <a:rPr lang="de-DE" altLang="de-DE" sz="1600" dirty="0" smtClean="0"/>
              <a:t>Der Markt bietet darüber hinaus</a:t>
            </a:r>
            <a:r>
              <a:rPr lang="de-DE" altLang="de-DE" dirty="0" smtClean="0"/>
              <a:t> z.B.</a:t>
            </a:r>
          </a:p>
          <a:p>
            <a:pPr marL="742950" lvl="1" indent="-285750">
              <a:spcBef>
                <a:spcPct val="50000"/>
              </a:spcBef>
              <a:buFont typeface="Wingdings" panose="05000000000000000000" pitchFamily="2" charset="2"/>
              <a:buChar char="§"/>
            </a:pPr>
            <a:r>
              <a:rPr lang="de-DE" altLang="de-DE" dirty="0" smtClean="0"/>
              <a:t>Neupreisentschädigungen (zwischen 6 und 36 Monaten)</a:t>
            </a:r>
          </a:p>
          <a:p>
            <a:pPr marL="742950" lvl="1" indent="-285750">
              <a:spcBef>
                <a:spcPct val="50000"/>
              </a:spcBef>
              <a:buFont typeface="Wingdings" panose="05000000000000000000" pitchFamily="2" charset="2"/>
              <a:buChar char="§"/>
            </a:pPr>
            <a:r>
              <a:rPr lang="de-DE" altLang="de-DE" dirty="0" smtClean="0"/>
              <a:t>Gebrauchtwagen- /Kaufpreisentschädigungen (zwischen 6 und 36 Monaten)</a:t>
            </a:r>
          </a:p>
          <a:p>
            <a:pPr marL="742950" lvl="1" indent="-285750">
              <a:spcBef>
                <a:spcPct val="50000"/>
              </a:spcBef>
              <a:buFont typeface="Wingdings" panose="05000000000000000000" pitchFamily="2" charset="2"/>
              <a:buChar char="§"/>
            </a:pPr>
            <a:r>
              <a:rPr lang="de-DE" altLang="de-DE" dirty="0" smtClean="0"/>
              <a:t>Mietwagen / Nutzungsausfall</a:t>
            </a:r>
          </a:p>
          <a:p>
            <a:pPr marL="742950" lvl="1" indent="-285750">
              <a:spcBef>
                <a:spcPct val="50000"/>
              </a:spcBef>
              <a:buFont typeface="Wingdings" panose="05000000000000000000" pitchFamily="2" charset="2"/>
              <a:buChar char="§"/>
            </a:pPr>
            <a:r>
              <a:rPr lang="de-DE" altLang="de-DE" dirty="0" smtClean="0"/>
              <a:t>Wertminderungen</a:t>
            </a:r>
          </a:p>
          <a:p>
            <a:pPr marL="742950" lvl="1" indent="-285750">
              <a:spcBef>
                <a:spcPct val="50000"/>
              </a:spcBef>
              <a:buFont typeface="Wingdings" panose="05000000000000000000" pitchFamily="2" charset="2"/>
              <a:buChar char="§"/>
            </a:pPr>
            <a:r>
              <a:rPr lang="de-DE" altLang="de-DE" dirty="0" smtClean="0"/>
              <a:t>Verzicht auf Abzug „neu für alt“ </a:t>
            </a:r>
          </a:p>
          <a:p>
            <a:pPr marL="742950" lvl="1" indent="-285750">
              <a:spcBef>
                <a:spcPct val="50000"/>
              </a:spcBef>
              <a:buFont typeface="Wingdings" panose="05000000000000000000" pitchFamily="2" charset="2"/>
              <a:buChar char="§"/>
            </a:pPr>
            <a:r>
              <a:rPr lang="de-DE" altLang="de-DE" dirty="0" smtClean="0"/>
              <a:t>Ersatz von Zulassungs- und Überführungskosten im Totalschaden</a:t>
            </a:r>
          </a:p>
          <a:p>
            <a:pPr lvl="1">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207564609"/>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217</a:t>
            </a:fld>
            <a:endParaRPr lang="de-DE"/>
          </a:p>
        </p:txBody>
      </p:sp>
      <p:sp>
        <p:nvSpPr>
          <p:cNvPr id="3" name="Textplatzhalter 2"/>
          <p:cNvSpPr>
            <a:spLocks noGrp="1"/>
          </p:cNvSpPr>
          <p:nvPr>
            <p:ph type="body" sz="quarter" idx="10"/>
          </p:nvPr>
        </p:nvSpPr>
        <p:spPr/>
        <p:txBody>
          <a:bodyPr/>
          <a:lstStyle/>
          <a:p>
            <a:r>
              <a:rPr lang="de-DE" dirty="0" smtClean="0"/>
              <a:t>Kraftfahrtzeug-Kaskoversicherung | Ausschlüsse</a:t>
            </a:r>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endParaRPr lang="de-DE" altLang="de-DE" sz="1600" b="1" dirty="0" smtClean="0"/>
          </a:p>
          <a:p>
            <a:pPr marL="285750" indent="-285750">
              <a:spcBef>
                <a:spcPct val="50000"/>
              </a:spcBef>
              <a:buFont typeface="Wingdings" panose="05000000000000000000" pitchFamily="2" charset="2"/>
              <a:buChar char="§"/>
            </a:pPr>
            <a:r>
              <a:rPr lang="de-DE" altLang="de-DE" sz="1600" b="1" dirty="0" smtClean="0"/>
              <a:t>Vorsatz</a:t>
            </a:r>
          </a:p>
          <a:p>
            <a:pPr marL="285750" indent="-285750">
              <a:spcBef>
                <a:spcPct val="50000"/>
              </a:spcBef>
              <a:buFont typeface="Wingdings" panose="05000000000000000000" pitchFamily="2" charset="2"/>
              <a:buChar char="§"/>
            </a:pPr>
            <a:r>
              <a:rPr lang="de-DE" altLang="de-DE" sz="1600" b="1" dirty="0" smtClean="0"/>
              <a:t>Grobe Fahrlässigkeit </a:t>
            </a:r>
            <a:r>
              <a:rPr lang="de-DE" altLang="de-DE" sz="1400" dirty="0" smtClean="0"/>
              <a:t>(Markt oft wieder Einschluss nicht bei Alkohol, Drogen und Diebstahl)</a:t>
            </a:r>
          </a:p>
          <a:p>
            <a:pPr marL="285750" indent="-285750">
              <a:spcBef>
                <a:spcPct val="50000"/>
              </a:spcBef>
              <a:buFont typeface="Wingdings" panose="05000000000000000000" pitchFamily="2" charset="2"/>
              <a:buChar char="§"/>
            </a:pPr>
            <a:r>
              <a:rPr lang="de-DE" altLang="de-DE" sz="1600" b="1" dirty="0" smtClean="0"/>
              <a:t>Rennen – und dazugehörige Trainingsfahrten</a:t>
            </a:r>
          </a:p>
          <a:p>
            <a:pPr marL="285750" indent="-285750">
              <a:spcBef>
                <a:spcPct val="50000"/>
              </a:spcBef>
              <a:buFont typeface="Wingdings" panose="05000000000000000000" pitchFamily="2" charset="2"/>
              <a:buChar char="§"/>
            </a:pPr>
            <a:r>
              <a:rPr lang="de-DE" altLang="de-DE" sz="1600" b="1" dirty="0" smtClean="0"/>
              <a:t>Beschädigung von </a:t>
            </a:r>
          </a:p>
          <a:p>
            <a:pPr marL="742950" lvl="1" indent="-285750">
              <a:spcBef>
                <a:spcPct val="50000"/>
              </a:spcBef>
              <a:buFont typeface="Wingdings" panose="05000000000000000000" pitchFamily="2" charset="2"/>
              <a:buChar char="§"/>
            </a:pPr>
            <a:r>
              <a:rPr lang="de-DE" altLang="de-DE" b="1" dirty="0" smtClean="0"/>
              <a:t>Reifen</a:t>
            </a:r>
          </a:p>
          <a:p>
            <a:pPr marL="285750" indent="-285750">
              <a:spcBef>
                <a:spcPct val="50000"/>
              </a:spcBef>
              <a:buFont typeface="Wingdings" panose="05000000000000000000" pitchFamily="2" charset="2"/>
              <a:buChar char="§"/>
            </a:pPr>
            <a:r>
              <a:rPr lang="de-DE" altLang="de-DE" sz="1600" b="1" dirty="0" smtClean="0"/>
              <a:t>Erdbeben, </a:t>
            </a:r>
          </a:p>
          <a:p>
            <a:pPr marL="285750" indent="-285750">
              <a:spcBef>
                <a:spcPct val="50000"/>
              </a:spcBef>
              <a:buFont typeface="Wingdings" panose="05000000000000000000" pitchFamily="2" charset="2"/>
              <a:buChar char="§"/>
            </a:pPr>
            <a:r>
              <a:rPr lang="de-DE" altLang="de-DE" sz="1600" b="1" dirty="0" smtClean="0"/>
              <a:t>Kriegsereignisse, innere Unruhe, Maßnahmen der Staatsgewalt</a:t>
            </a:r>
          </a:p>
          <a:p>
            <a:pPr marL="285750" indent="-285750">
              <a:spcBef>
                <a:spcPct val="50000"/>
              </a:spcBef>
              <a:buFont typeface="Wingdings" panose="05000000000000000000" pitchFamily="2" charset="2"/>
              <a:buChar char="§"/>
            </a:pPr>
            <a:r>
              <a:rPr lang="de-DE" altLang="de-DE" sz="1600" b="1" dirty="0" smtClean="0"/>
              <a:t>Schäden durch Kernenergie</a:t>
            </a:r>
          </a:p>
          <a:p>
            <a:pPr>
              <a:spcBef>
                <a:spcPct val="50000"/>
              </a:spcBef>
            </a:pPr>
            <a:r>
              <a:rPr lang="de-DE" altLang="de-DE" sz="1600" dirty="0" smtClean="0"/>
              <a:t>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819214136"/>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218</a:t>
            </a:fld>
            <a:endParaRPr lang="de-DE"/>
          </a:p>
        </p:txBody>
      </p:sp>
      <p:sp>
        <p:nvSpPr>
          <p:cNvPr id="3" name="Textplatzhalter 2"/>
          <p:cNvSpPr>
            <a:spLocks noGrp="1"/>
          </p:cNvSpPr>
          <p:nvPr>
            <p:ph type="body" sz="quarter" idx="10"/>
          </p:nvPr>
        </p:nvSpPr>
        <p:spPr/>
        <p:txBody>
          <a:bodyPr/>
          <a:lstStyle/>
          <a:p>
            <a:r>
              <a:rPr lang="de-DE" dirty="0" smtClean="0"/>
              <a:t>Kraftfahrtzeug-Kaskoversicherung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dirty="0"/>
              <a:t>Während der (Mindest-)Geltungsbereich der Kfz-Haftpflichtversicherung in Kfz-Pflichtversicherungsverordnung vorgeschrieben ist, sind die Versicherer in der Kaskoversicherung bei der Bestimmung des örtlichen Geltungsbereichs frei. Meistens wird der Geltungsbereich analog der Kfz-Haftpflichtversicherung gestaltet. </a:t>
            </a:r>
          </a:p>
          <a:p>
            <a:pPr>
              <a:spcBef>
                <a:spcPct val="50000"/>
              </a:spcBef>
            </a:pPr>
            <a:r>
              <a:rPr lang="de-DE" altLang="de-DE" sz="1600" dirty="0"/>
              <a:t>Insbesondere bei Kunden, die mit ihrem Fahrzeug viel im Ausland unterwegs sind, empfiehlt es sich, die Bedingungen hinsichtlich des Geltungsbereichs zu prüfen. </a:t>
            </a:r>
            <a:endParaRPr lang="de-DE" altLang="de-DE" sz="1600" dirty="0" smtClean="0"/>
          </a:p>
          <a:p>
            <a:pPr>
              <a:spcBef>
                <a:spcPct val="50000"/>
              </a:spcBef>
            </a:pPr>
            <a:endParaRPr lang="de-DE" altLang="de-DE" sz="1600" dirty="0" smtClean="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r>
              <a:rPr lang="de-DE" sz="1600" b="1" dirty="0"/>
              <a:t>Hinweis </a:t>
            </a:r>
            <a:endParaRPr lang="de-DE" sz="1600" b="1" dirty="0" smtClean="0"/>
          </a:p>
          <a:p>
            <a:pPr>
              <a:spcBef>
                <a:spcPct val="50000"/>
              </a:spcBef>
            </a:pPr>
            <a:r>
              <a:rPr lang="de-DE" sz="1600" b="1" dirty="0" smtClean="0"/>
              <a:t>Geltungsbereich </a:t>
            </a:r>
            <a:r>
              <a:rPr lang="de-DE" sz="1600" b="1" dirty="0"/>
              <a:t>Haftpflicht und Kasko sind nicht immer </a:t>
            </a:r>
            <a:r>
              <a:rPr lang="de-DE" sz="1600" b="1" dirty="0" smtClean="0"/>
              <a:t>identisch. Siehe auch Kraftfahrtzeug-Haftpflicht | Geltungsbereich </a:t>
            </a:r>
            <a:endParaRPr lang="de-DE" altLang="de-DE" sz="1600"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863455121"/>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219</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3853508" cy="4104475"/>
          </a:xfrm>
        </p:spPr>
        <p:txBody>
          <a:bodyPr/>
          <a:lstStyle/>
          <a:p>
            <a:pPr>
              <a:spcBef>
                <a:spcPct val="50000"/>
              </a:spcBef>
            </a:pPr>
            <a:r>
              <a:rPr lang="de-DE" altLang="de-DE" sz="1600" b="1" dirty="0" smtClean="0"/>
              <a:t>GAP</a:t>
            </a:r>
          </a:p>
          <a:p>
            <a:pPr>
              <a:spcBef>
                <a:spcPct val="50000"/>
              </a:spcBef>
            </a:pPr>
            <a:r>
              <a:rPr lang="de-DE" altLang="de-DE" sz="1400" dirty="0" smtClean="0"/>
              <a:t>Bei </a:t>
            </a:r>
            <a:r>
              <a:rPr lang="de-DE" altLang="de-DE" sz="1400" dirty="0"/>
              <a:t>einem Diebstahl oder Totalschaden eines </a:t>
            </a:r>
            <a:r>
              <a:rPr lang="de-DE" altLang="de-DE" sz="1400" dirty="0" smtClean="0"/>
              <a:t>geleasten / finanzierten </a:t>
            </a:r>
            <a:r>
              <a:rPr lang="de-DE" altLang="de-DE" sz="1400" dirty="0"/>
              <a:t>Pkw kommt es oft vor, dass die Restforderung aus dem Leasingvertrag über dem Wiederbeschaffungswert liegt, der von der Kaskoversicherung ersetzt wird. </a:t>
            </a:r>
            <a:endParaRPr lang="de-DE" altLang="de-DE" sz="1400" dirty="0" smtClean="0"/>
          </a:p>
          <a:p>
            <a:pPr>
              <a:spcBef>
                <a:spcPct val="50000"/>
              </a:spcBef>
            </a:pPr>
            <a:r>
              <a:rPr lang="de-DE" altLang="de-DE" sz="1400" dirty="0" smtClean="0"/>
              <a:t>Die </a:t>
            </a:r>
            <a:r>
              <a:rPr lang="de-DE" altLang="de-DE" sz="1400" dirty="0"/>
              <a:t>GAP-Deckung übernimmt diese Differenz</a:t>
            </a:r>
            <a:r>
              <a:rPr lang="de-DE" altLang="de-DE" sz="1400" dirty="0" smtClean="0"/>
              <a:t>.</a:t>
            </a:r>
            <a:endParaRPr lang="de-DE" altLang="de-DE" sz="14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4222865" y="2247681"/>
            <a:ext cx="6949440" cy="4225328"/>
          </a:xfrm>
          <a:prstGeom prst="rect">
            <a:avLst/>
          </a:prstGeom>
        </p:spPr>
      </p:pic>
    </p:spTree>
    <p:extLst>
      <p:ext uri="{BB962C8B-B14F-4D97-AF65-F5344CB8AC3E}">
        <p14:creationId xmlns:p14="http://schemas.microsoft.com/office/powerpoint/2010/main" val="3131788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unser Nachwuchs einen Schaden verursacht, müssen wir zahlen.“ 	</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i="1" dirty="0"/>
              <a:t>Eltern haften für ihre Kinder</a:t>
            </a:r>
            <a:r>
              <a:rPr lang="de-DE" sz="1600" dirty="0"/>
              <a:t> wird gerne auf Warnschilder geschrieben. Laut Gesetz und Rechtsprechung sieht das meist anders aus. Eltern haften nur dann, wenn sie die Aufsichtspflicht grob verletzen – und dafür muss viel passieren. Dennoch: Sollte es so weit kommen, wird die Haftpflichtversicherung zu einem Rechtsschutz. Sie wird unberechtigte Forderungen gegen Sie abwehren. Zahlen müssen Eltern dann bei den meisten Schadensfällen gar nichts – nicht einmal der Beitrag wird angehoben.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3850053383"/>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220</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sz="1600" b="1" dirty="0"/>
              <a:t>Hacker-und </a:t>
            </a:r>
            <a:r>
              <a:rPr lang="de-DE" sz="1600" b="1" dirty="0" smtClean="0"/>
              <a:t>Cyberangriff</a:t>
            </a:r>
            <a:endParaRPr lang="de-DE" sz="1400" dirty="0" smtClean="0"/>
          </a:p>
          <a:p>
            <a:r>
              <a:rPr lang="de-DE" sz="1400" dirty="0" smtClean="0"/>
              <a:t>Versichert </a:t>
            </a:r>
            <a:r>
              <a:rPr lang="de-DE" sz="1400" dirty="0"/>
              <a:t>sind Schäden am Fahrzeug durch einen Unfall, wenn dieser:</a:t>
            </a:r>
          </a:p>
          <a:p>
            <a:pPr marL="285750" indent="-285750">
              <a:buFont typeface="Wingdings" panose="05000000000000000000" pitchFamily="2" charset="2"/>
              <a:buChar char="§"/>
            </a:pPr>
            <a:r>
              <a:rPr lang="de-DE" sz="1400" dirty="0"/>
              <a:t>aufgrund eines Eingriffs in oder</a:t>
            </a:r>
          </a:p>
          <a:p>
            <a:pPr marL="285750" indent="-285750">
              <a:buFont typeface="Wingdings" panose="05000000000000000000" pitchFamily="2" charset="2"/>
              <a:buChar char="§"/>
            </a:pPr>
            <a:r>
              <a:rPr lang="de-DE" sz="1400" dirty="0"/>
              <a:t>eine Manipulation der Fahrzeugsoftware durch einen unberechtigten Dritten (Hackerangriff, Cyberangriff) verursacht wurde</a:t>
            </a:r>
            <a:r>
              <a:rPr lang="de-DE" sz="1400" dirty="0" smtClean="0"/>
              <a:t>.</a:t>
            </a:r>
          </a:p>
          <a:p>
            <a:pPr marL="285750" indent="-285750">
              <a:buFont typeface="Wingdings" panose="05000000000000000000" pitchFamily="2" charset="2"/>
              <a:buChar char="§"/>
            </a:pPr>
            <a:endParaRPr lang="de-DE" sz="1400" dirty="0"/>
          </a:p>
          <a:p>
            <a:r>
              <a:rPr lang="de-DE" sz="1600" b="1" dirty="0" smtClean="0"/>
              <a:t>Havarie</a:t>
            </a:r>
            <a:endParaRPr lang="de-DE" sz="1600" dirty="0"/>
          </a:p>
          <a:p>
            <a:r>
              <a:rPr lang="de-DE" sz="1400" dirty="0"/>
              <a:t>Versichert sind Schäden am Fahrzeug, die bei einem Transport auf einem Schiff dadurch entstehen, dass</a:t>
            </a:r>
          </a:p>
          <a:p>
            <a:pPr marL="285750" indent="-285750">
              <a:buFont typeface="Wingdings" panose="05000000000000000000" pitchFamily="2" charset="2"/>
              <a:buChar char="§"/>
            </a:pPr>
            <a:r>
              <a:rPr lang="de-DE" sz="1400" dirty="0" smtClean="0"/>
              <a:t>das </a:t>
            </a:r>
            <a:r>
              <a:rPr lang="de-DE" sz="1400" dirty="0"/>
              <a:t>Schiff strandet, kollidiert, leckschlägt oder untergeht oder</a:t>
            </a:r>
          </a:p>
          <a:p>
            <a:pPr marL="285750" indent="-285750">
              <a:buFont typeface="Wingdings" panose="05000000000000000000" pitchFamily="2" charset="2"/>
              <a:buChar char="§"/>
            </a:pPr>
            <a:r>
              <a:rPr lang="de-DE" sz="1400" dirty="0" smtClean="0"/>
              <a:t>das </a:t>
            </a:r>
            <a:r>
              <a:rPr lang="de-DE" sz="1400" dirty="0"/>
              <a:t>Fahrzeug auf Grund der Wetterlage oder auf Grund des Seegangs über Bord gespült wird oder</a:t>
            </a:r>
          </a:p>
          <a:p>
            <a:pPr marL="285750" indent="-285750">
              <a:buFont typeface="Wingdings" panose="05000000000000000000" pitchFamily="2" charset="2"/>
              <a:buChar char="§"/>
            </a:pPr>
            <a:r>
              <a:rPr lang="de-DE" sz="1400" dirty="0" smtClean="0"/>
              <a:t>das </a:t>
            </a:r>
            <a:r>
              <a:rPr lang="de-DE" sz="1400" dirty="0"/>
              <a:t>Fahrzeug deshalb über Bord geht, weil die Schiffsführung anordnet, das Fahrzeug zu opfern, um das Schiff, die Passagiere oder die Ladung zu retten (Große Havarie).</a:t>
            </a:r>
          </a:p>
          <a:p>
            <a:pPr marL="285750" indent="-285750">
              <a:buFont typeface="Wingdings" panose="05000000000000000000" pitchFamily="2" charset="2"/>
              <a:buChar char="§"/>
            </a:pPr>
            <a:endParaRPr lang="de-DE" sz="14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55385558"/>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221</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sz="1600" b="1" dirty="0" smtClean="0"/>
              <a:t>Akkumulatoren von Elektro- und Hybridfahrzeugen</a:t>
            </a:r>
            <a:endParaRPr lang="de-DE" sz="1400" dirty="0" smtClean="0"/>
          </a:p>
          <a:p>
            <a:r>
              <a:rPr lang="de-DE" sz="1400" dirty="0" smtClean="0"/>
              <a:t>Was </a:t>
            </a:r>
            <a:r>
              <a:rPr lang="de-DE" sz="1400" dirty="0"/>
              <a:t>ist ein </a:t>
            </a:r>
            <a:r>
              <a:rPr lang="de-DE" sz="1400" dirty="0" smtClean="0"/>
              <a:t>Akkumulator? Ein </a:t>
            </a:r>
            <a:r>
              <a:rPr lang="de-DE" sz="1400" dirty="0"/>
              <a:t>Akkumulator (Akku) ist ein </a:t>
            </a:r>
            <a:r>
              <a:rPr lang="de-DE" sz="1400" dirty="0" err="1"/>
              <a:t>wiederaufladbarer</a:t>
            </a:r>
            <a:r>
              <a:rPr lang="de-DE" sz="1400" dirty="0"/>
              <a:t> Speicher für elektrische Energie und dient zum Antrieb Ihres Elektro-oder </a:t>
            </a:r>
            <a:r>
              <a:rPr lang="de-DE" sz="1400" dirty="0" smtClean="0"/>
              <a:t>Hybridfahrzeugs</a:t>
            </a:r>
            <a:endParaRPr lang="de-DE" sz="1400" dirty="0"/>
          </a:p>
          <a:p>
            <a:r>
              <a:rPr lang="de-DE" sz="1400" dirty="0" smtClean="0"/>
              <a:t>Der </a:t>
            </a:r>
            <a:r>
              <a:rPr lang="de-DE" sz="1400" dirty="0"/>
              <a:t>Akku eines Elektro-oder Hybridfahrzeugs ist über die in der Teilkasko </a:t>
            </a:r>
            <a:r>
              <a:rPr lang="de-DE" sz="1400" dirty="0" smtClean="0"/>
              <a:t>und </a:t>
            </a:r>
            <a:r>
              <a:rPr lang="de-DE" sz="1400" dirty="0"/>
              <a:t>Vollkasko </a:t>
            </a:r>
            <a:r>
              <a:rPr lang="de-DE" sz="1400" dirty="0" smtClean="0"/>
              <a:t>beschriebenen </a:t>
            </a:r>
            <a:r>
              <a:rPr lang="de-DE" sz="1400" dirty="0"/>
              <a:t>Schadenereignisse hinaus gegen jede Beschädigung, Zerstörung oder Verlust versichert. </a:t>
            </a:r>
            <a:endParaRPr lang="de-DE" sz="1400" dirty="0" smtClean="0"/>
          </a:p>
          <a:p>
            <a:r>
              <a:rPr lang="de-DE" sz="1400" dirty="0" smtClean="0"/>
              <a:t>Ausgeschlossen bleiben dabei</a:t>
            </a:r>
            <a:endParaRPr lang="de-DE" sz="1400" dirty="0"/>
          </a:p>
          <a:p>
            <a:pPr marL="285750" indent="-285750">
              <a:buFont typeface="Wingdings" panose="05000000000000000000" pitchFamily="2" charset="2"/>
              <a:buChar char="§"/>
            </a:pPr>
            <a:r>
              <a:rPr lang="de-DE" sz="1400" dirty="0" smtClean="0"/>
              <a:t>Abnutzung und Verschleiß</a:t>
            </a:r>
            <a:endParaRPr lang="de-DE" sz="1400" dirty="0"/>
          </a:p>
          <a:p>
            <a:pPr marL="285750" indent="-285750">
              <a:buFont typeface="Wingdings" panose="05000000000000000000" pitchFamily="2" charset="2"/>
              <a:buChar char="§"/>
            </a:pPr>
            <a:r>
              <a:rPr lang="de-DE" sz="1400" dirty="0" smtClean="0"/>
              <a:t>Konstruktions- und Materialfehler des Herstellers</a:t>
            </a:r>
          </a:p>
          <a:p>
            <a:pPr marL="285750" indent="-285750">
              <a:buFont typeface="Wingdings" panose="05000000000000000000" pitchFamily="2" charset="2"/>
              <a:buChar char="§"/>
            </a:pPr>
            <a:r>
              <a:rPr lang="de-DE" sz="1400" dirty="0" smtClean="0"/>
              <a:t>Chemische Reaktionen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662347402"/>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222</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Werkstattservice bzw. Werkstattbindung</a:t>
            </a:r>
            <a:endParaRPr lang="de-DE" altLang="de-DE" sz="1600" b="1" dirty="0"/>
          </a:p>
          <a:p>
            <a:pPr>
              <a:spcBef>
                <a:spcPct val="50000"/>
              </a:spcBef>
            </a:pPr>
            <a:r>
              <a:rPr lang="de-DE" altLang="de-DE" sz="1600" dirty="0"/>
              <a:t>Viele Gesellschaften bieten mittlerweile Tarife mit Werkstattbindung an. </a:t>
            </a:r>
            <a:endParaRPr lang="de-DE" altLang="de-DE" sz="1600" dirty="0" smtClean="0"/>
          </a:p>
          <a:p>
            <a:pPr>
              <a:spcBef>
                <a:spcPct val="50000"/>
              </a:spcBef>
            </a:pPr>
            <a:r>
              <a:rPr lang="de-DE" altLang="de-DE" sz="1600" dirty="0" smtClean="0"/>
              <a:t>Sofern </a:t>
            </a:r>
            <a:r>
              <a:rPr lang="de-DE" altLang="de-DE" sz="1600" dirty="0"/>
              <a:t>der Versicherungsnehmer Leistungen aus seiner Kfz-Versicherung in Anspruch nehmen möchte, muss er sich zur Fahrzeugreparatur in eine der Partnerwerkstätten des Versicherers begeben. </a:t>
            </a:r>
            <a:endParaRPr lang="de-DE" altLang="de-DE" sz="1600" dirty="0" smtClean="0"/>
          </a:p>
          <a:p>
            <a:pPr>
              <a:spcBef>
                <a:spcPct val="50000"/>
              </a:spcBef>
            </a:pPr>
            <a:r>
              <a:rPr lang="de-DE" altLang="de-DE" sz="1600" dirty="0" smtClean="0"/>
              <a:t>Die </a:t>
            </a:r>
            <a:r>
              <a:rPr lang="de-DE" altLang="de-DE" sz="1600" dirty="0"/>
              <a:t>Versicherer haben hier besondere Preise ausgehandelt, wodurch sich der Schadenaufwand gegenüber der Reparatur in teuren Vertragswerkstätten reduzieren lässt. </a:t>
            </a:r>
            <a:endParaRPr lang="de-DE" altLang="de-DE" sz="1600" dirty="0" smtClean="0"/>
          </a:p>
          <a:p>
            <a:pPr>
              <a:spcBef>
                <a:spcPct val="50000"/>
              </a:spcBef>
            </a:pPr>
            <a:r>
              <a:rPr lang="de-DE" altLang="de-DE" sz="1600" dirty="0" smtClean="0"/>
              <a:t>Kundenvorteil:</a:t>
            </a:r>
          </a:p>
          <a:p>
            <a:pPr marL="285750" indent="-285750">
              <a:spcBef>
                <a:spcPct val="50000"/>
              </a:spcBef>
              <a:buFont typeface="Wingdings" panose="05000000000000000000" pitchFamily="2" charset="2"/>
              <a:buChar char="§"/>
            </a:pPr>
            <a:r>
              <a:rPr lang="de-DE" altLang="de-DE" sz="1600" dirty="0" smtClean="0"/>
              <a:t>Prämienersparnis </a:t>
            </a:r>
            <a:r>
              <a:rPr lang="de-DE" altLang="de-DE" sz="1600" dirty="0"/>
              <a:t>und weiteren </a:t>
            </a:r>
            <a:r>
              <a:rPr lang="de-DE" altLang="de-DE" sz="1600" dirty="0" smtClean="0"/>
              <a:t>Zusatzleistungen</a:t>
            </a:r>
            <a:endParaRPr lang="de-DE" altLang="de-DE" sz="1600" dirty="0"/>
          </a:p>
          <a:p>
            <a:pPr marL="742950" lvl="1" indent="-285750">
              <a:spcBef>
                <a:spcPct val="50000"/>
              </a:spcBef>
              <a:buFont typeface="Wingdings" panose="05000000000000000000" pitchFamily="2" charset="2"/>
              <a:buChar char="§"/>
            </a:pPr>
            <a:r>
              <a:rPr lang="de-DE" altLang="de-DE" dirty="0" smtClean="0"/>
              <a:t>z.B. Hol- </a:t>
            </a:r>
            <a:r>
              <a:rPr lang="de-DE" altLang="de-DE" dirty="0"/>
              <a:t>und </a:t>
            </a:r>
            <a:r>
              <a:rPr lang="de-DE" altLang="de-DE" dirty="0" smtClean="0"/>
              <a:t>Bring-Service </a:t>
            </a:r>
            <a:r>
              <a:rPr lang="de-DE" altLang="de-DE" dirty="0"/>
              <a:t>oder Ersatzfahrzeug für die Dauer der Reparatur, Fahrzeugreinigung. </a:t>
            </a:r>
            <a:endParaRPr lang="de-DE" altLang="de-DE" dirty="0" smtClean="0"/>
          </a:p>
          <a:p>
            <a:pPr>
              <a:spcBef>
                <a:spcPct val="50000"/>
              </a:spcBef>
            </a:pPr>
            <a:r>
              <a:rPr lang="de-DE" altLang="de-DE" sz="1600" dirty="0" smtClean="0"/>
              <a:t>Kundennachteil:</a:t>
            </a:r>
          </a:p>
          <a:p>
            <a:pPr marL="285750" indent="-285750">
              <a:spcBef>
                <a:spcPct val="50000"/>
              </a:spcBef>
              <a:buFont typeface="Wingdings" panose="05000000000000000000" pitchFamily="2" charset="2"/>
              <a:buChar char="§"/>
            </a:pPr>
            <a:r>
              <a:rPr lang="de-DE" altLang="de-DE" sz="1600" dirty="0" smtClean="0"/>
              <a:t>Bei Nichtbefolgung der Werkstattsteuerung werden Leistungskürzungen vorgenommen, </a:t>
            </a:r>
          </a:p>
          <a:p>
            <a:pPr marL="742950" lvl="1" indent="-285750">
              <a:spcBef>
                <a:spcPct val="50000"/>
              </a:spcBef>
              <a:buFont typeface="Wingdings" panose="05000000000000000000" pitchFamily="2" charset="2"/>
              <a:buChar char="§"/>
            </a:pPr>
            <a:r>
              <a:rPr lang="de-DE" altLang="de-DE" dirty="0" smtClean="0"/>
              <a:t>z.B. 20% der erstattungsfähigen Kosten</a:t>
            </a: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76204991"/>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223</a:t>
            </a:fld>
            <a:endParaRPr lang="de-DE"/>
          </a:p>
        </p:txBody>
      </p:sp>
      <p:sp>
        <p:nvSpPr>
          <p:cNvPr id="3" name="Textplatzhalter 2"/>
          <p:cNvSpPr>
            <a:spLocks noGrp="1"/>
          </p:cNvSpPr>
          <p:nvPr>
            <p:ph type="body" sz="quarter" idx="10"/>
          </p:nvPr>
        </p:nvSpPr>
        <p:spPr/>
        <p:txBody>
          <a:bodyPr/>
          <a:lstStyle/>
          <a:p>
            <a:r>
              <a:rPr lang="de-DE" dirty="0"/>
              <a:t>Kraftfahrtzeug-Kaskoversicherung | Deckungserweiterung</a:t>
            </a:r>
          </a:p>
        </p:txBody>
      </p:sp>
      <p:sp>
        <p:nvSpPr>
          <p:cNvPr id="4" name="Textplatzhalter 3"/>
          <p:cNvSpPr>
            <a:spLocks noGrp="1"/>
          </p:cNvSpPr>
          <p:nvPr>
            <p:ph type="body" sz="half" idx="2"/>
          </p:nvPr>
        </p:nvSpPr>
        <p:spPr/>
        <p:txBody>
          <a:bodyPr/>
          <a:lstStyle/>
          <a:p>
            <a:pPr>
              <a:spcBef>
                <a:spcPct val="50000"/>
              </a:spcBef>
            </a:pPr>
            <a:r>
              <a:rPr lang="de-DE" altLang="de-DE" sz="1600" b="1" dirty="0" smtClean="0"/>
              <a:t>Auslandsschutz</a:t>
            </a:r>
            <a:endParaRPr lang="de-DE" altLang="de-DE" sz="1600" b="1" dirty="0"/>
          </a:p>
          <a:p>
            <a:pPr>
              <a:spcBef>
                <a:spcPct val="50000"/>
              </a:spcBef>
            </a:pPr>
            <a:r>
              <a:rPr lang="de-DE" altLang="de-DE" sz="1600" dirty="0"/>
              <a:t>Bei unverschuldeten Unfällen im Ausland, können die Entschädigungsleistungen </a:t>
            </a:r>
            <a:r>
              <a:rPr lang="de-DE" altLang="de-DE" sz="1600" dirty="0" smtClean="0"/>
              <a:t>geringer </a:t>
            </a:r>
            <a:r>
              <a:rPr lang="de-DE" altLang="de-DE" sz="1600" dirty="0"/>
              <a:t>ausfallen. </a:t>
            </a:r>
            <a:endParaRPr lang="de-DE" altLang="de-DE" sz="1600" dirty="0" smtClean="0"/>
          </a:p>
          <a:p>
            <a:pPr>
              <a:spcBef>
                <a:spcPct val="50000"/>
              </a:spcBef>
            </a:pPr>
            <a:r>
              <a:rPr lang="de-DE" altLang="de-DE" sz="1600" dirty="0" smtClean="0"/>
              <a:t>Denn </a:t>
            </a:r>
            <a:r>
              <a:rPr lang="de-DE" altLang="de-DE" sz="1600" dirty="0"/>
              <a:t>für die Höhe des Schadenersatzes ist das nationale Recht am Unfallort maßgeblich. </a:t>
            </a:r>
            <a:endParaRPr lang="de-DE" altLang="de-DE" sz="1600" dirty="0" smtClean="0"/>
          </a:p>
          <a:p>
            <a:pPr>
              <a:spcBef>
                <a:spcPct val="50000"/>
              </a:spcBef>
            </a:pPr>
            <a:r>
              <a:rPr lang="de-DE" altLang="de-DE" sz="1600" dirty="0" smtClean="0"/>
              <a:t>Da </a:t>
            </a:r>
            <a:r>
              <a:rPr lang="de-DE" altLang="de-DE" sz="1600" dirty="0"/>
              <a:t>diese Versicherungssummen oft nicht ausreichen, um den entstandenen Schaden zu ersetzen, sichert der Auslandsschadenschutz eine Entschädigung nach deutschem Recht ab.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87369598"/>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224</a:t>
            </a:fld>
            <a:endParaRPr lang="de-DE"/>
          </a:p>
        </p:txBody>
      </p:sp>
      <p:sp>
        <p:nvSpPr>
          <p:cNvPr id="3" name="Textplatzhalter 2"/>
          <p:cNvSpPr>
            <a:spLocks noGrp="1"/>
          </p:cNvSpPr>
          <p:nvPr>
            <p:ph type="body" sz="quarter" idx="10"/>
          </p:nvPr>
        </p:nvSpPr>
        <p:spPr/>
        <p:txBody>
          <a:bodyPr/>
          <a:lstStyle/>
          <a:p>
            <a:r>
              <a:rPr lang="de-DE" dirty="0" smtClean="0"/>
              <a:t>Schutzbrief</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dirty="0" smtClean="0"/>
              <a:t>Für </a:t>
            </a:r>
            <a:r>
              <a:rPr lang="de-DE" altLang="de-DE" sz="1600" dirty="0"/>
              <a:t>Hilfe und finanziellen Schutz bei Pannen, Unfällen, Diebstählen und Erkrankungen sorgt der Schutzbrief.  Mögliche Leistungen sind</a:t>
            </a:r>
            <a:r>
              <a:rPr lang="de-DE" altLang="de-DE" sz="1600" dirty="0" smtClean="0"/>
              <a:t>:</a:t>
            </a:r>
          </a:p>
          <a:p>
            <a:pPr>
              <a:spcBef>
                <a:spcPct val="50000"/>
              </a:spcBef>
            </a:pPr>
            <a:endParaRPr lang="de-DE" altLang="de-DE" sz="1600" dirty="0"/>
          </a:p>
          <a:p>
            <a:pPr marL="285750" indent="-285750">
              <a:spcBef>
                <a:spcPct val="50000"/>
              </a:spcBef>
              <a:buFont typeface="Wingdings" panose="05000000000000000000" pitchFamily="2" charset="2"/>
              <a:buChar char="§"/>
            </a:pPr>
            <a:r>
              <a:rPr lang="de-DE" altLang="de-DE" sz="1600" dirty="0" smtClean="0"/>
              <a:t>Pannen- </a:t>
            </a:r>
            <a:r>
              <a:rPr lang="de-DE" altLang="de-DE" sz="1600" dirty="0"/>
              <a:t>und Unfallhilfe am Schadenort</a:t>
            </a:r>
          </a:p>
          <a:p>
            <a:pPr marL="285750" indent="-285750">
              <a:spcBef>
                <a:spcPct val="50000"/>
              </a:spcBef>
              <a:buFont typeface="Wingdings" panose="05000000000000000000" pitchFamily="2" charset="2"/>
              <a:buChar char="§"/>
            </a:pPr>
            <a:r>
              <a:rPr lang="de-DE" altLang="de-DE" sz="1600" dirty="0" smtClean="0"/>
              <a:t>Bergen </a:t>
            </a:r>
            <a:r>
              <a:rPr lang="de-DE" altLang="de-DE" sz="1600" dirty="0"/>
              <a:t>oder Abschleppen des Fahrzeuges nach einer Panne oder Unfall</a:t>
            </a:r>
          </a:p>
          <a:p>
            <a:pPr marL="285750" indent="-285750">
              <a:spcBef>
                <a:spcPct val="50000"/>
              </a:spcBef>
              <a:buFont typeface="Wingdings" panose="05000000000000000000" pitchFamily="2" charset="2"/>
              <a:buChar char="§"/>
            </a:pPr>
            <a:r>
              <a:rPr lang="de-DE" altLang="de-DE" sz="1600" dirty="0" smtClean="0"/>
              <a:t>Weiter- </a:t>
            </a:r>
            <a:r>
              <a:rPr lang="de-DE" altLang="de-DE" sz="1600" dirty="0"/>
              <a:t>oder Rückfahrt nach einer Panne oder Unfall</a:t>
            </a:r>
          </a:p>
          <a:p>
            <a:pPr marL="285750" indent="-285750">
              <a:spcBef>
                <a:spcPct val="50000"/>
              </a:spcBef>
              <a:buFont typeface="Wingdings" panose="05000000000000000000" pitchFamily="2" charset="2"/>
              <a:buChar char="§"/>
            </a:pPr>
            <a:r>
              <a:rPr lang="de-DE" altLang="de-DE" sz="1600" dirty="0" smtClean="0"/>
              <a:t>Mietwagen </a:t>
            </a:r>
            <a:r>
              <a:rPr lang="de-DE" altLang="de-DE" sz="1600" dirty="0"/>
              <a:t>bei Fahrzeugausfall</a:t>
            </a:r>
          </a:p>
          <a:p>
            <a:pPr marL="285750" indent="-285750">
              <a:spcBef>
                <a:spcPct val="50000"/>
              </a:spcBef>
              <a:buFont typeface="Wingdings" panose="05000000000000000000" pitchFamily="2" charset="2"/>
              <a:buChar char="§"/>
            </a:pPr>
            <a:r>
              <a:rPr lang="de-DE" altLang="de-DE" sz="1600" dirty="0" smtClean="0"/>
              <a:t>Krankenrücktransport</a:t>
            </a:r>
            <a:endParaRPr lang="de-DE" altLang="de-DE" sz="1600" dirty="0"/>
          </a:p>
          <a:p>
            <a:pPr marL="285750" indent="-285750">
              <a:spcBef>
                <a:spcPct val="50000"/>
              </a:spcBef>
              <a:buFont typeface="Wingdings" panose="05000000000000000000" pitchFamily="2" charset="2"/>
              <a:buChar char="§"/>
            </a:pPr>
            <a:r>
              <a:rPr lang="de-DE" altLang="de-DE" sz="1600" dirty="0" smtClean="0"/>
              <a:t>Hilfe </a:t>
            </a:r>
            <a:r>
              <a:rPr lang="de-DE" altLang="de-DE" sz="1600" dirty="0"/>
              <a:t>bei Todesfall</a:t>
            </a:r>
          </a:p>
          <a:p>
            <a:pPr marL="285750" indent="-285750">
              <a:spcBef>
                <a:spcPct val="50000"/>
              </a:spcBef>
              <a:buFont typeface="Wingdings" panose="05000000000000000000" pitchFamily="2" charset="2"/>
              <a:buChar char="§"/>
            </a:pPr>
            <a:r>
              <a:rPr lang="de-DE" altLang="de-DE" sz="1600" dirty="0" smtClean="0"/>
              <a:t>u.v.m</a:t>
            </a:r>
            <a:r>
              <a:rPr lang="de-DE" altLang="de-DE" sz="1600" dirty="0"/>
              <a:t>. </a:t>
            </a:r>
            <a:endParaRPr lang="de-DE" altLang="de-DE" sz="1600" dirty="0" smtClean="0"/>
          </a:p>
          <a:p>
            <a:pPr>
              <a:spcBef>
                <a:spcPct val="50000"/>
              </a:spcBef>
            </a:pPr>
            <a:r>
              <a:rPr lang="de-DE" altLang="de-DE" sz="1600" dirty="0" smtClean="0"/>
              <a:t>Achtung oft gilt eine Entfernungsklausel, z.B. </a:t>
            </a:r>
            <a:r>
              <a:rPr lang="de-DE" sz="1600" dirty="0"/>
              <a:t>Zusätzliche Hilfe bei Panne, Unfall oder Diebstahl ab 50 km Entfernung </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49038406"/>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225</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und Fahrerschutz</a:t>
            </a: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000101160"/>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226</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pPr>
              <a:spcBef>
                <a:spcPct val="0"/>
              </a:spcBef>
            </a:pPr>
            <a:r>
              <a:rPr lang="de-DE" altLang="de-DE" sz="1600" dirty="0"/>
              <a:t>Wer zahlt nach einem Autounfall den Personenschaden?</a:t>
            </a:r>
          </a:p>
          <a:p>
            <a:pPr>
              <a:spcBef>
                <a:spcPct val="0"/>
              </a:spcBef>
            </a:pPr>
            <a:endParaRPr lang="de-DE" altLang="de-DE" sz="1600" u="sng" dirty="0" smtClean="0"/>
          </a:p>
          <a:p>
            <a:pPr>
              <a:spcBef>
                <a:spcPct val="0"/>
              </a:spcBef>
            </a:pPr>
            <a:endParaRPr lang="de-DE" altLang="de-DE" sz="1600" u="sng" dirty="0"/>
          </a:p>
          <a:p>
            <a:pPr>
              <a:spcBef>
                <a:spcPct val="0"/>
              </a:spcBef>
            </a:pPr>
            <a:r>
              <a:rPr lang="de-DE" altLang="de-DE" sz="1600" u="sng" dirty="0" smtClean="0"/>
              <a:t>Unfall </a:t>
            </a:r>
            <a:r>
              <a:rPr lang="de-DE" altLang="de-DE" sz="1600" u="sng" dirty="0"/>
              <a:t>durch eigenes Verschulden:</a:t>
            </a:r>
            <a:endParaRPr lang="de-DE" altLang="de-DE" sz="1600" dirty="0"/>
          </a:p>
          <a:p>
            <a:pPr>
              <a:spcBef>
                <a:spcPct val="0"/>
              </a:spcBef>
            </a:pPr>
            <a:endParaRPr lang="de-DE" altLang="de-DE" sz="1600" dirty="0" smtClean="0"/>
          </a:p>
          <a:p>
            <a:pPr marL="285750" indent="-285750">
              <a:spcBef>
                <a:spcPct val="0"/>
              </a:spcBef>
              <a:buFont typeface="Wingdings" panose="05000000000000000000" pitchFamily="2" charset="2"/>
              <a:buChar char="§"/>
            </a:pPr>
            <a:r>
              <a:rPr lang="de-DE" altLang="de-DE" sz="1600" dirty="0"/>
              <a:t>Die eigene Kfz-Haftpflichtversicherung zahlt für die Insassen, </a:t>
            </a:r>
            <a:r>
              <a:rPr lang="de-DE" altLang="de-DE" sz="1600" u="sng" dirty="0"/>
              <a:t>jedoch nicht für den Fahrer.</a:t>
            </a:r>
            <a:endParaRPr lang="de-DE" altLang="de-DE" sz="1600" i="1" u="sng" dirty="0"/>
          </a:p>
          <a:p>
            <a:pPr>
              <a:spcBef>
                <a:spcPct val="0"/>
              </a:spcBef>
            </a:pPr>
            <a:endParaRPr lang="de-DE" altLang="de-DE" sz="1600" dirty="0" smtClean="0"/>
          </a:p>
          <a:p>
            <a:pPr>
              <a:spcBef>
                <a:spcPct val="0"/>
              </a:spcBef>
            </a:pPr>
            <a:r>
              <a:rPr lang="de-DE" altLang="de-DE" sz="1600" u="sng" dirty="0"/>
              <a:t>Unfall durch fremdes Verschulden</a:t>
            </a:r>
            <a:r>
              <a:rPr lang="de-DE" altLang="de-DE" sz="1600" u="sng" dirty="0" smtClean="0"/>
              <a:t>:</a:t>
            </a:r>
          </a:p>
          <a:p>
            <a:pPr>
              <a:spcBef>
                <a:spcPct val="0"/>
              </a:spcBef>
            </a:pPr>
            <a:endParaRPr lang="de-DE" altLang="de-DE" sz="1600" u="sng" dirty="0"/>
          </a:p>
          <a:p>
            <a:pPr marL="285750" indent="-285750">
              <a:spcBef>
                <a:spcPct val="0"/>
              </a:spcBef>
              <a:buFont typeface="Wingdings" panose="05000000000000000000" pitchFamily="2" charset="2"/>
              <a:buChar char="§"/>
            </a:pPr>
            <a:r>
              <a:rPr lang="de-DE" altLang="de-DE" sz="1600" dirty="0"/>
              <a:t>Die Kfz-Versicherung des Verursachers zahlt für alle Insassen des Unfallgegners bei einem Autounfall.</a:t>
            </a:r>
          </a:p>
          <a:p>
            <a:pPr marL="285750" indent="-285750">
              <a:spcBef>
                <a:spcPct val="0"/>
              </a:spcBef>
              <a:buFont typeface="Wingdings" panose="05000000000000000000" pitchFamily="2" charset="2"/>
              <a:buChar char="§"/>
            </a:pPr>
            <a:r>
              <a:rPr lang="de-DE" altLang="de-DE" sz="1600" dirty="0"/>
              <a:t>Bei Unfällen, die durch Fußgänger und Radfahrer verursacht sind, zahlt jeweils dessen Privathaftpflichtversicherung für alle Insassen.</a:t>
            </a:r>
          </a:p>
          <a:p>
            <a:pPr>
              <a:spcBef>
                <a:spcPct val="0"/>
              </a:spcBef>
            </a:pPr>
            <a:endParaRPr lang="de-DE" altLang="de-DE" sz="1600" dirty="0" smtClean="0"/>
          </a:p>
          <a:p>
            <a:pPr>
              <a:spcBef>
                <a:spcPct val="0"/>
              </a:spcBef>
            </a:pPr>
            <a:r>
              <a:rPr lang="de-DE" altLang="de-DE" sz="1600" u="sng" dirty="0"/>
              <a:t>Unfall mit Fremdverschulden und Fahrerflucht:</a:t>
            </a:r>
            <a:endParaRPr lang="de-DE" altLang="de-DE" sz="1600" dirty="0"/>
          </a:p>
          <a:p>
            <a:pPr marL="285750" indent="-285750">
              <a:spcBef>
                <a:spcPct val="0"/>
              </a:spcBef>
              <a:buFont typeface="Wingdings" panose="05000000000000000000" pitchFamily="2" charset="2"/>
              <a:buChar char="§"/>
            </a:pPr>
            <a:r>
              <a:rPr lang="de-DE" altLang="de-DE" sz="1600" dirty="0"/>
              <a:t>Hier zahlt keine Haftpflichtversicherung</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51015825"/>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227</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r>
              <a:rPr lang="de-DE" sz="1600" dirty="0" smtClean="0"/>
              <a:t>Im </a:t>
            </a:r>
            <a:r>
              <a:rPr lang="de-DE" sz="1600" dirty="0"/>
              <a:t>Gegensatz zu einer allgemeinen Unfallversicherung ist die sogenannte Insassenunfallversicherung ausschließlich für Schadensfälle konzipiert, die den versicherten Personen im Rahmen des rechtmäßigen Gebrauchs eines Kraftfahrzeugs </a:t>
            </a:r>
            <a:r>
              <a:rPr lang="de-DE" sz="1600" dirty="0" smtClean="0"/>
              <a:t>entstehen. </a:t>
            </a:r>
            <a:endParaRPr lang="de-DE" altLang="de-DE" sz="1600" dirty="0" smtClean="0"/>
          </a:p>
          <a:p>
            <a:pPr>
              <a:spcBef>
                <a:spcPct val="50000"/>
              </a:spcBef>
            </a:pPr>
            <a:r>
              <a:rPr lang="de-DE" altLang="de-DE" sz="1600" b="1" dirty="0"/>
              <a:t>Vertragsformen der Insassenunfallversicherung</a:t>
            </a:r>
          </a:p>
          <a:p>
            <a:pPr>
              <a:spcBef>
                <a:spcPct val="50000"/>
              </a:spcBef>
            </a:pPr>
            <a:r>
              <a:rPr lang="de-DE" altLang="de-DE" sz="1100" b="1" u="sng" dirty="0"/>
              <a:t>Beispiele:</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6"/>
          <p:cNvSpPr txBox="1">
            <a:spLocks noChangeArrowheads="1"/>
          </p:cNvSpPr>
          <p:nvPr/>
        </p:nvSpPr>
        <p:spPr bwMode="auto">
          <a:xfrm>
            <a:off x="1520421" y="3550314"/>
            <a:ext cx="230346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b="1" dirty="0"/>
              <a:t>Pauschalsystem 	</a:t>
            </a:r>
          </a:p>
          <a:p>
            <a:pPr eaLnBrk="1" hangingPunct="1">
              <a:spcBef>
                <a:spcPct val="50000"/>
              </a:spcBef>
            </a:pPr>
            <a:endParaRPr lang="de-DE" altLang="de-DE" sz="900" b="1" dirty="0"/>
          </a:p>
          <a:p>
            <a:pPr eaLnBrk="1" hangingPunct="1">
              <a:spcBef>
                <a:spcPct val="50000"/>
              </a:spcBef>
            </a:pPr>
            <a:r>
              <a:rPr lang="de-DE" altLang="de-DE" sz="1200" b="1" dirty="0"/>
              <a:t>Platzsystem</a:t>
            </a:r>
          </a:p>
          <a:p>
            <a:pPr eaLnBrk="1" hangingPunct="1">
              <a:spcBef>
                <a:spcPct val="50000"/>
              </a:spcBef>
            </a:pPr>
            <a:endParaRPr lang="de-DE" altLang="de-DE" sz="900" b="1" dirty="0"/>
          </a:p>
          <a:p>
            <a:pPr eaLnBrk="1" hangingPunct="1">
              <a:spcBef>
                <a:spcPct val="50000"/>
              </a:spcBef>
            </a:pPr>
            <a:r>
              <a:rPr lang="de-DE" altLang="de-DE" sz="1200" b="1" dirty="0"/>
              <a:t>Namentliche Unfallversicherung</a:t>
            </a:r>
            <a:endParaRPr lang="de-DE" altLang="de-DE" sz="600" b="1" dirty="0"/>
          </a:p>
          <a:p>
            <a:pPr eaLnBrk="1" hangingPunct="1">
              <a:spcBef>
                <a:spcPct val="50000"/>
              </a:spcBef>
            </a:pPr>
            <a:endParaRPr lang="de-DE" altLang="de-DE" sz="300" b="1" dirty="0"/>
          </a:p>
          <a:p>
            <a:pPr eaLnBrk="1" hangingPunct="1">
              <a:spcBef>
                <a:spcPct val="50000"/>
              </a:spcBef>
            </a:pPr>
            <a:r>
              <a:rPr lang="de-DE" altLang="de-DE" sz="1200" b="1" dirty="0"/>
              <a:t>Fahrer-Unfallversicherung</a:t>
            </a:r>
            <a:endParaRPr lang="de-DE" altLang="de-DE" sz="600" b="1" dirty="0"/>
          </a:p>
          <a:p>
            <a:pPr eaLnBrk="1" hangingPunct="1">
              <a:spcBef>
                <a:spcPct val="50000"/>
              </a:spcBef>
            </a:pPr>
            <a:endParaRPr lang="de-DE" altLang="de-DE" sz="900" b="1" dirty="0"/>
          </a:p>
          <a:p>
            <a:pPr eaLnBrk="1" hangingPunct="1">
              <a:spcBef>
                <a:spcPct val="50000"/>
              </a:spcBef>
            </a:pPr>
            <a:r>
              <a:rPr lang="de-DE" altLang="de-DE" sz="1200" b="1" dirty="0"/>
              <a:t>Berufsfahrer/-beifahrer</a:t>
            </a:r>
          </a:p>
          <a:p>
            <a:pPr eaLnBrk="1" hangingPunct="1">
              <a:spcBef>
                <a:spcPct val="50000"/>
              </a:spcBef>
            </a:pPr>
            <a:endParaRPr lang="de-DE" altLang="de-DE" sz="1200" b="1" dirty="0"/>
          </a:p>
        </p:txBody>
      </p:sp>
      <p:sp>
        <p:nvSpPr>
          <p:cNvPr id="8" name="Text Box 7"/>
          <p:cNvSpPr txBox="1">
            <a:spLocks noChangeArrowheads="1"/>
          </p:cNvSpPr>
          <p:nvPr/>
        </p:nvSpPr>
        <p:spPr bwMode="auto">
          <a:xfrm>
            <a:off x="3893531" y="3517303"/>
            <a:ext cx="4679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dirty="0"/>
              <a:t>Alle berechtigten Insassen des versicherten Fahrzeuges sind mitversichert</a:t>
            </a:r>
          </a:p>
          <a:p>
            <a:pPr eaLnBrk="1" hangingPunct="1">
              <a:spcBef>
                <a:spcPct val="50000"/>
              </a:spcBef>
            </a:pPr>
            <a:endParaRPr lang="de-DE" altLang="de-DE" sz="500" dirty="0"/>
          </a:p>
          <a:p>
            <a:pPr eaLnBrk="1" hangingPunct="1">
              <a:spcBef>
                <a:spcPct val="50000"/>
              </a:spcBef>
            </a:pPr>
            <a:r>
              <a:rPr lang="de-DE" altLang="de-DE" sz="1200" dirty="0"/>
              <a:t>Nach dem Platzsystem können bestimmte Plätze allein versichert werden (z.B. nur der Fahrerplatz)</a:t>
            </a:r>
            <a:endParaRPr lang="de-DE" altLang="de-DE" sz="600" dirty="0"/>
          </a:p>
          <a:p>
            <a:pPr eaLnBrk="1" hangingPunct="1">
              <a:spcBef>
                <a:spcPct val="50000"/>
              </a:spcBef>
            </a:pPr>
            <a:r>
              <a:rPr lang="de-DE" altLang="de-DE" sz="1200" dirty="0"/>
              <a:t>Die namentlich genannte Person ist versichert, egal mit welchem Fahrzeug der Unfall passiert</a:t>
            </a:r>
            <a:endParaRPr lang="de-DE" altLang="de-DE" sz="600" dirty="0"/>
          </a:p>
          <a:p>
            <a:pPr eaLnBrk="1" hangingPunct="1">
              <a:spcBef>
                <a:spcPct val="50000"/>
              </a:spcBef>
            </a:pPr>
            <a:endParaRPr lang="de-DE" altLang="de-DE" sz="400" dirty="0"/>
          </a:p>
          <a:p>
            <a:pPr eaLnBrk="1" hangingPunct="1">
              <a:spcBef>
                <a:spcPct val="50000"/>
              </a:spcBef>
            </a:pPr>
            <a:r>
              <a:rPr lang="de-DE" altLang="de-DE" sz="1200" dirty="0"/>
              <a:t>Unfallversicherung als Schadenversicherung für den berechtigen Fahrer </a:t>
            </a:r>
          </a:p>
          <a:p>
            <a:pPr eaLnBrk="1" hangingPunct="1">
              <a:spcBef>
                <a:spcPct val="50000"/>
              </a:spcBef>
            </a:pPr>
            <a:r>
              <a:rPr lang="de-DE" altLang="de-DE" sz="1200" dirty="0"/>
              <a:t>Versichert sind alle Berufsfahrer/-beifahrer, unabhängig vom Fahrzeug (wird üblicherweise von Firmen abgeschlossen)</a:t>
            </a:r>
          </a:p>
        </p:txBody>
      </p:sp>
    </p:spTree>
    <p:extLst>
      <p:ext uri="{BB962C8B-B14F-4D97-AF65-F5344CB8AC3E}">
        <p14:creationId xmlns:p14="http://schemas.microsoft.com/office/powerpoint/2010/main" val="420668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228</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r>
              <a:rPr lang="de-DE" sz="1600" dirty="0" smtClean="0">
                <a:solidFill>
                  <a:srgbClr val="D0CECE"/>
                </a:solidFill>
              </a:rPr>
              <a:t>Im </a:t>
            </a:r>
            <a:r>
              <a:rPr lang="de-DE" sz="1600" dirty="0">
                <a:solidFill>
                  <a:srgbClr val="D0CECE"/>
                </a:solidFill>
              </a:rPr>
              <a:t>Gegensatz zu einer allgemeinen Unfallversicherung ist die sogenannte Insassenunfallversicherung ausschließlich für Schadensfälle konzipiert, die den versicherten Personen im Rahmen des rechtmäßigen Gebrauchs eines Kraftfahrzeugs </a:t>
            </a:r>
            <a:r>
              <a:rPr lang="de-DE" sz="1600" dirty="0" smtClean="0">
                <a:solidFill>
                  <a:srgbClr val="D0CECE"/>
                </a:solidFill>
              </a:rPr>
              <a:t>entstehen. </a:t>
            </a:r>
            <a:endParaRPr lang="de-DE" altLang="de-DE" sz="1600" dirty="0" smtClean="0">
              <a:solidFill>
                <a:srgbClr val="D0CECE"/>
              </a:solidFill>
            </a:endParaRPr>
          </a:p>
          <a:p>
            <a:pPr>
              <a:spcBef>
                <a:spcPct val="50000"/>
              </a:spcBef>
            </a:pPr>
            <a:r>
              <a:rPr lang="de-DE" altLang="de-DE" sz="1600" b="1" dirty="0">
                <a:solidFill>
                  <a:srgbClr val="D0CECE"/>
                </a:solidFill>
              </a:rPr>
              <a:t>Vertragsformen der Insassenunfallversicherung</a:t>
            </a:r>
          </a:p>
          <a:p>
            <a:pPr>
              <a:spcBef>
                <a:spcPct val="50000"/>
              </a:spcBef>
            </a:pPr>
            <a:r>
              <a:rPr lang="de-DE" altLang="de-DE" sz="1100" b="1" u="sng" dirty="0">
                <a:solidFill>
                  <a:srgbClr val="D0CECE"/>
                </a:solidFill>
              </a:rPr>
              <a:t>Beispiele:</a:t>
            </a:r>
          </a:p>
          <a:p>
            <a:pPr>
              <a:spcBef>
                <a:spcPct val="0"/>
              </a:spcBef>
            </a:pPr>
            <a:endParaRPr lang="de-DE" altLang="de-DE" sz="1600" dirty="0">
              <a:solidFill>
                <a:srgbClr val="D0CECE"/>
              </a:solidFill>
            </a:endParaRP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6"/>
          <p:cNvSpPr txBox="1">
            <a:spLocks noChangeArrowheads="1"/>
          </p:cNvSpPr>
          <p:nvPr/>
        </p:nvSpPr>
        <p:spPr bwMode="auto">
          <a:xfrm>
            <a:off x="1520421" y="3550314"/>
            <a:ext cx="230346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b="1" dirty="0">
                <a:solidFill>
                  <a:srgbClr val="D0CECE"/>
                </a:solidFill>
              </a:rPr>
              <a:t>Pauschalsystem 	</a:t>
            </a: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Platzsystem</a:t>
            </a: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Namentliche Unfallversicherung</a:t>
            </a:r>
            <a:endParaRPr lang="de-DE" altLang="de-DE" sz="600" b="1" dirty="0">
              <a:solidFill>
                <a:srgbClr val="D0CECE"/>
              </a:solidFill>
            </a:endParaRPr>
          </a:p>
          <a:p>
            <a:pPr eaLnBrk="1" hangingPunct="1">
              <a:spcBef>
                <a:spcPct val="50000"/>
              </a:spcBef>
            </a:pPr>
            <a:endParaRPr lang="de-DE" altLang="de-DE" sz="300" b="1" dirty="0">
              <a:solidFill>
                <a:srgbClr val="D0CECE"/>
              </a:solidFill>
            </a:endParaRPr>
          </a:p>
          <a:p>
            <a:pPr eaLnBrk="1" hangingPunct="1">
              <a:spcBef>
                <a:spcPct val="50000"/>
              </a:spcBef>
            </a:pPr>
            <a:r>
              <a:rPr lang="de-DE" altLang="de-DE" sz="1200" b="1" dirty="0">
                <a:solidFill>
                  <a:srgbClr val="D0CECE"/>
                </a:solidFill>
              </a:rPr>
              <a:t>Fahrer-Unfallversicherung</a:t>
            </a:r>
            <a:endParaRPr lang="de-DE" altLang="de-DE" sz="600" b="1" dirty="0">
              <a:solidFill>
                <a:srgbClr val="D0CECE"/>
              </a:solidFill>
            </a:endParaRP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Berufsfahrer/-beifahrer</a:t>
            </a:r>
          </a:p>
          <a:p>
            <a:pPr eaLnBrk="1" hangingPunct="1">
              <a:spcBef>
                <a:spcPct val="50000"/>
              </a:spcBef>
            </a:pPr>
            <a:endParaRPr lang="de-DE" altLang="de-DE" sz="1200" b="1" dirty="0">
              <a:solidFill>
                <a:srgbClr val="D0CECE"/>
              </a:solidFill>
            </a:endParaRPr>
          </a:p>
        </p:txBody>
      </p:sp>
      <p:sp>
        <p:nvSpPr>
          <p:cNvPr id="8" name="Text Box 7"/>
          <p:cNvSpPr txBox="1">
            <a:spLocks noChangeArrowheads="1"/>
          </p:cNvSpPr>
          <p:nvPr/>
        </p:nvSpPr>
        <p:spPr bwMode="auto">
          <a:xfrm>
            <a:off x="3893531" y="3517303"/>
            <a:ext cx="4679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dirty="0">
                <a:solidFill>
                  <a:srgbClr val="D0CECE"/>
                </a:solidFill>
              </a:rPr>
              <a:t>Alle berechtigten Insassen des versicherten Fahrzeuges sind mitversichert</a:t>
            </a:r>
          </a:p>
          <a:p>
            <a:pPr eaLnBrk="1" hangingPunct="1">
              <a:spcBef>
                <a:spcPct val="50000"/>
              </a:spcBef>
            </a:pPr>
            <a:endParaRPr lang="de-DE" altLang="de-DE" sz="500" dirty="0">
              <a:solidFill>
                <a:srgbClr val="D0CECE"/>
              </a:solidFill>
            </a:endParaRPr>
          </a:p>
          <a:p>
            <a:pPr eaLnBrk="1" hangingPunct="1">
              <a:spcBef>
                <a:spcPct val="50000"/>
              </a:spcBef>
            </a:pPr>
            <a:r>
              <a:rPr lang="de-DE" altLang="de-DE" sz="1200" dirty="0">
                <a:solidFill>
                  <a:srgbClr val="D0CECE"/>
                </a:solidFill>
              </a:rPr>
              <a:t>Nach dem Platzsystem können bestimmte Plätze allein versichert werden (z.B. nur der Fahrerplatz)</a:t>
            </a:r>
            <a:endParaRPr lang="de-DE" altLang="de-DE" sz="600" dirty="0">
              <a:solidFill>
                <a:srgbClr val="D0CECE"/>
              </a:solidFill>
            </a:endParaRPr>
          </a:p>
          <a:p>
            <a:pPr eaLnBrk="1" hangingPunct="1">
              <a:spcBef>
                <a:spcPct val="50000"/>
              </a:spcBef>
            </a:pPr>
            <a:r>
              <a:rPr lang="de-DE" altLang="de-DE" sz="1200" dirty="0">
                <a:solidFill>
                  <a:srgbClr val="D0CECE"/>
                </a:solidFill>
              </a:rPr>
              <a:t>Die namentlich genannte Person ist versichert, egal mit welchem Fahrzeug der Unfall passiert</a:t>
            </a:r>
            <a:endParaRPr lang="de-DE" altLang="de-DE" sz="600" dirty="0">
              <a:solidFill>
                <a:srgbClr val="D0CECE"/>
              </a:solidFill>
            </a:endParaRPr>
          </a:p>
          <a:p>
            <a:pPr eaLnBrk="1" hangingPunct="1">
              <a:spcBef>
                <a:spcPct val="50000"/>
              </a:spcBef>
            </a:pPr>
            <a:endParaRPr lang="de-DE" altLang="de-DE" sz="400" dirty="0">
              <a:solidFill>
                <a:srgbClr val="D0CECE"/>
              </a:solidFill>
            </a:endParaRPr>
          </a:p>
          <a:p>
            <a:pPr eaLnBrk="1" hangingPunct="1">
              <a:spcBef>
                <a:spcPct val="50000"/>
              </a:spcBef>
            </a:pPr>
            <a:r>
              <a:rPr lang="de-DE" altLang="de-DE" sz="1200" dirty="0">
                <a:solidFill>
                  <a:srgbClr val="D0CECE"/>
                </a:solidFill>
              </a:rPr>
              <a:t>Unfallversicherung als Schadenversicherung für den berechtigen Fahrer </a:t>
            </a:r>
          </a:p>
          <a:p>
            <a:pPr eaLnBrk="1" hangingPunct="1">
              <a:spcBef>
                <a:spcPct val="50000"/>
              </a:spcBef>
            </a:pPr>
            <a:r>
              <a:rPr lang="de-DE" altLang="de-DE" sz="1200" dirty="0">
                <a:solidFill>
                  <a:srgbClr val="D0CECE"/>
                </a:solidFill>
              </a:rPr>
              <a:t>Versichert sind alle Berufsfahrer/-beifahrer, unabhängig vom Fahrzeug (wird üblicherweise von Firmen abgeschlossen)</a:t>
            </a:r>
          </a:p>
        </p:txBody>
      </p:sp>
      <p:sp>
        <p:nvSpPr>
          <p:cNvPr id="9" name="Textplatzhalter 3"/>
          <p:cNvSpPr txBox="1">
            <a:spLocks/>
          </p:cNvSpPr>
          <p:nvPr/>
        </p:nvSpPr>
        <p:spPr>
          <a:xfrm rot="20560483">
            <a:off x="480362" y="3883392"/>
            <a:ext cx="11343218" cy="73658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pPr>
            <a:r>
              <a:rPr lang="de-DE" altLang="de-DE" smtClean="0">
                <a:solidFill>
                  <a:srgbClr val="FF0000"/>
                </a:solidFill>
              </a:rPr>
              <a:t>Diese Versicherung ist stark umstritten und wird häufig als unnötig bezeichnet. Statt deren Abschluss wird üblicherweise der Abschluss einer „normalen“ Unfallversicherung empfohlen.</a:t>
            </a:r>
            <a:endParaRPr lang="de-DE" dirty="0">
              <a:solidFill>
                <a:srgbClr val="FF0000"/>
              </a:solidFill>
            </a:endParaRPr>
          </a:p>
        </p:txBody>
      </p:sp>
    </p:spTree>
    <p:extLst>
      <p:ext uri="{BB962C8B-B14F-4D97-AF65-F5344CB8AC3E}">
        <p14:creationId xmlns:p14="http://schemas.microsoft.com/office/powerpoint/2010/main" val="299484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229</a:t>
            </a:fld>
            <a:endParaRPr lang="de-DE"/>
          </a:p>
        </p:txBody>
      </p:sp>
      <p:sp>
        <p:nvSpPr>
          <p:cNvPr id="3" name="Textplatzhalter 2"/>
          <p:cNvSpPr>
            <a:spLocks noGrp="1"/>
          </p:cNvSpPr>
          <p:nvPr>
            <p:ph type="body" sz="quarter" idx="10"/>
          </p:nvPr>
        </p:nvSpPr>
        <p:spPr/>
        <p:txBody>
          <a:bodyPr/>
          <a:lstStyle/>
          <a:p>
            <a:pPr>
              <a:spcBef>
                <a:spcPct val="0"/>
              </a:spcBef>
            </a:pPr>
            <a:r>
              <a:rPr lang="de-DE" dirty="0" smtClean="0"/>
              <a:t>Fahrerschutzversicherung</a:t>
            </a:r>
            <a:r>
              <a:rPr lang="de-DE" altLang="de-DE" dirty="0" smtClean="0"/>
              <a:t> </a:t>
            </a:r>
            <a:r>
              <a:rPr lang="de-DE" altLang="de-DE" dirty="0"/>
              <a:t>(optional versicherbar)</a:t>
            </a:r>
          </a:p>
        </p:txBody>
      </p:sp>
      <p:sp>
        <p:nvSpPr>
          <p:cNvPr id="4" name="Textplatzhalter 3"/>
          <p:cNvSpPr>
            <a:spLocks noGrp="1"/>
          </p:cNvSpPr>
          <p:nvPr>
            <p:ph type="body" sz="half" idx="2"/>
          </p:nvPr>
        </p:nvSpPr>
        <p:spPr>
          <a:xfrm>
            <a:off x="369357" y="2247681"/>
            <a:ext cx="11343218" cy="4020115"/>
          </a:xfrm>
        </p:spPr>
        <p:txBody>
          <a:bodyPr/>
          <a:lstStyle/>
          <a:p>
            <a:pPr>
              <a:spcBef>
                <a:spcPct val="0"/>
              </a:spcBef>
            </a:pPr>
            <a:r>
              <a:rPr lang="de-DE" altLang="de-DE" sz="1600" dirty="0" smtClean="0"/>
              <a:t>Was ist versichert?</a:t>
            </a:r>
            <a:endParaRPr lang="de-DE" sz="1600" dirty="0"/>
          </a:p>
          <a:p>
            <a:pPr marL="285750" indent="-285750">
              <a:buFont typeface="Wingdings" panose="05000000000000000000" pitchFamily="2" charset="2"/>
              <a:buChar char="§"/>
            </a:pPr>
            <a:r>
              <a:rPr lang="de-DE" sz="1600" dirty="0"/>
              <a:t>Versichert sind Personenschäden des berechtigten Fahrers, die dadurch entstehen, dass er durch einen Unfall beim Lenken des versicherten Fahrzeugs verletzt oder getötet wird. Der Versicherte muss sich als Lenker zum Unfallzeitpunkt im Inneren des Fahrzeugs befinden.</a:t>
            </a:r>
          </a:p>
          <a:p>
            <a:pPr marL="285750" indent="-285750">
              <a:buFont typeface="Wingdings" panose="05000000000000000000" pitchFamily="2" charset="2"/>
              <a:buChar char="§"/>
            </a:pPr>
            <a:r>
              <a:rPr lang="de-DE" sz="1600" dirty="0"/>
              <a:t>Ein Unfall liegt vor, wenn der Fahrer durch ein plötzlich von außen auf seinen Körper wirkendes Ereignis (Unfallereignis) unfreiwillig eine Gesundheitsschädigung oder den Tod erleidet</a:t>
            </a:r>
            <a:r>
              <a:rPr lang="de-DE" sz="1600" dirty="0" smtClean="0"/>
              <a:t>.</a:t>
            </a:r>
            <a:endParaRPr lang="de-DE" sz="1600" dirty="0"/>
          </a:p>
          <a:p>
            <a:pPr marL="285750" indent="-285750">
              <a:buFont typeface="Wingdings" panose="05000000000000000000" pitchFamily="2" charset="2"/>
              <a:buChar char="§"/>
            </a:pPr>
            <a:r>
              <a:rPr lang="de-DE" sz="1600" dirty="0"/>
              <a:t>Versichert ist der berechtigte Fahrer des Fahrzeugs. Berechtigter Fahrer ist eine Person, die mit Wissen und Willen des Verfügungsberechtigten das Fahrzeug </a:t>
            </a:r>
            <a:r>
              <a:rPr lang="de-DE" sz="1600" dirty="0" smtClean="0"/>
              <a:t>lenkt</a:t>
            </a:r>
            <a:endParaRPr lang="de-DE" sz="1600" dirty="0"/>
          </a:p>
          <a:p>
            <a:r>
              <a:rPr lang="de-DE" sz="1600" dirty="0" smtClean="0"/>
              <a:t>Die Höhe der Leistungen fällt bei den Versicherern unterschiedlich aus, richtet sich aber nach </a:t>
            </a:r>
            <a:r>
              <a:rPr lang="de-DE" sz="1600" dirty="0"/>
              <a:t>den deutschen gesetzlichen Schadenersatzbestimmungen des </a:t>
            </a:r>
            <a:r>
              <a:rPr lang="de-DE" sz="1600" dirty="0" smtClean="0"/>
              <a:t>Privatrechts. Die Leistungen können in einzelnen Punkten begrenzt sein, z.B. wie folgt:</a:t>
            </a:r>
          </a:p>
          <a:p>
            <a:pPr marL="285750" indent="-285750">
              <a:buFont typeface="Wingdings" panose="05000000000000000000" pitchFamily="2" charset="2"/>
              <a:buChar char="§"/>
            </a:pPr>
            <a:r>
              <a:rPr lang="de-DE" sz="1600" dirty="0" smtClean="0"/>
              <a:t>max. </a:t>
            </a:r>
            <a:r>
              <a:rPr lang="de-DE" sz="1600" dirty="0"/>
              <a:t>100.000 € </a:t>
            </a:r>
            <a:r>
              <a:rPr lang="de-DE" sz="1600" dirty="0" smtClean="0"/>
              <a:t>Schmerzensgeld, </a:t>
            </a:r>
            <a:r>
              <a:rPr lang="de-DE" sz="1600" dirty="0"/>
              <a:t>max. 100.000 </a:t>
            </a:r>
            <a:r>
              <a:rPr lang="de-DE" sz="1600" dirty="0" smtClean="0"/>
              <a:t>Umbaukosten, max. </a:t>
            </a:r>
            <a:r>
              <a:rPr lang="de-DE" sz="1600" dirty="0"/>
              <a:t>2.000 € mtl. </a:t>
            </a:r>
            <a:r>
              <a:rPr lang="de-DE" sz="1600" dirty="0" smtClean="0"/>
              <a:t>Verdienstausfall (z.B. AXA)</a:t>
            </a:r>
          </a:p>
          <a:p>
            <a:r>
              <a:rPr lang="de-DE" sz="1600" dirty="0" smtClean="0"/>
              <a:t>Es gibt auch großzügige Regelungen, sie schließen unteranderem auch Hinterbliebenenrenten ein (z.B. Kravag)</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6326615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„Die Versicherung muss jeden Sachschaden übernehmen. Auch wenn er durch äußere Umstände, z.B. das Wetter, verursacht wurde.“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Irrtum. So genannte </a:t>
            </a:r>
            <a:r>
              <a:rPr lang="de-DE" sz="1600" i="1" dirty="0" err="1"/>
              <a:t>Allmählichkeitsschäden</a:t>
            </a:r>
            <a:r>
              <a:rPr lang="de-DE" sz="1600" dirty="0"/>
              <a:t> sind manchmal nicht mit versichert, weil die Schuldfrage nicht geklärt werden kann. Wenn also etwas durch Feuchtigkeit oder lang anhaltende Hitze langsam kaputt geht, kann sich die Versicherung quer stellen.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64030789"/>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230</a:t>
            </a:fld>
            <a:endParaRPr lang="de-DE"/>
          </a:p>
        </p:txBody>
      </p:sp>
      <p:sp>
        <p:nvSpPr>
          <p:cNvPr id="3" name="Textplatzhalter 2"/>
          <p:cNvSpPr>
            <a:spLocks noGrp="1"/>
          </p:cNvSpPr>
          <p:nvPr>
            <p:ph type="body" sz="quarter" idx="10"/>
          </p:nvPr>
        </p:nvSpPr>
        <p:spPr/>
        <p:txBody>
          <a:bodyPr/>
          <a:lstStyle/>
          <a:p>
            <a:pPr>
              <a:spcBef>
                <a:spcPct val="0"/>
              </a:spcBef>
            </a:pPr>
            <a:r>
              <a:rPr lang="de-DE" dirty="0" smtClean="0"/>
              <a:t>Fahrerschutzversicherung</a:t>
            </a:r>
            <a:r>
              <a:rPr lang="de-DE" altLang="de-DE" dirty="0" smtClean="0"/>
              <a:t> </a:t>
            </a:r>
            <a:r>
              <a:rPr lang="de-DE" altLang="de-DE" dirty="0"/>
              <a:t>(optional versicherbar)</a:t>
            </a:r>
          </a:p>
        </p:txBody>
      </p:sp>
      <p:sp>
        <p:nvSpPr>
          <p:cNvPr id="4" name="Textplatzhalter 3"/>
          <p:cNvSpPr>
            <a:spLocks noGrp="1"/>
          </p:cNvSpPr>
          <p:nvPr>
            <p:ph type="body" sz="half" idx="2"/>
          </p:nvPr>
        </p:nvSpPr>
        <p:spPr>
          <a:xfrm>
            <a:off x="369357" y="2247681"/>
            <a:ext cx="11343218" cy="4104475"/>
          </a:xfrm>
        </p:spPr>
        <p:txBody>
          <a:bodyPr/>
          <a:lstStyle/>
          <a:p>
            <a:pPr>
              <a:spcBef>
                <a:spcPct val="0"/>
              </a:spcBef>
            </a:pPr>
            <a:r>
              <a:rPr lang="de-DE" altLang="de-DE" sz="1600" dirty="0" smtClean="0"/>
              <a:t>Was ist nicht versichert?</a:t>
            </a:r>
            <a:endParaRPr lang="de-DE" sz="1600" dirty="0"/>
          </a:p>
          <a:p>
            <a:pPr marL="285750" indent="-285750">
              <a:buFont typeface="Wingdings" panose="05000000000000000000" pitchFamily="2" charset="2"/>
              <a:buChar char="§"/>
            </a:pPr>
            <a:r>
              <a:rPr lang="de-DE" sz="1600" dirty="0"/>
              <a:t>Vorsatz</a:t>
            </a:r>
          </a:p>
          <a:p>
            <a:pPr marL="285750" indent="-285750">
              <a:buFont typeface="Wingdings" panose="05000000000000000000" pitchFamily="2" charset="2"/>
              <a:buChar char="§"/>
            </a:pPr>
            <a:r>
              <a:rPr lang="de-DE" sz="1600" dirty="0" smtClean="0"/>
              <a:t>Alkohol und andere berauschende </a:t>
            </a:r>
            <a:r>
              <a:rPr lang="de-DE" sz="1600" dirty="0"/>
              <a:t>Mittel</a:t>
            </a:r>
          </a:p>
          <a:p>
            <a:pPr marL="285750" indent="-285750">
              <a:buFont typeface="Wingdings" panose="05000000000000000000" pitchFamily="2" charset="2"/>
              <a:buChar char="§"/>
            </a:pPr>
            <a:r>
              <a:rPr lang="de-DE" sz="1600" dirty="0" smtClean="0"/>
              <a:t>Fahren ohne Fahrerlaubnis</a:t>
            </a:r>
            <a:endParaRPr lang="de-DE" sz="1600" dirty="0"/>
          </a:p>
          <a:p>
            <a:pPr marL="285750" indent="-285750">
              <a:buFont typeface="Wingdings" panose="05000000000000000000" pitchFamily="2" charset="2"/>
              <a:buChar char="§"/>
            </a:pPr>
            <a:r>
              <a:rPr lang="de-DE" sz="1600" dirty="0"/>
              <a:t>Nicht angelegter </a:t>
            </a:r>
            <a:r>
              <a:rPr lang="de-DE" sz="1600" dirty="0" smtClean="0"/>
              <a:t>Sicherheitsgurt</a:t>
            </a:r>
            <a:endParaRPr lang="de-DE" sz="1600" dirty="0"/>
          </a:p>
          <a:p>
            <a:pPr marL="285750" indent="-285750">
              <a:buFont typeface="Wingdings" panose="05000000000000000000" pitchFamily="2" charset="2"/>
              <a:buChar char="§"/>
            </a:pPr>
            <a:r>
              <a:rPr lang="de-DE" sz="1600" dirty="0" smtClean="0"/>
              <a:t>Ein-und Aussteigen, </a:t>
            </a:r>
            <a:r>
              <a:rPr lang="de-DE" sz="1600" dirty="0" err="1" smtClean="0"/>
              <a:t>Be</a:t>
            </a:r>
            <a:r>
              <a:rPr lang="de-DE" sz="1600" dirty="0" smtClean="0"/>
              <a:t>- und Entladen</a:t>
            </a:r>
            <a:endParaRPr lang="de-DE" sz="1600" dirty="0"/>
          </a:p>
          <a:p>
            <a:pPr marL="285750" indent="-285750">
              <a:buFont typeface="Wingdings" panose="05000000000000000000" pitchFamily="2" charset="2"/>
              <a:buChar char="§"/>
            </a:pPr>
            <a:r>
              <a:rPr lang="de-DE" sz="1600" dirty="0"/>
              <a:t>Fahrten auf Motorsport-Rennstrecken und Rennen</a:t>
            </a:r>
          </a:p>
          <a:p>
            <a:pPr marL="285750" indent="-285750">
              <a:buFont typeface="Wingdings" panose="05000000000000000000" pitchFamily="2" charset="2"/>
              <a:buChar char="§"/>
            </a:pPr>
            <a:r>
              <a:rPr lang="de-DE" sz="1600" dirty="0"/>
              <a:t>Straftat etc</a:t>
            </a:r>
            <a:r>
              <a:rPr lang="de-DE" sz="1600" dirty="0" smtClean="0"/>
              <a:t>.</a:t>
            </a:r>
          </a:p>
          <a:p>
            <a:r>
              <a:rPr lang="de-DE" sz="1600" dirty="0" smtClean="0"/>
              <a:t>Die Versicherer regeln die Ausschlüsse unterschiedlich. </a:t>
            </a:r>
          </a:p>
          <a:p>
            <a:r>
              <a:rPr lang="de-DE" sz="1600" dirty="0" smtClean="0"/>
              <a:t>z.B.  Die Gurtpflicht, sie kann </a:t>
            </a:r>
            <a:r>
              <a:rPr lang="de-DE" sz="1600" dirty="0"/>
              <a:t>über Ausschlüsse oder Obliegenheiten geregelt sein, bis hin zum </a:t>
            </a:r>
            <a:r>
              <a:rPr lang="de-DE" sz="1600" dirty="0" smtClean="0"/>
              <a:t>Verzicht (z.B. Dialog sie kürzt nur um 50% die Leistungen.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970976295"/>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231</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endParaRPr lang="de-DE" sz="18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606183334"/>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232</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endParaRPr lang="de-DE" sz="1800" dirty="0"/>
          </a:p>
          <a:p>
            <a:pPr>
              <a:spcBef>
                <a:spcPct val="50000"/>
              </a:spcBef>
            </a:pPr>
            <a:r>
              <a:rPr lang="de-DE" sz="1800" dirty="0" smtClean="0"/>
              <a:t>Die </a:t>
            </a:r>
            <a:r>
              <a:rPr lang="de-DE" sz="1800" dirty="0"/>
              <a:t>Prämienhöhe richtet sich </a:t>
            </a:r>
            <a:r>
              <a:rPr lang="de-DE" sz="1800" dirty="0" smtClean="0"/>
              <a:t>nach </a:t>
            </a:r>
            <a:r>
              <a:rPr lang="de-DE" sz="1800" dirty="0"/>
              <a:t>der Anzahl der schadenfreien Jahre und der Anzahl der Vorschäden</a:t>
            </a:r>
            <a:r>
              <a:rPr lang="de-DE" sz="1800" dirty="0" smtClean="0"/>
              <a:t>.</a:t>
            </a:r>
          </a:p>
          <a:p>
            <a:pPr>
              <a:spcBef>
                <a:spcPct val="50000"/>
              </a:spcBef>
            </a:pPr>
            <a:r>
              <a:rPr lang="de-DE" sz="1800" dirty="0" smtClean="0"/>
              <a:t>Dem </a:t>
            </a:r>
            <a:r>
              <a:rPr lang="de-DE" sz="1800" dirty="0"/>
              <a:t>sogenannten „Schadenverlauf“. </a:t>
            </a:r>
            <a:endParaRPr lang="de-DE" sz="1800" dirty="0" smtClean="0"/>
          </a:p>
          <a:p>
            <a:pPr>
              <a:spcBef>
                <a:spcPct val="50000"/>
              </a:spcBef>
            </a:pPr>
            <a:r>
              <a:rPr lang="de-DE" sz="1800" dirty="0" smtClean="0"/>
              <a:t>Aus </a:t>
            </a:r>
            <a:r>
              <a:rPr lang="de-DE" sz="1800" dirty="0"/>
              <a:t>den Tabellen der Gesellschaften </a:t>
            </a:r>
            <a:r>
              <a:rPr lang="de-DE" sz="1800" dirty="0" smtClean="0"/>
              <a:t>können </a:t>
            </a:r>
            <a:r>
              <a:rPr lang="de-DE" sz="1800" dirty="0"/>
              <a:t>die jeweilige Schadenfreiheitsklasse mit dem dazugehörigen Prämiensatz ins Prozent abgelesen werden. </a:t>
            </a:r>
            <a:endParaRPr lang="de-DE" sz="1800" dirty="0" smtClean="0"/>
          </a:p>
          <a:p>
            <a:pPr>
              <a:spcBef>
                <a:spcPct val="50000"/>
              </a:spcBef>
            </a:pPr>
            <a:r>
              <a:rPr lang="de-DE" sz="1800" dirty="0" smtClean="0"/>
              <a:t>Dieser </a:t>
            </a:r>
            <a:r>
              <a:rPr lang="de-DE" sz="1800" dirty="0"/>
              <a:t>Prozentsatz ist dann mit der Tarifprämie (100 %) ins Verhältnis </a:t>
            </a:r>
            <a:r>
              <a:rPr lang="de-DE" sz="1800" dirty="0" smtClean="0"/>
              <a:t>gesetzt. </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969853224"/>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233</a:t>
            </a:fld>
            <a:endParaRPr lang="de-DE"/>
          </a:p>
        </p:txBody>
      </p:sp>
      <p:sp>
        <p:nvSpPr>
          <p:cNvPr id="3" name="Textplatzhalter 2"/>
          <p:cNvSpPr>
            <a:spLocks noGrp="1"/>
          </p:cNvSpPr>
          <p:nvPr>
            <p:ph type="body" sz="quarter" idx="10"/>
          </p:nvPr>
        </p:nvSpPr>
        <p:spPr/>
        <p:txBody>
          <a:bodyPr/>
          <a:lstStyle/>
          <a:p>
            <a:r>
              <a:rPr lang="de-DE" dirty="0" smtClean="0"/>
              <a:t>Schadenfreiheitsrabatt-System | Beispielhaftes Rabattsystem</a:t>
            </a:r>
            <a:endParaRPr lang="de-DE" dirty="0"/>
          </a:p>
        </p:txBody>
      </p:sp>
      <p:sp>
        <p:nvSpPr>
          <p:cNvPr id="4" name="Textplatzhalter 3"/>
          <p:cNvSpPr>
            <a:spLocks noGrp="1"/>
          </p:cNvSpPr>
          <p:nvPr>
            <p:ph type="body" sz="half" idx="2"/>
          </p:nvPr>
        </p:nvSpPr>
        <p:spPr/>
        <p:txBody>
          <a:bodyPr/>
          <a:lstStyle/>
          <a:p>
            <a:pPr>
              <a:spcBef>
                <a:spcPct val="0"/>
              </a:spcBef>
            </a:pPr>
            <a:endParaRPr lang="de-DE" altLang="de-DE" sz="1600" b="1" u="sng" dirty="0" smtClean="0"/>
          </a:p>
          <a:p>
            <a:pPr>
              <a:spcBef>
                <a:spcPct val="0"/>
              </a:spcBef>
            </a:pPr>
            <a:r>
              <a:rPr lang="de-DE" sz="1600" dirty="0"/>
              <a:t>Das Schadenfreiheitsrabatt-System </a:t>
            </a:r>
            <a:r>
              <a:rPr lang="de-DE" sz="1600" dirty="0" smtClean="0"/>
              <a:t>gibt</a:t>
            </a:r>
          </a:p>
          <a:p>
            <a:pPr>
              <a:spcBef>
                <a:spcPct val="0"/>
              </a:spcBef>
            </a:pPr>
            <a:r>
              <a:rPr lang="de-DE" sz="1600" dirty="0" smtClean="0"/>
              <a:t>Es nur im Bereich der Haftpflicht- sowie </a:t>
            </a:r>
          </a:p>
          <a:p>
            <a:pPr>
              <a:spcBef>
                <a:spcPct val="0"/>
              </a:spcBef>
            </a:pPr>
            <a:r>
              <a:rPr lang="de-DE" sz="1600" dirty="0" smtClean="0"/>
              <a:t>der </a:t>
            </a:r>
            <a:r>
              <a:rPr lang="de-DE" sz="1600" dirty="0"/>
              <a:t>Vollkaskoversicherung. </a:t>
            </a:r>
            <a:endParaRPr lang="de-DE" sz="1600" dirty="0" smtClean="0"/>
          </a:p>
          <a:p>
            <a:pPr>
              <a:spcBef>
                <a:spcPct val="0"/>
              </a:spcBef>
            </a:pPr>
            <a:endParaRPr lang="de-DE" sz="1600" dirty="0"/>
          </a:p>
          <a:p>
            <a:pPr>
              <a:spcBef>
                <a:spcPct val="0"/>
              </a:spcBef>
            </a:pPr>
            <a:r>
              <a:rPr lang="de-DE" sz="1600" dirty="0" smtClean="0"/>
              <a:t>Einen </a:t>
            </a:r>
            <a:r>
              <a:rPr lang="de-DE" sz="1600" dirty="0"/>
              <a:t>Schadenfreiheitsrabatt </a:t>
            </a:r>
            <a:endParaRPr lang="de-DE" sz="1600" dirty="0" smtClean="0"/>
          </a:p>
          <a:p>
            <a:pPr>
              <a:spcBef>
                <a:spcPct val="0"/>
              </a:spcBef>
            </a:pPr>
            <a:r>
              <a:rPr lang="de-DE" sz="1600" dirty="0" smtClean="0"/>
              <a:t>in </a:t>
            </a:r>
            <a:r>
              <a:rPr lang="de-DE" sz="1600" dirty="0"/>
              <a:t>der </a:t>
            </a:r>
            <a:r>
              <a:rPr lang="de-DE" sz="1600" dirty="0" smtClean="0"/>
              <a:t>Teilkaskoversicherung gibt es nicht</a:t>
            </a:r>
            <a:r>
              <a:rPr lang="de-DE" sz="1600" dirty="0"/>
              <a:t>!</a:t>
            </a:r>
            <a:endParaRPr lang="de-DE" altLang="de-DE" sz="1600" b="1" u="sng" dirty="0"/>
          </a:p>
          <a:p>
            <a:pPr>
              <a:spcBef>
                <a:spcPct val="0"/>
              </a:spcBef>
            </a:pPr>
            <a:endParaRPr lang="de-DE" altLang="de-DE" sz="1600" b="1" u="sng" dirty="0" smtClean="0"/>
          </a:p>
          <a:p>
            <a:pPr>
              <a:spcBef>
                <a:spcPct val="0"/>
              </a:spcBef>
            </a:pPr>
            <a:endParaRPr lang="de-DE" altLang="de-DE" sz="1600" b="1" u="sng" dirty="0"/>
          </a:p>
          <a:p>
            <a:pPr>
              <a:spcBef>
                <a:spcPct val="0"/>
              </a:spcBef>
            </a:pPr>
            <a:endParaRPr lang="de-DE" altLang="de-DE" sz="1600" b="1" u="sng" dirty="0" smtClean="0"/>
          </a:p>
          <a:p>
            <a:pPr>
              <a:spcBef>
                <a:spcPct val="0"/>
              </a:spcBef>
            </a:pPr>
            <a:endParaRPr lang="de-DE" altLang="de-DE" sz="1600" b="1" u="sng" dirty="0" smtClean="0"/>
          </a:p>
          <a:p>
            <a:pPr>
              <a:spcBef>
                <a:spcPct val="0"/>
              </a:spcBef>
            </a:pPr>
            <a:r>
              <a:rPr lang="de-DE" altLang="de-DE" sz="1600" b="1" u="sng" dirty="0" smtClean="0"/>
              <a:t>Hinweis</a:t>
            </a:r>
            <a:r>
              <a:rPr lang="de-DE" altLang="de-DE" sz="1600" b="1" u="sng" dirty="0"/>
              <a:t>:</a:t>
            </a:r>
          </a:p>
          <a:p>
            <a:pPr>
              <a:spcBef>
                <a:spcPct val="0"/>
              </a:spcBef>
            </a:pPr>
            <a:r>
              <a:rPr lang="de-DE" altLang="de-DE" sz="1600" b="1" dirty="0" smtClean="0"/>
              <a:t>Die verlängerte SF-Staffel ist seit 2012 </a:t>
            </a:r>
          </a:p>
          <a:p>
            <a:pPr>
              <a:spcBef>
                <a:spcPct val="0"/>
              </a:spcBef>
            </a:pPr>
            <a:r>
              <a:rPr lang="de-DE" altLang="de-DE" sz="1600" b="1" dirty="0" smtClean="0"/>
              <a:t>fast marktweit </a:t>
            </a:r>
            <a:r>
              <a:rPr lang="de-DE" altLang="de-DE" sz="1600" b="1" dirty="0"/>
              <a:t>eingeführt</a:t>
            </a:r>
            <a:r>
              <a:rPr lang="de-DE" altLang="de-DE" sz="1600" b="1" dirty="0" smtClean="0"/>
              <a:t>.</a:t>
            </a:r>
          </a:p>
          <a:p>
            <a:pPr>
              <a:spcBef>
                <a:spcPct val="0"/>
              </a:spcBef>
            </a:pPr>
            <a:r>
              <a:rPr lang="de-DE" altLang="de-DE" sz="1600" b="1" dirty="0" smtClean="0"/>
              <a:t>Heute gibt es Staffeln zu SF50</a:t>
            </a:r>
            <a:endParaRPr lang="de-DE" altLang="de-DE" sz="1600" b="1" dirty="0"/>
          </a:p>
          <a:p>
            <a:pPr>
              <a:spcBef>
                <a:spcPct val="50000"/>
              </a:spcBef>
            </a:pPr>
            <a:r>
              <a:rPr lang="de-DE" altLang="de-DE" sz="1600" b="1" dirty="0" smtClean="0"/>
              <a:t>Die alten Tabellen gingen bis SF25</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6" descr="SFR Staffe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2191" y="2247681"/>
            <a:ext cx="2440361" cy="421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4559149"/>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234</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r>
              <a:rPr lang="de-DE" sz="1800" b="1" dirty="0" smtClean="0"/>
              <a:t>Ersteinstufung</a:t>
            </a:r>
          </a:p>
          <a:p>
            <a:pPr>
              <a:spcBef>
                <a:spcPct val="50000"/>
              </a:spcBef>
            </a:pPr>
            <a:endParaRPr lang="de-DE" sz="1800" b="1" dirty="0"/>
          </a:p>
          <a:p>
            <a:pPr>
              <a:spcBef>
                <a:spcPct val="50000"/>
              </a:spcBef>
            </a:pPr>
            <a:r>
              <a:rPr lang="de-DE" sz="1800" dirty="0" smtClean="0"/>
              <a:t>Die Ersteinstufung </a:t>
            </a:r>
            <a:r>
              <a:rPr lang="de-DE" sz="1800" dirty="0"/>
              <a:t>in SF-Klasse 0 </a:t>
            </a:r>
            <a:endParaRPr lang="de-DE" sz="1800" dirty="0" smtClean="0"/>
          </a:p>
          <a:p>
            <a:pPr>
              <a:spcBef>
                <a:spcPct val="50000"/>
              </a:spcBef>
            </a:pPr>
            <a:endParaRPr lang="de-DE" sz="1800" dirty="0" smtClean="0"/>
          </a:p>
          <a:p>
            <a:pPr>
              <a:spcBef>
                <a:spcPct val="50000"/>
              </a:spcBef>
            </a:pPr>
            <a:r>
              <a:rPr lang="de-DE" sz="1800" dirty="0" smtClean="0"/>
              <a:t>Beginnt der </a:t>
            </a:r>
            <a:r>
              <a:rPr lang="de-DE" sz="1800" dirty="0"/>
              <a:t>Vertrag ohne Übernahme eines Schadenverlaufs </a:t>
            </a:r>
            <a:r>
              <a:rPr lang="de-DE" sz="1800" dirty="0" smtClean="0"/>
              <a:t>wird </a:t>
            </a:r>
            <a:r>
              <a:rPr lang="de-DE" sz="1800" dirty="0"/>
              <a:t>er in die SF-Klasse 0 eingestuft. </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264922483"/>
      </p:ext>
    </p:extLst>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235</a:t>
            </a:fld>
            <a:endParaRPr lang="de-DE"/>
          </a:p>
        </p:txBody>
      </p:sp>
      <p:sp>
        <p:nvSpPr>
          <p:cNvPr id="3" name="Textplatzhalter 2"/>
          <p:cNvSpPr>
            <a:spLocks noGrp="1"/>
          </p:cNvSpPr>
          <p:nvPr>
            <p:ph type="body" sz="quarter" idx="10"/>
          </p:nvPr>
        </p:nvSpPr>
        <p:spPr/>
        <p:txBody>
          <a:bodyPr/>
          <a:lstStyle/>
          <a:p>
            <a:r>
              <a:rPr lang="de-DE" dirty="0"/>
              <a:t>Schadenfreiheitsrabatt-System | Sondereinstufungen</a:t>
            </a:r>
          </a:p>
        </p:txBody>
      </p:sp>
      <p:sp>
        <p:nvSpPr>
          <p:cNvPr id="4" name="Textplatzhalter 3"/>
          <p:cNvSpPr>
            <a:spLocks noGrp="1"/>
          </p:cNvSpPr>
          <p:nvPr>
            <p:ph type="body" sz="half" idx="2"/>
          </p:nvPr>
        </p:nvSpPr>
        <p:spPr>
          <a:xfrm>
            <a:off x="369357" y="2247682"/>
            <a:ext cx="11343218" cy="3803984"/>
          </a:xfrm>
        </p:spPr>
        <p:txBody>
          <a:bodyPr/>
          <a:lstStyle/>
          <a:p>
            <a:pPr>
              <a:spcBef>
                <a:spcPct val="50000"/>
              </a:spcBef>
            </a:pPr>
            <a:r>
              <a:rPr lang="de-DE" sz="1800" b="1" dirty="0" smtClean="0"/>
              <a:t>Sonderersteinstufung </a:t>
            </a:r>
            <a:r>
              <a:rPr lang="de-DE" sz="1800" b="1" dirty="0"/>
              <a:t>eines Pkw in SF-Klasse ½, 1 oder </a:t>
            </a:r>
            <a:r>
              <a:rPr lang="de-DE" sz="1800" b="1" dirty="0" smtClean="0"/>
              <a:t>3</a:t>
            </a:r>
          </a:p>
          <a:p>
            <a:pPr>
              <a:spcBef>
                <a:spcPct val="50000"/>
              </a:spcBef>
            </a:pPr>
            <a:endParaRPr lang="de-DE" sz="1800" dirty="0" smtClean="0"/>
          </a:p>
          <a:p>
            <a:pPr marL="285750" indent="-285750">
              <a:spcBef>
                <a:spcPct val="50000"/>
              </a:spcBef>
              <a:buFont typeface="Wingdings" panose="05000000000000000000" pitchFamily="2" charset="2"/>
              <a:buChar char="§"/>
            </a:pPr>
            <a:r>
              <a:rPr lang="de-DE" sz="1800" dirty="0" smtClean="0"/>
              <a:t>Sonderersteinstufung </a:t>
            </a:r>
            <a:r>
              <a:rPr lang="de-DE" sz="1800" dirty="0"/>
              <a:t>in SF-Klasse </a:t>
            </a:r>
            <a:r>
              <a:rPr lang="de-DE" sz="1800" dirty="0" smtClean="0"/>
              <a:t>½</a:t>
            </a:r>
            <a:r>
              <a:rPr lang="de-DE" sz="1800" b="1" dirty="0" smtClean="0"/>
              <a:t>  </a:t>
            </a:r>
            <a:r>
              <a:rPr lang="de-DE" sz="1800" dirty="0" smtClean="0"/>
              <a:t>aufgrund EU-Führerscheins (3 Jahre)</a:t>
            </a:r>
          </a:p>
          <a:p>
            <a:pPr marL="285750" indent="-285750">
              <a:spcBef>
                <a:spcPct val="50000"/>
              </a:spcBef>
              <a:buFont typeface="Wingdings" panose="05000000000000000000" pitchFamily="2" charset="2"/>
              <a:buChar char="§"/>
            </a:pPr>
            <a:r>
              <a:rPr lang="de-DE" sz="1800" dirty="0"/>
              <a:t>Sonderersteinstufung in SF-Klasse 1 </a:t>
            </a:r>
            <a:r>
              <a:rPr lang="de-DE" sz="1800" dirty="0" smtClean="0"/>
              <a:t>  bei Zweitwagen</a:t>
            </a:r>
          </a:p>
          <a:p>
            <a:pPr marL="285750" indent="-285750">
              <a:spcBef>
                <a:spcPct val="50000"/>
              </a:spcBef>
              <a:buFont typeface="Wingdings" panose="05000000000000000000" pitchFamily="2" charset="2"/>
              <a:buChar char="§"/>
            </a:pPr>
            <a:r>
              <a:rPr lang="de-DE" sz="1800" dirty="0" smtClean="0"/>
              <a:t>Sondereinstufung       </a:t>
            </a:r>
            <a:r>
              <a:rPr lang="de-DE" sz="1800" dirty="0"/>
              <a:t>in SF-Klasse </a:t>
            </a:r>
            <a:r>
              <a:rPr lang="de-DE" sz="1800" dirty="0" smtClean="0"/>
              <a:t>3   bei </a:t>
            </a:r>
            <a:r>
              <a:rPr lang="de-DE" sz="1800" dirty="0"/>
              <a:t>Zweitwagen und Fahreralter </a:t>
            </a:r>
            <a:endParaRPr lang="de-DE" sz="1800" dirty="0" smtClean="0"/>
          </a:p>
          <a:p>
            <a:pPr>
              <a:spcBef>
                <a:spcPct val="50000"/>
              </a:spcBef>
            </a:pPr>
            <a:endParaRPr lang="de-DE" sz="1800" dirty="0" smtClean="0"/>
          </a:p>
          <a:p>
            <a:pPr>
              <a:spcBef>
                <a:spcPct val="50000"/>
              </a:spcBef>
            </a:pPr>
            <a:r>
              <a:rPr lang="de-DE" sz="1800" dirty="0" smtClean="0"/>
              <a:t>Hinweis</a:t>
            </a:r>
            <a:endParaRPr lang="de-DE" sz="1800" dirty="0"/>
          </a:p>
          <a:p>
            <a:pPr>
              <a:spcBef>
                <a:spcPct val="50000"/>
              </a:spcBef>
            </a:pPr>
            <a:r>
              <a:rPr lang="de-DE" sz="1800" dirty="0" smtClean="0"/>
              <a:t>Diese Sondereinstufungen werden in der Regel auch anstandslos bei einem Versichererwechsel übernommen. Es gibt darüber hinaus noch viele weitere Sondereinstufungen</a:t>
            </a:r>
          </a:p>
          <a:p>
            <a:pPr>
              <a:spcBef>
                <a:spcPct val="50000"/>
              </a:spcBef>
            </a:pPr>
            <a:r>
              <a:rPr lang="de-DE" sz="1800" dirty="0" smtClean="0"/>
              <a:t>z.B. </a:t>
            </a:r>
            <a:r>
              <a:rPr lang="de-DE" sz="1800" dirty="0"/>
              <a:t>Sonderersteinstufung in SF-Klasse </a:t>
            </a:r>
            <a:r>
              <a:rPr lang="de-DE" sz="1800" dirty="0" smtClean="0"/>
              <a:t>8   </a:t>
            </a:r>
            <a:r>
              <a:rPr lang="de-DE" sz="1800" dirty="0"/>
              <a:t>bei </a:t>
            </a:r>
            <a:r>
              <a:rPr lang="de-DE" sz="1800" dirty="0" smtClean="0"/>
              <a:t>Zweitwagen oder selbige wie im Hauptvertrag</a:t>
            </a:r>
            <a:endParaRPr lang="de-DE" sz="1800" dirty="0"/>
          </a:p>
          <a:p>
            <a:pPr>
              <a:spcBef>
                <a:spcPct val="50000"/>
              </a:spcBef>
            </a:pPr>
            <a:endParaRPr lang="de-DE" sz="18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175622989"/>
      </p:ext>
    </p:extLst>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236</a:t>
            </a:fld>
            <a:endParaRPr lang="de-DE"/>
          </a:p>
        </p:txBody>
      </p:sp>
      <p:sp>
        <p:nvSpPr>
          <p:cNvPr id="3" name="Textplatzhalter 2"/>
          <p:cNvSpPr>
            <a:spLocks noGrp="1"/>
          </p:cNvSpPr>
          <p:nvPr>
            <p:ph type="body" sz="quarter" idx="10"/>
          </p:nvPr>
        </p:nvSpPr>
        <p:spPr/>
        <p:txBody>
          <a:bodyPr/>
          <a:lstStyle/>
          <a:p>
            <a:r>
              <a:rPr lang="de-DE" dirty="0" smtClean="0"/>
              <a:t>Schadenfreiheitsrabatt-System | Sondereinstufungen</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dirty="0"/>
          </a:p>
          <a:p>
            <a:pPr>
              <a:spcBef>
                <a:spcPct val="5000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3411625" y="2247681"/>
            <a:ext cx="7594361" cy="4133640"/>
          </a:xfrm>
          <a:prstGeom prst="rect">
            <a:avLst/>
          </a:prstGeom>
        </p:spPr>
      </p:pic>
      <p:sp>
        <p:nvSpPr>
          <p:cNvPr id="7" name="Textplatzhalter 3"/>
          <p:cNvSpPr txBox="1">
            <a:spLocks/>
          </p:cNvSpPr>
          <p:nvPr/>
        </p:nvSpPr>
        <p:spPr>
          <a:xfrm>
            <a:off x="521757" y="2400081"/>
            <a:ext cx="2420948" cy="43499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50000"/>
              </a:spcBef>
            </a:pPr>
            <a:r>
              <a:rPr lang="de-DE" altLang="de-DE" sz="1600" u="sng" dirty="0" smtClean="0"/>
              <a:t>Sonderregelung für Zweitwagen:</a:t>
            </a:r>
          </a:p>
          <a:p>
            <a:pPr>
              <a:spcBef>
                <a:spcPct val="50000"/>
              </a:spcBef>
            </a:pPr>
            <a:endParaRPr lang="de-DE" altLang="de-DE" sz="1600" dirty="0" smtClean="0"/>
          </a:p>
          <a:p>
            <a:pPr>
              <a:spcBef>
                <a:spcPct val="50000"/>
              </a:spcBef>
            </a:pPr>
            <a:endParaRPr lang="de-DE" altLang="de-DE" sz="1600" dirty="0"/>
          </a:p>
        </p:txBody>
      </p:sp>
    </p:spTree>
    <p:extLst>
      <p:ext uri="{BB962C8B-B14F-4D97-AF65-F5344CB8AC3E}">
        <p14:creationId xmlns:p14="http://schemas.microsoft.com/office/powerpoint/2010/main" val="1718651724"/>
      </p:ext>
    </p:extLst>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237</a:t>
            </a:fld>
            <a:endParaRPr lang="de-DE"/>
          </a:p>
        </p:txBody>
      </p:sp>
      <p:sp>
        <p:nvSpPr>
          <p:cNvPr id="3" name="Textplatzhalter 2"/>
          <p:cNvSpPr>
            <a:spLocks noGrp="1"/>
          </p:cNvSpPr>
          <p:nvPr>
            <p:ph type="body" sz="quarter" idx="10"/>
          </p:nvPr>
        </p:nvSpPr>
        <p:spPr/>
        <p:txBody>
          <a:bodyPr/>
          <a:lstStyle/>
          <a:p>
            <a:r>
              <a:rPr lang="de-DE" dirty="0"/>
              <a:t>Schadenfreiheitsrabatt-System | Sondereinstufungen</a:t>
            </a:r>
          </a:p>
        </p:txBody>
      </p:sp>
      <p:sp>
        <p:nvSpPr>
          <p:cNvPr id="4" name="Textplatzhalter 3"/>
          <p:cNvSpPr>
            <a:spLocks noGrp="1"/>
          </p:cNvSpPr>
          <p:nvPr>
            <p:ph type="body" sz="half" idx="2"/>
          </p:nvPr>
        </p:nvSpPr>
        <p:spPr/>
        <p:txBody>
          <a:bodyPr/>
          <a:lstStyle/>
          <a:p>
            <a:pPr>
              <a:spcBef>
                <a:spcPct val="50000"/>
              </a:spcBef>
            </a:pPr>
            <a:endParaRPr lang="de-DE" altLang="de-DE" sz="1600" dirty="0"/>
          </a:p>
          <a:p>
            <a:pPr>
              <a:spcBef>
                <a:spcPct val="5000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3389871" y="1953376"/>
            <a:ext cx="7594361" cy="41336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7" name="Textplatzhalter 3"/>
          <p:cNvSpPr txBox="1">
            <a:spLocks/>
          </p:cNvSpPr>
          <p:nvPr/>
        </p:nvSpPr>
        <p:spPr>
          <a:xfrm>
            <a:off x="521757" y="2400081"/>
            <a:ext cx="2420948" cy="43499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50000"/>
              </a:spcBef>
            </a:pPr>
            <a:r>
              <a:rPr lang="de-DE" altLang="de-DE" sz="1600" u="sng" dirty="0" smtClean="0"/>
              <a:t>Sonderregelung für Zweitwagen:</a:t>
            </a:r>
          </a:p>
          <a:p>
            <a:pPr>
              <a:spcBef>
                <a:spcPct val="50000"/>
              </a:spcBef>
            </a:pPr>
            <a:endParaRPr lang="de-DE" altLang="de-DE" sz="1600" dirty="0" smtClean="0"/>
          </a:p>
          <a:p>
            <a:pPr>
              <a:spcBef>
                <a:spcPct val="50000"/>
              </a:spcBef>
            </a:pPr>
            <a:endParaRPr lang="de-DE" altLang="de-DE" sz="1600" dirty="0"/>
          </a:p>
        </p:txBody>
      </p:sp>
      <p:sp>
        <p:nvSpPr>
          <p:cNvPr id="9" name="Rechteck 8"/>
          <p:cNvSpPr/>
          <p:nvPr/>
        </p:nvSpPr>
        <p:spPr>
          <a:xfrm rot="21346443">
            <a:off x="606110" y="3285781"/>
            <a:ext cx="9795520" cy="1477328"/>
          </a:xfrm>
          <a:prstGeom prst="rect">
            <a:avLst/>
          </a:prstGeom>
        </p:spPr>
        <p:txBody>
          <a:bodyPr wrap="square">
            <a:spAutoFit/>
          </a:bodyPr>
          <a:lstStyle/>
          <a:p>
            <a:pPr algn="ctr">
              <a:spcBef>
                <a:spcPct val="50000"/>
              </a:spcBef>
            </a:pPr>
            <a:r>
              <a:rPr lang="de-DE" altLang="de-DE" b="1" dirty="0">
                <a:solidFill>
                  <a:srgbClr val="FF0000"/>
                </a:solidFill>
              </a:rPr>
              <a:t>!!!!!!!!! ACHTUNG Wichtiger Hinweis:!!!!!!!</a:t>
            </a:r>
          </a:p>
          <a:p>
            <a:pPr algn="ctr">
              <a:spcBef>
                <a:spcPct val="50000"/>
              </a:spcBef>
            </a:pPr>
            <a:r>
              <a:rPr lang="de-DE" altLang="de-DE" b="1" dirty="0">
                <a:solidFill>
                  <a:srgbClr val="FF0000"/>
                </a:solidFill>
              </a:rPr>
              <a:t>Da jede Gesellschaft die Beitragssätze (%) frei gestalten kann, sollten Sie Ihren Kunden immer nach der Schadenfreiheitsklasse und nicht nach den Prozenten fragen!!! </a:t>
            </a:r>
          </a:p>
          <a:p>
            <a:pPr algn="ctr">
              <a:spcBef>
                <a:spcPct val="50000"/>
              </a:spcBef>
            </a:pPr>
            <a:r>
              <a:rPr lang="de-DE" altLang="de-DE" b="1" dirty="0">
                <a:solidFill>
                  <a:srgbClr val="FF0000"/>
                </a:solidFill>
              </a:rPr>
              <a:t>Sonstige Sondereistufungen werden auch nicht immer übernommen</a:t>
            </a:r>
          </a:p>
        </p:txBody>
      </p:sp>
    </p:spTree>
    <p:extLst>
      <p:ext uri="{BB962C8B-B14F-4D97-AF65-F5344CB8AC3E}">
        <p14:creationId xmlns:p14="http://schemas.microsoft.com/office/powerpoint/2010/main" val="1976304724"/>
      </p:ext>
    </p:extLst>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238</a:t>
            </a:fld>
            <a:endParaRPr lang="de-DE"/>
          </a:p>
        </p:txBody>
      </p:sp>
      <p:sp>
        <p:nvSpPr>
          <p:cNvPr id="3" name="Textplatzhalter 2"/>
          <p:cNvSpPr>
            <a:spLocks noGrp="1"/>
          </p:cNvSpPr>
          <p:nvPr>
            <p:ph type="body" sz="quarter" idx="10"/>
          </p:nvPr>
        </p:nvSpPr>
        <p:spPr/>
        <p:txBody>
          <a:bodyPr/>
          <a:lstStyle/>
          <a:p>
            <a:r>
              <a:rPr lang="de-DE" dirty="0" smtClean="0"/>
              <a:t>Schadenfreiheitsrabatt-System | Rückstufung im Schadenfall</a:t>
            </a:r>
            <a:endParaRPr lang="de-DE" dirty="0"/>
          </a:p>
        </p:txBody>
      </p:sp>
      <p:sp>
        <p:nvSpPr>
          <p:cNvPr id="4" name="Textplatzhalter 3"/>
          <p:cNvSpPr>
            <a:spLocks noGrp="1"/>
          </p:cNvSpPr>
          <p:nvPr>
            <p:ph type="body" sz="half" idx="2"/>
          </p:nvPr>
        </p:nvSpPr>
        <p:spPr/>
        <p:txBody>
          <a:bodyPr/>
          <a:lstStyle/>
          <a:p>
            <a:pPr marL="285750" indent="-285750">
              <a:spcBef>
                <a:spcPct val="0"/>
              </a:spcBef>
              <a:buFont typeface="Wingdings" panose="05000000000000000000" pitchFamily="2" charset="2"/>
              <a:buChar char="§"/>
            </a:pPr>
            <a:endParaRPr lang="de-DE" altLang="de-DE" sz="1600" b="1" dirty="0" smtClean="0"/>
          </a:p>
          <a:p>
            <a:pPr>
              <a:spcBef>
                <a:spcPct val="0"/>
              </a:spcBef>
            </a:pPr>
            <a:r>
              <a:rPr lang="de-DE" altLang="de-DE" sz="1600" b="1" dirty="0" smtClean="0"/>
              <a:t>Was passiert im Schadensfall mit dem SFR?</a:t>
            </a:r>
          </a:p>
          <a:p>
            <a:pPr>
              <a:spcBef>
                <a:spcPct val="0"/>
              </a:spcBef>
            </a:pPr>
            <a:endParaRPr lang="de-DE" altLang="de-DE" sz="1600" b="1" dirty="0"/>
          </a:p>
          <a:p>
            <a:pPr marL="285750" indent="-285750">
              <a:spcBef>
                <a:spcPct val="0"/>
              </a:spcBef>
              <a:buFont typeface="Wingdings" panose="05000000000000000000" pitchFamily="2" charset="2"/>
              <a:buChar char="§"/>
            </a:pPr>
            <a:r>
              <a:rPr lang="de-DE" altLang="de-DE" sz="1600" dirty="0" smtClean="0"/>
              <a:t>Er wird </a:t>
            </a:r>
            <a:r>
              <a:rPr lang="de-DE" altLang="de-DE" sz="1600" dirty="0"/>
              <a:t>zur nächsten Hauptfälligkeit (üblicherweise zum 01.01. des folgenden Kalenderjahres) zurückgestuft, wenn ein Versicherer aufgrund einer Schadenmeldung eine Zahlung leistet oder Rückstellungen bildet. </a:t>
            </a:r>
            <a:br>
              <a:rPr lang="de-DE" altLang="de-DE" sz="1600" dirty="0"/>
            </a:br>
            <a:endParaRPr lang="de-DE" altLang="de-DE" sz="1600" dirty="0"/>
          </a:p>
          <a:p>
            <a:pPr marL="285750" indent="-285750">
              <a:spcBef>
                <a:spcPct val="0"/>
              </a:spcBef>
              <a:buFont typeface="Wingdings" panose="05000000000000000000" pitchFamily="2" charset="2"/>
              <a:buChar char="§"/>
            </a:pPr>
            <a:r>
              <a:rPr lang="de-DE" altLang="de-DE" sz="1600" dirty="0"/>
              <a:t>Sollte der Versicherer keinen Ersatz leisten müssen, wird die Rückstufung wieder rückgängig gemacht und der Vertrag in die nächst höhere Schadenfreiheitsklasse eingestuft.</a:t>
            </a:r>
            <a:br>
              <a:rPr lang="de-DE" altLang="de-DE" sz="1600" dirty="0"/>
            </a:br>
            <a:endParaRPr lang="de-DE" altLang="de-DE" sz="1600" dirty="0"/>
          </a:p>
          <a:p>
            <a:pPr marL="285750" indent="-285750">
              <a:spcBef>
                <a:spcPct val="0"/>
              </a:spcBef>
              <a:buFont typeface="Wingdings" panose="05000000000000000000" pitchFamily="2" charset="2"/>
              <a:buChar char="§"/>
            </a:pPr>
            <a:r>
              <a:rPr lang="de-DE" altLang="de-DE" sz="1600" dirty="0"/>
              <a:t>Es besteht in der Kfz-Haftpflicht die Möglichkeit durch die Erstattung der Schadenaufwendungen (ohne Gutachterkosten, Rechtsberatungen, Prozesskosten) innerhalb von sechs bis 12 Monaten (je nach Versicherer) nach Schadenregulierung die Rückstufung zu verhindern. </a:t>
            </a:r>
            <a:r>
              <a:rPr lang="de-DE" altLang="de-DE" sz="1600" dirty="0" smtClean="0"/>
              <a:t>Viele </a:t>
            </a:r>
            <a:r>
              <a:rPr lang="de-DE" altLang="de-DE" sz="1600" dirty="0"/>
              <a:t>Versicherer bieten auch in der Vollkaskoversicherung die Möglichkeit zum sog. Schadenrückkauf an. </a:t>
            </a:r>
          </a:p>
          <a:p>
            <a:pPr>
              <a:spcBef>
                <a:spcPct val="0"/>
              </a:spcBef>
            </a:pPr>
            <a:endParaRPr lang="de-DE" altLang="de-DE" sz="1600" dirty="0" smtClean="0"/>
          </a:p>
          <a:p>
            <a:pPr>
              <a:spcBef>
                <a:spcPct val="0"/>
              </a:spcBef>
            </a:pPr>
            <a:r>
              <a:rPr lang="de-DE" altLang="de-DE" sz="1600" b="1" dirty="0" smtClean="0"/>
              <a:t>Hinweis</a:t>
            </a:r>
          </a:p>
          <a:p>
            <a:pPr>
              <a:spcBef>
                <a:spcPct val="0"/>
              </a:spcBef>
            </a:pPr>
            <a:r>
              <a:rPr lang="de-DE" altLang="de-DE" sz="1600" dirty="0" smtClean="0"/>
              <a:t>Besteht die Verpflichtung zur </a:t>
            </a:r>
            <a:r>
              <a:rPr lang="de-DE" altLang="de-DE" sz="1600" dirty="0"/>
              <a:t>Erstattung </a:t>
            </a:r>
            <a:r>
              <a:rPr lang="de-DE" altLang="de-DE" sz="1600" dirty="0" smtClean="0"/>
              <a:t>aufgrund </a:t>
            </a:r>
            <a:r>
              <a:rPr lang="de-DE" altLang="de-DE" sz="1600" dirty="0"/>
              <a:t>einer </a:t>
            </a:r>
            <a:r>
              <a:rPr lang="de-DE" altLang="de-DE" sz="1600" dirty="0" smtClean="0"/>
              <a:t>Regresspflicht, gilt dieses nicht als Rückkauf und der SFR bleibt als schadenbelastet gestuft. </a:t>
            </a:r>
            <a:endParaRPr lang="de-DE" altLang="de-DE" sz="1600" dirty="0"/>
          </a:p>
          <a:p>
            <a:pPr>
              <a:spcBef>
                <a:spcPct val="0"/>
              </a:spcBef>
            </a:pPr>
            <a:endParaRPr lang="de-DE" altLang="de-DE" sz="16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261818071"/>
      </p:ext>
    </p:extLst>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239</a:t>
            </a:fld>
            <a:endParaRPr lang="de-DE"/>
          </a:p>
        </p:txBody>
      </p:sp>
      <p:sp>
        <p:nvSpPr>
          <p:cNvPr id="3" name="Textplatzhalter 2"/>
          <p:cNvSpPr>
            <a:spLocks noGrp="1"/>
          </p:cNvSpPr>
          <p:nvPr>
            <p:ph type="body" sz="quarter" idx="10"/>
          </p:nvPr>
        </p:nvSpPr>
        <p:spPr/>
        <p:txBody>
          <a:bodyPr/>
          <a:lstStyle/>
          <a:p>
            <a:r>
              <a:rPr lang="de-DE" dirty="0"/>
              <a:t>Schadenfreiheitsrabatt-System </a:t>
            </a:r>
            <a:r>
              <a:rPr lang="de-DE" dirty="0" smtClean="0"/>
              <a:t>| </a:t>
            </a:r>
            <a:r>
              <a:rPr lang="de-DE" dirty="0"/>
              <a:t>Rückstufung im Schadenfall</a:t>
            </a:r>
          </a:p>
        </p:txBody>
      </p:sp>
      <p:sp>
        <p:nvSpPr>
          <p:cNvPr id="4" name="Textplatzhalter 3"/>
          <p:cNvSpPr>
            <a:spLocks noGrp="1"/>
          </p:cNvSpPr>
          <p:nvPr>
            <p:ph type="body" sz="half" idx="2"/>
          </p:nvPr>
        </p:nvSpPr>
        <p:spPr>
          <a:xfrm>
            <a:off x="369357" y="2247681"/>
            <a:ext cx="2614912" cy="4349969"/>
          </a:xfrm>
        </p:spPr>
        <p:txBody>
          <a:bodyPr/>
          <a:lstStyle/>
          <a:p>
            <a:pPr>
              <a:spcBef>
                <a:spcPct val="50000"/>
              </a:spcBef>
            </a:pPr>
            <a:r>
              <a:rPr lang="de-DE" altLang="de-DE" sz="1600" u="sng" dirty="0"/>
              <a:t>Hinweis:</a:t>
            </a:r>
            <a:r>
              <a:rPr lang="de-DE" altLang="de-DE" sz="1600" dirty="0"/>
              <a:t> </a:t>
            </a:r>
          </a:p>
          <a:p>
            <a:pPr>
              <a:spcBef>
                <a:spcPct val="50000"/>
              </a:spcBef>
            </a:pPr>
            <a:r>
              <a:rPr lang="de-DE" altLang="de-DE" sz="1600" dirty="0"/>
              <a:t>Die Rückstufungstabellen unterscheiden sich je Gesellschaft und Tarif teilweise nicht unerheblich! Daher empfiehlt es sich immer, diese genau zu prüfen, damit man im Schadenfall keine bösen Überraschungen erlebt! </a:t>
            </a:r>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Grafik 10" descr="SFR Staffel Rückstufu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3796" y="2210986"/>
            <a:ext cx="3424653" cy="427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17884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ich versehentlich einen Schaden verursache, springt die Versicherung ein. Das gilt für alle Lebensbereiche.“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Sicher? Prüfen Sie lieber noch mal, ob Sie auch für </a:t>
            </a:r>
            <a:r>
              <a:rPr lang="de-DE" sz="1600" i="1" dirty="0"/>
              <a:t>Internetschäden</a:t>
            </a:r>
            <a:r>
              <a:rPr lang="de-DE" sz="1600" dirty="0"/>
              <a:t> abgesichert sind. Denn die Übermittlung und Bereitstellung elektronischer Daten, etwa durch E-Mail oder im Internet, ist möglicherweise mit Risiken verbunden, die zur Haftung führen können. Ein guter Vertrag sollte das berücksichtigen.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675785697"/>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240</a:t>
            </a:fld>
            <a:endParaRPr lang="de-DE"/>
          </a:p>
        </p:txBody>
      </p:sp>
      <p:sp>
        <p:nvSpPr>
          <p:cNvPr id="3" name="Textplatzhalter 2"/>
          <p:cNvSpPr>
            <a:spLocks noGrp="1"/>
          </p:cNvSpPr>
          <p:nvPr>
            <p:ph type="body" sz="quarter" idx="10"/>
          </p:nvPr>
        </p:nvSpPr>
        <p:spPr/>
        <p:txBody>
          <a:bodyPr/>
          <a:lstStyle/>
          <a:p>
            <a:pPr>
              <a:spcBef>
                <a:spcPct val="0"/>
              </a:spcBef>
            </a:pPr>
            <a:r>
              <a:rPr lang="de-DE" dirty="0"/>
              <a:t>Schadenfreiheitsrabatt-System</a:t>
            </a:r>
            <a:r>
              <a:rPr lang="de-DE" altLang="de-DE" dirty="0" smtClean="0"/>
              <a:t> (optional </a:t>
            </a:r>
            <a:r>
              <a:rPr lang="de-DE" altLang="de-DE" dirty="0"/>
              <a:t>versicherbar)</a:t>
            </a:r>
          </a:p>
        </p:txBody>
      </p:sp>
      <p:sp>
        <p:nvSpPr>
          <p:cNvPr id="4" name="Textplatzhalter 3"/>
          <p:cNvSpPr>
            <a:spLocks noGrp="1"/>
          </p:cNvSpPr>
          <p:nvPr>
            <p:ph type="body" sz="half" idx="2"/>
          </p:nvPr>
        </p:nvSpPr>
        <p:spPr/>
        <p:txBody>
          <a:bodyPr/>
          <a:lstStyle/>
          <a:p>
            <a:pPr>
              <a:spcBef>
                <a:spcPct val="50000"/>
              </a:spcBef>
            </a:pPr>
            <a:r>
              <a:rPr lang="de-DE" altLang="de-DE" sz="1600" b="1" dirty="0" smtClean="0"/>
              <a:t>Rabattschutz </a:t>
            </a:r>
            <a:r>
              <a:rPr lang="de-DE" altLang="de-DE" sz="1600" b="1" dirty="0"/>
              <a:t>(üblicherweise nur für Pkw)</a:t>
            </a:r>
          </a:p>
          <a:p>
            <a:pPr>
              <a:spcBef>
                <a:spcPct val="50000"/>
              </a:spcBef>
            </a:pPr>
            <a:r>
              <a:rPr lang="de-DE" altLang="de-DE" sz="1600" dirty="0"/>
              <a:t>Da die Rückstufung im Schadenfall für viele Kunden nicht unerhebliche Mehrkosten im nächsten Versicherungs-jahr zur Folge hat, bieten viele Gesellschaften nun den sog. Rabattschutz gegen Mehrbeitrag an. Nach einem belasten Schaden (bei einigen Gesellschaften auch mehrere) behält der Kunde auch im nächsten Versicherungsjahr seinen Schadenfreiheitsrabatt oder wird sogar in die nächst bessere Schadenfreiheitsklasse gestuft. </a:t>
            </a:r>
          </a:p>
          <a:p>
            <a:pPr>
              <a:spcBef>
                <a:spcPct val="50000"/>
              </a:spcBef>
            </a:pPr>
            <a:r>
              <a:rPr lang="de-DE" altLang="de-DE" sz="1600" dirty="0"/>
              <a:t>Die Voraussetzungen für die Gewährung des Rabattschutzes sowie die Leistungen der Gesellschaften unterscheiden sich teilweise erheblich, sodass sich ein Bedingungsvergleich empfiehlt. </a:t>
            </a:r>
            <a:endParaRPr lang="de-DE" altLang="de-DE" sz="1600" dirty="0" smtClean="0"/>
          </a:p>
          <a:p>
            <a:pPr>
              <a:spcBef>
                <a:spcPct val="50000"/>
              </a:spcBef>
            </a:pPr>
            <a:endParaRPr lang="de-DE" altLang="de-DE" sz="1600" b="1" dirty="0"/>
          </a:p>
          <a:p>
            <a:pPr>
              <a:spcBef>
                <a:spcPct val="50000"/>
              </a:spcBef>
            </a:pPr>
            <a:r>
              <a:rPr lang="de-DE" altLang="de-DE" sz="1600" b="1" dirty="0"/>
              <a:t>Hinweis:</a:t>
            </a:r>
          </a:p>
          <a:p>
            <a:pPr>
              <a:spcBef>
                <a:spcPct val="50000"/>
              </a:spcBef>
            </a:pPr>
            <a:r>
              <a:rPr lang="de-DE" altLang="de-DE" sz="1600" dirty="0"/>
              <a:t>Bei einem Versichererwechsel wird der Vertrag so behandelt, als hätte der Rabattschutz nicht bestanden! Das bedeutet, </a:t>
            </a:r>
            <a:r>
              <a:rPr lang="de-DE" altLang="de-DE" sz="1600" dirty="0" smtClean="0"/>
              <a:t>dass </a:t>
            </a:r>
            <a:r>
              <a:rPr lang="de-DE" altLang="de-DE" sz="1600" dirty="0"/>
              <a:t>dann eine Rückstufung erfolgt! </a:t>
            </a:r>
            <a:endParaRPr lang="de-DE" altLang="de-DE" sz="1600" dirty="0" smtClean="0"/>
          </a:p>
          <a:p>
            <a:pPr>
              <a:spcBef>
                <a:spcPct val="50000"/>
              </a:spcBef>
            </a:pPr>
            <a:r>
              <a:rPr lang="de-DE" altLang="de-DE" sz="1600" dirty="0" smtClean="0"/>
              <a:t>Es gibt Versicherer, die bei der Beibringung eines Nachweis den geschützten SFR übernehmen </a:t>
            </a:r>
          </a:p>
          <a:p>
            <a:pPr>
              <a:spcBef>
                <a:spcPct val="50000"/>
              </a:spcBef>
            </a:pPr>
            <a:r>
              <a:rPr lang="de-DE" altLang="de-DE" sz="1600" dirty="0" smtClean="0"/>
              <a:t>z.B. Kravag, diese ist allerdings kein in den Bedingungen verankertes Recht sondern eine Form der Sondereinstufung</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81407785"/>
      </p:ext>
    </p:extLst>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241</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Allgemeines</a:t>
            </a:r>
            <a:endParaRPr lang="de-DE" alt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dirty="0" smtClean="0"/>
              <a:t>Hauptfälligkeiten und Vertragsdauer</a:t>
            </a:r>
          </a:p>
          <a:p>
            <a:pPr marL="285750" indent="-285750">
              <a:spcBef>
                <a:spcPct val="50000"/>
              </a:spcBef>
              <a:buFont typeface="Wingdings" panose="05000000000000000000" pitchFamily="2" charset="2"/>
              <a:buChar char="§"/>
            </a:pPr>
            <a:r>
              <a:rPr lang="de-DE" altLang="de-DE" sz="1600" dirty="0" smtClean="0"/>
              <a:t>Kündigung</a:t>
            </a:r>
          </a:p>
          <a:p>
            <a:pPr marL="285750" indent="-285750">
              <a:spcBef>
                <a:spcPct val="50000"/>
              </a:spcBef>
              <a:buFont typeface="Wingdings" panose="05000000000000000000" pitchFamily="2" charset="2"/>
              <a:buChar char="§"/>
            </a:pPr>
            <a:r>
              <a:rPr lang="de-DE" altLang="de-DE" sz="1600" dirty="0" smtClean="0"/>
              <a:t>eVB </a:t>
            </a:r>
          </a:p>
          <a:p>
            <a:pPr marL="285750" indent="-285750">
              <a:spcBef>
                <a:spcPct val="50000"/>
              </a:spcBef>
              <a:buFont typeface="Wingdings" panose="05000000000000000000" pitchFamily="2" charset="2"/>
              <a:buChar char="§"/>
            </a:pPr>
            <a:r>
              <a:rPr lang="de-DE" altLang="de-DE" sz="1600" dirty="0" smtClean="0"/>
              <a:t>Kennzeichenarten</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318862474"/>
      </p:ext>
    </p:extLst>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242</a:t>
            </a:fld>
            <a:endParaRPr lang="de-DE"/>
          </a:p>
        </p:txBody>
      </p:sp>
      <p:sp>
        <p:nvSpPr>
          <p:cNvPr id="3" name="Textplatzhalter 2"/>
          <p:cNvSpPr>
            <a:spLocks noGrp="1"/>
          </p:cNvSpPr>
          <p:nvPr>
            <p:ph type="body" sz="quarter" idx="10"/>
          </p:nvPr>
        </p:nvSpPr>
        <p:spPr/>
        <p:txBody>
          <a:bodyPr/>
          <a:lstStyle/>
          <a:p>
            <a:r>
              <a:rPr lang="de-DE" dirty="0" smtClean="0"/>
              <a:t>Hauptfälligkeiten und Vertragsdauer </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endParaRPr kumimoji="1" lang="de-DE" altLang="de-DE" sz="1600" dirty="0" smtClean="0"/>
          </a:p>
          <a:p>
            <a:pPr>
              <a:spcBef>
                <a:spcPct val="25000"/>
              </a:spcBef>
              <a:buClr>
                <a:srgbClr val="1D2D4B"/>
              </a:buClr>
            </a:pPr>
            <a:r>
              <a:rPr kumimoji="1" lang="de-DE" altLang="de-DE" sz="1600" dirty="0" smtClean="0"/>
              <a:t>Die allgemeine Hauptfälligkeit in der Kfz-Versicherung ist der 1.1.</a:t>
            </a:r>
          </a:p>
          <a:p>
            <a:pPr marL="742950" lvl="1" indent="-285750">
              <a:spcBef>
                <a:spcPct val="25000"/>
              </a:spcBef>
              <a:buClr>
                <a:srgbClr val="1D2D4B"/>
              </a:buClr>
              <a:buFont typeface="Wingdings" panose="05000000000000000000" pitchFamily="2" charset="2"/>
              <a:buChar char="§"/>
            </a:pPr>
            <a:endParaRPr kumimoji="1" lang="de-DE" altLang="de-DE" dirty="0" smtClean="0"/>
          </a:p>
          <a:p>
            <a:pPr marL="742950" lvl="1" indent="-285750">
              <a:spcBef>
                <a:spcPct val="25000"/>
              </a:spcBef>
              <a:buClr>
                <a:srgbClr val="1D2D4B"/>
              </a:buClr>
              <a:buFont typeface="Wingdings" panose="05000000000000000000" pitchFamily="2" charset="2"/>
              <a:buChar char="§"/>
            </a:pPr>
            <a:r>
              <a:rPr kumimoji="1" lang="de-DE" altLang="de-DE" dirty="0" smtClean="0"/>
              <a:t>SFR Stufungen</a:t>
            </a:r>
          </a:p>
          <a:p>
            <a:pPr marL="742950" lvl="1" indent="-285750">
              <a:spcBef>
                <a:spcPct val="25000"/>
              </a:spcBef>
              <a:buClr>
                <a:srgbClr val="1D2D4B"/>
              </a:buClr>
              <a:buFont typeface="Wingdings" panose="05000000000000000000" pitchFamily="2" charset="2"/>
              <a:buChar char="§"/>
            </a:pPr>
            <a:r>
              <a:rPr kumimoji="1" lang="de-DE" altLang="de-DE" dirty="0" smtClean="0"/>
              <a:t>Typ- und Regionalklassen-Veränderungen</a:t>
            </a:r>
          </a:p>
          <a:p>
            <a:pPr marL="742950" lvl="1" indent="-285750">
              <a:spcBef>
                <a:spcPct val="25000"/>
              </a:spcBef>
              <a:buClr>
                <a:srgbClr val="1D2D4B"/>
              </a:buClr>
              <a:buFont typeface="Wingdings" panose="05000000000000000000" pitchFamily="2" charset="2"/>
              <a:buChar char="§"/>
            </a:pPr>
            <a:r>
              <a:rPr kumimoji="1" lang="de-DE" altLang="de-DE" dirty="0" smtClean="0"/>
              <a:t>Tarifanpassungen</a:t>
            </a:r>
          </a:p>
          <a:p>
            <a:pPr marL="742950" lvl="1" indent="-285750">
              <a:spcBef>
                <a:spcPct val="25000"/>
              </a:spcBef>
              <a:buClr>
                <a:srgbClr val="1D2D4B"/>
              </a:buClr>
              <a:buFont typeface="Wingdings" panose="05000000000000000000" pitchFamily="2" charset="2"/>
              <a:buChar char="§"/>
            </a:pPr>
            <a:endParaRPr kumimoji="1" lang="de-DE" altLang="de-DE" dirty="0" smtClean="0"/>
          </a:p>
          <a:p>
            <a:pPr>
              <a:spcBef>
                <a:spcPct val="25000"/>
              </a:spcBef>
              <a:buClr>
                <a:srgbClr val="1D2D4B"/>
              </a:buClr>
            </a:pPr>
            <a:r>
              <a:rPr kumimoji="1" lang="de-DE" altLang="de-DE" sz="1600" dirty="0" smtClean="0"/>
              <a:t>Die Reguläre Vertragsdauer ist ein Jahr üblicherweise das Kalenderjahr</a:t>
            </a:r>
          </a:p>
          <a:p>
            <a:pPr>
              <a:spcBef>
                <a:spcPct val="25000"/>
              </a:spcBef>
              <a:buClr>
                <a:srgbClr val="1D2D4B"/>
              </a:buClr>
            </a:pPr>
            <a:endParaRPr kumimoji="1" lang="de-DE" altLang="de-DE" sz="1600" dirty="0" smtClean="0"/>
          </a:p>
          <a:p>
            <a:pPr>
              <a:spcBef>
                <a:spcPct val="25000"/>
              </a:spcBef>
              <a:buClr>
                <a:srgbClr val="1D2D4B"/>
              </a:buClr>
            </a:pPr>
            <a:r>
              <a:rPr kumimoji="1" lang="de-DE" altLang="de-DE" sz="1600" dirty="0" smtClean="0"/>
              <a:t>ACHTUNG: Es gibt Versicherer die eine unterjährige Hauptfälligkeit anbieten.</a:t>
            </a:r>
          </a:p>
          <a:p>
            <a:pPr>
              <a:spcBef>
                <a:spcPct val="25000"/>
              </a:spcBef>
              <a:buClr>
                <a:srgbClr val="1D2D4B"/>
              </a:buClr>
            </a:pPr>
            <a:endParaRPr kumimoji="1" lang="de-DE" altLang="de-DE" sz="22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036895893"/>
      </p:ext>
    </p:extLst>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243</a:t>
            </a:fld>
            <a:endParaRPr lang="de-DE"/>
          </a:p>
        </p:txBody>
      </p:sp>
      <p:sp>
        <p:nvSpPr>
          <p:cNvPr id="3" name="Textplatzhalter 2"/>
          <p:cNvSpPr>
            <a:spLocks noGrp="1"/>
          </p:cNvSpPr>
          <p:nvPr>
            <p:ph type="body" sz="quarter" idx="10"/>
          </p:nvPr>
        </p:nvSpPr>
        <p:spPr/>
        <p:txBody>
          <a:bodyPr/>
          <a:lstStyle/>
          <a:p>
            <a:r>
              <a:rPr lang="de-DE" dirty="0" smtClean="0"/>
              <a:t>Kündigung durch Versicherungsnehmer</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buFont typeface="Wingdings" panose="05000000000000000000" pitchFamily="2" charset="2"/>
              <a:buChar char="§"/>
            </a:pPr>
            <a:endParaRPr lang="de-DE" altLang="de-DE" sz="1600" dirty="0"/>
          </a:p>
          <a:p>
            <a:pPr marL="285750" indent="-285750">
              <a:spcBef>
                <a:spcPct val="25000"/>
              </a:spcBef>
              <a:buClr>
                <a:srgbClr val="1D2D4B"/>
              </a:buClr>
              <a:buFont typeface="Wingdings" panose="05000000000000000000" pitchFamily="2" charset="2"/>
              <a:buChar char="§"/>
            </a:pPr>
            <a:r>
              <a:rPr lang="de-DE" altLang="de-DE" sz="1600" dirty="0"/>
              <a:t>Kündigung zum Ablauf des Versicherungsjahres</a:t>
            </a:r>
          </a:p>
          <a:p>
            <a:pPr marL="285750" indent="-285750">
              <a:spcBef>
                <a:spcPct val="25000"/>
              </a:spcBef>
              <a:buClr>
                <a:srgbClr val="1D2D4B"/>
              </a:buClr>
              <a:buFont typeface="Wingdings" panose="05000000000000000000" pitchFamily="2" charset="2"/>
              <a:buChar char="§"/>
            </a:pPr>
            <a:r>
              <a:rPr lang="de-DE" altLang="de-DE" sz="1600" dirty="0"/>
              <a:t>Kündigung nach einem Schadenfall</a:t>
            </a:r>
          </a:p>
          <a:p>
            <a:pPr marL="285750" indent="-285750">
              <a:spcBef>
                <a:spcPct val="25000"/>
              </a:spcBef>
              <a:buClr>
                <a:srgbClr val="1D2D4B"/>
              </a:buClr>
              <a:buFont typeface="Wingdings" panose="05000000000000000000" pitchFamily="2" charset="2"/>
              <a:buChar char="§"/>
            </a:pPr>
            <a:r>
              <a:rPr kumimoji="1" lang="de-DE" altLang="de-DE" sz="1600" dirty="0"/>
              <a:t>Kündigung bei Veräußerung oder </a:t>
            </a:r>
            <a:r>
              <a:rPr kumimoji="1" lang="de-DE" altLang="de-DE" sz="1600" dirty="0" smtClean="0"/>
              <a:t>Zwangsversteigerung (Risikowegfall)</a:t>
            </a:r>
            <a:endParaRPr kumimoji="1" lang="de-DE" altLang="de-DE" sz="1600" dirty="0"/>
          </a:p>
          <a:p>
            <a:pPr marL="285750" indent="-285750">
              <a:spcBef>
                <a:spcPct val="25000"/>
              </a:spcBef>
              <a:buClr>
                <a:srgbClr val="1D2D4B"/>
              </a:buClr>
              <a:buFont typeface="Wingdings" panose="05000000000000000000" pitchFamily="2" charset="2"/>
              <a:buChar char="§"/>
            </a:pPr>
            <a:r>
              <a:rPr kumimoji="1" lang="de-DE" altLang="de-DE" sz="1600" dirty="0"/>
              <a:t>Kündigung bei Beitragserhöhung</a:t>
            </a:r>
          </a:p>
          <a:p>
            <a:pPr marL="285750" indent="-285750">
              <a:spcBef>
                <a:spcPct val="25000"/>
              </a:spcBef>
              <a:buClr>
                <a:srgbClr val="1D2D4B"/>
              </a:buClr>
              <a:buFont typeface="Wingdings" panose="05000000000000000000" pitchFamily="2" charset="2"/>
              <a:buChar char="§"/>
            </a:pPr>
            <a:r>
              <a:rPr kumimoji="1" lang="de-DE" altLang="de-DE" sz="1600" dirty="0"/>
              <a:t>Kündigung bei geänderter Verwendung des Fahrzeuges</a:t>
            </a:r>
          </a:p>
          <a:p>
            <a:pPr marL="285750" indent="-285750">
              <a:spcBef>
                <a:spcPct val="25000"/>
              </a:spcBef>
              <a:buClr>
                <a:srgbClr val="1D2D4B"/>
              </a:buClr>
              <a:buFont typeface="Wingdings" panose="05000000000000000000" pitchFamily="2" charset="2"/>
              <a:buChar char="§"/>
            </a:pPr>
            <a:r>
              <a:rPr kumimoji="1" lang="de-DE" altLang="de-DE" sz="1600" dirty="0"/>
              <a:t>Kündigung bei Veränderung des Schadenfreiheits-Systems</a:t>
            </a:r>
          </a:p>
          <a:p>
            <a:pPr marL="285750" indent="-285750">
              <a:spcBef>
                <a:spcPct val="25000"/>
              </a:spcBef>
              <a:buClr>
                <a:srgbClr val="1D2D4B"/>
              </a:buClr>
              <a:buFont typeface="Wingdings" panose="05000000000000000000" pitchFamily="2" charset="2"/>
              <a:buChar char="§"/>
            </a:pPr>
            <a:r>
              <a:rPr kumimoji="1" lang="de-DE" altLang="de-DE" sz="1600" dirty="0"/>
              <a:t>Kündigung bei Veränderung der Tarifstruktur</a:t>
            </a:r>
          </a:p>
          <a:p>
            <a:pPr marL="285750" indent="-285750">
              <a:spcBef>
                <a:spcPct val="25000"/>
              </a:spcBef>
              <a:buClr>
                <a:srgbClr val="1D2D4B"/>
              </a:buClr>
              <a:buFont typeface="Wingdings" panose="05000000000000000000" pitchFamily="2" charset="2"/>
              <a:buChar char="§"/>
            </a:pPr>
            <a:r>
              <a:rPr kumimoji="1" lang="de-DE" altLang="de-DE" sz="1600" dirty="0"/>
              <a:t>Kündigung bei Bedingungsänderung</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862910201"/>
      </p:ext>
    </p:extLst>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244</a:t>
            </a:fld>
            <a:endParaRPr lang="de-DE"/>
          </a:p>
        </p:txBody>
      </p:sp>
      <p:sp>
        <p:nvSpPr>
          <p:cNvPr id="3" name="Textplatzhalter 2"/>
          <p:cNvSpPr>
            <a:spLocks noGrp="1"/>
          </p:cNvSpPr>
          <p:nvPr>
            <p:ph type="body" sz="quarter" idx="10"/>
          </p:nvPr>
        </p:nvSpPr>
        <p:spPr/>
        <p:txBody>
          <a:bodyPr/>
          <a:lstStyle/>
          <a:p>
            <a:r>
              <a:rPr lang="de-DE" dirty="0" smtClean="0"/>
              <a:t>Kündigung durch Versicherer</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endParaRPr lang="de-DE" altLang="de-DE" sz="1600" dirty="0"/>
          </a:p>
          <a:p>
            <a:pPr marL="285750" indent="-285750">
              <a:spcBef>
                <a:spcPct val="25000"/>
              </a:spcBef>
              <a:buClr>
                <a:srgbClr val="1D2D4B"/>
              </a:buClr>
              <a:buFont typeface="Wingdings" panose="05000000000000000000" pitchFamily="2" charset="2"/>
              <a:buChar char="§"/>
            </a:pPr>
            <a:r>
              <a:rPr lang="de-DE" altLang="de-DE" sz="1600" dirty="0"/>
              <a:t>Kündigung zum Ablauf des Versicherungsjahres</a:t>
            </a:r>
          </a:p>
          <a:p>
            <a:pPr marL="285750" indent="-285750">
              <a:spcBef>
                <a:spcPct val="25000"/>
              </a:spcBef>
              <a:buClr>
                <a:srgbClr val="1D2D4B"/>
              </a:buClr>
              <a:buFont typeface="Wingdings" panose="05000000000000000000" pitchFamily="2" charset="2"/>
              <a:buChar char="§"/>
            </a:pPr>
            <a:r>
              <a:rPr lang="de-DE" altLang="de-DE" sz="1600" dirty="0"/>
              <a:t>Kündigung nach einem Schadenfall</a:t>
            </a:r>
          </a:p>
          <a:p>
            <a:pPr marL="285750" indent="-285750">
              <a:spcBef>
                <a:spcPct val="25000"/>
              </a:spcBef>
              <a:buClr>
                <a:srgbClr val="1D2D4B"/>
              </a:buClr>
              <a:buFont typeface="Wingdings" panose="05000000000000000000" pitchFamily="2" charset="2"/>
              <a:buChar char="§"/>
            </a:pPr>
            <a:r>
              <a:rPr kumimoji="1" lang="de-DE" altLang="de-DE" sz="1600" dirty="0"/>
              <a:t>Kündigung bei Nichtzahlung des Folgebeitrages</a:t>
            </a:r>
          </a:p>
          <a:p>
            <a:pPr marL="285750" indent="-285750">
              <a:spcBef>
                <a:spcPct val="25000"/>
              </a:spcBef>
              <a:buClr>
                <a:srgbClr val="1D2D4B"/>
              </a:buClr>
              <a:buFont typeface="Wingdings" panose="05000000000000000000" pitchFamily="2" charset="2"/>
              <a:buChar char="§"/>
            </a:pPr>
            <a:r>
              <a:rPr kumimoji="1" lang="de-DE" altLang="de-DE" sz="1600" dirty="0"/>
              <a:t>Kündigung bei Verletzung der Pflichten bei Gebrauch des Kfz</a:t>
            </a:r>
          </a:p>
          <a:p>
            <a:pPr marL="285750" indent="-285750">
              <a:spcBef>
                <a:spcPct val="25000"/>
              </a:spcBef>
              <a:buClr>
                <a:srgbClr val="1D2D4B"/>
              </a:buClr>
              <a:buFont typeface="Wingdings" panose="05000000000000000000" pitchFamily="2" charset="2"/>
              <a:buChar char="§"/>
            </a:pPr>
            <a:r>
              <a:rPr kumimoji="1" lang="de-DE" altLang="de-DE" sz="1600" dirty="0"/>
              <a:t>Kündigung bei geänderter Verwendung des Fahrzeuges</a:t>
            </a:r>
          </a:p>
          <a:p>
            <a:pPr marL="285750" indent="-285750">
              <a:spcBef>
                <a:spcPct val="25000"/>
              </a:spcBef>
              <a:buClr>
                <a:srgbClr val="1D2D4B"/>
              </a:buClr>
              <a:buFont typeface="Wingdings" panose="05000000000000000000" pitchFamily="2" charset="2"/>
              <a:buChar char="§"/>
            </a:pPr>
            <a:r>
              <a:rPr kumimoji="1" lang="de-DE" altLang="de-DE" sz="1600" dirty="0"/>
              <a:t>Kündigung bei Veräußerung oder Zwangsversteigerung</a:t>
            </a:r>
          </a:p>
          <a:p>
            <a:pPr>
              <a:spcBef>
                <a:spcPct val="25000"/>
              </a:spcBef>
              <a:buClr>
                <a:srgbClr val="1D2D4B"/>
              </a:buClr>
            </a:pPr>
            <a:endParaRPr kumimoji="1" lang="de-DE" altLang="de-DE" sz="1600" dirty="0"/>
          </a:p>
          <a:p>
            <a:pPr>
              <a:spcBef>
                <a:spcPct val="25000"/>
              </a:spcBef>
              <a:buClr>
                <a:srgbClr val="1D2D4B"/>
              </a:buClr>
            </a:pPr>
            <a:endParaRPr kumimoji="1" lang="de-DE" altLang="de-DE" sz="1600" dirty="0"/>
          </a:p>
          <a:p>
            <a:pPr>
              <a:spcBef>
                <a:spcPct val="0"/>
              </a:spcBef>
            </a:pPr>
            <a:r>
              <a:rPr lang="de-DE" altLang="de-DE" sz="1800" b="1" dirty="0"/>
              <a:t>Hinweis:</a:t>
            </a:r>
          </a:p>
          <a:p>
            <a:pPr>
              <a:spcBef>
                <a:spcPct val="0"/>
              </a:spcBef>
            </a:pPr>
            <a:r>
              <a:rPr lang="de-DE" altLang="de-DE" sz="1600" dirty="0"/>
              <a:t>Eine Kündigung bei Nichtzahlung der Erstprämie gibt es nicht. </a:t>
            </a:r>
          </a:p>
          <a:p>
            <a:pPr>
              <a:spcBef>
                <a:spcPct val="0"/>
              </a:spcBef>
            </a:pPr>
            <a:r>
              <a:rPr lang="de-DE" altLang="de-DE" sz="1600" dirty="0"/>
              <a:t>Hier sprechen wir bedingungsgemäß vom Rücktritt vom Vertrag.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410927599"/>
      </p:ext>
    </p:extLst>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245</a:t>
            </a:fld>
            <a:endParaRPr lang="de-DE"/>
          </a:p>
        </p:txBody>
      </p:sp>
      <p:sp>
        <p:nvSpPr>
          <p:cNvPr id="3" name="Textplatzhalter 2"/>
          <p:cNvSpPr>
            <a:spLocks noGrp="1"/>
          </p:cNvSpPr>
          <p:nvPr>
            <p:ph type="body" sz="quarter" idx="10"/>
          </p:nvPr>
        </p:nvSpPr>
        <p:spPr/>
        <p:txBody>
          <a:bodyPr/>
          <a:lstStyle/>
          <a:p>
            <a:r>
              <a:rPr lang="de-DE" dirty="0" smtClean="0"/>
              <a:t>Versichererwechsel</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r>
              <a:rPr lang="de-DE" altLang="de-DE" sz="1600" dirty="0"/>
              <a:t>möglich </a:t>
            </a:r>
            <a:r>
              <a:rPr lang="de-DE" altLang="de-DE" sz="1600" dirty="0" smtClean="0"/>
              <a:t>bei:</a:t>
            </a:r>
          </a:p>
          <a:p>
            <a:pPr>
              <a:spcBef>
                <a:spcPct val="25000"/>
              </a:spcBef>
              <a:buClr>
                <a:srgbClr val="1D2D4B"/>
              </a:buClr>
            </a:pPr>
            <a:endParaRPr lang="de-DE" altLang="de-DE" sz="1600" dirty="0" smtClean="0"/>
          </a:p>
          <a:p>
            <a:pPr marL="285750" indent="-285750">
              <a:spcBef>
                <a:spcPct val="25000"/>
              </a:spcBef>
              <a:buClr>
                <a:srgbClr val="1D2D4B"/>
              </a:buClr>
              <a:buFont typeface="Wingdings" panose="05000000000000000000" pitchFamily="2" charset="2"/>
              <a:buChar char="§"/>
            </a:pPr>
            <a:r>
              <a:rPr lang="de-DE" altLang="de-DE" sz="1600" dirty="0"/>
              <a:t>Kündigung der Vorversicherung (üblicherweise zur Hauptfälligkeit)</a:t>
            </a:r>
            <a:endParaRPr kumimoji="1" lang="de-DE" altLang="de-DE" sz="1600" dirty="0"/>
          </a:p>
          <a:p>
            <a:pPr marL="285750" indent="-285750">
              <a:spcBef>
                <a:spcPct val="25000"/>
              </a:spcBef>
              <a:buClr>
                <a:srgbClr val="1D2D4B"/>
              </a:buClr>
              <a:buFont typeface="Wingdings" panose="05000000000000000000" pitchFamily="2" charset="2"/>
              <a:buChar char="§"/>
            </a:pPr>
            <a:r>
              <a:rPr kumimoji="1" lang="de-DE" altLang="de-DE" sz="1600" dirty="0"/>
              <a:t>Fahrzeugwechsel</a:t>
            </a:r>
          </a:p>
          <a:p>
            <a:pPr>
              <a:spcBef>
                <a:spcPct val="50000"/>
              </a:spcBef>
            </a:pPr>
            <a:endParaRPr lang="de-DE" altLang="de-DE" sz="1600" b="1" dirty="0" smtClean="0"/>
          </a:p>
          <a:p>
            <a:pPr>
              <a:spcBef>
                <a:spcPct val="50000"/>
              </a:spcBef>
            </a:pPr>
            <a:endParaRPr lang="de-DE" altLang="de-DE" sz="1600" b="1" dirty="0"/>
          </a:p>
          <a:p>
            <a:pPr>
              <a:spcBef>
                <a:spcPct val="50000"/>
              </a:spcBef>
            </a:pPr>
            <a:endParaRPr lang="de-DE" altLang="de-DE" sz="1600" b="1" dirty="0" smtClean="0"/>
          </a:p>
          <a:p>
            <a:pPr>
              <a:spcBef>
                <a:spcPct val="50000"/>
              </a:spcBef>
            </a:pPr>
            <a:r>
              <a:rPr lang="de-DE" altLang="de-DE" sz="1600" b="1" dirty="0" smtClean="0"/>
              <a:t>Hinweis</a:t>
            </a:r>
            <a:r>
              <a:rPr lang="de-DE" altLang="de-DE" sz="1600" b="1" dirty="0"/>
              <a:t>:</a:t>
            </a:r>
          </a:p>
          <a:p>
            <a:pPr>
              <a:spcBef>
                <a:spcPct val="50000"/>
              </a:spcBef>
            </a:pPr>
            <a:r>
              <a:rPr lang="de-DE" altLang="de-DE" sz="1600" dirty="0"/>
              <a:t>Wird dem VN ein Versichererwechsel empfohlen und die Vorversicherung (hier Jahresverträge) bestand weniger als 12 Monate, könnte dies dazu führen, dass die gewünschte Prämienersparnis nicht oder nicht in vollem Maße zum Tragen kommt, da der Vorversicherer gegebenenfalls die Vorversicherung zum „teureren“ Kurzzeittarif abrechnet!</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pfeil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3070" y="2599705"/>
            <a:ext cx="1576387"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256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246</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buFont typeface="Wingdings" panose="05000000000000000000" pitchFamily="2" charset="2"/>
              <a:buChar char="§"/>
            </a:pPr>
            <a:endParaRPr lang="de-DE" altLang="de-DE" sz="1600" dirty="0"/>
          </a:p>
          <a:p>
            <a:pPr>
              <a:spcBef>
                <a:spcPct val="25000"/>
              </a:spcBef>
              <a:buClr>
                <a:srgbClr val="1D2D4B"/>
              </a:buClr>
            </a:pPr>
            <a:r>
              <a:rPr lang="de-DE" altLang="de-DE" sz="1600" dirty="0"/>
              <a:t>Um das Zulassungsverfahren für die Zulassungsstellen zu vereinfachen, wurde zum 01.03.2008 eine bundesweite Reform des Zulassungsverfahrens durchgeführt:</a:t>
            </a:r>
          </a:p>
          <a:p>
            <a:pPr>
              <a:spcBef>
                <a:spcPct val="25000"/>
              </a:spcBef>
              <a:buClr>
                <a:srgbClr val="1D2D4B"/>
              </a:buClr>
            </a:pPr>
            <a:endParaRPr lang="de-DE" altLang="de-DE" sz="1600" dirty="0" smtClean="0"/>
          </a:p>
          <a:p>
            <a:pPr marL="363538" indent="-363538">
              <a:buFont typeface="Wingdings" panose="05000000000000000000" pitchFamily="2" charset="2"/>
              <a:buChar char="§"/>
              <a:tabLst>
                <a:tab pos="363538" algn="l"/>
              </a:tabLst>
            </a:pPr>
            <a:r>
              <a:rPr lang="de-DE" altLang="de-DE" sz="1600" dirty="0"/>
              <a:t>Die Bestätigung über den vorläufigen Versicherungsschutz, der über die Papier-Versicherungsbestätigungskarte dokumentiert wurde, erfolgt nunmehr elektronisch über eine 7-stellige Nummer (sog. eVB-Nummer)</a:t>
            </a:r>
          </a:p>
          <a:p>
            <a:pPr marL="363538" indent="-363538">
              <a:buFont typeface="Wingdings" panose="05000000000000000000" pitchFamily="2" charset="2"/>
              <a:buChar char="§"/>
              <a:tabLst>
                <a:tab pos="363538" algn="l"/>
              </a:tabLst>
            </a:pPr>
            <a:r>
              <a:rPr lang="de-DE" altLang="de-DE" sz="1600" dirty="0"/>
              <a:t>Von dieser Reform sind alle Kraftfahrt-Versicherer in Deutschland betroffen</a:t>
            </a:r>
            <a:endParaRPr lang="de-DE" altLang="de-DE" sz="18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eV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34754" y="4422665"/>
            <a:ext cx="2082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74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247</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Verfahren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5"/>
          <p:cNvSpPr txBox="1">
            <a:spLocks noChangeArrowheads="1"/>
          </p:cNvSpPr>
          <p:nvPr/>
        </p:nvSpPr>
        <p:spPr bwMode="auto">
          <a:xfrm>
            <a:off x="1964604" y="2479589"/>
            <a:ext cx="41751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eVB zum Abruf</a:t>
            </a:r>
          </a:p>
        </p:txBody>
      </p:sp>
      <p:sp>
        <p:nvSpPr>
          <p:cNvPr id="8" name="Text Box 6"/>
          <p:cNvSpPr txBox="1">
            <a:spLocks noChangeArrowheads="1"/>
          </p:cNvSpPr>
          <p:nvPr/>
        </p:nvSpPr>
        <p:spPr bwMode="auto">
          <a:xfrm>
            <a:off x="6355629" y="2479589"/>
            <a:ext cx="37449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eVB zur </a:t>
            </a:r>
            <a:r>
              <a:rPr lang="de-DE" altLang="de-DE" sz="1600" b="1" dirty="0" smtClean="0"/>
              <a:t>Übermittlung (</a:t>
            </a:r>
            <a:r>
              <a:rPr lang="de-DE" altLang="de-DE" sz="1600" b="1" dirty="0" err="1" smtClean="0"/>
              <a:t>eVBÜ</a:t>
            </a:r>
            <a:r>
              <a:rPr lang="de-DE" altLang="de-DE" sz="1600" b="1" dirty="0"/>
              <a:t>)</a:t>
            </a:r>
          </a:p>
        </p:txBody>
      </p:sp>
      <p:sp>
        <p:nvSpPr>
          <p:cNvPr id="9" name="Text Box 7"/>
          <p:cNvSpPr txBox="1">
            <a:spLocks noChangeArrowheads="1"/>
          </p:cNvSpPr>
          <p:nvPr/>
        </p:nvSpPr>
        <p:spPr bwMode="auto">
          <a:xfrm>
            <a:off x="1964604" y="2911389"/>
            <a:ext cx="41767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Persönliche Nutzung in der </a:t>
            </a:r>
            <a:br>
              <a:rPr lang="de-DE" altLang="de-DE" sz="1600"/>
            </a:br>
            <a:r>
              <a:rPr lang="de-DE" altLang="de-DE" sz="1600"/>
              <a:t>Zulassungsstelle durch den </a:t>
            </a:r>
            <a:br>
              <a:rPr lang="de-DE" altLang="de-DE" sz="1600"/>
            </a:br>
            <a:r>
              <a:rPr lang="de-DE" altLang="de-DE" sz="1600"/>
              <a:t>Kunden oder Bevollmächtigten</a:t>
            </a:r>
          </a:p>
        </p:txBody>
      </p:sp>
      <p:sp>
        <p:nvSpPr>
          <p:cNvPr id="10" name="Text Box 8"/>
          <p:cNvSpPr txBox="1">
            <a:spLocks noChangeArrowheads="1"/>
          </p:cNvSpPr>
          <p:nvPr/>
        </p:nvSpPr>
        <p:spPr bwMode="auto">
          <a:xfrm>
            <a:off x="6355629" y="2911389"/>
            <a:ext cx="37449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Nutzung i.d.R. durch den </a:t>
            </a:r>
            <a:br>
              <a:rPr lang="de-DE" altLang="de-DE" sz="1600"/>
            </a:br>
            <a:r>
              <a:rPr lang="de-DE" altLang="de-DE" sz="1600"/>
              <a:t>Versicherer </a:t>
            </a:r>
          </a:p>
        </p:txBody>
      </p:sp>
      <p:sp>
        <p:nvSpPr>
          <p:cNvPr id="11" name="Text Box 9"/>
          <p:cNvSpPr txBox="1">
            <a:spLocks noChangeArrowheads="1"/>
          </p:cNvSpPr>
          <p:nvPr/>
        </p:nvSpPr>
        <p:spPr bwMode="auto">
          <a:xfrm>
            <a:off x="1964604" y="3774989"/>
            <a:ext cx="41751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buClr>
                <a:srgbClr val="1D2D4B"/>
              </a:buClr>
              <a:buFont typeface="Wingdings" panose="05000000000000000000" pitchFamily="2" charset="2"/>
              <a:buChar char="§"/>
            </a:pPr>
            <a:r>
              <a:rPr lang="de-DE" altLang="de-DE" sz="1600"/>
              <a:t>Neuzulassung eines Kfz</a:t>
            </a:r>
          </a:p>
          <a:p>
            <a:pPr>
              <a:buClr>
                <a:srgbClr val="1D2D4B"/>
              </a:buClr>
              <a:buFont typeface="Wingdings" panose="05000000000000000000" pitchFamily="2" charset="2"/>
              <a:buChar char="§"/>
            </a:pPr>
            <a:r>
              <a:rPr lang="de-DE" altLang="de-DE" sz="1600"/>
              <a:t>Fahrzeugwechsel</a:t>
            </a:r>
          </a:p>
          <a:p>
            <a:pPr>
              <a:buClr>
                <a:srgbClr val="1D2D4B"/>
              </a:buClr>
              <a:buFont typeface="Wingdings" panose="05000000000000000000" pitchFamily="2" charset="2"/>
              <a:buChar char="§"/>
            </a:pPr>
            <a:r>
              <a:rPr lang="de-DE" altLang="de-DE" sz="1600"/>
              <a:t>Halterwechsel oder Besitzumschreibung</a:t>
            </a:r>
          </a:p>
          <a:p>
            <a:pPr>
              <a:buClr>
                <a:srgbClr val="1D2D4B"/>
              </a:buClr>
              <a:buFont typeface="Wingdings" panose="05000000000000000000" pitchFamily="2" charset="2"/>
              <a:buChar char="§"/>
            </a:pPr>
            <a:r>
              <a:rPr lang="de-DE" altLang="de-DE" sz="1600"/>
              <a:t>Wohnortwechsel in Verbindung mit einer Änderung des Zulassungsbezirkes</a:t>
            </a:r>
          </a:p>
          <a:p>
            <a:pPr>
              <a:buClr>
                <a:srgbClr val="1D2D4B"/>
              </a:buClr>
              <a:buFont typeface="Wingdings" panose="05000000000000000000" pitchFamily="2" charset="2"/>
              <a:buChar char="§"/>
            </a:pPr>
            <a:r>
              <a:rPr lang="de-DE" altLang="de-DE" sz="1600"/>
              <a:t>Wiederinbetriebnahme nach vorübergehender Stilllegung</a:t>
            </a:r>
          </a:p>
          <a:p>
            <a:pPr>
              <a:buClr>
                <a:srgbClr val="1D2D4B"/>
              </a:buClr>
              <a:buFont typeface="Wingdings" panose="05000000000000000000" pitchFamily="2" charset="2"/>
              <a:buChar char="§"/>
            </a:pPr>
            <a:r>
              <a:rPr lang="de-DE" altLang="de-DE" sz="1600"/>
              <a:t>Änderung eines Saisonzeitraumes</a:t>
            </a:r>
          </a:p>
          <a:p>
            <a:pPr>
              <a:buClr>
                <a:srgbClr val="1D2D4B"/>
              </a:buClr>
              <a:buFont typeface="Wingdings" panose="05000000000000000000" pitchFamily="2" charset="2"/>
              <a:buChar char="§"/>
            </a:pPr>
            <a:r>
              <a:rPr lang="de-DE" altLang="de-DE" sz="1600"/>
              <a:t>Versicherungswechsel</a:t>
            </a:r>
          </a:p>
        </p:txBody>
      </p:sp>
      <p:sp>
        <p:nvSpPr>
          <p:cNvPr id="12" name="Text Box 10"/>
          <p:cNvSpPr txBox="1">
            <a:spLocks noChangeArrowheads="1"/>
          </p:cNvSpPr>
          <p:nvPr/>
        </p:nvSpPr>
        <p:spPr bwMode="auto">
          <a:xfrm>
            <a:off x="6355629" y="3774989"/>
            <a:ext cx="3744912" cy="1584325"/>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buClr>
                <a:srgbClr val="1D2D4B"/>
              </a:buClr>
              <a:buFont typeface="Wingdings" panose="05000000000000000000" pitchFamily="2" charset="2"/>
              <a:buChar char="§"/>
            </a:pPr>
            <a:r>
              <a:rPr lang="de-DE" altLang="de-DE" sz="1600"/>
              <a:t>VB im Jahreswechselgeschäft</a:t>
            </a:r>
          </a:p>
          <a:p>
            <a:pPr>
              <a:buClr>
                <a:srgbClr val="1D2D4B"/>
              </a:buClr>
              <a:buFont typeface="Wingdings" panose="05000000000000000000" pitchFamily="2" charset="2"/>
              <a:buChar char="§"/>
            </a:pPr>
            <a:r>
              <a:rPr lang="de-DE" altLang="de-DE" sz="1600"/>
              <a:t>VB nach Beendigung des </a:t>
            </a:r>
            <a:br>
              <a:rPr lang="de-DE" altLang="de-DE" sz="1600"/>
            </a:br>
            <a:r>
              <a:rPr lang="de-DE" altLang="de-DE" sz="1600"/>
              <a:t>Mahnverfahrens</a:t>
            </a:r>
          </a:p>
        </p:txBody>
      </p:sp>
    </p:spTree>
    <p:extLst>
      <p:ext uri="{BB962C8B-B14F-4D97-AF65-F5344CB8AC3E}">
        <p14:creationId xmlns:p14="http://schemas.microsoft.com/office/powerpoint/2010/main" val="72483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248</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Arten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13" name="Text Box 14"/>
          <p:cNvSpPr txBox="1">
            <a:spLocks noChangeArrowheads="1"/>
          </p:cNvSpPr>
          <p:nvPr/>
        </p:nvSpPr>
        <p:spPr bwMode="auto">
          <a:xfrm>
            <a:off x="2139171" y="2510779"/>
            <a:ext cx="39592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Einzel eVB</a:t>
            </a:r>
          </a:p>
        </p:txBody>
      </p:sp>
      <p:sp>
        <p:nvSpPr>
          <p:cNvPr id="14" name="Text Box 15"/>
          <p:cNvSpPr txBox="1">
            <a:spLocks noChangeArrowheads="1"/>
          </p:cNvSpPr>
          <p:nvPr/>
        </p:nvSpPr>
        <p:spPr bwMode="auto">
          <a:xfrm>
            <a:off x="6314296" y="2510779"/>
            <a:ext cx="39608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a:t>Dauer eVB</a:t>
            </a:r>
          </a:p>
        </p:txBody>
      </p:sp>
      <p:sp>
        <p:nvSpPr>
          <p:cNvPr id="15" name="Text Box 16"/>
          <p:cNvSpPr txBox="1">
            <a:spLocks noChangeArrowheads="1"/>
          </p:cNvSpPr>
          <p:nvPr/>
        </p:nvSpPr>
        <p:spPr bwMode="auto">
          <a:xfrm>
            <a:off x="2139171" y="2942579"/>
            <a:ext cx="3959225"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Kraftfahrt Privatkunden- und Gewerbekundengeschäft</a:t>
            </a:r>
          </a:p>
        </p:txBody>
      </p:sp>
      <p:sp>
        <p:nvSpPr>
          <p:cNvPr id="16" name="Text Box 17"/>
          <p:cNvSpPr txBox="1">
            <a:spLocks noChangeArrowheads="1"/>
          </p:cNvSpPr>
          <p:nvPr/>
        </p:nvSpPr>
        <p:spPr bwMode="auto">
          <a:xfrm>
            <a:off x="6314296" y="2942579"/>
            <a:ext cx="3960812"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Kraftfahrt Flottengeschäft</a:t>
            </a:r>
          </a:p>
        </p:txBody>
      </p:sp>
      <p:sp>
        <p:nvSpPr>
          <p:cNvPr id="17" name="Text Box 18"/>
          <p:cNvSpPr txBox="1">
            <a:spLocks noChangeArrowheads="1"/>
          </p:cNvSpPr>
          <p:nvPr/>
        </p:nvSpPr>
        <p:spPr bwMode="auto">
          <a:xfrm>
            <a:off x="2139171" y="3518841"/>
            <a:ext cx="39592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es kann jeweils nur </a:t>
            </a:r>
            <a:r>
              <a:rPr lang="de-DE" altLang="de-DE" sz="1600" b="1"/>
              <a:t>ein Fahrzeug</a:t>
            </a:r>
            <a:r>
              <a:rPr lang="de-DE" altLang="de-DE" sz="1600"/>
              <a:t> zugelassen werden</a:t>
            </a:r>
          </a:p>
          <a:p>
            <a:pPr>
              <a:spcBef>
                <a:spcPct val="50000"/>
              </a:spcBef>
              <a:buClr>
                <a:srgbClr val="1D2D4B"/>
              </a:buClr>
              <a:buFont typeface="Wingdings" panose="05000000000000000000" pitchFamily="2" charset="2"/>
              <a:buChar char="§"/>
            </a:pPr>
            <a:r>
              <a:rPr lang="de-DE" altLang="de-DE" sz="1600"/>
              <a:t>Gültigkeit von maximal 730 Tagen ab Ausstellung</a:t>
            </a:r>
          </a:p>
          <a:p>
            <a:pPr>
              <a:spcBef>
                <a:spcPct val="50000"/>
              </a:spcBef>
              <a:buClr>
                <a:srgbClr val="1D2D4B"/>
              </a:buClr>
              <a:buFont typeface="Wingdings" panose="05000000000000000000" pitchFamily="2" charset="2"/>
              <a:buChar char="§"/>
            </a:pPr>
            <a:r>
              <a:rPr lang="de-DE" altLang="de-DE" sz="1600"/>
              <a:t>Gültigkeit von maximal 730 Tagen ab Ausstellung für Kurzzeit-kennzeichen</a:t>
            </a:r>
          </a:p>
          <a:p>
            <a:pPr>
              <a:spcBef>
                <a:spcPct val="50000"/>
              </a:spcBef>
              <a:buClr>
                <a:srgbClr val="1D2D4B"/>
              </a:buClr>
              <a:buFont typeface="Wingdings" panose="05000000000000000000" pitchFamily="2" charset="2"/>
              <a:buChar char="§"/>
            </a:pPr>
            <a:r>
              <a:rPr lang="de-DE" altLang="de-DE" sz="1600"/>
              <a:t>Die Gültigkeit wird jeweils auf der Papier-VB vermerkt</a:t>
            </a:r>
          </a:p>
        </p:txBody>
      </p:sp>
      <p:sp>
        <p:nvSpPr>
          <p:cNvPr id="18" name="Text Box 19"/>
          <p:cNvSpPr txBox="1">
            <a:spLocks noChangeArrowheads="1"/>
          </p:cNvSpPr>
          <p:nvPr/>
        </p:nvSpPr>
        <p:spPr bwMode="auto">
          <a:xfrm>
            <a:off x="6314296" y="3518841"/>
            <a:ext cx="3960812"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dirty="0"/>
              <a:t>es kann für </a:t>
            </a:r>
            <a:r>
              <a:rPr lang="de-DE" altLang="de-DE" sz="1600" b="1" dirty="0"/>
              <a:t>einen VN</a:t>
            </a:r>
            <a:r>
              <a:rPr lang="de-DE" altLang="de-DE" sz="1600" dirty="0"/>
              <a:t> eine </a:t>
            </a:r>
            <a:br>
              <a:rPr lang="de-DE" altLang="de-DE" sz="1600" dirty="0"/>
            </a:br>
            <a:r>
              <a:rPr lang="de-DE" altLang="de-DE" sz="1600" dirty="0"/>
              <a:t>unbegrenzte Menge an Fahrzeugen einer Flotte zugelassen werden</a:t>
            </a:r>
          </a:p>
          <a:p>
            <a:pPr>
              <a:spcBef>
                <a:spcPct val="50000"/>
              </a:spcBef>
              <a:buClr>
                <a:srgbClr val="1D2D4B"/>
              </a:buClr>
              <a:buFont typeface="Wingdings" panose="05000000000000000000" pitchFamily="2" charset="2"/>
              <a:buChar char="§"/>
            </a:pPr>
            <a:r>
              <a:rPr lang="de-DE" altLang="de-DE" sz="1600" dirty="0"/>
              <a:t>Die Beantragung kann bisher nur über die jeweiligen Fachabteilungen erfolgen</a:t>
            </a:r>
          </a:p>
          <a:p>
            <a:pPr>
              <a:spcBef>
                <a:spcPct val="50000"/>
              </a:spcBef>
              <a:buClr>
                <a:srgbClr val="1D2D4B"/>
              </a:buClr>
              <a:buFont typeface="Wingdings" panose="05000000000000000000" pitchFamily="2" charset="2"/>
              <a:buChar char="§"/>
            </a:pPr>
            <a:r>
              <a:rPr lang="de-DE" altLang="de-DE" sz="1600" dirty="0"/>
              <a:t>unbegrenzte Gültigkeit </a:t>
            </a:r>
            <a:br>
              <a:rPr lang="de-DE" altLang="de-DE" sz="1600" dirty="0"/>
            </a:br>
            <a:r>
              <a:rPr lang="de-DE" altLang="de-DE" sz="1600" dirty="0"/>
              <a:t>(Sperrung oder Entzug ist jederzeit möglich z. B. bei Vertragsaufhebung)</a:t>
            </a:r>
          </a:p>
        </p:txBody>
      </p:sp>
    </p:spTree>
    <p:extLst>
      <p:ext uri="{BB962C8B-B14F-4D97-AF65-F5344CB8AC3E}">
        <p14:creationId xmlns:p14="http://schemas.microsoft.com/office/powerpoint/2010/main" val="239722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249</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Arten</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r>
              <a:rPr lang="de-DE" altLang="de-DE" sz="1600" u="sng" dirty="0"/>
              <a:t>Übertragbarkeit</a:t>
            </a:r>
          </a:p>
          <a:p>
            <a:pPr>
              <a:spcBef>
                <a:spcPct val="25000"/>
              </a:spcBef>
              <a:buClr>
                <a:srgbClr val="1D2D4B"/>
              </a:buClr>
            </a:pPr>
            <a:r>
              <a:rPr lang="de-DE" altLang="de-DE" sz="1600" dirty="0"/>
              <a:t>Da bei jeder eVB-Nummer die Daten des VN hinterlegt sind, ist die eVB-Nummer </a:t>
            </a:r>
            <a:r>
              <a:rPr lang="de-DE" altLang="de-DE" sz="1600" dirty="0" smtClean="0"/>
              <a:t>personalisiert</a:t>
            </a:r>
          </a:p>
          <a:p>
            <a:pPr>
              <a:spcBef>
                <a:spcPct val="25000"/>
              </a:spcBef>
              <a:buClr>
                <a:srgbClr val="1D2D4B"/>
              </a:buClr>
            </a:pPr>
            <a:endParaRPr lang="de-DE" altLang="de-DE" sz="1600" dirty="0"/>
          </a:p>
          <a:p>
            <a:pPr>
              <a:spcBef>
                <a:spcPct val="25000"/>
              </a:spcBef>
              <a:buClr>
                <a:srgbClr val="1D2D4B"/>
              </a:buClr>
            </a:pPr>
            <a:endParaRPr lang="de-DE" altLang="de-DE" sz="1600" dirty="0" smtClean="0"/>
          </a:p>
          <a:p>
            <a:pPr>
              <a:spcBef>
                <a:spcPct val="25000"/>
              </a:spcBef>
              <a:buClr>
                <a:srgbClr val="1D2D4B"/>
              </a:buClr>
            </a:pPr>
            <a:endParaRPr lang="de-DE" altLang="de-DE" sz="1600" dirty="0"/>
          </a:p>
          <a:p>
            <a:pPr>
              <a:spcBef>
                <a:spcPct val="25000"/>
              </a:spcBef>
              <a:buClr>
                <a:srgbClr val="1D2D4B"/>
              </a:buClr>
            </a:pPr>
            <a:endParaRPr lang="de-DE" altLang="de-DE" sz="1600" dirty="0" smtClean="0"/>
          </a:p>
          <a:p>
            <a:pPr>
              <a:spcBef>
                <a:spcPct val="25000"/>
              </a:spcBef>
              <a:buClr>
                <a:srgbClr val="1D2D4B"/>
              </a:buClr>
            </a:pPr>
            <a:endParaRPr lang="de-DE" altLang="de-DE" sz="1600" dirty="0"/>
          </a:p>
          <a:p>
            <a:pPr>
              <a:spcBef>
                <a:spcPct val="25000"/>
              </a:spcBef>
              <a:buClr>
                <a:srgbClr val="1D2D4B"/>
              </a:buClr>
            </a:pPr>
            <a:endParaRPr lang="de-DE" altLang="de-DE" sz="1600" dirty="0"/>
          </a:p>
          <a:p>
            <a:pPr>
              <a:spcBef>
                <a:spcPct val="50000"/>
              </a:spcBef>
            </a:pPr>
            <a:r>
              <a:rPr lang="de-DE" altLang="de-DE" b="1" dirty="0"/>
              <a:t>Hinweis: </a:t>
            </a:r>
          </a:p>
          <a:p>
            <a:pPr>
              <a:spcBef>
                <a:spcPct val="50000"/>
              </a:spcBef>
            </a:pPr>
            <a:r>
              <a:rPr lang="de-DE" altLang="de-DE" sz="1600" dirty="0"/>
              <a:t>Eine eVB-Nummer kann also nicht auf einen anderen VN übertragen werden</a:t>
            </a:r>
            <a:r>
              <a:rPr lang="de-DE" altLang="de-DE" sz="1600" dirty="0" smtClean="0"/>
              <a:t>! </a:t>
            </a:r>
          </a:p>
          <a:p>
            <a:pPr>
              <a:spcBef>
                <a:spcPct val="50000"/>
              </a:spcBef>
            </a:pPr>
            <a:r>
              <a:rPr lang="de-DE" altLang="de-DE" sz="1600" dirty="0" smtClean="0"/>
              <a:t>Die Zulassungsstellen können Halterdaten nicht einfach überschreiben, deswegen klären sie im Vorwege ganz genau, wer Halter des Fahrzeuges werden soll, </a:t>
            </a:r>
            <a:r>
              <a:rPr lang="de-DE" altLang="de-DE" sz="1600" u="sng" dirty="0" smtClean="0"/>
              <a:t>besonders bei Firmen (juristische Personen sie müssen mit dem Handelsregister übereinstimmen) </a:t>
            </a:r>
            <a:endParaRPr lang="de-DE" altLang="de-DE" sz="1600" u="sng" dirty="0"/>
          </a:p>
          <a:p>
            <a:pPr>
              <a:spcBef>
                <a:spcPct val="25000"/>
              </a:spcBef>
              <a:buClr>
                <a:srgbClr val="1D2D4B"/>
              </a:buClr>
            </a:pPr>
            <a:endParaRPr lang="de-DE" altLang="de-DE" sz="16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1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995936" y="3005931"/>
            <a:ext cx="1009650" cy="1238250"/>
          </a:xfrm>
          <a:prstGeom prst="rect">
            <a:avLst/>
          </a:prstGeom>
          <a:noFill/>
        </p:spPr>
      </p:pic>
    </p:spTree>
    <p:extLst>
      <p:ext uri="{BB962C8B-B14F-4D97-AF65-F5344CB8AC3E}">
        <p14:creationId xmlns:p14="http://schemas.microsoft.com/office/powerpoint/2010/main" val="375954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habe eine Hundehaftpflichtversicherung. Wenn mein Tier was anrichtet, bin ich abgesichert.“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Stimmt ausnahmsweise. Aber: Die Versicherung gilt nur für Ihren Hund! Passen Sie gelegentlich auf andere Hunde auf, greift die Police nicht. Für diese Fälle sollten Sie deshalb die Klausel </a:t>
            </a:r>
            <a:r>
              <a:rPr lang="de-DE" sz="1600" i="1" dirty="0"/>
              <a:t>Hüten fremder Hunde</a:t>
            </a:r>
            <a:r>
              <a:rPr lang="de-DE" sz="1600" dirty="0"/>
              <a:t> in den Vertrag aufnehmen.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752457919"/>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250</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Versicherungsschutz</a:t>
            </a:r>
            <a:endParaRPr lang="de-DE" dirty="0"/>
          </a:p>
        </p:txBody>
      </p:sp>
      <p:sp>
        <p:nvSpPr>
          <p:cNvPr id="4" name="Textplatzhalter 3"/>
          <p:cNvSpPr>
            <a:spLocks noGrp="1"/>
          </p:cNvSpPr>
          <p:nvPr>
            <p:ph type="body" sz="half" idx="2"/>
          </p:nvPr>
        </p:nvSpPr>
        <p:spPr/>
        <p:txBody>
          <a:bodyPr/>
          <a:lstStyle/>
          <a:p>
            <a:pPr indent="19050"/>
            <a:r>
              <a:rPr lang="de-DE" altLang="de-DE" sz="1600" dirty="0"/>
              <a:t>Durch die Umstellung auf das elektronische Verfahren ändert sich der</a:t>
            </a:r>
          </a:p>
          <a:p>
            <a:pPr indent="19050"/>
            <a:r>
              <a:rPr lang="de-DE" altLang="de-DE" sz="1600" dirty="0"/>
              <a:t>Versicherungsumfang nicht:</a:t>
            </a:r>
          </a:p>
          <a:p>
            <a:pPr>
              <a:spcBef>
                <a:spcPct val="25000"/>
              </a:spcBef>
              <a:buClr>
                <a:srgbClr val="1D2D4B"/>
              </a:buClr>
            </a:pPr>
            <a:endParaRPr lang="de-DE" altLang="de-DE" sz="1600" dirty="0"/>
          </a:p>
          <a:p>
            <a:pPr marL="285750" indent="-285750">
              <a:buFont typeface="Wingdings" panose="05000000000000000000" pitchFamily="2" charset="2"/>
              <a:buChar char="§"/>
            </a:pPr>
            <a:r>
              <a:rPr lang="de-DE" altLang="de-DE" sz="1600" dirty="0"/>
              <a:t>Die vorläufige Deckungszusage bezieht sich ausschließlich auf den Bereich der Kfz-Haftpflichtversicherung (siehe Pflichtversicherungsgesetz).</a:t>
            </a:r>
            <a:br>
              <a:rPr lang="de-DE" altLang="de-DE" sz="1600" dirty="0"/>
            </a:br>
            <a:endParaRPr lang="de-DE" altLang="de-DE" sz="1600" dirty="0"/>
          </a:p>
          <a:p>
            <a:pPr marL="285750" indent="-285750">
              <a:buFont typeface="Wingdings" panose="05000000000000000000" pitchFamily="2" charset="2"/>
              <a:buChar char="§"/>
            </a:pPr>
            <a:r>
              <a:rPr lang="de-DE" altLang="de-DE" sz="1600" dirty="0"/>
              <a:t>Mit Aushändigung der Versicherungsbestätigung an den Antragsteller haftet der Versicherer zunächst im Rahmen der sogenannten vorläufigen Deckung für die durch den Gebrauch des Fahrzeuges verursachten Personen-, Sach- und Vermögensschäden.</a:t>
            </a:r>
            <a:br>
              <a:rPr lang="de-DE" altLang="de-DE" sz="1600" dirty="0"/>
            </a:br>
            <a:r>
              <a:rPr lang="de-DE" altLang="de-DE" sz="1600" dirty="0"/>
              <a:t>Das bedeutet, dass der vorläufige Versicherungsschutz in der Kfz-Haftpflichtversicherung auch bereits auf der Fahrt zur Zulassungsstelle - direkter Weg - besteht (Fahrt mit ungestempelten Kennzeichen)</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609904950"/>
      </p:ext>
    </p:extLst>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251</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113566485"/>
      </p:ext>
    </p:extLst>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252</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a:t>
            </a:r>
            <a:r>
              <a:rPr lang="de-DE" dirty="0" smtClean="0"/>
              <a:t>Tarifierungsmerkmale</a:t>
            </a:r>
            <a:endParaRPr lang="de-DE" dirty="0"/>
          </a:p>
        </p:txBody>
      </p:sp>
      <p:sp>
        <p:nvSpPr>
          <p:cNvPr id="4" name="Textplatzhalter 3"/>
          <p:cNvSpPr>
            <a:spLocks noGrp="1"/>
          </p:cNvSpPr>
          <p:nvPr>
            <p:ph type="body" sz="half" idx="2"/>
          </p:nvPr>
        </p:nvSpPr>
        <p:spPr>
          <a:xfrm>
            <a:off x="2509267" y="3095580"/>
            <a:ext cx="3529312" cy="2149752"/>
          </a:xfrm>
        </p:spPr>
        <p:txBody>
          <a:bodyPr/>
          <a:lstStyle/>
          <a:p>
            <a:pPr>
              <a:spcBef>
                <a:spcPct val="0"/>
              </a:spcBef>
            </a:pPr>
            <a:r>
              <a:rPr lang="de-DE" altLang="de-DE" sz="1600" dirty="0" smtClean="0"/>
              <a:t>In beiden Versicherungszweigen werden von den Versicherungen nach bestimmten Risikomerkmalen </a:t>
            </a:r>
            <a:r>
              <a:rPr lang="de-DE" altLang="de-DE" sz="1600" u="sng" dirty="0" smtClean="0"/>
              <a:t>Rabatte oder Zuschläge</a:t>
            </a:r>
            <a:r>
              <a:rPr lang="de-DE" altLang="de-DE" sz="1600" dirty="0" smtClean="0"/>
              <a:t> auf die Prämie gewährt.</a:t>
            </a:r>
          </a:p>
          <a:p>
            <a:pPr>
              <a:spcBef>
                <a:spcPct val="0"/>
              </a:spcBef>
            </a:pPr>
            <a:endParaRPr lang="de-DE" altLang="de-DE" sz="1600" dirty="0"/>
          </a:p>
          <a:p>
            <a:pPr>
              <a:spcBef>
                <a:spcPct val="0"/>
              </a:spcBef>
            </a:pPr>
            <a:endParaRPr lang="de-DE" altLang="de-DE" sz="1600" dirty="0" smtClean="0"/>
          </a:p>
          <a:p>
            <a:pPr>
              <a:spcBef>
                <a:spcPct val="0"/>
              </a:spcBef>
            </a:pPr>
            <a:r>
              <a:rPr lang="de-DE" altLang="de-DE" sz="1600" b="1" dirty="0" smtClean="0">
                <a:solidFill>
                  <a:srgbClr val="6E0717"/>
                </a:solidFill>
              </a:rPr>
              <a:t>Hierdurch </a:t>
            </a:r>
            <a:r>
              <a:rPr lang="de-DE" altLang="de-DE" sz="1600" b="1" dirty="0">
                <a:solidFill>
                  <a:srgbClr val="6E0717"/>
                </a:solidFill>
              </a:rPr>
              <a:t>kann es zu erheblichen Preisnachlässen kommen.</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rabatt-thumb173604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8579" y="2423801"/>
            <a:ext cx="3162328" cy="365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494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253</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a:t>
            </a:r>
            <a:r>
              <a:rPr lang="de-DE" dirty="0" smtClean="0"/>
              <a:t>Tarifierungsmerkmale</a:t>
            </a:r>
            <a:endParaRPr lang="de-DE" dirty="0"/>
          </a:p>
        </p:txBody>
      </p:sp>
      <p:sp>
        <p:nvSpPr>
          <p:cNvPr id="4" name="Textplatzhalter 3"/>
          <p:cNvSpPr>
            <a:spLocks noGrp="1"/>
          </p:cNvSpPr>
          <p:nvPr>
            <p:ph type="body" sz="half" idx="2"/>
          </p:nvPr>
        </p:nvSpPr>
        <p:spPr/>
        <p:txBody>
          <a:bodyPr/>
          <a:lstStyle/>
          <a:p>
            <a:pPr>
              <a:spcBef>
                <a:spcPct val="0"/>
              </a:spcBef>
            </a:pPr>
            <a:r>
              <a:rPr lang="de-DE" altLang="de-DE" sz="1600" dirty="0"/>
              <a:t>Folgende Tarifierungsmerkmale werden ggf. berücksichtigt</a:t>
            </a:r>
            <a:r>
              <a:rPr lang="de-DE" altLang="de-DE" sz="1600" dirty="0" smtClean="0"/>
              <a:t>:</a:t>
            </a:r>
          </a:p>
          <a:p>
            <a:pPr>
              <a:spcBef>
                <a:spcPct val="0"/>
              </a:spcBef>
            </a:pPr>
            <a:endParaRPr kumimoji="1" lang="de-DE" altLang="de-DE" sz="1600" dirty="0"/>
          </a:p>
          <a:p>
            <a:pPr marL="742950" lvl="1" indent="-285750">
              <a:spcBef>
                <a:spcPct val="0"/>
              </a:spcBef>
              <a:buClr>
                <a:srgbClr val="1D2D4B"/>
              </a:buClr>
              <a:buFont typeface="Wingdings" panose="05000000000000000000" pitchFamily="2" charset="2"/>
              <a:buChar char="§"/>
            </a:pPr>
            <a:r>
              <a:rPr lang="de-DE" altLang="de-DE" sz="1600" dirty="0"/>
              <a:t>Alter des VN und der berechtigten Fahrer</a:t>
            </a:r>
          </a:p>
          <a:p>
            <a:pPr marL="742950" lvl="1" indent="-285750">
              <a:spcBef>
                <a:spcPct val="0"/>
              </a:spcBef>
              <a:buClr>
                <a:srgbClr val="1D2D4B"/>
              </a:buClr>
              <a:buFont typeface="Wingdings" panose="05000000000000000000" pitchFamily="2" charset="2"/>
              <a:buChar char="§"/>
            </a:pPr>
            <a:r>
              <a:rPr lang="de-DE" altLang="de-DE" sz="1600" dirty="0"/>
              <a:t>Nutzerkreis</a:t>
            </a:r>
          </a:p>
          <a:p>
            <a:pPr marL="742950" lvl="1" indent="-285750">
              <a:spcBef>
                <a:spcPct val="0"/>
              </a:spcBef>
              <a:buClr>
                <a:srgbClr val="1D2D4B"/>
              </a:buClr>
              <a:buFont typeface="Wingdings" panose="05000000000000000000" pitchFamily="2" charset="2"/>
              <a:buChar char="§"/>
            </a:pPr>
            <a:r>
              <a:rPr lang="de-DE" altLang="de-DE" sz="1600" dirty="0"/>
              <a:t>Nutzungsart (z.B. private Nutzung)</a:t>
            </a:r>
          </a:p>
          <a:p>
            <a:pPr marL="742950" lvl="1" indent="-285750">
              <a:spcBef>
                <a:spcPct val="0"/>
              </a:spcBef>
              <a:buClr>
                <a:srgbClr val="1D2D4B"/>
              </a:buClr>
              <a:buFont typeface="Wingdings" panose="05000000000000000000" pitchFamily="2" charset="2"/>
              <a:buChar char="§"/>
            </a:pPr>
            <a:r>
              <a:rPr lang="de-DE" altLang="de-DE" sz="1600" dirty="0"/>
              <a:t>Beruf</a:t>
            </a:r>
          </a:p>
          <a:p>
            <a:pPr marL="742950" lvl="1" indent="-285750">
              <a:spcBef>
                <a:spcPct val="0"/>
              </a:spcBef>
              <a:buClr>
                <a:srgbClr val="1D2D4B"/>
              </a:buClr>
              <a:buFont typeface="Wingdings" panose="05000000000000000000" pitchFamily="2" charset="2"/>
              <a:buChar char="§"/>
            </a:pPr>
            <a:r>
              <a:rPr lang="de-DE" altLang="de-DE" sz="1600" dirty="0"/>
              <a:t>Stellplatz des Fahrzeuges (z.B. Garage) </a:t>
            </a:r>
          </a:p>
          <a:p>
            <a:pPr marL="742950" lvl="1" indent="-285750">
              <a:spcBef>
                <a:spcPct val="0"/>
              </a:spcBef>
              <a:buClr>
                <a:srgbClr val="1D2D4B"/>
              </a:buClr>
              <a:buFont typeface="Wingdings" panose="05000000000000000000" pitchFamily="2" charset="2"/>
              <a:buChar char="§"/>
            </a:pPr>
            <a:r>
              <a:rPr lang="de-DE" altLang="de-DE" sz="1600" dirty="0"/>
              <a:t>Wohneigentum</a:t>
            </a:r>
          </a:p>
          <a:p>
            <a:pPr marL="742950" lvl="1" indent="-285750">
              <a:spcBef>
                <a:spcPct val="0"/>
              </a:spcBef>
              <a:buClr>
                <a:srgbClr val="1D2D4B"/>
              </a:buClr>
              <a:buFont typeface="Wingdings" panose="05000000000000000000" pitchFamily="2" charset="2"/>
              <a:buChar char="§"/>
            </a:pPr>
            <a:r>
              <a:rPr lang="de-DE" altLang="de-DE" sz="1600" dirty="0"/>
              <a:t>Fahrleistung </a:t>
            </a:r>
          </a:p>
          <a:p>
            <a:pPr marL="742950" lvl="1" indent="-285750">
              <a:spcBef>
                <a:spcPct val="0"/>
              </a:spcBef>
              <a:buClr>
                <a:srgbClr val="1D2D4B"/>
              </a:buClr>
              <a:buFont typeface="Wingdings" panose="05000000000000000000" pitchFamily="2" charset="2"/>
              <a:buChar char="§"/>
            </a:pPr>
            <a:r>
              <a:rPr lang="de-DE" altLang="de-DE" sz="1600" dirty="0"/>
              <a:t>Alter des Fahrzeuges</a:t>
            </a:r>
          </a:p>
          <a:p>
            <a:pPr marL="742950" lvl="1" indent="-285750">
              <a:spcBef>
                <a:spcPct val="0"/>
              </a:spcBef>
              <a:buClr>
                <a:srgbClr val="1D2D4B"/>
              </a:buClr>
              <a:buFont typeface="Wingdings" panose="05000000000000000000" pitchFamily="2" charset="2"/>
              <a:buChar char="§"/>
            </a:pPr>
            <a:r>
              <a:rPr lang="de-DE" altLang="de-DE" sz="1600" dirty="0"/>
              <a:t>Dauer der Vorversicherung </a:t>
            </a:r>
          </a:p>
          <a:p>
            <a:pPr marL="742950" lvl="1" indent="-285750">
              <a:spcBef>
                <a:spcPct val="0"/>
              </a:spcBef>
              <a:buClr>
                <a:srgbClr val="1D2D4B"/>
              </a:buClr>
              <a:buFont typeface="Wingdings" panose="05000000000000000000" pitchFamily="2" charset="2"/>
              <a:buChar char="§"/>
            </a:pPr>
            <a:r>
              <a:rPr lang="de-DE" altLang="de-DE" sz="1600" dirty="0"/>
              <a:t>Familienstand</a:t>
            </a:r>
          </a:p>
          <a:p>
            <a:pPr marL="742950" lvl="1" indent="-285750">
              <a:spcBef>
                <a:spcPct val="0"/>
              </a:spcBef>
              <a:buClr>
                <a:srgbClr val="1D2D4B"/>
              </a:buClr>
              <a:buFont typeface="Wingdings" panose="05000000000000000000" pitchFamily="2" charset="2"/>
              <a:buChar char="§"/>
            </a:pPr>
            <a:r>
              <a:rPr lang="de-DE" altLang="de-DE" sz="1600" dirty="0"/>
              <a:t>Kinder (Alter der </a:t>
            </a:r>
            <a:r>
              <a:rPr lang="de-DE" altLang="de-DE" sz="1600" dirty="0" smtClean="0"/>
              <a:t>Kinder)</a:t>
            </a:r>
          </a:p>
          <a:p>
            <a:pPr>
              <a:spcBef>
                <a:spcPct val="0"/>
              </a:spcBef>
              <a:buClr>
                <a:srgbClr val="1D2D4B"/>
              </a:buClr>
            </a:pPr>
            <a:endParaRPr lang="de-DE" altLang="de-DE" sz="2200" i="1" dirty="0"/>
          </a:p>
          <a:p>
            <a:pPr>
              <a:spcBef>
                <a:spcPct val="0"/>
              </a:spcBef>
              <a:buClr>
                <a:srgbClr val="1D2D4B"/>
              </a:buClr>
            </a:pPr>
            <a:r>
              <a:rPr lang="de-DE" altLang="de-DE" sz="1600" dirty="0" smtClean="0"/>
              <a:t>Mit </a:t>
            </a:r>
            <a:r>
              <a:rPr lang="de-DE" altLang="de-DE" sz="1600" dirty="0"/>
              <a:t>der Gewährung von weichen Rabatten sind stets auch Einschränkungen im Versicherungsschutz verbunden, wenn gegen die bestehenden Vereinbarungen verstoßen wird.</a:t>
            </a:r>
            <a:endParaRPr kumimoji="1" lang="de-DE" altLang="de-DE" sz="1600" dirty="0"/>
          </a:p>
          <a:p>
            <a:pPr marL="742950" lvl="1" indent="-285750">
              <a:spcBef>
                <a:spcPct val="0"/>
              </a:spcBef>
              <a:buFont typeface="Wingdings" panose="05000000000000000000" pitchFamily="2" charset="2"/>
              <a:buChar cha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994692173"/>
      </p:ext>
    </p:extLst>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254</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Sonderlösungen für Junge Fahrer</a:t>
            </a:r>
          </a:p>
        </p:txBody>
      </p:sp>
      <p:sp>
        <p:nvSpPr>
          <p:cNvPr id="4" name="Textplatzhalter 3"/>
          <p:cNvSpPr>
            <a:spLocks noGrp="1"/>
          </p:cNvSpPr>
          <p:nvPr>
            <p:ph type="body" sz="half" idx="2"/>
          </p:nvPr>
        </p:nvSpPr>
        <p:spPr/>
        <p:txBody>
          <a:bodyPr/>
          <a:lstStyle/>
          <a:p>
            <a:endParaRPr lang="de-DE" sz="1600" dirty="0" smtClean="0"/>
          </a:p>
          <a:p>
            <a:r>
              <a:rPr lang="de-DE" sz="1600" dirty="0" smtClean="0"/>
              <a:t>Immer </a:t>
            </a:r>
            <a:r>
              <a:rPr lang="de-DE" sz="1600" dirty="0"/>
              <a:t>mehr Versicherer schaffen innovative Konzepte für junge Fahrer. Unter anderem bieten folgende Gesellschaften in diesem Bereich Lösungen an:</a:t>
            </a:r>
          </a:p>
          <a:p>
            <a:endParaRPr lang="de-DE" sz="1600" dirty="0" smtClean="0"/>
          </a:p>
          <a:p>
            <a:r>
              <a:rPr lang="de-DE" sz="1600" dirty="0" smtClean="0"/>
              <a:t>R+V </a:t>
            </a:r>
            <a:r>
              <a:rPr lang="de-DE" sz="1600" dirty="0"/>
              <a:t>Gruppe (Kravag, R+V, Condor)    </a:t>
            </a:r>
            <a:endParaRPr lang="de-DE" sz="1600" dirty="0" smtClean="0"/>
          </a:p>
          <a:p>
            <a:r>
              <a:rPr lang="de-DE" sz="1600" dirty="0" smtClean="0"/>
              <a:t>AXA </a:t>
            </a:r>
            <a:r>
              <a:rPr lang="de-DE" sz="1600" dirty="0"/>
              <a:t>Versicherung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870502536"/>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255</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a:t>
            </a:r>
            <a:r>
              <a:rPr lang="de-DE" dirty="0" smtClean="0"/>
              <a:t>| Sonderlösungen für Junge Fahrer</a:t>
            </a:r>
            <a:endParaRPr lang="de-DE" dirty="0"/>
          </a:p>
        </p:txBody>
      </p:sp>
      <p:sp>
        <p:nvSpPr>
          <p:cNvPr id="4" name="Textplatzhalter 3"/>
          <p:cNvSpPr>
            <a:spLocks noGrp="1"/>
          </p:cNvSpPr>
          <p:nvPr>
            <p:ph type="body" sz="half" idx="2"/>
          </p:nvPr>
        </p:nvSpPr>
        <p:spPr/>
        <p:txBody>
          <a:bodyPr/>
          <a:lstStyle/>
          <a:p>
            <a:endParaRPr lang="de-DE" sz="1600" b="1" dirty="0" smtClean="0"/>
          </a:p>
          <a:p>
            <a:r>
              <a:rPr lang="de-DE" sz="1600" b="1" dirty="0" smtClean="0"/>
              <a:t>KRAVAG</a:t>
            </a:r>
            <a:r>
              <a:rPr lang="de-DE" sz="1600" dirty="0" smtClean="0"/>
              <a:t> </a:t>
            </a:r>
          </a:p>
          <a:p>
            <a:pPr marL="285750" indent="-285750">
              <a:buFont typeface="Wingdings" panose="05000000000000000000" pitchFamily="2" charset="2"/>
              <a:buChar char="§"/>
            </a:pPr>
            <a:r>
              <a:rPr lang="de-DE" sz="1600" dirty="0" smtClean="0"/>
              <a:t>Fahrer </a:t>
            </a:r>
            <a:r>
              <a:rPr lang="de-DE" sz="1600" dirty="0"/>
              <a:t>darf alle bei der R+V-Gruppe versicherten Fahrzeuge fahren (289,00 € im Jahr je Zusatzfahrer)</a:t>
            </a:r>
          </a:p>
          <a:p>
            <a:pPr marL="285750" indent="-285750">
              <a:buFont typeface="Wingdings" panose="05000000000000000000" pitchFamily="2" charset="2"/>
              <a:buChar char="§"/>
            </a:pPr>
            <a:r>
              <a:rPr lang="de-DE" sz="1600" dirty="0"/>
              <a:t>Zusatzfahrer </a:t>
            </a:r>
            <a:r>
              <a:rPr lang="de-DE" sz="1600" b="1" dirty="0"/>
              <a:t>muss in einem Vertrag</a:t>
            </a:r>
            <a:r>
              <a:rPr lang="de-DE" sz="1600" dirty="0"/>
              <a:t> namentlich benannt, aber nicht mit dem Alter eingetragen werden</a:t>
            </a:r>
          </a:p>
          <a:p>
            <a:pPr marL="285750" indent="-285750">
              <a:buFont typeface="Wingdings" panose="05000000000000000000" pitchFamily="2" charset="2"/>
              <a:buChar char="§"/>
            </a:pPr>
            <a:r>
              <a:rPr lang="de-DE" sz="1600" dirty="0"/>
              <a:t>Eintragung von bis zu 3 Zusatzfahrern möglich</a:t>
            </a:r>
          </a:p>
          <a:p>
            <a:pPr marL="285750" indent="-285750">
              <a:buFont typeface="Wingdings" panose="05000000000000000000" pitchFamily="2" charset="2"/>
              <a:buChar char="§"/>
            </a:pPr>
            <a:r>
              <a:rPr lang="de-DE" sz="1600" dirty="0"/>
              <a:t>Sondereinstufung in SF-Klasse 5 bei erstmaliger Versicherung eines eigenen Kfz bei der R+V-Gruppe (Danach ist eine Versicherung bei Versicherern mit Übernahme von Sondereinstufungen möglich)</a:t>
            </a:r>
          </a:p>
          <a:p>
            <a:pPr marL="285750" indent="-285750">
              <a:buFont typeface="Wingdings" panose="05000000000000000000" pitchFamily="2" charset="2"/>
              <a:buChar char="§"/>
            </a:pPr>
            <a:r>
              <a:rPr lang="de-DE" sz="1600" dirty="0" smtClean="0"/>
              <a:t>Zusatzfahrer </a:t>
            </a:r>
            <a:r>
              <a:rPr lang="de-DE" sz="1600" dirty="0"/>
              <a:t>darf </a:t>
            </a:r>
            <a:r>
              <a:rPr lang="de-DE" sz="1600" b="1" dirty="0"/>
              <a:t>nicht Halter oder VN</a:t>
            </a:r>
            <a:r>
              <a:rPr lang="de-DE" sz="1600" dirty="0"/>
              <a:t> des gefahrenen Fahrzeuges </a:t>
            </a:r>
            <a:r>
              <a:rPr lang="de-DE" sz="1600" dirty="0" smtClean="0"/>
              <a:t>sein</a:t>
            </a:r>
          </a:p>
          <a:p>
            <a:pPr marL="285750" indent="-285750">
              <a:buFont typeface="Wingdings" panose="05000000000000000000" pitchFamily="2" charset="2"/>
              <a:buChar char="§"/>
            </a:pPr>
            <a:endParaRPr lang="de-DE" sz="1600" dirty="0"/>
          </a:p>
          <a:p>
            <a:r>
              <a:rPr lang="de-DE" sz="1600" b="1" dirty="0" smtClean="0"/>
              <a:t>Der Vorteil der Junge Fahrer spielt bei der Tarifierung und den Merkmalen keine prämienrelevante Rolle.</a:t>
            </a:r>
            <a:r>
              <a:rPr lang="de-DE" sz="1600" b="1" dirty="0"/>
              <a:t/>
            </a:r>
            <a:br>
              <a:rPr lang="de-DE" sz="1600" b="1" dirty="0"/>
            </a:br>
            <a:endParaRPr 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483280101"/>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256</a:t>
            </a:fld>
            <a:endParaRPr lang="de-DE"/>
          </a:p>
        </p:txBody>
      </p:sp>
      <p:sp>
        <p:nvSpPr>
          <p:cNvPr id="3" name="Textplatzhalter 2"/>
          <p:cNvSpPr>
            <a:spLocks noGrp="1"/>
          </p:cNvSpPr>
          <p:nvPr>
            <p:ph type="body" sz="quarter" idx="10"/>
          </p:nvPr>
        </p:nvSpPr>
        <p:spPr/>
        <p:txBody>
          <a:bodyPr/>
          <a:lstStyle/>
          <a:p>
            <a:r>
              <a:rPr lang="de-DE" altLang="de-DE" dirty="0"/>
              <a:t>Motive und Lösungen </a:t>
            </a:r>
            <a:endParaRPr lang="de-DE" dirty="0"/>
          </a:p>
          <a:p>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endParaRPr kumimoji="1" lang="de-DE" altLang="de-DE" sz="1800" b="1" u="sng" dirty="0" smtClean="0"/>
          </a:p>
          <a:p>
            <a:pPr>
              <a:spcBef>
                <a:spcPct val="50000"/>
              </a:spcBef>
            </a:pPr>
            <a:r>
              <a:rPr kumimoji="1" lang="de-DE" altLang="de-DE" sz="1800" b="1" u="sng" dirty="0" smtClean="0"/>
              <a:t>Wichtig in </a:t>
            </a:r>
            <a:r>
              <a:rPr kumimoji="1" lang="de-DE" altLang="de-DE" sz="1800" b="1" u="sng" dirty="0"/>
              <a:t>der Beratung </a:t>
            </a:r>
          </a:p>
          <a:p>
            <a:pPr>
              <a:spcBef>
                <a:spcPct val="50000"/>
              </a:spcBef>
            </a:pPr>
            <a:endParaRPr kumimoji="1" lang="de-DE" altLang="de-DE" sz="1800" b="1" u="sng" dirty="0"/>
          </a:p>
        </p:txBody>
      </p:sp>
      <p:sp>
        <p:nvSpPr>
          <p:cNvPr id="11" name="Text Box 4"/>
          <p:cNvSpPr txBox="1">
            <a:spLocks noChangeArrowheads="1"/>
          </p:cNvSpPr>
          <p:nvPr/>
        </p:nvSpPr>
        <p:spPr bwMode="auto">
          <a:xfrm>
            <a:off x="364219" y="2640643"/>
            <a:ext cx="113483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buFont typeface="Wingdings" panose="05000000000000000000" pitchFamily="2" charset="2"/>
              <a:buChar char="§"/>
            </a:pPr>
            <a:endParaRPr kumimoji="1" lang="de-DE" altLang="de-DE" sz="1600" dirty="0" smtClean="0"/>
          </a:p>
          <a:p>
            <a:pPr>
              <a:spcBef>
                <a:spcPct val="100000"/>
              </a:spcBef>
              <a:buClr>
                <a:srgbClr val="1D2D4B"/>
              </a:buClr>
              <a:buFont typeface="Wingdings" panose="05000000000000000000" pitchFamily="2" charset="2"/>
              <a:buChar char="§"/>
            </a:pPr>
            <a:r>
              <a:rPr kumimoji="1" lang="de-DE" altLang="de-DE" sz="1600" dirty="0" smtClean="0"/>
              <a:t>Nutzen sie die Kfz- Fragebögen</a:t>
            </a:r>
          </a:p>
          <a:p>
            <a:pPr>
              <a:spcBef>
                <a:spcPct val="100000"/>
              </a:spcBef>
              <a:buClr>
                <a:srgbClr val="1D2D4B"/>
              </a:buClr>
              <a:buFont typeface="Wingdings" panose="05000000000000000000" pitchFamily="2" charset="2"/>
              <a:buChar char="§"/>
            </a:pPr>
            <a:r>
              <a:rPr kumimoji="1" lang="de-DE" altLang="de-DE" sz="1600" dirty="0" smtClean="0"/>
              <a:t>Klären sie ab ob es sich um Sondereinstufungen handelt</a:t>
            </a:r>
          </a:p>
          <a:p>
            <a:pPr>
              <a:spcBef>
                <a:spcPct val="100000"/>
              </a:spcBef>
              <a:buClr>
                <a:srgbClr val="1D2D4B"/>
              </a:buClr>
              <a:buFont typeface="Wingdings" panose="05000000000000000000" pitchFamily="2" charset="2"/>
              <a:buChar char="§"/>
            </a:pPr>
            <a:r>
              <a:rPr kumimoji="1" lang="de-DE" altLang="de-DE" sz="1600" dirty="0" smtClean="0"/>
              <a:t>Versuchen sie, wenn möglich keine </a:t>
            </a:r>
            <a:r>
              <a:rPr kumimoji="1" lang="de-DE" altLang="de-DE" sz="1600" dirty="0"/>
              <a:t>eVB </a:t>
            </a:r>
            <a:r>
              <a:rPr kumimoji="1" lang="de-DE" altLang="de-DE" sz="1600" dirty="0" smtClean="0"/>
              <a:t>ohne </a:t>
            </a:r>
            <a:r>
              <a:rPr kumimoji="1" lang="de-DE" altLang="de-DE" sz="1600" dirty="0"/>
              <a:t>vorherige </a:t>
            </a:r>
            <a:r>
              <a:rPr kumimoji="1" lang="de-DE" altLang="de-DE" sz="1600" dirty="0" smtClean="0"/>
              <a:t>Berechnung auszugeben </a:t>
            </a:r>
            <a:endParaRPr kumimoji="1" lang="de-DE" altLang="de-DE" sz="1600" dirty="0"/>
          </a:p>
        </p:txBody>
      </p:sp>
    </p:spTree>
    <p:extLst>
      <p:ext uri="{BB962C8B-B14F-4D97-AF65-F5344CB8AC3E}">
        <p14:creationId xmlns:p14="http://schemas.microsoft.com/office/powerpoint/2010/main" val="4272130978"/>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257</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a:t>Nafi</a:t>
            </a:r>
            <a:r>
              <a:rPr lang="de-DE" altLang="de-DE" dirty="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7" name="Grafik 6"/>
          <p:cNvPicPr>
            <a:picLocks noChangeAspect="1"/>
          </p:cNvPicPr>
          <p:nvPr/>
        </p:nvPicPr>
        <p:blipFill>
          <a:blip r:embed="rId2"/>
          <a:stretch>
            <a:fillRect/>
          </a:stretch>
        </p:blipFill>
        <p:spPr>
          <a:xfrm>
            <a:off x="3391594" y="2210986"/>
            <a:ext cx="4973294" cy="4128654"/>
          </a:xfrm>
          <a:prstGeom prst="rect">
            <a:avLst/>
          </a:prstGeom>
        </p:spPr>
      </p:pic>
    </p:spTree>
    <p:extLst>
      <p:ext uri="{BB962C8B-B14F-4D97-AF65-F5344CB8AC3E}">
        <p14:creationId xmlns:p14="http://schemas.microsoft.com/office/powerpoint/2010/main" val="3744778507"/>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258</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smtClean="0"/>
              <a:t>Nafi</a:t>
            </a:r>
            <a:r>
              <a:rPr lang="de-DE" altLang="de-DE" dirty="0" smtClean="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1331942" y="2384786"/>
            <a:ext cx="8896350" cy="3733800"/>
          </a:xfrm>
          <a:prstGeom prst="rect">
            <a:avLst/>
          </a:prstGeom>
        </p:spPr>
      </p:pic>
    </p:spTree>
    <p:extLst>
      <p:ext uri="{BB962C8B-B14F-4D97-AF65-F5344CB8AC3E}">
        <p14:creationId xmlns:p14="http://schemas.microsoft.com/office/powerpoint/2010/main" val="4065568640"/>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259</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a:t>Nafi</a:t>
            </a:r>
            <a:r>
              <a:rPr lang="de-DE" altLang="de-DE" dirty="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416404" y="2391255"/>
            <a:ext cx="11244349" cy="3206020"/>
          </a:xfrm>
          <a:prstGeom prst="rect">
            <a:avLst/>
          </a:prstGeom>
        </p:spPr>
      </p:pic>
    </p:spTree>
    <p:extLst>
      <p:ext uri="{BB962C8B-B14F-4D97-AF65-F5344CB8AC3E}">
        <p14:creationId xmlns:p14="http://schemas.microsoft.com/office/powerpoint/2010/main" val="21168046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„Meine Haftpflichtversicherung zahlt auch für Schäden, die ich im Ausland verursache.“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Das kommt drauf an, wie lange Sie dort bleiben und vor allem, wo Sie sich befinden! Wenn Sie einen längeren Auslandsaufenthalt planen, müssen Sie vorher noch einmal in Ihren Vertrag schauen. Innerhalb Europas sollte ein unbegrenzter Aufenthalt mitversichert sein, im außereuropäischen Ausland mindestens zeitlich begrenzt.</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285570957"/>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260</a:t>
            </a:fld>
            <a:endParaRPr lang="de-DE"/>
          </a:p>
        </p:txBody>
      </p:sp>
      <p:sp>
        <p:nvSpPr>
          <p:cNvPr id="3" name="Textplatzhalter 2"/>
          <p:cNvSpPr>
            <a:spLocks noGrp="1"/>
          </p:cNvSpPr>
          <p:nvPr>
            <p:ph type="body" sz="quarter" idx="10"/>
          </p:nvPr>
        </p:nvSpPr>
        <p:spPr/>
        <p:txBody>
          <a:bodyPr/>
          <a:lstStyle/>
          <a:p>
            <a:r>
              <a:rPr lang="de-DE" altLang="de-DE" dirty="0"/>
              <a:t>Motive und Lösungen | </a:t>
            </a:r>
            <a:r>
              <a:rPr lang="de-DE" dirty="0" smtClean="0"/>
              <a:t>Produktvergleich</a:t>
            </a:r>
            <a:endParaRPr lang="de-DE" dirty="0"/>
          </a:p>
        </p:txBody>
      </p:sp>
      <p:sp>
        <p:nvSpPr>
          <p:cNvPr id="4" name="Textplatzhalter 3"/>
          <p:cNvSpPr>
            <a:spLocks noGrp="1"/>
          </p:cNvSpPr>
          <p:nvPr>
            <p:ph type="body" sz="half" idx="2"/>
          </p:nvPr>
        </p:nvSpPr>
        <p:spPr/>
        <p:txBody>
          <a:bodyPr/>
          <a:lstStyle/>
          <a:p>
            <a:pPr algn="ctr">
              <a:spcBef>
                <a:spcPct val="0"/>
              </a:spcBef>
            </a:pPr>
            <a:endParaRPr lang="de-DE" altLang="de-DE" dirty="0" smtClean="0"/>
          </a:p>
          <a:p>
            <a:pPr algn="ctr">
              <a:spcBef>
                <a:spcPct val="0"/>
              </a:spcBef>
            </a:pPr>
            <a:endParaRPr lang="de-DE" altLang="de-DE" dirty="0" smtClean="0"/>
          </a:p>
          <a:p>
            <a:pPr algn="ctr">
              <a:spcBef>
                <a:spcPct val="0"/>
              </a:spcBef>
            </a:pPr>
            <a:r>
              <a:rPr lang="de-DE" altLang="de-DE" dirty="0" smtClean="0"/>
              <a:t>afm </a:t>
            </a:r>
            <a:r>
              <a:rPr lang="de-DE" altLang="de-DE" dirty="0"/>
              <a:t>Entscheidungsnavigation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2" descr="Navi-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383" y="3184103"/>
            <a:ext cx="7506392" cy="304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10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261</a:t>
            </a:fld>
            <a:endParaRPr lang="de-DE"/>
          </a:p>
        </p:txBody>
      </p:sp>
      <p:sp>
        <p:nvSpPr>
          <p:cNvPr id="3" name="Textplatzhalter 2"/>
          <p:cNvSpPr>
            <a:spLocks noGrp="1"/>
          </p:cNvSpPr>
          <p:nvPr>
            <p:ph type="body" sz="quarter" idx="10"/>
          </p:nvPr>
        </p:nvSpPr>
        <p:spPr/>
        <p:txBody>
          <a:bodyPr/>
          <a:lstStyle/>
          <a:p>
            <a:r>
              <a:rPr lang="de-DE" altLang="de-DE" dirty="0"/>
              <a:t>Motive und Lösungen | </a:t>
            </a:r>
            <a:r>
              <a:rPr lang="de-DE" dirty="0" smtClean="0"/>
              <a:t>Produktvergleich</a:t>
            </a:r>
            <a:endParaRPr lang="de-DE" dirty="0"/>
          </a:p>
        </p:txBody>
      </p:sp>
      <p:sp>
        <p:nvSpPr>
          <p:cNvPr id="4" name="Textplatzhalter 3"/>
          <p:cNvSpPr>
            <a:spLocks noGrp="1"/>
          </p:cNvSpPr>
          <p:nvPr>
            <p:ph type="body" sz="half" idx="2"/>
          </p:nvPr>
        </p:nvSpPr>
        <p:spPr/>
        <p:txBody>
          <a:bodyPr/>
          <a:lstStyle/>
          <a:p>
            <a:pPr algn="ctr">
              <a:spcBef>
                <a:spcPct val="0"/>
              </a:spcBef>
            </a:pPr>
            <a:endParaRPr lang="de-DE" altLang="de-DE" dirty="0" smtClean="0"/>
          </a:p>
          <a:p>
            <a:pPr algn="ctr">
              <a:spcBef>
                <a:spcPct val="0"/>
              </a:spcBef>
            </a:pPr>
            <a:endParaRPr lang="de-DE" altLang="de-DE" dirty="0" smtClean="0"/>
          </a:p>
          <a:p>
            <a:pPr>
              <a:spcBef>
                <a:spcPct val="0"/>
              </a:spcBef>
            </a:pPr>
            <a:r>
              <a:rPr lang="de-DE" altLang="de-DE" dirty="0" smtClean="0"/>
              <a:t>afm </a:t>
            </a:r>
            <a:r>
              <a:rPr lang="de-DE" altLang="de-DE" dirty="0"/>
              <a:t>Entscheidungsnavigation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Grafik 6"/>
          <p:cNvPicPr>
            <a:picLocks noChangeAspect="1"/>
          </p:cNvPicPr>
          <p:nvPr/>
        </p:nvPicPr>
        <p:blipFill>
          <a:blip r:embed="rId2"/>
          <a:stretch>
            <a:fillRect/>
          </a:stretch>
        </p:blipFill>
        <p:spPr>
          <a:xfrm>
            <a:off x="4209988" y="2532092"/>
            <a:ext cx="6241992" cy="3439189"/>
          </a:xfrm>
          <a:prstGeom prst="rect">
            <a:avLst/>
          </a:prstGeom>
        </p:spPr>
      </p:pic>
      <p:sp>
        <p:nvSpPr>
          <p:cNvPr id="8" name="Textplatzhalter 3"/>
          <p:cNvSpPr txBox="1">
            <a:spLocks/>
          </p:cNvSpPr>
          <p:nvPr/>
        </p:nvSpPr>
        <p:spPr>
          <a:xfrm>
            <a:off x="813511" y="3283529"/>
            <a:ext cx="3285472" cy="61514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pPr>
            <a:r>
              <a:rPr lang="de-DE" altLang="de-DE" sz="1600" dirty="0"/>
              <a:t>m</a:t>
            </a:r>
            <a:r>
              <a:rPr lang="de-DE" altLang="de-DE" sz="1600" dirty="0" smtClean="0"/>
              <a:t>it über 45 bis ins Details geprüften Leistungspunkten</a:t>
            </a:r>
            <a:endParaRPr kumimoji="1" lang="de-DE" altLang="de-DE" sz="1600" dirty="0" smtClean="0"/>
          </a:p>
          <a:p>
            <a:pPr>
              <a:spcBef>
                <a:spcPct val="0"/>
              </a:spcBef>
            </a:pPr>
            <a:endParaRPr lang="de-DE" altLang="de-DE" sz="1600" dirty="0"/>
          </a:p>
        </p:txBody>
      </p:sp>
    </p:spTree>
    <p:extLst>
      <p:ext uri="{BB962C8B-B14F-4D97-AF65-F5344CB8AC3E}">
        <p14:creationId xmlns:p14="http://schemas.microsoft.com/office/powerpoint/2010/main" val="2750758729"/>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262</a:t>
            </a:fld>
            <a:endParaRPr lang="de-DE"/>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25" name="Textplatzhalter 2"/>
          <p:cNvSpPr>
            <a:spLocks noGrp="1"/>
          </p:cNvSpPr>
          <p:nvPr>
            <p:ph type="body" sz="quarter" idx="10"/>
          </p:nvPr>
        </p:nvSpPr>
        <p:spPr>
          <a:xfrm>
            <a:off x="364584" y="1755536"/>
            <a:ext cx="11347991" cy="395680"/>
          </a:xfrm>
        </p:spPr>
        <p:txBody>
          <a:bodyPr/>
          <a:lstStyle/>
          <a:p>
            <a:r>
              <a:rPr lang="de-DE" dirty="0" smtClean="0"/>
              <a:t>Motive und Lösungen | afm-Empfehlungen</a:t>
            </a:r>
            <a:endParaRPr lang="de-DE" dirty="0"/>
          </a:p>
        </p:txBody>
      </p:sp>
      <p:sp>
        <p:nvSpPr>
          <p:cNvPr id="29" name="Gestreifter Pfeil nach rechts 28"/>
          <p:cNvSpPr/>
          <p:nvPr/>
        </p:nvSpPr>
        <p:spPr>
          <a:xfrm>
            <a:off x="2882600"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estreifter Pfeil nach rechts 29"/>
          <p:cNvSpPr/>
          <p:nvPr/>
        </p:nvSpPr>
        <p:spPr>
          <a:xfrm>
            <a:off x="2872827"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63054"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3054"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82600"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63054"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2"/>
          <a:stretch>
            <a:fillRect/>
          </a:stretch>
        </p:blipFill>
        <p:spPr>
          <a:xfrm>
            <a:off x="704850" y="2505111"/>
            <a:ext cx="1743074" cy="508884"/>
          </a:xfrm>
          <a:prstGeom prst="rect">
            <a:avLst/>
          </a:prstGeom>
        </p:spPr>
      </p:pic>
      <p:pic>
        <p:nvPicPr>
          <p:cNvPr id="4" name="Grafik 3"/>
          <p:cNvPicPr>
            <a:picLocks noChangeAspect="1"/>
          </p:cNvPicPr>
          <p:nvPr/>
        </p:nvPicPr>
        <p:blipFill>
          <a:blip r:embed="rId3"/>
          <a:stretch>
            <a:fillRect/>
          </a:stretch>
        </p:blipFill>
        <p:spPr>
          <a:xfrm>
            <a:off x="704850" y="3049234"/>
            <a:ext cx="1743074" cy="556726"/>
          </a:xfrm>
          <a:prstGeom prst="rect">
            <a:avLst/>
          </a:prstGeom>
        </p:spPr>
      </p:pic>
      <p:pic>
        <p:nvPicPr>
          <p:cNvPr id="6" name="Grafik 5"/>
          <p:cNvPicPr>
            <a:picLocks noChangeAspect="1"/>
          </p:cNvPicPr>
          <p:nvPr/>
        </p:nvPicPr>
        <p:blipFill>
          <a:blip r:embed="rId4"/>
          <a:stretch>
            <a:fillRect/>
          </a:stretch>
        </p:blipFill>
        <p:spPr>
          <a:xfrm>
            <a:off x="704851" y="3648939"/>
            <a:ext cx="1771153" cy="532767"/>
          </a:xfrm>
          <a:prstGeom prst="rect">
            <a:avLst/>
          </a:prstGeom>
        </p:spPr>
      </p:pic>
      <p:pic>
        <p:nvPicPr>
          <p:cNvPr id="17" name="Grafik 16"/>
          <p:cNvPicPr>
            <a:picLocks noChangeAspect="1"/>
          </p:cNvPicPr>
          <p:nvPr/>
        </p:nvPicPr>
        <p:blipFill>
          <a:blip r:embed="rId5"/>
          <a:stretch>
            <a:fillRect/>
          </a:stretch>
        </p:blipFill>
        <p:spPr>
          <a:xfrm>
            <a:off x="687686" y="4228000"/>
            <a:ext cx="1788318" cy="523554"/>
          </a:xfrm>
          <a:prstGeom prst="rect">
            <a:avLst/>
          </a:prstGeom>
        </p:spPr>
      </p:pic>
      <p:pic>
        <p:nvPicPr>
          <p:cNvPr id="18" name="Grafik 17"/>
          <p:cNvPicPr>
            <a:picLocks noChangeAspect="1"/>
          </p:cNvPicPr>
          <p:nvPr/>
        </p:nvPicPr>
        <p:blipFill>
          <a:blip r:embed="rId6"/>
          <a:stretch>
            <a:fillRect/>
          </a:stretch>
        </p:blipFill>
        <p:spPr>
          <a:xfrm>
            <a:off x="704977" y="4761593"/>
            <a:ext cx="1790573" cy="563725"/>
          </a:xfrm>
          <a:prstGeom prst="rect">
            <a:avLst/>
          </a:prstGeom>
        </p:spPr>
      </p:pic>
      <p:pic>
        <p:nvPicPr>
          <p:cNvPr id="19" name="Grafik 18"/>
          <p:cNvPicPr>
            <a:picLocks noChangeAspect="1"/>
          </p:cNvPicPr>
          <p:nvPr/>
        </p:nvPicPr>
        <p:blipFill>
          <a:blip r:embed="rId7"/>
          <a:stretch>
            <a:fillRect/>
          </a:stretch>
        </p:blipFill>
        <p:spPr>
          <a:xfrm>
            <a:off x="704851" y="5330082"/>
            <a:ext cx="1771154" cy="575124"/>
          </a:xfrm>
          <a:prstGeom prst="rect">
            <a:avLst/>
          </a:prstGeom>
        </p:spPr>
      </p:pic>
      <p:pic>
        <p:nvPicPr>
          <p:cNvPr id="20" name="Grafik 19"/>
          <p:cNvPicPr>
            <a:picLocks noChangeAspect="1"/>
          </p:cNvPicPr>
          <p:nvPr/>
        </p:nvPicPr>
        <p:blipFill>
          <a:blip r:embed="rId8"/>
          <a:stretch>
            <a:fillRect/>
          </a:stretch>
        </p:blipFill>
        <p:spPr>
          <a:xfrm>
            <a:off x="3590927" y="2505111"/>
            <a:ext cx="1788788" cy="552682"/>
          </a:xfrm>
          <a:prstGeom prst="rect">
            <a:avLst/>
          </a:prstGeom>
        </p:spPr>
      </p:pic>
      <p:pic>
        <p:nvPicPr>
          <p:cNvPr id="21" name="Grafik 20"/>
          <p:cNvPicPr>
            <a:picLocks noChangeAspect="1"/>
          </p:cNvPicPr>
          <p:nvPr/>
        </p:nvPicPr>
        <p:blipFill>
          <a:blip r:embed="rId9"/>
          <a:stretch>
            <a:fillRect/>
          </a:stretch>
        </p:blipFill>
        <p:spPr>
          <a:xfrm>
            <a:off x="5446390" y="2501199"/>
            <a:ext cx="1811586" cy="551874"/>
          </a:xfrm>
          <a:prstGeom prst="rect">
            <a:avLst/>
          </a:prstGeom>
        </p:spPr>
      </p:pic>
      <p:pic>
        <p:nvPicPr>
          <p:cNvPr id="22" name="Grafik 21"/>
          <p:cNvPicPr>
            <a:picLocks noChangeAspect="1"/>
          </p:cNvPicPr>
          <p:nvPr/>
        </p:nvPicPr>
        <p:blipFill>
          <a:blip r:embed="rId10"/>
          <a:stretch>
            <a:fillRect/>
          </a:stretch>
        </p:blipFill>
        <p:spPr>
          <a:xfrm>
            <a:off x="7305676" y="2529140"/>
            <a:ext cx="1774704" cy="543101"/>
          </a:xfrm>
          <a:prstGeom prst="rect">
            <a:avLst/>
          </a:prstGeom>
        </p:spPr>
      </p:pic>
      <p:pic>
        <p:nvPicPr>
          <p:cNvPr id="26" name="Grafik 25"/>
          <p:cNvPicPr>
            <a:picLocks noChangeAspect="1"/>
          </p:cNvPicPr>
          <p:nvPr/>
        </p:nvPicPr>
        <p:blipFill>
          <a:blip r:embed="rId11"/>
          <a:stretch>
            <a:fillRect/>
          </a:stretch>
        </p:blipFill>
        <p:spPr>
          <a:xfrm>
            <a:off x="3590926" y="3077718"/>
            <a:ext cx="1788789" cy="530420"/>
          </a:xfrm>
          <a:prstGeom prst="rect">
            <a:avLst/>
          </a:prstGeom>
        </p:spPr>
      </p:pic>
      <p:pic>
        <p:nvPicPr>
          <p:cNvPr id="36" name="Grafik 35"/>
          <p:cNvPicPr>
            <a:picLocks noChangeAspect="1"/>
          </p:cNvPicPr>
          <p:nvPr/>
        </p:nvPicPr>
        <p:blipFill>
          <a:blip r:embed="rId12"/>
          <a:stretch>
            <a:fillRect/>
          </a:stretch>
        </p:blipFill>
        <p:spPr>
          <a:xfrm>
            <a:off x="5451929" y="3064020"/>
            <a:ext cx="1806047" cy="552015"/>
          </a:xfrm>
          <a:prstGeom prst="rect">
            <a:avLst/>
          </a:prstGeom>
        </p:spPr>
      </p:pic>
      <p:pic>
        <p:nvPicPr>
          <p:cNvPr id="40" name="Grafik 39"/>
          <p:cNvPicPr>
            <a:picLocks noChangeAspect="1"/>
          </p:cNvPicPr>
          <p:nvPr/>
        </p:nvPicPr>
        <p:blipFill>
          <a:blip r:embed="rId13"/>
          <a:stretch>
            <a:fillRect/>
          </a:stretch>
        </p:blipFill>
        <p:spPr>
          <a:xfrm>
            <a:off x="7321672" y="3080051"/>
            <a:ext cx="1774704" cy="535984"/>
          </a:xfrm>
          <a:prstGeom prst="rect">
            <a:avLst/>
          </a:prstGeom>
        </p:spPr>
      </p:pic>
      <p:pic>
        <p:nvPicPr>
          <p:cNvPr id="57" name="Grafik 56"/>
          <p:cNvPicPr>
            <a:picLocks noChangeAspect="1"/>
          </p:cNvPicPr>
          <p:nvPr/>
        </p:nvPicPr>
        <p:blipFill>
          <a:blip r:embed="rId11"/>
          <a:stretch>
            <a:fillRect/>
          </a:stretch>
        </p:blipFill>
        <p:spPr>
          <a:xfrm>
            <a:off x="3590925" y="3648412"/>
            <a:ext cx="1788789" cy="530420"/>
          </a:xfrm>
          <a:prstGeom prst="rect">
            <a:avLst/>
          </a:prstGeom>
        </p:spPr>
      </p:pic>
      <p:pic>
        <p:nvPicPr>
          <p:cNvPr id="58" name="Grafik 57"/>
          <p:cNvPicPr>
            <a:picLocks noChangeAspect="1"/>
          </p:cNvPicPr>
          <p:nvPr/>
        </p:nvPicPr>
        <p:blipFill>
          <a:blip r:embed="rId13"/>
          <a:stretch>
            <a:fillRect/>
          </a:stretch>
        </p:blipFill>
        <p:spPr>
          <a:xfrm>
            <a:off x="7321672" y="3681903"/>
            <a:ext cx="1774704" cy="535984"/>
          </a:xfrm>
          <a:prstGeom prst="rect">
            <a:avLst/>
          </a:prstGeom>
        </p:spPr>
      </p:pic>
      <p:pic>
        <p:nvPicPr>
          <p:cNvPr id="43" name="Grafik 42"/>
          <p:cNvPicPr>
            <a:picLocks noChangeAspect="1"/>
          </p:cNvPicPr>
          <p:nvPr/>
        </p:nvPicPr>
        <p:blipFill>
          <a:blip r:embed="rId14"/>
          <a:stretch>
            <a:fillRect/>
          </a:stretch>
        </p:blipFill>
        <p:spPr>
          <a:xfrm>
            <a:off x="5446390" y="3661744"/>
            <a:ext cx="1821139" cy="554784"/>
          </a:xfrm>
          <a:prstGeom prst="rect">
            <a:avLst/>
          </a:prstGeom>
        </p:spPr>
      </p:pic>
      <p:pic>
        <p:nvPicPr>
          <p:cNvPr id="44" name="Grafik 43"/>
          <p:cNvPicPr>
            <a:picLocks noChangeAspect="1"/>
          </p:cNvPicPr>
          <p:nvPr/>
        </p:nvPicPr>
        <p:blipFill>
          <a:blip r:embed="rId15"/>
          <a:stretch>
            <a:fillRect/>
          </a:stretch>
        </p:blipFill>
        <p:spPr>
          <a:xfrm>
            <a:off x="3598307" y="4216528"/>
            <a:ext cx="1781407" cy="540818"/>
          </a:xfrm>
          <a:prstGeom prst="rect">
            <a:avLst/>
          </a:prstGeom>
        </p:spPr>
      </p:pic>
      <p:pic>
        <p:nvPicPr>
          <p:cNvPr id="59" name="Grafik 58"/>
          <p:cNvPicPr>
            <a:picLocks noChangeAspect="1"/>
          </p:cNvPicPr>
          <p:nvPr/>
        </p:nvPicPr>
        <p:blipFill>
          <a:blip r:embed="rId10"/>
          <a:stretch>
            <a:fillRect/>
          </a:stretch>
        </p:blipFill>
        <p:spPr>
          <a:xfrm>
            <a:off x="3590925" y="4795042"/>
            <a:ext cx="1774704" cy="543101"/>
          </a:xfrm>
          <a:prstGeom prst="rect">
            <a:avLst/>
          </a:prstGeom>
        </p:spPr>
      </p:pic>
      <p:pic>
        <p:nvPicPr>
          <p:cNvPr id="60" name="Grafik 59"/>
          <p:cNvPicPr>
            <a:picLocks noChangeAspect="1"/>
          </p:cNvPicPr>
          <p:nvPr/>
        </p:nvPicPr>
        <p:blipFill>
          <a:blip r:embed="rId16"/>
          <a:stretch>
            <a:fillRect/>
          </a:stretch>
        </p:blipFill>
        <p:spPr>
          <a:xfrm>
            <a:off x="5447399" y="4761593"/>
            <a:ext cx="1791603" cy="543453"/>
          </a:xfrm>
          <a:prstGeom prst="rect">
            <a:avLst/>
          </a:prstGeom>
        </p:spPr>
      </p:pic>
      <p:pic>
        <p:nvPicPr>
          <p:cNvPr id="45" name="Grafik 44"/>
          <p:cNvPicPr>
            <a:picLocks noChangeAspect="1"/>
          </p:cNvPicPr>
          <p:nvPr/>
        </p:nvPicPr>
        <p:blipFill>
          <a:blip r:embed="rId17"/>
          <a:stretch>
            <a:fillRect/>
          </a:stretch>
        </p:blipFill>
        <p:spPr>
          <a:xfrm>
            <a:off x="3570326" y="5372868"/>
            <a:ext cx="1799877" cy="542347"/>
          </a:xfrm>
          <a:prstGeom prst="rect">
            <a:avLst/>
          </a:prstGeom>
        </p:spPr>
      </p:pic>
    </p:spTree>
    <p:extLst>
      <p:ext uri="{BB962C8B-B14F-4D97-AF65-F5344CB8AC3E}">
        <p14:creationId xmlns:p14="http://schemas.microsoft.com/office/powerpoint/2010/main" val="4197601081"/>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263</a:t>
            </a:fld>
            <a:endParaRPr lang="de-DE"/>
          </a:p>
        </p:txBody>
      </p:sp>
      <p:sp>
        <p:nvSpPr>
          <p:cNvPr id="3" name="Textplatzhalter 2"/>
          <p:cNvSpPr>
            <a:spLocks noGrp="1"/>
          </p:cNvSpPr>
          <p:nvPr>
            <p:ph type="body" sz="quarter" idx="10"/>
          </p:nvPr>
        </p:nvSpPr>
        <p:spPr/>
        <p:txBody>
          <a:bodyPr/>
          <a:lstStyle/>
          <a:p>
            <a:pPr algn="ctr">
              <a:spcBef>
                <a:spcPct val="0"/>
              </a:spcBef>
            </a:pPr>
            <a:r>
              <a:rPr lang="de-DE" altLang="de-DE" dirty="0" smtClean="0"/>
              <a:t>In diesem Sinne – Danke für ihre Aufmerksamkeit und Gute Heimfahrt</a:t>
            </a:r>
            <a:endParaRPr lang="de-DE" altLang="de-DE" dirty="0"/>
          </a:p>
        </p:txBody>
      </p:sp>
      <p:pic>
        <p:nvPicPr>
          <p:cNvPr id="7" name="Grafik 6"/>
          <p:cNvPicPr>
            <a:picLocks noChangeAspect="1"/>
          </p:cNvPicPr>
          <p:nvPr/>
        </p:nvPicPr>
        <p:blipFill>
          <a:blip r:embed="rId2"/>
          <a:stretch>
            <a:fillRect/>
          </a:stretch>
        </p:blipFill>
        <p:spPr>
          <a:xfrm>
            <a:off x="1266554" y="2210986"/>
            <a:ext cx="9544050" cy="4371975"/>
          </a:xfrm>
          <a:prstGeom prst="rect">
            <a:avLst/>
          </a:prstGeom>
        </p:spPr>
      </p:pic>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4444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„Wir sind zwar nicht verheiratet, mein Partner ist aber über meine Privathaftpflicht voll mit versichert.“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Bei eheähnlichen Lebensgemeinschaften und Lebenspartnern nach dem Lebenspartnerschaftsgesetz ist das tatsächlich möglich. Prüfen Sie aber, ob wirklich alle möglichen Regressansprüche enthalten sind – oft gibt es im Kleingedruckten Ausnahmen.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7403534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„Da in meinem Vertrag Gefälligkeitsschäden versichert sind, springt die Versicherung automatisch ein, wenn ich bei meiner ehrenamtlichen Tätigkeit einen Schaden verursache.“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Nein. Das muss extra mit in den Vertrag! Wenn Sie sich freiwillig und unentgeltlich zum Beispiel in der Alten- und Krankenpflege oder bei Kirchen- und Jugendarbeiten engagieren, sollte Ihr Vertrag eine Klausel für die </a:t>
            </a:r>
            <a:r>
              <a:rPr lang="de-DE" sz="1600" i="1" dirty="0"/>
              <a:t>Mitversicherung ehrenamtlicher Tätigkeiten</a:t>
            </a:r>
            <a:r>
              <a:rPr lang="de-DE" sz="1600" dirty="0"/>
              <a:t> vorsehen.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42761253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baue demnächst eine Garage an meine Doppelhaushälfte an. Wenn ich dem Nachbarn dadurch Schäden verursache, springt meine Versicherung ein.“</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Kommt drauf an. Kleinere Bauvorhaben, zum Beispiel An- und Umbauten, sollten über die Privathaftpflichtversicherung mitversichert sein. Beachten Sie die vereinbarten Bausummenbegrenzungen. Für größere Baumaßnahmen brauchen Sie nämlich eine separate </a:t>
            </a:r>
            <a:r>
              <a:rPr lang="de-DE" sz="1600" i="1" dirty="0"/>
              <a:t>Bauherrenhaftpflicht.</a:t>
            </a: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602619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quarter" idx="10"/>
          </p:nvPr>
        </p:nvSpPr>
        <p:spPr/>
        <p:txBody>
          <a:bodyPr/>
          <a:lstStyle/>
          <a:p>
            <a:r>
              <a:rPr lang="de-DE" dirty="0"/>
              <a:t>Abgrenzung PHV - RS</a:t>
            </a:r>
          </a:p>
        </p:txBody>
      </p:sp>
      <p:sp>
        <p:nvSpPr>
          <p:cNvPr id="5" name="Titel 4"/>
          <p:cNvSpPr>
            <a:spLocks noGrp="1"/>
          </p:cNvSpPr>
          <p:nvPr>
            <p:ph type="title"/>
          </p:nvPr>
        </p:nvSpPr>
        <p:spPr/>
        <p:txBody>
          <a:bodyPr/>
          <a:lstStyle/>
          <a:p>
            <a:r>
              <a:rPr lang="de-DE" dirty="0"/>
              <a:t>Beraterausbildung | Haftpflicht</a:t>
            </a:r>
          </a:p>
        </p:txBody>
      </p:sp>
      <p:sp>
        <p:nvSpPr>
          <p:cNvPr id="6" name="Text Box 5"/>
          <p:cNvSpPr txBox="1">
            <a:spLocks noChangeArrowheads="1"/>
          </p:cNvSpPr>
          <p:nvPr/>
        </p:nvSpPr>
        <p:spPr bwMode="auto">
          <a:xfrm>
            <a:off x="2481173" y="2408598"/>
            <a:ext cx="3240088" cy="346075"/>
          </a:xfrm>
          <a:prstGeom prst="rect">
            <a:avLst/>
          </a:prstGeom>
          <a:solidFill>
            <a:srgbClr val="C0C0C0"/>
          </a:solidFill>
          <a:ln w="9525" algn="ctr">
            <a:solidFill>
              <a:srgbClr val="1D2D4B"/>
            </a:solidFill>
            <a:miter lim="800000"/>
            <a:headEnd/>
            <a:tailEnd/>
          </a:ln>
        </p:spPr>
        <p:txBody>
          <a:bodyPr>
            <a:spAutoFit/>
          </a:bodyPr>
          <a:lstStyle/>
          <a:p>
            <a:pPr algn="ctr">
              <a:spcBef>
                <a:spcPct val="50000"/>
              </a:spcBef>
            </a:pPr>
            <a:r>
              <a:rPr lang="de-DE" sz="1600"/>
              <a:t>PHV</a:t>
            </a:r>
          </a:p>
        </p:txBody>
      </p:sp>
      <p:sp>
        <p:nvSpPr>
          <p:cNvPr id="7" name="Text Box 7"/>
          <p:cNvSpPr txBox="1">
            <a:spLocks noChangeArrowheads="1"/>
          </p:cNvSpPr>
          <p:nvPr/>
        </p:nvSpPr>
        <p:spPr bwMode="auto">
          <a:xfrm>
            <a:off x="6441986" y="2408598"/>
            <a:ext cx="3240087" cy="346075"/>
          </a:xfrm>
          <a:prstGeom prst="rect">
            <a:avLst/>
          </a:prstGeom>
          <a:solidFill>
            <a:srgbClr val="EAEAEA"/>
          </a:solidFill>
          <a:ln w="9525" algn="ctr">
            <a:solidFill>
              <a:srgbClr val="1D2D4B"/>
            </a:solidFill>
            <a:miter lim="800000"/>
            <a:headEnd/>
            <a:tailEnd/>
          </a:ln>
        </p:spPr>
        <p:txBody>
          <a:bodyPr>
            <a:spAutoFit/>
          </a:bodyPr>
          <a:lstStyle/>
          <a:p>
            <a:pPr algn="ctr">
              <a:spcBef>
                <a:spcPct val="50000"/>
              </a:spcBef>
            </a:pPr>
            <a:r>
              <a:rPr lang="de-DE" sz="1600"/>
              <a:t>RS</a:t>
            </a:r>
          </a:p>
        </p:txBody>
      </p:sp>
      <p:sp>
        <p:nvSpPr>
          <p:cNvPr id="8" name="Text Box 8"/>
          <p:cNvSpPr txBox="1">
            <a:spLocks noChangeArrowheads="1"/>
          </p:cNvSpPr>
          <p:nvPr/>
        </p:nvSpPr>
        <p:spPr bwMode="auto">
          <a:xfrm>
            <a:off x="2481173" y="2840398"/>
            <a:ext cx="3240088"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Schädigung eines Dritten</a:t>
            </a:r>
          </a:p>
        </p:txBody>
      </p:sp>
      <p:sp>
        <p:nvSpPr>
          <p:cNvPr id="9" name="Text Box 9"/>
          <p:cNvSpPr txBox="1">
            <a:spLocks noChangeArrowheads="1"/>
          </p:cNvSpPr>
          <p:nvPr/>
        </p:nvSpPr>
        <p:spPr bwMode="auto">
          <a:xfrm>
            <a:off x="6441986" y="2840398"/>
            <a:ext cx="3240087"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Ein Dritter schädigt mich</a:t>
            </a:r>
          </a:p>
        </p:txBody>
      </p:sp>
      <p:sp>
        <p:nvSpPr>
          <p:cNvPr id="10" name="Text Box 10"/>
          <p:cNvSpPr txBox="1">
            <a:spLocks noChangeArrowheads="1"/>
          </p:cNvSpPr>
          <p:nvPr/>
        </p:nvSpPr>
        <p:spPr bwMode="auto">
          <a:xfrm>
            <a:off x="2481173" y="3561123"/>
            <a:ext cx="3240088"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Prüfung</a:t>
            </a:r>
          </a:p>
        </p:txBody>
      </p:sp>
      <p:sp>
        <p:nvSpPr>
          <p:cNvPr id="11" name="Text Box 11"/>
          <p:cNvSpPr txBox="1">
            <a:spLocks noChangeArrowheads="1"/>
          </p:cNvSpPr>
          <p:nvPr/>
        </p:nvSpPr>
        <p:spPr bwMode="auto">
          <a:xfrm>
            <a:off x="6441986" y="3561123"/>
            <a:ext cx="3240087"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Ich will mein Recht</a:t>
            </a:r>
          </a:p>
        </p:txBody>
      </p:sp>
      <p:sp>
        <p:nvSpPr>
          <p:cNvPr id="12" name="Text Box 12"/>
          <p:cNvSpPr txBox="1">
            <a:spLocks noChangeArrowheads="1"/>
          </p:cNvSpPr>
          <p:nvPr/>
        </p:nvSpPr>
        <p:spPr bwMode="auto">
          <a:xfrm>
            <a:off x="2481173" y="4353285"/>
            <a:ext cx="1584325" cy="590550"/>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Kosten-übernahme</a:t>
            </a:r>
          </a:p>
        </p:txBody>
      </p:sp>
      <p:sp>
        <p:nvSpPr>
          <p:cNvPr id="13" name="Text Box 13"/>
          <p:cNvSpPr txBox="1">
            <a:spLocks noChangeArrowheads="1"/>
          </p:cNvSpPr>
          <p:nvPr/>
        </p:nvSpPr>
        <p:spPr bwMode="auto">
          <a:xfrm>
            <a:off x="6441986" y="4353285"/>
            <a:ext cx="3240087" cy="590550"/>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Gerichtliche oder außergerichtliche Entscheidung</a:t>
            </a:r>
          </a:p>
        </p:txBody>
      </p:sp>
      <p:sp>
        <p:nvSpPr>
          <p:cNvPr id="14" name="Text Box 15"/>
          <p:cNvSpPr txBox="1">
            <a:spLocks noChangeArrowheads="1"/>
          </p:cNvSpPr>
          <p:nvPr/>
        </p:nvSpPr>
        <p:spPr bwMode="auto">
          <a:xfrm>
            <a:off x="4136936" y="4353285"/>
            <a:ext cx="1584325" cy="588963"/>
          </a:xfrm>
          <a:prstGeom prst="rect">
            <a:avLst/>
          </a:prstGeom>
          <a:noFill/>
          <a:ln w="9525" algn="ctr">
            <a:solidFill>
              <a:srgbClr val="1D2D4B"/>
            </a:solidFill>
            <a:miter lim="800000"/>
            <a:headEnd/>
            <a:tailEnd/>
          </a:ln>
        </p:spPr>
        <p:txBody>
          <a:bodyPr anchor="ctr"/>
          <a:lstStyle/>
          <a:p>
            <a:pPr algn="ctr">
              <a:spcBef>
                <a:spcPct val="50000"/>
              </a:spcBef>
            </a:pPr>
            <a:r>
              <a:rPr lang="de-DE" sz="1600"/>
              <a:t>Ablehnung</a:t>
            </a:r>
          </a:p>
        </p:txBody>
      </p:sp>
      <p:sp>
        <p:nvSpPr>
          <p:cNvPr id="15" name="Text Box 16"/>
          <p:cNvSpPr txBox="1">
            <a:spLocks noChangeArrowheads="1"/>
          </p:cNvSpPr>
          <p:nvPr/>
        </p:nvSpPr>
        <p:spPr bwMode="auto">
          <a:xfrm>
            <a:off x="2481173" y="5504223"/>
            <a:ext cx="3240088" cy="576262"/>
          </a:xfrm>
          <a:prstGeom prst="rect">
            <a:avLst/>
          </a:prstGeom>
          <a:solidFill>
            <a:srgbClr val="C0C0C0"/>
          </a:solidFill>
          <a:ln w="9525" algn="ctr">
            <a:solidFill>
              <a:srgbClr val="1D2D4B"/>
            </a:solidFill>
            <a:miter lim="800000"/>
            <a:headEnd/>
            <a:tailEnd/>
          </a:ln>
        </p:spPr>
        <p:txBody>
          <a:bodyPr anchor="ctr"/>
          <a:lstStyle/>
          <a:p>
            <a:pPr algn="ctr">
              <a:spcBef>
                <a:spcPct val="50000"/>
              </a:spcBef>
            </a:pPr>
            <a:r>
              <a:rPr lang="de-DE" sz="1600"/>
              <a:t>Schützt mein Vermögen</a:t>
            </a:r>
          </a:p>
        </p:txBody>
      </p:sp>
      <p:sp>
        <p:nvSpPr>
          <p:cNvPr id="16" name="Text Box 17"/>
          <p:cNvSpPr txBox="1">
            <a:spLocks noChangeArrowheads="1"/>
          </p:cNvSpPr>
          <p:nvPr/>
        </p:nvSpPr>
        <p:spPr bwMode="auto">
          <a:xfrm>
            <a:off x="6441986" y="5504223"/>
            <a:ext cx="3240087" cy="590550"/>
          </a:xfrm>
          <a:prstGeom prst="rect">
            <a:avLst/>
          </a:prstGeom>
          <a:solidFill>
            <a:srgbClr val="EAEAEA"/>
          </a:solidFill>
          <a:ln w="9525" algn="ctr">
            <a:solidFill>
              <a:srgbClr val="1D2D4B"/>
            </a:solidFill>
            <a:miter lim="800000"/>
            <a:headEnd/>
            <a:tailEnd/>
          </a:ln>
        </p:spPr>
        <p:txBody>
          <a:bodyPr>
            <a:spAutoFit/>
          </a:bodyPr>
          <a:lstStyle/>
          <a:p>
            <a:pPr algn="ctr">
              <a:spcBef>
                <a:spcPct val="50000"/>
              </a:spcBef>
            </a:pPr>
            <a:r>
              <a:rPr lang="de-DE" sz="1600"/>
              <a:t>Nimmt finanzielles Risiko in Kauf, um Recht zu bekommen</a:t>
            </a:r>
          </a:p>
        </p:txBody>
      </p:sp>
      <p:cxnSp>
        <p:nvCxnSpPr>
          <p:cNvPr id="17" name="AutoShape 21"/>
          <p:cNvCxnSpPr>
            <a:cxnSpLocks noChangeShapeType="1"/>
            <a:stCxn id="8" idx="2"/>
            <a:endCxn id="10" idx="0"/>
          </p:cNvCxnSpPr>
          <p:nvPr/>
        </p:nvCxnSpPr>
        <p:spPr bwMode="auto">
          <a:xfrm>
            <a:off x="4102011" y="3186473"/>
            <a:ext cx="0" cy="374650"/>
          </a:xfrm>
          <a:prstGeom prst="straightConnector1">
            <a:avLst/>
          </a:prstGeom>
          <a:noFill/>
          <a:ln w="9525">
            <a:solidFill>
              <a:schemeClr val="tx1"/>
            </a:solidFill>
            <a:round/>
            <a:headEnd/>
            <a:tailEnd type="triangle" w="med" len="med"/>
          </a:ln>
        </p:spPr>
      </p:cxnSp>
      <p:cxnSp>
        <p:nvCxnSpPr>
          <p:cNvPr id="18" name="AutoShape 22"/>
          <p:cNvCxnSpPr>
            <a:cxnSpLocks noChangeShapeType="1"/>
            <a:stCxn id="9" idx="2"/>
            <a:endCxn id="11" idx="0"/>
          </p:cNvCxnSpPr>
          <p:nvPr/>
        </p:nvCxnSpPr>
        <p:spPr bwMode="auto">
          <a:xfrm>
            <a:off x="8062823" y="3186473"/>
            <a:ext cx="0" cy="374650"/>
          </a:xfrm>
          <a:prstGeom prst="straightConnector1">
            <a:avLst/>
          </a:prstGeom>
          <a:noFill/>
          <a:ln w="9525">
            <a:solidFill>
              <a:schemeClr val="tx1"/>
            </a:solidFill>
            <a:round/>
            <a:headEnd/>
            <a:tailEnd type="triangle" w="med" len="med"/>
          </a:ln>
        </p:spPr>
      </p:cxnSp>
      <p:cxnSp>
        <p:nvCxnSpPr>
          <p:cNvPr id="19" name="AutoShape 24"/>
          <p:cNvCxnSpPr>
            <a:cxnSpLocks noChangeShapeType="1"/>
            <a:stCxn id="10" idx="2"/>
            <a:endCxn id="12" idx="0"/>
          </p:cNvCxnSpPr>
          <p:nvPr/>
        </p:nvCxnSpPr>
        <p:spPr bwMode="auto">
          <a:xfrm rot="5400000">
            <a:off x="3464630" y="3715904"/>
            <a:ext cx="446087" cy="828675"/>
          </a:xfrm>
          <a:prstGeom prst="bentConnector3">
            <a:avLst>
              <a:gd name="adj1" fmla="val 49824"/>
            </a:avLst>
          </a:prstGeom>
          <a:noFill/>
          <a:ln w="9525">
            <a:solidFill>
              <a:schemeClr val="tx1"/>
            </a:solidFill>
            <a:miter lim="800000"/>
            <a:headEnd/>
            <a:tailEnd type="triangle" w="med" len="med"/>
          </a:ln>
        </p:spPr>
      </p:cxnSp>
      <p:cxnSp>
        <p:nvCxnSpPr>
          <p:cNvPr id="20" name="AutoShape 25"/>
          <p:cNvCxnSpPr>
            <a:cxnSpLocks noChangeShapeType="1"/>
            <a:stCxn id="10" idx="2"/>
            <a:endCxn id="14" idx="0"/>
          </p:cNvCxnSpPr>
          <p:nvPr/>
        </p:nvCxnSpPr>
        <p:spPr bwMode="auto">
          <a:xfrm rot="16200000" flipH="1">
            <a:off x="4292511" y="3716698"/>
            <a:ext cx="446087" cy="827087"/>
          </a:xfrm>
          <a:prstGeom prst="bentConnector3">
            <a:avLst>
              <a:gd name="adj1" fmla="val 49824"/>
            </a:avLst>
          </a:prstGeom>
          <a:noFill/>
          <a:ln w="9525">
            <a:solidFill>
              <a:schemeClr val="tx1"/>
            </a:solidFill>
            <a:miter lim="800000"/>
            <a:headEnd/>
            <a:tailEnd type="triangle" w="med" len="med"/>
          </a:ln>
        </p:spPr>
      </p:cxnSp>
      <p:cxnSp>
        <p:nvCxnSpPr>
          <p:cNvPr id="21" name="AutoShape 26"/>
          <p:cNvCxnSpPr>
            <a:cxnSpLocks noChangeShapeType="1"/>
            <a:stCxn id="11" idx="2"/>
            <a:endCxn id="13" idx="0"/>
          </p:cNvCxnSpPr>
          <p:nvPr/>
        </p:nvCxnSpPr>
        <p:spPr bwMode="auto">
          <a:xfrm>
            <a:off x="8062823" y="3907198"/>
            <a:ext cx="0" cy="446087"/>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80605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1000"/>
                            </p:stCondLst>
                            <p:childTnLst>
                              <p:par>
                                <p:cTn id="37" presetID="9"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dissolv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dissolve">
                                      <p:cBhvr>
                                        <p:cTn id="44" dur="500"/>
                                        <p:tgtEl>
                                          <p:spTgt spid="7"/>
                                        </p:tgtEl>
                                      </p:cBhvr>
                                    </p:animEffect>
                                  </p:childTnLst>
                                </p:cTn>
                              </p:par>
                            </p:childTnLst>
                          </p:cTn>
                        </p:par>
                        <p:par>
                          <p:cTn id="45" fill="hold">
                            <p:stCondLst>
                              <p:cond delay="500"/>
                            </p:stCondLst>
                            <p:childTnLst>
                              <p:par>
                                <p:cTn id="46" presetID="22" presetClass="entr" presetSubtype="1"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par>
                          <p:cTn id="54" fill="hold">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up)">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up)">
                                      <p:cBhvr>
                                        <p:cTn id="62" dur="500"/>
                                        <p:tgtEl>
                                          <p:spTgt spid="21"/>
                                        </p:tgtEl>
                                      </p:cBhvr>
                                    </p:animEffect>
                                  </p:childTnLst>
                                </p:cTn>
                              </p:par>
                            </p:childTnLst>
                          </p:cTn>
                        </p:par>
                        <p:par>
                          <p:cTn id="63" fill="hold">
                            <p:stCondLst>
                              <p:cond delay="500"/>
                            </p:stCondLst>
                            <p:childTnLst>
                              <p:par>
                                <p:cTn id="64" presetID="22" presetClass="entr" presetSubtype="1"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up)">
                                      <p:cBhvr>
                                        <p:cTn id="66" dur="500"/>
                                        <p:tgtEl>
                                          <p:spTgt spid="13"/>
                                        </p:tgtEl>
                                      </p:cBhvr>
                                    </p:animEffect>
                                  </p:childTnLst>
                                </p:cTn>
                              </p:par>
                            </p:childTnLst>
                          </p:cTn>
                        </p:par>
                        <p:par>
                          <p:cTn id="67" fill="hold">
                            <p:stCondLst>
                              <p:cond delay="1000"/>
                            </p:stCondLst>
                            <p:childTnLst>
                              <p:par>
                                <p:cTn id="68" presetID="9"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dissolv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habe immer einen Schlüssel vom Nachbarn – falls mal was ist. Wenn ich den verliere, zahlt ja meine Versicherung.“</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Auch für solche Fälle sollten Sie sich absichern. In alten 08/15-Verträgen ist so etwas nicht enthalten. Wenn Sie den Schlüssel verlieren und es müssen Schlösser ausgetauscht werden, kann das teuer werden. Wer fremde, private Schlüssel verliert, sollte das besser bis zu einer bestimmten Höhe mitversichert haben. Sinnvoll wären mindestens </a:t>
            </a:r>
            <a:r>
              <a:rPr lang="de-DE" sz="1600" dirty="0" smtClean="0"/>
              <a:t>20.000 € </a:t>
            </a:r>
            <a:r>
              <a:rPr lang="de-DE" sz="1600" dirty="0"/>
              <a:t>für fremde, private Schlüssel und bis </a:t>
            </a:r>
            <a:r>
              <a:rPr lang="de-DE" sz="1600" dirty="0" smtClean="0"/>
              <a:t>20.000 € </a:t>
            </a:r>
            <a:r>
              <a:rPr lang="de-DE" sz="1600" dirty="0"/>
              <a:t>für die zentrale Schließanlagen der Haus- und Wohnungstür.“</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938012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meine Versicherung sich weigert, einen Schaden zu ersetzen, wende ich mich an den Versicherungsombudsmann. Der kann dann unabhängig klären, wer im Recht ist.“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Grundsätzlich eine gute Idee, die leider nicht immer umsetzbar ist. Denn: Ihr Versicherer muss dazu Mitglied bei Versicherungsombudsmann e.V. sein. Achten Sie vor Vertragsabschluss darauf!</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154583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r>
              <a:rPr lang="de-DE" dirty="0" smtClean="0"/>
              <a:t>Motive und Lösungen</a:t>
            </a:r>
            <a:endParaRPr lang="de-DE" dirty="0"/>
          </a:p>
        </p:txBody>
      </p:sp>
      <p:sp>
        <p:nvSpPr>
          <p:cNvPr id="5" name="Titel 4"/>
          <p:cNvSpPr>
            <a:spLocks noGrp="1"/>
          </p:cNvSpPr>
          <p:nvPr>
            <p:ph type="title"/>
          </p:nvPr>
        </p:nvSpPr>
        <p:spPr/>
        <p:txBody>
          <a:bodyPr/>
          <a:lstStyle/>
          <a:p>
            <a:r>
              <a:rPr lang="de-DE" dirty="0"/>
              <a:t>Beraterausbildung | Haftpflicht</a:t>
            </a:r>
          </a:p>
        </p:txBody>
      </p:sp>
      <p:pic>
        <p:nvPicPr>
          <p:cNvPr id="15" name="Grafik 14"/>
          <p:cNvPicPr>
            <a:picLocks noChangeAspect="1"/>
          </p:cNvPicPr>
          <p:nvPr/>
        </p:nvPicPr>
        <p:blipFill>
          <a:blip r:embed="rId2"/>
          <a:stretch>
            <a:fillRect/>
          </a:stretch>
        </p:blipFill>
        <p:spPr>
          <a:xfrm>
            <a:off x="3195315" y="3231832"/>
            <a:ext cx="5810250" cy="1857375"/>
          </a:xfrm>
          <a:prstGeom prst="rect">
            <a:avLst/>
          </a:prstGeom>
        </p:spPr>
      </p:pic>
    </p:spTree>
    <p:extLst>
      <p:ext uri="{BB962C8B-B14F-4D97-AF65-F5344CB8AC3E}">
        <p14:creationId xmlns:p14="http://schemas.microsoft.com/office/powerpoint/2010/main" val="8733757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r>
              <a:rPr lang="de-DE" dirty="0"/>
              <a:t>Gefährdungshaftung</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Neben der Verschuldenshaftung sieht der Gesetzgeber in einigen Bereichen eine verschärfte Haftung vor.</a:t>
            </a:r>
          </a:p>
          <a:p>
            <a:pPr marL="266700" indent="-266700" eaLnBrk="0" hangingPunct="0">
              <a:spcBef>
                <a:spcPct val="50000"/>
              </a:spcBef>
              <a:buClr>
                <a:srgbClr val="1D2D4B"/>
              </a:buClr>
              <a:buFont typeface="Wingdings" pitchFamily="2" charset="2"/>
              <a:buChar char="§"/>
            </a:pPr>
            <a:r>
              <a:rPr kumimoji="1" lang="de-DE" sz="1600" dirty="0"/>
              <a:t>Die Haftung begründet sich aus der Tatsache, dass durch das Halten oder Betreiben einer Sache eine Gefahr für die Allgemeinheit ausgeht.</a:t>
            </a:r>
          </a:p>
          <a:p>
            <a:pPr marL="266700" indent="-266700" eaLnBrk="0" hangingPunct="0">
              <a:spcBef>
                <a:spcPct val="50000"/>
              </a:spcBef>
              <a:buClr>
                <a:srgbClr val="1D2D4B"/>
              </a:buClr>
              <a:buFont typeface="Wingdings" pitchFamily="2" charset="2"/>
              <a:buChar char="§"/>
            </a:pPr>
            <a:r>
              <a:rPr kumimoji="1" lang="de-DE" sz="1600" dirty="0"/>
              <a:t>Ein Verschulden ist hier nicht notwendig, für die Haftung reicht ein entstandener Schaden aus.</a:t>
            </a:r>
            <a:br>
              <a:rPr kumimoji="1" lang="de-DE" sz="1600" dirty="0"/>
            </a:br>
            <a:r>
              <a:rPr kumimoji="1" lang="de-DE" sz="1600" dirty="0"/>
              <a:t>(§ 7 StVG</a:t>
            </a:r>
            <a:r>
              <a:rPr kumimoji="1" lang="de-DE" sz="1600" dirty="0" smtClean="0"/>
              <a:t>)</a:t>
            </a:r>
          </a:p>
          <a:p>
            <a:pPr marL="266700" indent="-266700" eaLnBrk="0" hangingPunct="0">
              <a:spcBef>
                <a:spcPct val="50000"/>
              </a:spcBef>
              <a:buClr>
                <a:srgbClr val="1D2D4B"/>
              </a:buClr>
              <a:buFont typeface="Wingdings" pitchFamily="2" charset="2"/>
              <a:buChar char="§"/>
            </a:pPr>
            <a:r>
              <a:rPr kumimoji="1" lang="de-DE" sz="1600" dirty="0"/>
              <a:t>Oft gibt es keine Entlastungsmöglichkeit, wenn doch, so liegt die Beweislast beim Schädiger.</a:t>
            </a:r>
          </a:p>
          <a:p>
            <a:pPr marL="266700" indent="-266700" eaLnBrk="0" hangingPunct="0">
              <a:spcBef>
                <a:spcPct val="50000"/>
              </a:spcBef>
              <a:buClr>
                <a:srgbClr val="1D2D4B"/>
              </a:buClr>
              <a:buFont typeface="Wingdings" pitchFamily="2" charset="2"/>
              <a:buChar char="§"/>
            </a:pPr>
            <a:r>
              <a:rPr kumimoji="1" lang="de-DE" sz="1600" dirty="0"/>
              <a:t>Meist sieht der Gesetzgeber hier gesetzliche Höchsthaftungssummen vor (z.B. Kfz-Haftpflicht).</a:t>
            </a:r>
          </a:p>
          <a:p>
            <a:pPr marL="266700" indent="-266700" eaLnBrk="0" hangingPunct="0">
              <a:spcBef>
                <a:spcPct val="50000"/>
              </a:spcBef>
              <a:buClr>
                <a:srgbClr val="1D2D4B"/>
              </a:buClr>
              <a:buFont typeface="Wingdings" pitchFamily="2" charset="2"/>
              <a:buChar char="§"/>
            </a:pPr>
            <a:r>
              <a:rPr kumimoji="1" lang="de-DE" sz="1600" dirty="0"/>
              <a:t>Kann dem Schädiger neben dem Schadeneintritt auch noch ein Verschulden nachgewiesen werden, so haftet er nach § 823 BGB in unbegrenzter Höhe.</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8737438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r>
              <a:rPr lang="de-DE" dirty="0"/>
              <a:t>Gefährdungshaftung</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Kfz – Haftpflicht</a:t>
            </a:r>
          </a:p>
          <a:p>
            <a:pPr marL="266700" indent="-266700" eaLnBrk="0" hangingPunct="0">
              <a:spcBef>
                <a:spcPct val="50000"/>
              </a:spcBef>
              <a:buClr>
                <a:srgbClr val="1D2D4B"/>
              </a:buClr>
              <a:buFont typeface="Wingdings" pitchFamily="2" charset="2"/>
              <a:buChar char="§"/>
            </a:pPr>
            <a:r>
              <a:rPr kumimoji="1" lang="de-DE" sz="1600" dirty="0"/>
              <a:t>Tierhalter – Haftpflicht</a:t>
            </a:r>
          </a:p>
          <a:p>
            <a:pPr marL="266700" indent="-266700" eaLnBrk="0" hangingPunct="0">
              <a:spcBef>
                <a:spcPct val="50000"/>
              </a:spcBef>
              <a:buClr>
                <a:srgbClr val="1D2D4B"/>
              </a:buClr>
              <a:buFont typeface="Wingdings" pitchFamily="2" charset="2"/>
              <a:buChar char="§"/>
            </a:pPr>
            <a:r>
              <a:rPr kumimoji="1" lang="de-DE" sz="1600" dirty="0"/>
              <a:t>Gewässerschaden – Haftpflicht</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504150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r>
              <a:rPr lang="de-DE" dirty="0" smtClean="0"/>
              <a:t>Die Tierhalterhaftpflichtversicherung</a:t>
            </a:r>
            <a:endParaRPr lang="de-DE" dirty="0"/>
          </a:p>
        </p:txBody>
      </p:sp>
      <p:sp>
        <p:nvSpPr>
          <p:cNvPr id="5" name="Titel 4"/>
          <p:cNvSpPr>
            <a:spLocks noGrp="1"/>
          </p:cNvSpPr>
          <p:nvPr>
            <p:ph type="title"/>
          </p:nvPr>
        </p:nvSpPr>
        <p:spPr/>
        <p:txBody>
          <a:bodyPr/>
          <a:lstStyle/>
          <a:p>
            <a:r>
              <a:rPr lang="de-DE" dirty="0" smtClean="0"/>
              <a:t>Beraterausbildung | Haftpflicht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22013" b="32704"/>
          <a:stretch/>
        </p:blipFill>
        <p:spPr>
          <a:xfrm>
            <a:off x="479425" y="2493035"/>
            <a:ext cx="11233150" cy="3391140"/>
          </a:xfrm>
          <a:prstGeom prst="rect">
            <a:avLst/>
          </a:prstGeom>
        </p:spPr>
      </p:pic>
    </p:spTree>
    <p:extLst>
      <p:ext uri="{BB962C8B-B14F-4D97-AF65-F5344CB8AC3E}">
        <p14:creationId xmlns:p14="http://schemas.microsoft.com/office/powerpoint/2010/main" val="27931774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p:txBody>
          <a:bodyPr/>
          <a:lstStyle/>
          <a:p>
            <a:r>
              <a:rPr lang="de-DE" dirty="0" smtClean="0"/>
              <a:t>Tierhalterhaftpflicht</a:t>
            </a:r>
            <a:endParaRPr lang="de-DE" dirty="0"/>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Versichert ist die gesetzliche Haftpflicht</a:t>
            </a:r>
            <a:br>
              <a:rPr kumimoji="1" lang="de-DE" sz="1600" dirty="0"/>
            </a:br>
            <a:r>
              <a:rPr kumimoji="1" lang="de-DE" sz="1600" dirty="0"/>
              <a:t>des VN als Tierhalter</a:t>
            </a:r>
          </a:p>
          <a:p>
            <a:pPr marL="266700" indent="-266700" eaLnBrk="0" hangingPunct="0">
              <a:spcBef>
                <a:spcPct val="50000"/>
              </a:spcBef>
              <a:buClr>
                <a:srgbClr val="1D2D4B"/>
              </a:buClr>
              <a:buFont typeface="Wingdings" pitchFamily="2" charset="2"/>
              <a:buChar char="§"/>
            </a:pPr>
            <a:r>
              <a:rPr kumimoji="1" lang="de-DE" sz="1600" dirty="0"/>
              <a:t>Mitversichert ist die gesetzliche Haftpflicht des Hüters (z.B. wenn der Nachbar den Hund des VN während seines Urlaubs betreut).</a:t>
            </a:r>
          </a:p>
          <a:p>
            <a:pPr marL="266700" indent="-266700" eaLnBrk="0" hangingPunct="0">
              <a:spcBef>
                <a:spcPct val="50000"/>
              </a:spcBef>
              <a:buClr>
                <a:srgbClr val="1D2D4B"/>
              </a:buClr>
              <a:buFont typeface="Wingdings" pitchFamily="2" charset="2"/>
              <a:buChar char="§"/>
            </a:pPr>
            <a:r>
              <a:rPr kumimoji="1" lang="de-DE" sz="1600" dirty="0"/>
              <a:t>Auslandsschäden sind mitversichert und zwar ohne zeitliche Begrenzung!</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0518615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r>
              <a:rPr lang="de-DE" dirty="0"/>
              <a:t>Haftung des Tieraufsehers (§ 834 BGB</a:t>
            </a:r>
            <a:r>
              <a:rPr lang="de-DE" dirty="0" smtClean="0"/>
              <a:t>)</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Der Tieraufseher haftet nach vermutetem Verschulden</a:t>
            </a:r>
            <a:endParaRPr kumimoji="1" lang="de-DE" sz="1600" u="sng" dirty="0"/>
          </a:p>
          <a:p>
            <a:pPr eaLnBrk="0" hangingPunct="0">
              <a:spcBef>
                <a:spcPct val="50000"/>
              </a:spcBef>
              <a:buClr>
                <a:srgbClr val="1D2D4B"/>
              </a:buClr>
            </a:pPr>
            <a:endParaRPr kumimoji="1" lang="de-DE" sz="1600" u="sng" dirty="0" smtClean="0"/>
          </a:p>
          <a:p>
            <a:pPr eaLnBrk="0" hangingPunct="0">
              <a:spcBef>
                <a:spcPct val="50000"/>
              </a:spcBef>
              <a:buClr>
                <a:srgbClr val="1D2D4B"/>
              </a:buClr>
            </a:pPr>
            <a:r>
              <a:rPr kumimoji="1" lang="de-DE" sz="1600" u="sng" dirty="0" smtClean="0"/>
              <a:t>Schadenbeispiel </a:t>
            </a:r>
            <a:r>
              <a:rPr kumimoji="1" lang="de-DE" sz="1600" u="sng" dirty="0"/>
              <a:t>1</a:t>
            </a:r>
            <a:r>
              <a:rPr kumimoji="1" lang="de-DE" sz="1600" dirty="0"/>
              <a:t>:</a:t>
            </a:r>
          </a:p>
          <a:p>
            <a:pPr eaLnBrk="0" hangingPunct="0">
              <a:spcBef>
                <a:spcPct val="50000"/>
              </a:spcBef>
              <a:buClr>
                <a:srgbClr val="1D2D4B"/>
              </a:buClr>
            </a:pPr>
            <a:endParaRPr kumimoji="1" lang="de-DE" sz="1600" dirty="0" smtClean="0"/>
          </a:p>
          <a:p>
            <a:pPr eaLnBrk="0" hangingPunct="0">
              <a:spcBef>
                <a:spcPct val="50000"/>
              </a:spcBef>
              <a:buClr>
                <a:srgbClr val="1D2D4B"/>
              </a:buClr>
            </a:pPr>
            <a:r>
              <a:rPr kumimoji="1" lang="de-DE" sz="1600" dirty="0"/>
              <a:t>Der Hundehalter geht mit seinem angeleinten Hund spazieren. Als der Hund ein Kaninchen wittert, reißt er sich von der Leine los und jagt über die Straße. Ein Autofahrer bremst und rutscht in den Graben, sein KFZ ist beschädigt.</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148590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r>
              <a:rPr lang="de-DE" dirty="0"/>
              <a:t>Haftung des Tieraufsehers (§ 834 BGB</a:t>
            </a:r>
            <a:r>
              <a:rPr lang="de-DE" dirty="0" smtClean="0"/>
              <a:t>)</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Der Tieraufseher haftet nach vermutetem Verschulden</a:t>
            </a:r>
            <a:endParaRPr kumimoji="1" lang="de-DE" sz="1600" u="sng" dirty="0"/>
          </a:p>
          <a:p>
            <a:pPr eaLnBrk="0" hangingPunct="0">
              <a:spcBef>
                <a:spcPct val="50000"/>
              </a:spcBef>
              <a:buClr>
                <a:srgbClr val="1D2D4B"/>
              </a:buClr>
            </a:pPr>
            <a:endParaRPr kumimoji="1" lang="de-DE" sz="1600" u="sng" dirty="0" smtClean="0"/>
          </a:p>
          <a:p>
            <a:pPr eaLnBrk="0" hangingPunct="0">
              <a:spcBef>
                <a:spcPct val="50000"/>
              </a:spcBef>
              <a:buClr>
                <a:srgbClr val="1D2D4B"/>
              </a:buClr>
            </a:pPr>
            <a:r>
              <a:rPr kumimoji="1" lang="de-DE" sz="1600" u="sng" dirty="0" smtClean="0"/>
              <a:t>Schadenbeispiel 2</a:t>
            </a:r>
            <a:r>
              <a:rPr kumimoji="1" lang="de-DE" sz="1600" dirty="0" smtClean="0"/>
              <a:t>:</a:t>
            </a:r>
            <a:endParaRPr kumimoji="1" lang="de-DE" sz="1600" dirty="0"/>
          </a:p>
          <a:p>
            <a:pPr eaLnBrk="0" hangingPunct="0">
              <a:spcBef>
                <a:spcPct val="50000"/>
              </a:spcBef>
              <a:buClr>
                <a:srgbClr val="1D2D4B"/>
              </a:buClr>
            </a:pPr>
            <a:endParaRPr kumimoji="1" lang="de-DE" sz="1600" dirty="0" smtClean="0"/>
          </a:p>
          <a:p>
            <a:pPr eaLnBrk="0" hangingPunct="0">
              <a:spcBef>
                <a:spcPct val="50000"/>
              </a:spcBef>
              <a:buClr>
                <a:srgbClr val="1D2D4B"/>
              </a:buClr>
            </a:pPr>
            <a:r>
              <a:rPr kumimoji="1" lang="de-DE" sz="1600" dirty="0"/>
              <a:t>Frau B reitet im Urlaub ein ihr unbekanntes Pferd. Dieses scheut vor einem flatternden Band, geht durch und wirft die Reiterin ab. Ein junger Mann, der das Pferd aufhalten will, wird dabei verletzt. Außerdem bricht das Pferd noch in einen Garten ein und beruhigt sich mit Äpfeln.</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41667021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p:txBody>
          <a:bodyPr/>
          <a:lstStyle/>
          <a:p>
            <a:r>
              <a:rPr lang="de-DE" dirty="0" smtClean="0"/>
              <a:t>Hunde-/Pferdehalterhaftpflicht | </a:t>
            </a:r>
            <a:r>
              <a:rPr lang="de-DE" dirty="0"/>
              <a:t>Motive und Lösungen</a:t>
            </a:r>
          </a:p>
          <a:p>
            <a:endParaRPr lang="de-DE" dirty="0"/>
          </a:p>
        </p:txBody>
      </p:sp>
      <p:sp>
        <p:nvSpPr>
          <p:cNvPr id="5" name="Titel 4"/>
          <p:cNvSpPr>
            <a:spLocks noGrp="1"/>
          </p:cNvSpPr>
          <p:nvPr>
            <p:ph type="title"/>
          </p:nvPr>
        </p:nvSpPr>
        <p:spPr/>
        <p:txBody>
          <a:bodyPr/>
          <a:lstStyle/>
          <a:p>
            <a:r>
              <a:rPr lang="de-DE" dirty="0"/>
              <a:t>Beraterausbildung | Haftpflicht</a:t>
            </a:r>
          </a:p>
        </p:txBody>
      </p:sp>
      <p:pic>
        <p:nvPicPr>
          <p:cNvPr id="7" name="Grafik 6"/>
          <p:cNvPicPr>
            <a:picLocks noChangeAspect="1"/>
          </p:cNvPicPr>
          <p:nvPr/>
        </p:nvPicPr>
        <p:blipFill>
          <a:blip r:embed="rId2"/>
          <a:stretch>
            <a:fillRect/>
          </a:stretch>
        </p:blipFill>
        <p:spPr>
          <a:xfrm>
            <a:off x="3199958" y="3230345"/>
            <a:ext cx="5810250" cy="1876425"/>
          </a:xfrm>
          <a:prstGeom prst="rect">
            <a:avLst/>
          </a:prstGeom>
        </p:spPr>
      </p:pic>
    </p:spTree>
    <p:extLst>
      <p:ext uri="{BB962C8B-B14F-4D97-AF65-F5344CB8AC3E}">
        <p14:creationId xmlns:p14="http://schemas.microsoft.com/office/powerpoint/2010/main" val="1089491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quarter" idx="10"/>
          </p:nvPr>
        </p:nvSpPr>
        <p:spPr/>
        <p:txBody>
          <a:bodyPr/>
          <a:lstStyle/>
          <a:p>
            <a:r>
              <a:rPr lang="de-DE" dirty="0"/>
              <a:t>Verschuldenshaftung</a:t>
            </a:r>
          </a:p>
        </p:txBody>
      </p:sp>
      <p:sp>
        <p:nvSpPr>
          <p:cNvPr id="4" name="Textplatzhalter 3"/>
          <p:cNvSpPr>
            <a:spLocks noGrp="1"/>
          </p:cNvSpPr>
          <p:nvPr>
            <p:ph type="body" sz="half" idx="2"/>
          </p:nvPr>
        </p:nvSpPr>
        <p:spPr/>
        <p:txBody>
          <a:bodyPr/>
          <a:lstStyle/>
          <a:p>
            <a:r>
              <a:rPr kumimoji="1" lang="de-DE" sz="1600" dirty="0"/>
              <a:t>Der Begriff der Verschuldenshaftung ist im </a:t>
            </a:r>
            <a:r>
              <a:rPr kumimoji="1" lang="de-DE" sz="1600" b="1" dirty="0"/>
              <a:t>§ 823 I BGB</a:t>
            </a:r>
            <a:r>
              <a:rPr kumimoji="1" lang="de-DE" sz="1600" dirty="0"/>
              <a:t> geregelt.</a:t>
            </a:r>
          </a:p>
          <a:p>
            <a:endParaRPr kumimoji="1" lang="de-DE" sz="1600" dirty="0" smtClean="0"/>
          </a:p>
          <a:p>
            <a:r>
              <a:rPr kumimoji="1" lang="de-DE" sz="1600" dirty="0" smtClean="0"/>
              <a:t>„</a:t>
            </a:r>
            <a:r>
              <a:rPr kumimoji="1" lang="de-DE" sz="1600" dirty="0"/>
              <a:t>Wer vorsätzlich oder fahrlässig das Leben, den Körper, die Gesundheit, die Freiheit, das Eigentum oder ein sonstiges Recht eines anderen widerrechtlich verletzt, ist dem anderen zum Ersatz des daraus entstandenen Schadens verpflichtet.“</a:t>
            </a:r>
          </a:p>
          <a:p>
            <a:endParaRPr kumimoji="1" lang="de-DE" sz="1600" dirty="0" smtClean="0"/>
          </a:p>
          <a:p>
            <a:r>
              <a:rPr kumimoji="1" lang="de-DE" sz="1600" dirty="0" smtClean="0"/>
              <a:t>Es </a:t>
            </a:r>
            <a:r>
              <a:rPr kumimoji="1" lang="de-DE" sz="1600" dirty="0"/>
              <a:t>muss nicht nur ein absolutes Rechtsgut verletzt, sondern auch ein konkreter (messbarer und versicherter) Schaden entstanden sein.</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9351567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r>
              <a:rPr lang="de-DE" dirty="0" smtClean="0"/>
              <a:t>Die Rechtsschutzversicherung</a:t>
            </a:r>
            <a:endParaRPr lang="de-DE" dirty="0"/>
          </a:p>
        </p:txBody>
      </p:sp>
      <p:sp>
        <p:nvSpPr>
          <p:cNvPr id="5" name="Titel 4"/>
          <p:cNvSpPr>
            <a:spLocks noGrp="1"/>
          </p:cNvSpPr>
          <p:nvPr>
            <p:ph type="title"/>
          </p:nvPr>
        </p:nvSpPr>
        <p:spPr/>
        <p:txBody>
          <a:bodyPr/>
          <a:lstStyle/>
          <a:p>
            <a:r>
              <a:rPr lang="de-DE" dirty="0" smtClean="0"/>
              <a:t>Beraterausbildung | Recht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25409" b="28931"/>
          <a:stretch/>
        </p:blipFill>
        <p:spPr>
          <a:xfrm>
            <a:off x="479425" y="2475782"/>
            <a:ext cx="11238158" cy="3420924"/>
          </a:xfrm>
          <a:prstGeom prst="rect">
            <a:avLst/>
          </a:prstGeom>
        </p:spPr>
      </p:pic>
    </p:spTree>
    <p:extLst>
      <p:ext uri="{BB962C8B-B14F-4D97-AF65-F5344CB8AC3E}">
        <p14:creationId xmlns:p14="http://schemas.microsoft.com/office/powerpoint/2010/main" val="2376341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quarter" idx="10"/>
          </p:nvPr>
        </p:nvSpPr>
        <p:spPr/>
        <p:txBody>
          <a:bodyPr/>
          <a:lstStyle/>
          <a:p>
            <a:r>
              <a:rPr lang="de-DE" dirty="0" smtClean="0"/>
              <a:t>Rechtsschutzversicherung</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smtClean="0"/>
              <a:t>hilft </a:t>
            </a:r>
            <a:r>
              <a:rPr lang="de-DE" sz="1600" dirty="0"/>
              <a:t>in allen versicherbaren Lebensbereichen</a:t>
            </a:r>
          </a:p>
          <a:p>
            <a:pPr marL="342900" indent="-342900">
              <a:buFont typeface="Wingdings" panose="05000000000000000000" pitchFamily="2" charset="2"/>
              <a:buChar char="§"/>
            </a:pPr>
            <a:r>
              <a:rPr lang="de-DE" sz="1600" dirty="0"/>
              <a:t>gibt einen vertraglich gesicherten Rechtsanspruch auf Leistungen</a:t>
            </a:r>
          </a:p>
          <a:p>
            <a:pPr marL="342900" indent="-342900">
              <a:buFont typeface="Wingdings" panose="05000000000000000000" pitchFamily="2" charset="2"/>
              <a:buChar char="§"/>
            </a:pPr>
            <a:r>
              <a:rPr lang="de-DE" sz="1600" dirty="0"/>
              <a:t>zahlt alle Kosten, auch des gegnerischen Rechtsanwaltes, sowie Nebenkosten</a:t>
            </a:r>
          </a:p>
          <a:p>
            <a:pPr marL="342900" indent="-342900">
              <a:buFont typeface="Wingdings" panose="05000000000000000000" pitchFamily="2" charset="2"/>
              <a:buChar char="§"/>
            </a:pPr>
            <a:r>
              <a:rPr lang="de-DE" sz="1600" dirty="0"/>
              <a:t>fordert die gezahlten Kosten nicht zurück</a:t>
            </a:r>
          </a:p>
          <a:p>
            <a:pPr marL="342900" indent="-342900">
              <a:buFont typeface="Wingdings" panose="05000000000000000000" pitchFamily="2" charset="2"/>
              <a:buChar char="§"/>
            </a:pPr>
            <a:r>
              <a:rPr lang="de-DE" sz="1600" dirty="0"/>
              <a:t>überwindet das Gefälle unterschiedlicher Einkommens- und Vermögensverhältnisse, indem sie den Kunden auch gegenüber einem einkommensstarken Gegner finanziell unabhängig stellt</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3288348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quarter" idx="10"/>
          </p:nvPr>
        </p:nvSpPr>
        <p:spPr/>
        <p:txBody>
          <a:bodyPr/>
          <a:lstStyle/>
          <a:p>
            <a:r>
              <a:rPr lang="de-DE" dirty="0"/>
              <a:t>Vertragsarten und Leistungsarten</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Die Vertragsarten umfassen eine Anzahl von </a:t>
            </a:r>
            <a:r>
              <a:rPr lang="de-DE" sz="1600" dirty="0" smtClean="0"/>
              <a:t>Leistungsarten und </a:t>
            </a:r>
            <a:r>
              <a:rPr lang="de-DE" sz="1600" dirty="0"/>
              <a:t>werden in den §§ 21-29 der</a:t>
            </a:r>
            <a:br>
              <a:rPr lang="de-DE" sz="1600" dirty="0"/>
            </a:br>
            <a:r>
              <a:rPr lang="de-DE" sz="1600" dirty="0"/>
              <a:t>Allgemeinen Rechtsschutzversicherungsbedingungen </a:t>
            </a:r>
            <a:r>
              <a:rPr lang="de-DE" sz="1600" dirty="0" smtClean="0"/>
              <a:t>erklärt</a:t>
            </a:r>
            <a:endParaRPr lang="de-DE" sz="1600" dirty="0"/>
          </a:p>
          <a:p>
            <a:pPr marL="342900" indent="-342900">
              <a:buFont typeface="Wingdings" panose="05000000000000000000" pitchFamily="2" charset="2"/>
              <a:buChar char="§"/>
            </a:pPr>
            <a:r>
              <a:rPr lang="de-DE" sz="1600" dirty="0"/>
              <a:t>Der VN kann nur die jeweils angebotenen Vertragsarten wählen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7484198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r>
              <a:rPr lang="de-DE" dirty="0" smtClean="0"/>
              <a:t>Leistungsarten und </a:t>
            </a:r>
            <a:r>
              <a:rPr lang="de-DE" dirty="0"/>
              <a:t>Vertragsarten </a:t>
            </a:r>
          </a:p>
          <a:p>
            <a:endParaRPr lang="de-DE" dirty="0"/>
          </a:p>
        </p:txBody>
      </p:sp>
      <p:sp>
        <p:nvSpPr>
          <p:cNvPr id="5" name="Titel 4"/>
          <p:cNvSpPr>
            <a:spLocks noGrp="1"/>
          </p:cNvSpPr>
          <p:nvPr>
            <p:ph type="title"/>
          </p:nvPr>
        </p:nvSpPr>
        <p:spPr/>
        <p:txBody>
          <a:bodyPr/>
          <a:lstStyle/>
          <a:p>
            <a:r>
              <a:rPr lang="de-DE" dirty="0"/>
              <a:t>Beraterausbildung | Recht</a:t>
            </a:r>
          </a:p>
        </p:txBody>
      </p:sp>
      <p:sp>
        <p:nvSpPr>
          <p:cNvPr id="7" name="Text Box 7"/>
          <p:cNvSpPr txBox="1">
            <a:spLocks noChangeArrowheads="1"/>
          </p:cNvSpPr>
          <p:nvPr/>
        </p:nvSpPr>
        <p:spPr bwMode="auto">
          <a:xfrm>
            <a:off x="6101163"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Vertragsarten z.B.</a:t>
            </a:r>
            <a:endParaRPr lang="de-DE" sz="1600" dirty="0"/>
          </a:p>
        </p:txBody>
      </p:sp>
      <p:sp>
        <p:nvSpPr>
          <p:cNvPr id="8" name="Text Box 9"/>
          <p:cNvSpPr txBox="1">
            <a:spLocks noChangeArrowheads="1"/>
          </p:cNvSpPr>
          <p:nvPr/>
        </p:nvSpPr>
        <p:spPr bwMode="auto">
          <a:xfrm>
            <a:off x="6101163" y="2929091"/>
            <a:ext cx="4306371" cy="1446550"/>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Verkehrsrechtsschutz</a:t>
            </a:r>
          </a:p>
          <a:p>
            <a:pPr marL="285750" indent="-285750">
              <a:spcBef>
                <a:spcPct val="50000"/>
              </a:spcBef>
              <a:buFont typeface="Wingdings" panose="05000000000000000000" pitchFamily="2" charset="2"/>
              <a:buChar char="§"/>
            </a:pPr>
            <a:r>
              <a:rPr lang="de-DE" sz="1600" dirty="0" smtClean="0"/>
              <a:t>Privat- und Berufsrechtsschutz</a:t>
            </a:r>
            <a:endParaRPr lang="de-DE" sz="1600" dirty="0"/>
          </a:p>
          <a:p>
            <a:pPr marL="285750" indent="-285750">
              <a:spcBef>
                <a:spcPct val="50000"/>
              </a:spcBef>
              <a:buFont typeface="Wingdings" panose="05000000000000000000" pitchFamily="2" charset="2"/>
              <a:buChar char="§"/>
            </a:pPr>
            <a:r>
              <a:rPr lang="de-DE" sz="1600" dirty="0" smtClean="0"/>
              <a:t>Firmenrechtsschutz</a:t>
            </a:r>
          </a:p>
          <a:p>
            <a:pPr marL="285750" indent="-285750">
              <a:spcBef>
                <a:spcPct val="50000"/>
              </a:spcBef>
              <a:buFont typeface="Wingdings" panose="05000000000000000000" pitchFamily="2" charset="2"/>
              <a:buChar char="§"/>
            </a:pPr>
            <a:r>
              <a:rPr lang="de-DE" sz="1600" dirty="0" smtClean="0"/>
              <a:t>Immobilienrechtsschutz</a:t>
            </a:r>
          </a:p>
        </p:txBody>
      </p:sp>
      <p:sp>
        <p:nvSpPr>
          <p:cNvPr id="9" name="Text Box 7"/>
          <p:cNvSpPr txBox="1">
            <a:spLocks noChangeArrowheads="1"/>
          </p:cNvSpPr>
          <p:nvPr/>
        </p:nvSpPr>
        <p:spPr bwMode="auto">
          <a:xfrm>
            <a:off x="1074734"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Leistungsarten z.B.</a:t>
            </a:r>
            <a:endParaRPr lang="de-DE" sz="1600" dirty="0"/>
          </a:p>
        </p:txBody>
      </p:sp>
      <p:sp>
        <p:nvSpPr>
          <p:cNvPr id="10" name="Text Box 9"/>
          <p:cNvSpPr txBox="1">
            <a:spLocks noChangeArrowheads="1"/>
          </p:cNvSpPr>
          <p:nvPr/>
        </p:nvSpPr>
        <p:spPr bwMode="auto">
          <a:xfrm>
            <a:off x="1074734" y="2929091"/>
            <a:ext cx="4306371" cy="3170099"/>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Schadenersatzrechtsschutz</a:t>
            </a:r>
          </a:p>
          <a:p>
            <a:pPr marL="285750" indent="-285750">
              <a:spcBef>
                <a:spcPct val="50000"/>
              </a:spcBef>
              <a:buFont typeface="Wingdings" panose="05000000000000000000" pitchFamily="2" charset="2"/>
              <a:buChar char="§"/>
            </a:pPr>
            <a:r>
              <a:rPr lang="de-DE" sz="1600" dirty="0" smtClean="0"/>
              <a:t>Arbeitsrechtsschutz</a:t>
            </a:r>
          </a:p>
          <a:p>
            <a:pPr marL="285750" indent="-285750">
              <a:spcBef>
                <a:spcPct val="50000"/>
              </a:spcBef>
              <a:buFont typeface="Wingdings" panose="05000000000000000000" pitchFamily="2" charset="2"/>
              <a:buChar char="§"/>
            </a:pPr>
            <a:r>
              <a:rPr lang="de-DE" sz="1600" dirty="0" smtClean="0"/>
              <a:t>Rechtsschutz im Vertrags- und Sachenrecht</a:t>
            </a:r>
          </a:p>
          <a:p>
            <a:pPr marL="285750" indent="-285750">
              <a:spcBef>
                <a:spcPct val="50000"/>
              </a:spcBef>
              <a:buFont typeface="Wingdings" panose="05000000000000000000" pitchFamily="2" charset="2"/>
              <a:buChar char="§"/>
            </a:pPr>
            <a:r>
              <a:rPr lang="de-DE" sz="1600" dirty="0" smtClean="0"/>
              <a:t>Strafrechtsschutz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Sozialgerichtsrechtsschutz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Beratungsrechtsschutz</a:t>
            </a:r>
          </a:p>
        </p:txBody>
      </p:sp>
    </p:spTree>
    <p:extLst>
      <p:ext uri="{BB962C8B-B14F-4D97-AF65-F5344CB8AC3E}">
        <p14:creationId xmlns:p14="http://schemas.microsoft.com/office/powerpoint/2010/main" val="15810955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p:cNvSpPr>
            <a:spLocks noGrp="1"/>
          </p:cNvSpPr>
          <p:nvPr>
            <p:ph type="body" sz="quarter" idx="10"/>
          </p:nvPr>
        </p:nvSpPr>
        <p:spPr/>
        <p:txBody>
          <a:bodyPr/>
          <a:lstStyle/>
          <a:p>
            <a:r>
              <a:rPr lang="de-DE" dirty="0"/>
              <a:t>Leistungsarten | Schadenersatz – </a:t>
            </a:r>
            <a:r>
              <a:rPr lang="de-DE" dirty="0" smtClean="0"/>
              <a:t>Rechtsschutz</a:t>
            </a:r>
          </a:p>
          <a:p>
            <a:endParaRPr lang="de-DE" dirty="0"/>
          </a:p>
        </p:txBody>
      </p:sp>
      <p:sp>
        <p:nvSpPr>
          <p:cNvPr id="4" name="Textplatzhalter 3"/>
          <p:cNvSpPr>
            <a:spLocks noGrp="1"/>
          </p:cNvSpPr>
          <p:nvPr>
            <p:ph type="body" sz="half" idx="2"/>
          </p:nvPr>
        </p:nvSpPr>
        <p:spPr/>
        <p:txBody>
          <a:bodyPr/>
          <a:lstStyle/>
          <a:p>
            <a:r>
              <a:rPr kumimoji="1" lang="de-DE" sz="1600" dirty="0"/>
              <a:t>... um eigene Haftpflichtansprüche gegen einen Schädiger, bzw. dessen Haftpflichtversicherung geltend zu machen</a:t>
            </a:r>
          </a:p>
          <a:p>
            <a:endParaRPr lang="de-DE" sz="1600" dirty="0" smtClean="0"/>
          </a:p>
          <a:p>
            <a:r>
              <a:rPr lang="de-DE" sz="1600" dirty="0" smtClean="0"/>
              <a:t>Beispiel:</a:t>
            </a:r>
          </a:p>
          <a:p>
            <a:r>
              <a:rPr lang="de-DE" sz="1600" dirty="0"/>
              <a:t>Der Unfallgegner weigert sich nach einem Unfall, den Schaden zu zahlen.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5717936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Straf</a:t>
            </a:r>
            <a:r>
              <a:rPr lang="de-DE" dirty="0" smtClean="0"/>
              <a:t> </a:t>
            </a:r>
            <a:r>
              <a:rPr lang="de-DE" dirty="0"/>
              <a:t>– </a:t>
            </a:r>
            <a:r>
              <a:rPr lang="de-DE" dirty="0" smtClean="0"/>
              <a:t>Rechtsschutz</a:t>
            </a:r>
          </a:p>
          <a:p>
            <a:endParaRPr lang="de-DE" dirty="0"/>
          </a:p>
        </p:txBody>
      </p:sp>
      <p:sp>
        <p:nvSpPr>
          <p:cNvPr id="4" name="Textplatzhalter 3"/>
          <p:cNvSpPr>
            <a:spLocks noGrp="1"/>
          </p:cNvSpPr>
          <p:nvPr>
            <p:ph type="body" sz="half" idx="2"/>
          </p:nvPr>
        </p:nvSpPr>
        <p:spPr/>
        <p:txBody>
          <a:bodyPr/>
          <a:lstStyle/>
          <a:p>
            <a:r>
              <a:rPr kumimoji="1" lang="de-DE" sz="1600" dirty="0"/>
              <a:t>... um den Versicherten bei der Verteidigung gegen den Vorwurf einer Ordnungswidrigkeit oder einer fahrlässigen Verletzung des Strafrechts zu helfen.</a:t>
            </a:r>
          </a:p>
          <a:p>
            <a:endParaRPr lang="de-DE" sz="1600" dirty="0" smtClean="0"/>
          </a:p>
          <a:p>
            <a:r>
              <a:rPr lang="de-DE" sz="1600" dirty="0" smtClean="0"/>
              <a:t>Beispiel:</a:t>
            </a:r>
          </a:p>
          <a:p>
            <a:r>
              <a:rPr lang="de-DE" sz="1600" dirty="0"/>
              <a:t>Der Versicherte hat die Geschwindigkeitsbegrenzung missachtet oder ist bei Rot über die Kreuzung gefahren.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6738714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Führerschein – Rechtsschutz</a:t>
            </a:r>
          </a:p>
          <a:p>
            <a:endParaRPr lang="de-DE" dirty="0"/>
          </a:p>
        </p:txBody>
      </p:sp>
      <p:sp>
        <p:nvSpPr>
          <p:cNvPr id="4" name="Textplatzhalter 3"/>
          <p:cNvSpPr>
            <a:spLocks noGrp="1"/>
          </p:cNvSpPr>
          <p:nvPr>
            <p:ph type="body" sz="half" idx="2"/>
          </p:nvPr>
        </p:nvSpPr>
        <p:spPr/>
        <p:txBody>
          <a:bodyPr/>
          <a:lstStyle/>
          <a:p>
            <a:r>
              <a:rPr kumimoji="1" lang="de-DE" sz="1600" dirty="0"/>
              <a:t>... um vor Verwaltungsbehörden Widerspruch einzulegen und in Verfahren vor Gerichten, wenn es um Einschränkungen, Entzug oder Wiedererlangung der Fahrerlaubnis geht.</a:t>
            </a:r>
          </a:p>
          <a:p>
            <a:endParaRPr lang="de-DE" sz="1600" dirty="0" smtClean="0"/>
          </a:p>
          <a:p>
            <a:r>
              <a:rPr lang="de-DE" sz="1600" dirty="0" smtClean="0"/>
              <a:t>Beispiel:</a:t>
            </a:r>
          </a:p>
          <a:p>
            <a:r>
              <a:rPr lang="de-DE" sz="1600" dirty="0"/>
              <a:t>Wegen mehrfacher Eintragung in der „Flensburger Zentralkartei“ entzog die Verwaltungsbehörde dem Versicherungsnehmer die Fahrerlaubnis. Der Antrag auf Wiedererteilung wird abgelehnt mit dem Hinweis auf angebliche, charakterliche Mängel.</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648913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Kfz-Vertrags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die ein Fahrzeug bzw. einen Anhänger betreffen, eigene Ansprüche durchzusetzen oder Ansprüche Dritter abzuwehren.</a:t>
            </a:r>
          </a:p>
          <a:p>
            <a:endParaRPr lang="de-DE" sz="1600" dirty="0" smtClean="0"/>
          </a:p>
          <a:p>
            <a:r>
              <a:rPr lang="de-DE" sz="1600" dirty="0" smtClean="0"/>
              <a:t>Beispiel:</a:t>
            </a:r>
          </a:p>
          <a:p>
            <a:r>
              <a:rPr lang="de-DE" sz="1600" dirty="0"/>
              <a:t>Streitigkeiten aus Kauf, Verkauf, Leihe, Reparatur, Verwahrung und Finanzierung eines Fahrzeuges.</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995549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Arbeits</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Streitigkeiten aus dem Arbeitsverhältnis oder einem öffentlich-rechtlichen Dienstverhältnis zu klären.</a:t>
            </a:r>
          </a:p>
          <a:p>
            <a:endParaRPr lang="de-DE" sz="1600" dirty="0" smtClean="0"/>
          </a:p>
          <a:p>
            <a:r>
              <a:rPr lang="de-DE" sz="1600" dirty="0" smtClean="0"/>
              <a:t>Beispiel:</a:t>
            </a:r>
          </a:p>
          <a:p>
            <a:r>
              <a:rPr lang="de-DE" sz="1600" dirty="0"/>
              <a:t>Ein Arbeitnehmer klagt auf Zahlung von Überstundengeld, sowie auf Höherstufung im Rahmen des Tarifvertrages.</a:t>
            </a:r>
          </a:p>
          <a:p>
            <a:endParaRPr lang="de-DE" sz="1600" dirty="0" smtClean="0"/>
          </a:p>
          <a:p>
            <a:endParaRPr lang="de-DE" sz="1600" dirty="0"/>
          </a:p>
          <a:p>
            <a:r>
              <a:rPr lang="de-DE" sz="1600" b="1" u="sng" dirty="0"/>
              <a:t>Unterpunkt Anstellungsvertragsrechtsschutz</a:t>
            </a:r>
          </a:p>
          <a:p>
            <a:r>
              <a:rPr lang="de-DE" sz="1600" dirty="0" smtClean="0"/>
              <a:t>gerichtliche </a:t>
            </a:r>
            <a:r>
              <a:rPr lang="de-DE" sz="1600" dirty="0"/>
              <a:t>Wahrnehmung rechtlicher Interessen aus Anstellungsverhältnissen gesetzlicher Vertreter juristischer Personen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9923654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Sozialgerichts – Rechtsschutz</a:t>
            </a:r>
          </a:p>
          <a:p>
            <a:endParaRPr lang="de-DE" dirty="0"/>
          </a:p>
        </p:txBody>
      </p:sp>
      <p:sp>
        <p:nvSpPr>
          <p:cNvPr id="4" name="Textplatzhalter 3"/>
          <p:cNvSpPr>
            <a:spLocks noGrp="1"/>
          </p:cNvSpPr>
          <p:nvPr>
            <p:ph type="body" sz="half" idx="2"/>
          </p:nvPr>
        </p:nvSpPr>
        <p:spPr/>
        <p:txBody>
          <a:bodyPr/>
          <a:lstStyle/>
          <a:p>
            <a:r>
              <a:rPr kumimoji="1" lang="de-DE" sz="1600" dirty="0"/>
              <a:t>... um Prozesse vor deutschen Sozialgerichten austragen zu können.</a:t>
            </a:r>
          </a:p>
          <a:p>
            <a:endParaRPr lang="de-DE" sz="1600" dirty="0" smtClean="0"/>
          </a:p>
          <a:p>
            <a:r>
              <a:rPr lang="de-DE" sz="1600" dirty="0" smtClean="0"/>
              <a:t>Beispiel:</a:t>
            </a:r>
          </a:p>
          <a:p>
            <a:r>
              <a:rPr lang="de-DE" sz="1600" dirty="0"/>
              <a:t>Ein Arbeitnehmer klagt auf Rentenansprüche als Folge eines Arbeitsunfalls.</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438525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quarter" idx="10"/>
          </p:nvPr>
        </p:nvSpPr>
        <p:spPr/>
        <p:txBody>
          <a:bodyPr/>
          <a:lstStyle/>
          <a:p>
            <a:r>
              <a:rPr lang="de-DE" dirty="0"/>
              <a:t>Verschuldenshaftung - Voraussetzungen für Schadenersatzanspruch</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smtClean="0"/>
              <a:t>Schuldhafte Handlung</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Messbarer </a:t>
            </a:r>
            <a:r>
              <a:rPr kumimoji="1" lang="de-DE" sz="1600" dirty="0" smtClean="0"/>
              <a:t>Schaden</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widerrechtliche </a:t>
            </a:r>
            <a:r>
              <a:rPr kumimoji="1" lang="de-DE" sz="1600" dirty="0" smtClean="0"/>
              <a:t>Handlung</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kausaler Zusammenhang zwischen Handlung und Schaden</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7141044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Steuer – Rechtsschutz</a:t>
            </a:r>
          </a:p>
          <a:p>
            <a:endParaRPr lang="de-DE" dirty="0"/>
          </a:p>
        </p:txBody>
      </p:sp>
      <p:sp>
        <p:nvSpPr>
          <p:cNvPr id="4" name="Textplatzhalter 3"/>
          <p:cNvSpPr>
            <a:spLocks noGrp="1"/>
          </p:cNvSpPr>
          <p:nvPr>
            <p:ph type="body" sz="half" idx="2"/>
          </p:nvPr>
        </p:nvSpPr>
        <p:spPr/>
        <p:txBody>
          <a:bodyPr/>
          <a:lstStyle/>
          <a:p>
            <a:r>
              <a:rPr kumimoji="1" lang="de-DE" sz="1600" dirty="0"/>
              <a:t>... um Prozesse vor deutschen Finanz- oder Verwaltungsgerichten führen zu können, wenn um die Höhe der Steuern gestritten wird oder wenn der Vorwurf einer Steuer-Ordnungswidrigkeit erhoben wird.</a:t>
            </a:r>
          </a:p>
          <a:p>
            <a:endParaRPr lang="de-DE" sz="1600" dirty="0" smtClean="0"/>
          </a:p>
          <a:p>
            <a:r>
              <a:rPr lang="de-DE" sz="1600" dirty="0" smtClean="0"/>
              <a:t>Beispiel:</a:t>
            </a:r>
          </a:p>
          <a:p>
            <a:r>
              <a:rPr lang="de-DE" sz="1600" dirty="0"/>
              <a:t>Die Kosten eines Fortbildungslehrganges im Ausland sollen als Werbungskosten abgesetzt werden.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6789383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Beratungs</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den Versicherten in Fragen des deutschen Familien- und Erbrechts zu beraten, wenn sich seine Rechtslage verändert hat.</a:t>
            </a:r>
          </a:p>
          <a:p>
            <a:endParaRPr lang="de-DE" sz="1600" dirty="0" smtClean="0"/>
          </a:p>
          <a:p>
            <a:r>
              <a:rPr lang="de-DE" sz="1600" dirty="0" smtClean="0"/>
              <a:t>Beispiel:</a:t>
            </a:r>
          </a:p>
          <a:p>
            <a:r>
              <a:rPr lang="de-DE" sz="1600" dirty="0"/>
              <a:t>Der VN möchte nach einem Erbfall wissen, ob für ihn aus der Annahme einer Erbschaft Nachteile entstehen.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5973004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Allgemeiner 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eigene Ansprüche durchzusetzen oder die Ansprüche Dritter abzuwehren.</a:t>
            </a:r>
          </a:p>
          <a:p>
            <a:endParaRPr lang="de-DE" sz="1600" dirty="0" smtClean="0"/>
          </a:p>
          <a:p>
            <a:r>
              <a:rPr lang="de-DE" sz="1600" dirty="0" smtClean="0"/>
              <a:t>Beispiel:</a:t>
            </a:r>
          </a:p>
          <a:p>
            <a:r>
              <a:rPr lang="de-DE" sz="1600" dirty="0"/>
              <a:t>Der Fernseher wird unsachgemäß repariert.</a:t>
            </a:r>
          </a:p>
          <a:p>
            <a:r>
              <a:rPr lang="de-DE" sz="1600" dirty="0"/>
              <a:t>Der Vertrags-Rechtsschutz gilt auch für Auseinandersetzungen aus Versicherungsverträgen.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1249192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Allgemeiner 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eigene Ansprüche durchzusetzen oder die Ansprüche Dritter abzuwehren.</a:t>
            </a:r>
          </a:p>
          <a:p>
            <a:endParaRPr lang="de-DE" sz="1600" dirty="0" smtClean="0"/>
          </a:p>
          <a:p>
            <a:r>
              <a:rPr lang="de-DE" sz="1600" dirty="0" smtClean="0"/>
              <a:t>Beispiel:</a:t>
            </a:r>
          </a:p>
          <a:p>
            <a:r>
              <a:rPr lang="de-DE" sz="1600" dirty="0"/>
              <a:t>Der Fernseher wird unsachgemäß repariert.</a:t>
            </a:r>
          </a:p>
          <a:p>
            <a:r>
              <a:rPr lang="de-DE" sz="1600" dirty="0"/>
              <a:t>Der Vertrags-Rechtsschutz gilt auch für Auseinandersetzungen aus Versicherungsverträgen.</a:t>
            </a:r>
          </a:p>
          <a:p>
            <a:endParaRPr lang="de-DE" sz="1600" dirty="0" smtClean="0"/>
          </a:p>
          <a:p>
            <a:r>
              <a:rPr kumimoji="1" lang="de-DE" sz="1600" dirty="0"/>
              <a:t>... um rechtliche Interessen aus dinglichen </a:t>
            </a:r>
            <a:r>
              <a:rPr kumimoji="1" lang="de-DE" sz="1600" dirty="0" smtClean="0"/>
              <a:t>Rechten (= </a:t>
            </a:r>
            <a:r>
              <a:rPr kumimoji="1" lang="de-DE" sz="1600" dirty="0"/>
              <a:t>bewegliche Sachen) wahrzunehmen</a:t>
            </a:r>
            <a:r>
              <a:rPr kumimoji="1" lang="de-DE" sz="1600" dirty="0" smtClean="0"/>
              <a:t>.</a:t>
            </a:r>
          </a:p>
          <a:p>
            <a:endParaRPr kumimoji="1" lang="de-DE" sz="1600" dirty="0"/>
          </a:p>
          <a:p>
            <a:r>
              <a:rPr kumimoji="1" lang="de-DE" sz="1600" dirty="0" smtClean="0"/>
              <a:t>Beispiel:</a:t>
            </a:r>
          </a:p>
          <a:p>
            <a:r>
              <a:rPr kumimoji="1" lang="de-DE" sz="1600" dirty="0"/>
              <a:t>Das Auto des Versicherungsnehmers wird gestohlen und vom Dieb an einen gutgläubigen Dritten veräußert. Der Versicherungsnehmer sieht sein Auto wieder und verlangt vom Dritten die Herausgabe.</a:t>
            </a:r>
          </a:p>
          <a:p>
            <a:endParaRPr kumimoji="1"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2616311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Grundstücks- und </a:t>
            </a:r>
            <a:r>
              <a:rPr lang="de-DE" dirty="0" err="1" smtClean="0"/>
              <a:t>Miet</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Streitigkeiten aus Miet- und Pachtverhältnissen und nachbarrechtliche Auseinandersetzungen zu klären.</a:t>
            </a:r>
          </a:p>
          <a:p>
            <a:endParaRPr lang="de-DE" sz="1600" dirty="0" smtClean="0"/>
          </a:p>
          <a:p>
            <a:r>
              <a:rPr lang="de-DE" sz="1600" dirty="0" smtClean="0"/>
              <a:t>Beispiel:</a:t>
            </a:r>
          </a:p>
          <a:p>
            <a:r>
              <a:rPr lang="de-DE" sz="1600" dirty="0"/>
              <a:t>Wegen einer zu hohen Mieterhöhung kommt es zum Streit.</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6356282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p:cNvSpPr>
            <a:spLocks noGrp="1"/>
          </p:cNvSpPr>
          <p:nvPr>
            <p:ph type="body" sz="quarter" idx="10"/>
          </p:nvPr>
        </p:nvSpPr>
        <p:spPr/>
        <p:txBody>
          <a:bodyPr/>
          <a:lstStyle/>
          <a:p>
            <a:r>
              <a:rPr lang="de-DE" dirty="0"/>
              <a:t>Vertragsarten | Verkehrsrechtsschutz (§21 ARB</a:t>
            </a:r>
            <a:r>
              <a:rPr lang="de-DE" dirty="0" smtClean="0"/>
              <a:t>)</a:t>
            </a:r>
            <a:endParaRPr lang="de-DE" dirty="0"/>
          </a:p>
        </p:txBody>
      </p:sp>
      <p:sp>
        <p:nvSpPr>
          <p:cNvPr id="4" name="Textplatzhalter 3"/>
          <p:cNvSpPr>
            <a:spLocks noGrp="1"/>
          </p:cNvSpPr>
          <p:nvPr>
            <p:ph type="body" sz="half" idx="2"/>
          </p:nvPr>
        </p:nvSpPr>
        <p:spPr/>
        <p:txBody>
          <a:bodyPr/>
          <a:lstStyle/>
          <a:p>
            <a:r>
              <a:rPr kumimoji="1" lang="de-DE" sz="1600" dirty="0"/>
              <a:t>Für Eigentümer und Halter von Kraftfahrzeugen und Personen, die berechtigt sind, in den betreffenden Fahrzeugen zu fahren.</a:t>
            </a:r>
          </a:p>
          <a:p>
            <a:endParaRPr lang="de-DE" sz="1600" dirty="0" smtClean="0"/>
          </a:p>
          <a:p>
            <a:r>
              <a:rPr lang="de-DE" sz="1600" dirty="0"/>
              <a:t>Diese </a:t>
            </a:r>
            <a:r>
              <a:rPr lang="de-DE" sz="1600" dirty="0" smtClean="0"/>
              <a:t>Deckung umfasst:</a:t>
            </a:r>
          </a:p>
          <a:p>
            <a:endParaRPr lang="de-DE" sz="1600" dirty="0"/>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Führerscheinrechtsschutz</a:t>
            </a:r>
          </a:p>
          <a:p>
            <a:pPr marL="623888" indent="-266700" eaLnBrk="0" hangingPunct="0">
              <a:spcBef>
                <a:spcPct val="30000"/>
              </a:spcBef>
              <a:buClr>
                <a:srgbClr val="1D2D4B"/>
              </a:buClr>
              <a:buFont typeface="Wingdings" pitchFamily="2" charset="2"/>
              <a:buChar char="§"/>
            </a:pPr>
            <a:r>
              <a:rPr kumimoji="1" lang="de-DE" sz="1600" dirty="0"/>
              <a:t>Vertragsrechtsschutz für das Fahrzeug</a:t>
            </a:r>
          </a:p>
          <a:p>
            <a:pPr marL="623888" indent="-266700" eaLnBrk="0" hangingPunct="0">
              <a:spcBef>
                <a:spcPct val="30000"/>
              </a:spcBef>
              <a:buClr>
                <a:srgbClr val="1D2D4B"/>
              </a:buClr>
              <a:buFont typeface="Wingdings" pitchFamily="2" charset="2"/>
              <a:buChar char="§"/>
            </a:pPr>
            <a:r>
              <a:rPr kumimoji="1" lang="de-DE" sz="1600" dirty="0"/>
              <a:t>Steuerrechtsschutz</a:t>
            </a:r>
          </a:p>
          <a:p>
            <a:endParaRPr kumimoji="1" lang="de-DE" sz="1600" dirty="0" smtClean="0"/>
          </a:p>
          <a:p>
            <a:r>
              <a:rPr kumimoji="1" lang="de-DE" sz="1600" dirty="0" smtClean="0"/>
              <a:t>Außerdem </a:t>
            </a:r>
            <a:r>
              <a:rPr kumimoji="1" lang="de-DE" sz="1600" dirty="0"/>
              <a:t>hat der VN Rechtsschutz beim Lenken fremder Fahrzeuge.</a:t>
            </a:r>
          </a:p>
          <a:p>
            <a:r>
              <a:rPr kumimoji="1" lang="de-DE" sz="1600" dirty="0"/>
              <a:t>Sogar als Fußgänger, Radfahrer oder Fahrgast in öffentlichen Verkehrsmitteln besteht Versicherungsschutz</a:t>
            </a:r>
            <a:r>
              <a:rPr kumimoji="1" lang="de-DE" sz="1600" dirty="0" smtClean="0"/>
              <a:t>.</a:t>
            </a:r>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550267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quarter" idx="10"/>
          </p:nvPr>
        </p:nvSpPr>
        <p:spPr/>
        <p:txBody>
          <a:bodyPr/>
          <a:lstStyle/>
          <a:p>
            <a:r>
              <a:rPr lang="de-DE" dirty="0"/>
              <a:t>Vertragsarten | Privat- und Berufsrechtsschutz (§25 ARB)</a:t>
            </a:r>
          </a:p>
          <a:p>
            <a:endParaRPr lang="de-DE" dirty="0"/>
          </a:p>
        </p:txBody>
      </p:sp>
      <p:sp>
        <p:nvSpPr>
          <p:cNvPr id="4" name="Textplatzhalter 3"/>
          <p:cNvSpPr>
            <a:spLocks noGrp="1"/>
          </p:cNvSpPr>
          <p:nvPr>
            <p:ph type="body" sz="half" idx="2"/>
          </p:nvPr>
        </p:nvSpPr>
        <p:spPr/>
        <p:txBody>
          <a:bodyPr/>
          <a:lstStyle/>
          <a:p>
            <a:r>
              <a:rPr kumimoji="1" lang="de-DE" sz="1600" dirty="0"/>
              <a:t>Gilt für Vater, Mutter, minderjährige Kinder und für volljährige, unverheiratete Kinder, die noch in der Schul- oder Berufsausbildung stehen</a:t>
            </a:r>
            <a:r>
              <a:rPr kumimoji="1" lang="de-DE" sz="1600" dirty="0" smtClean="0"/>
              <a:t>.</a:t>
            </a:r>
            <a:endParaRPr lang="de-DE" sz="1600" dirty="0" smtClean="0"/>
          </a:p>
          <a:p>
            <a:r>
              <a:rPr lang="de-DE" sz="1600" dirty="0"/>
              <a:t>Diese Kombination umfasst den privaten, bei Arbeitnehmern auch den beruflichen Bereich (in keinem Fall jedoch den Verkehrsbereich) im:</a:t>
            </a:r>
          </a:p>
          <a:p>
            <a:endParaRPr lang="de-DE" sz="1600" dirty="0"/>
          </a:p>
          <a:p>
            <a:pPr marL="623888" indent="-266700" eaLnBrk="0" hangingPunct="0">
              <a:spcBef>
                <a:spcPct val="30000"/>
              </a:spcBef>
              <a:buClr>
                <a:srgbClr val="1D2D4B"/>
              </a:buClr>
              <a:buFont typeface="Wingdings" pitchFamily="2" charset="2"/>
              <a:buChar char="§"/>
            </a:pPr>
            <a:r>
              <a:rPr kumimoji="1" lang="de-DE" sz="1600" dirty="0"/>
              <a:t>Steuerrechtsschutz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Vertragsrechtsschutz</a:t>
            </a:r>
          </a:p>
          <a:p>
            <a:pPr marL="623888" indent="-266700" eaLnBrk="0" hangingPunct="0">
              <a:spcBef>
                <a:spcPct val="30000"/>
              </a:spcBef>
              <a:buClr>
                <a:srgbClr val="1D2D4B"/>
              </a:buClr>
              <a:buFont typeface="Wingdings" pitchFamily="2" charset="2"/>
              <a:buChar char="§"/>
            </a:pPr>
            <a:r>
              <a:rPr kumimoji="1" lang="de-DE" sz="1600" dirty="0" smtClean="0"/>
              <a:t>Arbeitsrechtsschutz</a:t>
            </a:r>
          </a:p>
          <a:p>
            <a:pPr marL="623888" indent="-266700" eaLnBrk="0" hangingPunct="0">
              <a:spcBef>
                <a:spcPct val="30000"/>
              </a:spcBef>
              <a:buClr>
                <a:srgbClr val="1D2D4B"/>
              </a:buClr>
              <a:buFont typeface="Wingdings" pitchFamily="2" charset="2"/>
              <a:buChar char="§"/>
            </a:pPr>
            <a:r>
              <a:rPr kumimoji="1" lang="de-DE" sz="1600" dirty="0"/>
              <a:t>Sozialgerichtsrechtsschutz</a:t>
            </a:r>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Beratungsrechtsschutz</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4476177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quarter" idx="10"/>
          </p:nvPr>
        </p:nvSpPr>
        <p:spPr/>
        <p:txBody>
          <a:bodyPr/>
          <a:lstStyle/>
          <a:p>
            <a:r>
              <a:rPr lang="de-DE" dirty="0"/>
              <a:t>Vertragsarten | Immobilienrechtsschutz (§29 ARB</a:t>
            </a:r>
            <a:r>
              <a:rPr lang="de-DE" dirty="0" smtClean="0"/>
              <a:t>)</a:t>
            </a:r>
            <a:endParaRPr lang="de-DE" dirty="0"/>
          </a:p>
        </p:txBody>
      </p:sp>
      <p:sp>
        <p:nvSpPr>
          <p:cNvPr id="4" name="Textplatzhalter 3"/>
          <p:cNvSpPr>
            <a:spLocks noGrp="1"/>
          </p:cNvSpPr>
          <p:nvPr>
            <p:ph type="body" sz="half" idx="2"/>
          </p:nvPr>
        </p:nvSpPr>
        <p:spPr/>
        <p:txBody>
          <a:bodyPr/>
          <a:lstStyle/>
          <a:p>
            <a:r>
              <a:rPr kumimoji="1" lang="de-DE" sz="1600" dirty="0"/>
              <a:t>Wird für Eigentümer, Mieter und Vermieter angeboten und deckt z. B. Streitigkeiten wegen Mieterhöhungen, Nebenkostenabrechnungen, Kündigungen, Kautionsrückzahlungen, Einwirkungen auf das Grundstück.</a:t>
            </a:r>
          </a:p>
          <a:p>
            <a:r>
              <a:rPr lang="de-DE" sz="1600" dirty="0" smtClean="0"/>
              <a:t>Diese Deckung umfasst:</a:t>
            </a:r>
            <a:endParaRPr lang="de-DE" sz="1600" dirty="0"/>
          </a:p>
          <a:p>
            <a:endParaRPr lang="de-DE" sz="1600" dirty="0"/>
          </a:p>
          <a:p>
            <a:pPr marL="623888" indent="-266700" eaLnBrk="0" hangingPunct="0">
              <a:spcBef>
                <a:spcPct val="30000"/>
              </a:spcBef>
              <a:buClr>
                <a:srgbClr val="1D2D4B"/>
              </a:buClr>
              <a:buFont typeface="Wingdings" pitchFamily="2" charset="2"/>
              <a:buChar char="§"/>
            </a:pPr>
            <a:r>
              <a:rPr kumimoji="1" lang="de-DE" sz="1600" dirty="0"/>
              <a:t>Wohnungs- und Grundstücksrechtsschutz</a:t>
            </a:r>
          </a:p>
          <a:p>
            <a:pPr marL="623888" indent="-266700" eaLnBrk="0" hangingPunct="0">
              <a:spcBef>
                <a:spcPct val="30000"/>
              </a:spcBef>
              <a:buClr>
                <a:srgbClr val="1D2D4B"/>
              </a:buClr>
              <a:buFont typeface="Wingdings" pitchFamily="2" charset="2"/>
              <a:buChar char="§"/>
            </a:pPr>
            <a:r>
              <a:rPr kumimoji="1" lang="de-DE" sz="1600" dirty="0"/>
              <a:t>Steuerrechtsschutz vor </a:t>
            </a:r>
            <a:r>
              <a:rPr kumimoji="1" lang="de-DE" sz="1600" dirty="0" smtClean="0"/>
              <a:t>Gerichten</a:t>
            </a:r>
          </a:p>
          <a:p>
            <a:pPr marL="623888" indent="-266700" eaLnBrk="0" hangingPunct="0">
              <a:spcBef>
                <a:spcPct val="30000"/>
              </a:spcBef>
              <a:buClr>
                <a:srgbClr val="1D2D4B"/>
              </a:buClr>
              <a:buFont typeface="Wingdings" pitchFamily="2" charset="2"/>
              <a:buChar char="§"/>
            </a:pPr>
            <a:r>
              <a:rPr kumimoji="1" lang="de-DE" sz="1600" dirty="0" err="1" smtClean="0"/>
              <a:t>Ordnungswidrigkeitenrechtsschutz</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636860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3" name="Textplatzhalter 2"/>
          <p:cNvSpPr>
            <a:spLocks noGrp="1"/>
          </p:cNvSpPr>
          <p:nvPr>
            <p:ph type="body" sz="quarter" idx="10"/>
          </p:nvPr>
        </p:nvSpPr>
        <p:spPr/>
        <p:txBody>
          <a:bodyPr/>
          <a:lstStyle/>
          <a:p>
            <a:r>
              <a:rPr lang="de-DE" dirty="0" smtClean="0"/>
              <a:t>Wartezeiten</a:t>
            </a:r>
            <a:endParaRPr lang="de-DE" dirty="0"/>
          </a:p>
        </p:txBody>
      </p:sp>
      <p:sp>
        <p:nvSpPr>
          <p:cNvPr id="4" name="Textplatzhalter 3"/>
          <p:cNvSpPr>
            <a:spLocks noGrp="1"/>
          </p:cNvSpPr>
          <p:nvPr>
            <p:ph type="body" sz="half" idx="2"/>
          </p:nvPr>
        </p:nvSpPr>
        <p:spPr/>
        <p:txBody>
          <a:bodyPr/>
          <a:lstStyle/>
          <a:p>
            <a:r>
              <a:rPr kumimoji="1" lang="de-DE" sz="1600" dirty="0"/>
              <a:t>Für bestimmte Versicherungsfälle gilt eine Wartezeit von drei Monaten</a:t>
            </a:r>
            <a:r>
              <a:rPr kumimoji="1" lang="de-DE" sz="1600" dirty="0" smtClean="0"/>
              <a:t>. Unter anderem für:</a:t>
            </a:r>
          </a:p>
          <a:p>
            <a:endParaRPr kumimoji="1" lang="de-DE" sz="1600" dirty="0" smtClean="0"/>
          </a:p>
          <a:p>
            <a:pPr marL="623888" indent="-266700" eaLnBrk="0" hangingPunct="0">
              <a:spcBef>
                <a:spcPct val="30000"/>
              </a:spcBef>
              <a:buClr>
                <a:srgbClr val="1D2D4B"/>
              </a:buClr>
              <a:buFont typeface="Wingdings" pitchFamily="2" charset="2"/>
              <a:buChar char="§"/>
            </a:pPr>
            <a:r>
              <a:rPr kumimoji="1" lang="de-DE" sz="1600" dirty="0" smtClean="0"/>
              <a:t>Arbeitsrechtsschutz (bei einigen Anbietern auch länger z.B. 6 Monate)</a:t>
            </a:r>
            <a:endParaRPr kumimoji="1" lang="de-DE" sz="1600" dirty="0"/>
          </a:p>
          <a:p>
            <a:pPr marL="623888" indent="-266700" eaLnBrk="0" hangingPunct="0">
              <a:spcBef>
                <a:spcPct val="30000"/>
              </a:spcBef>
              <a:buClr>
                <a:srgbClr val="1D2D4B"/>
              </a:buClr>
              <a:buFont typeface="Wingdings" pitchFamily="2" charset="2"/>
              <a:buChar char="§"/>
            </a:pPr>
            <a:r>
              <a:rPr kumimoji="1" lang="de-DE" sz="1600" dirty="0"/>
              <a:t>Führerscheinrechtsschutz</a:t>
            </a:r>
          </a:p>
          <a:p>
            <a:pPr marL="623888" indent="-266700" eaLnBrk="0" hangingPunct="0">
              <a:spcBef>
                <a:spcPct val="30000"/>
              </a:spcBef>
              <a:buClr>
                <a:srgbClr val="1D2D4B"/>
              </a:buClr>
              <a:buFont typeface="Wingdings" pitchFamily="2" charset="2"/>
              <a:buChar char="§"/>
            </a:pPr>
            <a:r>
              <a:rPr kumimoji="1" lang="de-DE" sz="1600" dirty="0"/>
              <a:t>Grundstück- und Mietrechtsschutz</a:t>
            </a:r>
          </a:p>
          <a:p>
            <a:pPr marL="623888" indent="-266700" eaLnBrk="0" hangingPunct="0">
              <a:spcBef>
                <a:spcPct val="30000"/>
              </a:spcBef>
              <a:buClr>
                <a:srgbClr val="1D2D4B"/>
              </a:buClr>
              <a:buFont typeface="Wingdings" pitchFamily="2" charset="2"/>
              <a:buChar char="§"/>
            </a:pPr>
            <a:r>
              <a:rPr kumimoji="1" lang="de-DE" sz="1600" dirty="0"/>
              <a:t>Sozialgerichtsrechtsschutz</a:t>
            </a:r>
          </a:p>
          <a:p>
            <a:pPr marL="623888" indent="-266700" eaLnBrk="0" hangingPunct="0">
              <a:spcBef>
                <a:spcPct val="30000"/>
              </a:spcBef>
              <a:buClr>
                <a:srgbClr val="1D2D4B"/>
              </a:buClr>
              <a:buFont typeface="Wingdings" pitchFamily="2" charset="2"/>
              <a:buChar char="§"/>
            </a:pPr>
            <a:r>
              <a:rPr kumimoji="1" lang="de-DE" sz="1600" dirty="0"/>
              <a:t>Steuerrechtsschutz</a:t>
            </a:r>
          </a:p>
          <a:p>
            <a:pPr marL="623888" indent="-266700" eaLnBrk="0" hangingPunct="0">
              <a:spcBef>
                <a:spcPct val="30000"/>
              </a:spcBef>
              <a:buClr>
                <a:srgbClr val="1D2D4B"/>
              </a:buClr>
              <a:buFont typeface="Wingdings" pitchFamily="2" charset="2"/>
              <a:buChar char="§"/>
            </a:pPr>
            <a:r>
              <a:rPr kumimoji="1" lang="de-DE" sz="1600" dirty="0"/>
              <a:t>Vertragsrechtsschutz</a:t>
            </a:r>
          </a:p>
          <a:p>
            <a:endParaRPr kumimoji="1" lang="de-DE" sz="1600" dirty="0"/>
          </a:p>
          <a:p>
            <a:r>
              <a:rPr kumimoji="1" lang="de-DE" sz="1600" dirty="0"/>
              <a:t>Die Wartezeit ist eine Schutzfrist in Risikobereichen, in denen der Versicherungsfall von der Gefahr, durch den VN zeitlich manipuliert werden zu können, nicht ganz frei ist (hohes subjektives Risiko).</a:t>
            </a:r>
          </a:p>
          <a:p>
            <a:r>
              <a:rPr kumimoji="1" lang="de-DE" sz="1600" dirty="0"/>
              <a:t>Anspruch auf Rechtsschutz nach Eintritt eines Rechtsschutzfalles (§4 ARB)</a:t>
            </a:r>
          </a:p>
          <a:p>
            <a:r>
              <a:rPr kumimoji="1" lang="de-DE" sz="1600" dirty="0"/>
              <a:t>Tritt während der Wartezeit ein Rechtsstreit ein, besteht </a:t>
            </a:r>
            <a:r>
              <a:rPr kumimoji="1" lang="de-DE" sz="1600" u="sng" dirty="0"/>
              <a:t>kein</a:t>
            </a:r>
            <a:r>
              <a:rPr kumimoji="1" lang="de-DE" sz="1600" dirty="0"/>
              <a:t> Versicherungsschutz.</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165571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3" name="Textplatzhalter 2"/>
          <p:cNvSpPr>
            <a:spLocks noGrp="1"/>
          </p:cNvSpPr>
          <p:nvPr>
            <p:ph type="body" sz="quarter" idx="10"/>
          </p:nvPr>
        </p:nvSpPr>
        <p:spPr/>
        <p:txBody>
          <a:bodyPr/>
          <a:lstStyle/>
          <a:p>
            <a:r>
              <a:rPr lang="de-DE" dirty="0" smtClean="0"/>
              <a:t>Wartezeiten</a:t>
            </a:r>
            <a:endParaRPr lang="de-DE" dirty="0"/>
          </a:p>
        </p:txBody>
      </p:sp>
      <p:sp>
        <p:nvSpPr>
          <p:cNvPr id="4" name="Textplatzhalter 3"/>
          <p:cNvSpPr>
            <a:spLocks noGrp="1"/>
          </p:cNvSpPr>
          <p:nvPr>
            <p:ph type="body" sz="half" idx="2"/>
          </p:nvPr>
        </p:nvSpPr>
        <p:spPr/>
        <p:txBody>
          <a:bodyPr/>
          <a:lstStyle/>
          <a:p>
            <a:r>
              <a:rPr kumimoji="1" lang="de-DE" sz="1600" dirty="0"/>
              <a:t>Keine Wartezeit gilt für die </a:t>
            </a:r>
            <a:r>
              <a:rPr kumimoji="1" lang="de-DE" sz="1600" dirty="0" smtClean="0"/>
              <a:t>Leistungsarten:</a:t>
            </a:r>
          </a:p>
          <a:p>
            <a:endParaRPr kumimoji="1" lang="de-DE" sz="1600" dirty="0"/>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Beratungsrechtsschutz</a:t>
            </a:r>
          </a:p>
          <a:p>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742913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quarter" idx="10"/>
          </p:nvPr>
        </p:nvSpPr>
        <p:spPr/>
        <p:txBody>
          <a:bodyPr/>
          <a:lstStyle/>
          <a:p>
            <a:r>
              <a:rPr lang="de-DE" dirty="0"/>
              <a:t>Verschuldenshaftung - Adäquate Kausalität</a:t>
            </a:r>
          </a:p>
          <a:p>
            <a:endParaRPr lang="de-DE" dirty="0"/>
          </a:p>
        </p:txBody>
      </p:sp>
      <p:sp>
        <p:nvSpPr>
          <p:cNvPr id="4" name="Textplatzhalter 3"/>
          <p:cNvSpPr>
            <a:spLocks noGrp="1"/>
          </p:cNvSpPr>
          <p:nvPr>
            <p:ph type="body" sz="half" idx="2"/>
          </p:nvPr>
        </p:nvSpPr>
        <p:spPr/>
        <p:txBody>
          <a:bodyPr/>
          <a:lstStyle/>
          <a:p>
            <a:r>
              <a:rPr kumimoji="1" lang="de-DE" sz="1600" dirty="0"/>
              <a:t>Zwischen der schädigenden Handlung und der Rechtsgutverletzung muss ursächlicher, direkter Zusammenhang bestehen.</a:t>
            </a:r>
          </a:p>
          <a:p>
            <a:endParaRPr lang="de-DE" sz="1600" dirty="0" smtClean="0"/>
          </a:p>
          <a:p>
            <a:r>
              <a:rPr lang="de-DE" sz="1600" b="1" dirty="0"/>
              <a:t>Adäquat heißt:</a:t>
            </a:r>
          </a:p>
          <a:p>
            <a:r>
              <a:rPr lang="de-DE" sz="1600" dirty="0"/>
              <a:t>Die Schadenursache muss im allgemeinen, und nicht nur unter besonders ungewöhnlichen Umständen dazu geeignet sein, einen derartigen Schaden herbeizuführen.</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83252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extplatzhalter 2"/>
          <p:cNvSpPr>
            <a:spLocks noGrp="1"/>
          </p:cNvSpPr>
          <p:nvPr>
            <p:ph type="body" sz="quarter" idx="10"/>
          </p:nvPr>
        </p:nvSpPr>
        <p:spPr/>
        <p:txBody>
          <a:bodyPr/>
          <a:lstStyle/>
          <a:p>
            <a:r>
              <a:rPr lang="de-DE" dirty="0" smtClean="0"/>
              <a:t>Schadenersatz-Rechtsschutz</a:t>
            </a:r>
            <a:endParaRPr lang="de-DE" dirty="0"/>
          </a:p>
        </p:txBody>
      </p:sp>
      <p:sp>
        <p:nvSpPr>
          <p:cNvPr id="4" name="Textplatzhalter 3"/>
          <p:cNvSpPr>
            <a:spLocks noGrp="1"/>
          </p:cNvSpPr>
          <p:nvPr>
            <p:ph type="body" sz="half" idx="2"/>
          </p:nvPr>
        </p:nvSpPr>
        <p:spPr/>
        <p:txBody>
          <a:bodyPr/>
          <a:lstStyle/>
          <a:p>
            <a:r>
              <a:rPr kumimoji="1" lang="de-DE" sz="1600" dirty="0"/>
              <a:t>Im Schadenersatz-Rechtsschutz ist die Entstehung des Anspruches an den Schadenzeitpunkt, der dem Anspruch zugrunde liegt, gekoppelt.</a:t>
            </a:r>
          </a:p>
          <a:p>
            <a:r>
              <a:rPr kumimoji="1" lang="de-DE" sz="1600" dirty="0"/>
              <a:t>Die Festlegung des Schadenzeitpunktes ist von der Definition (Folgeereignistheorie oder Kausalereignistheorie) abhängig.</a:t>
            </a:r>
          </a:p>
          <a:p>
            <a:endParaRPr kumimoji="1" lang="de-DE" sz="1600" dirty="0" smtClean="0"/>
          </a:p>
          <a:p>
            <a:r>
              <a:rPr kumimoji="1" lang="de-DE" sz="1600" dirty="0" smtClean="0"/>
              <a:t>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Welcher Zeitpunkt ist der Schadenzeitpunkt?</a:t>
            </a:r>
          </a:p>
          <a:p>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7723320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3" name="Textplatzhalter 2"/>
          <p:cNvSpPr>
            <a:spLocks noGrp="1"/>
          </p:cNvSpPr>
          <p:nvPr>
            <p:ph type="body" sz="quarter" idx="10"/>
          </p:nvPr>
        </p:nvSpPr>
        <p:spPr/>
        <p:txBody>
          <a:bodyPr/>
          <a:lstStyle/>
          <a:p>
            <a:r>
              <a:rPr lang="de-DE" dirty="0" smtClean="0"/>
              <a:t>Schadenersatz-Rechtsschutz</a:t>
            </a:r>
            <a:endParaRPr lang="de-DE" dirty="0"/>
          </a:p>
        </p:txBody>
      </p:sp>
      <p:sp>
        <p:nvSpPr>
          <p:cNvPr id="4" name="Textplatzhalter 3"/>
          <p:cNvSpPr>
            <a:spLocks noGrp="1"/>
          </p:cNvSpPr>
          <p:nvPr>
            <p:ph type="body" sz="half" idx="2"/>
          </p:nvPr>
        </p:nvSpPr>
        <p:spPr/>
        <p:txBody>
          <a:bodyPr/>
          <a:lstStyle/>
          <a:p>
            <a:endParaRPr kumimoji="1" lang="de-DE" sz="1600" dirty="0" smtClean="0"/>
          </a:p>
          <a:p>
            <a:r>
              <a:rPr kumimoji="1" lang="de-DE" sz="1600" b="1" dirty="0" smtClean="0"/>
              <a:t>Kausalereignistheorie</a:t>
            </a:r>
          </a:p>
          <a:p>
            <a:r>
              <a:rPr kumimoji="1" lang="de-DE" sz="1600" dirty="0" smtClean="0"/>
              <a:t>Schadenzeitpunkt:		Herstellung durch den Reifenproduzenten</a:t>
            </a:r>
            <a:endParaRPr kumimoji="1" lang="de-DE" sz="1600" dirty="0"/>
          </a:p>
          <a:p>
            <a:endParaRPr kumimoji="1" lang="de-DE" sz="1600" dirty="0" smtClean="0"/>
          </a:p>
          <a:p>
            <a:r>
              <a:rPr kumimoji="1" lang="de-DE" sz="1600" b="1" dirty="0" smtClean="0"/>
              <a:t>Folgeereignistheorie</a:t>
            </a:r>
          </a:p>
          <a:p>
            <a:r>
              <a:rPr kumimoji="1" lang="de-DE" sz="1600" dirty="0" smtClean="0"/>
              <a:t>Schadenzeitpunkt:		Platzen des Reifens</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0405590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3" name="Textplatzhalter 2"/>
          <p:cNvSpPr>
            <a:spLocks noGrp="1"/>
          </p:cNvSpPr>
          <p:nvPr>
            <p:ph type="body" sz="quarter" idx="10"/>
          </p:nvPr>
        </p:nvSpPr>
        <p:spPr/>
        <p:txBody>
          <a:bodyPr/>
          <a:lstStyle/>
          <a:p>
            <a:r>
              <a:rPr lang="de-DE" dirty="0" smtClean="0"/>
              <a:t>Einrede </a:t>
            </a:r>
            <a:r>
              <a:rPr lang="de-DE" dirty="0"/>
              <a:t>der </a:t>
            </a:r>
            <a:r>
              <a:rPr lang="de-DE" dirty="0" err="1" smtClean="0"/>
              <a:t>Vorvertraglichkeit</a:t>
            </a:r>
            <a:r>
              <a:rPr lang="de-DE" dirty="0" smtClean="0"/>
              <a:t> | Schadenersatz-Rechtsschutz</a:t>
            </a:r>
            <a:endParaRPr lang="de-DE" dirty="0"/>
          </a:p>
        </p:txBody>
      </p:sp>
      <p:sp>
        <p:nvSpPr>
          <p:cNvPr id="4" name="Textplatzhalter 3"/>
          <p:cNvSpPr>
            <a:spLocks noGrp="1"/>
          </p:cNvSpPr>
          <p:nvPr>
            <p:ph type="body" sz="half" idx="2"/>
          </p:nvPr>
        </p:nvSpPr>
        <p:spPr/>
        <p:txBody>
          <a:bodyPr/>
          <a:lstStyle/>
          <a:p>
            <a:r>
              <a:rPr kumimoji="1" lang="de-DE" sz="1600" dirty="0"/>
              <a:t>Der Versicherer verweigert die Leistung mit der Begründung, dass der Schadenzeitpunkt (gemäß Definition) vor dem Zeitpunkt des Abschlusses der Rechtsschutzversicherung liegt.</a:t>
            </a:r>
          </a:p>
          <a:p>
            <a:r>
              <a:rPr kumimoji="1" lang="de-DE" sz="1600" dirty="0"/>
              <a:t>Somit kann die Definition des Schadenzeitpunktes entscheidend dafür sein, ob der VR die Einrede der </a:t>
            </a:r>
            <a:r>
              <a:rPr kumimoji="1" lang="de-DE" sz="1600" dirty="0" err="1"/>
              <a:t>Vorvertraglichkeit</a:t>
            </a:r>
            <a:r>
              <a:rPr kumimoji="1" lang="de-DE" sz="1600" dirty="0"/>
              <a:t> erhebt. </a:t>
            </a:r>
          </a:p>
          <a:p>
            <a:endParaRPr kumimoji="1" lang="de-DE" sz="1600" dirty="0" smtClean="0"/>
          </a:p>
          <a:p>
            <a:r>
              <a:rPr kumimoji="1" lang="de-DE" sz="1600" dirty="0" smtClean="0"/>
              <a:t>Zurück zum 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Wurde der RS-Vertrag mit Beginn </a:t>
            </a:r>
            <a:r>
              <a:rPr kumimoji="1" lang="de-DE" sz="1600" dirty="0" smtClean="0"/>
              <a:t>01.01.2022 </a:t>
            </a:r>
            <a:r>
              <a:rPr kumimoji="1" lang="de-DE" sz="1600" dirty="0"/>
              <a:t>abgeschlossen, dann ergibt sich folgendes Bild:</a:t>
            </a:r>
          </a:p>
          <a:p>
            <a:endParaRPr kumimoji="1" lang="de-DE" sz="1600" dirty="0" smtClean="0"/>
          </a:p>
          <a:p>
            <a:r>
              <a:rPr kumimoji="1" lang="de-DE" sz="1600" b="1" dirty="0" smtClean="0"/>
              <a:t>Kausalereignistheorie:</a:t>
            </a:r>
            <a:r>
              <a:rPr kumimoji="1" lang="de-DE" sz="1600" dirty="0" smtClean="0"/>
              <a:t>	Einrede der </a:t>
            </a:r>
            <a:r>
              <a:rPr kumimoji="1" lang="de-DE" sz="1600" dirty="0" err="1" smtClean="0"/>
              <a:t>Vorvertraglichkeit</a:t>
            </a:r>
            <a:r>
              <a:rPr kumimoji="1" lang="de-DE" sz="1600" dirty="0" smtClean="0"/>
              <a:t> möglich</a:t>
            </a:r>
          </a:p>
          <a:p>
            <a:r>
              <a:rPr kumimoji="1" lang="de-DE" sz="1600" b="1" dirty="0" smtClean="0"/>
              <a:t>Folgeereignistheorie:</a:t>
            </a:r>
            <a:r>
              <a:rPr kumimoji="1" lang="de-DE" sz="1600" dirty="0" smtClean="0"/>
              <a:t>	keine Einrede der </a:t>
            </a:r>
            <a:r>
              <a:rPr kumimoji="1" lang="de-DE" sz="1600" dirty="0" err="1" smtClean="0"/>
              <a:t>Vorvertraglichkeit</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7912769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63</a:t>
            </a:fld>
            <a:endParaRPr lang="de-DE"/>
          </a:p>
        </p:txBody>
      </p:sp>
      <p:sp>
        <p:nvSpPr>
          <p:cNvPr id="3" name="Textplatzhalter 2"/>
          <p:cNvSpPr>
            <a:spLocks noGrp="1"/>
          </p:cNvSpPr>
          <p:nvPr>
            <p:ph type="body" sz="quarter" idx="10"/>
          </p:nvPr>
        </p:nvSpPr>
        <p:spPr/>
        <p:txBody>
          <a:bodyPr/>
          <a:lstStyle/>
          <a:p>
            <a:r>
              <a:rPr lang="de-DE" dirty="0"/>
              <a:t>Einrede der </a:t>
            </a:r>
            <a:r>
              <a:rPr lang="de-DE" dirty="0" err="1"/>
              <a:t>Vorvertraglichkeit</a:t>
            </a:r>
            <a:r>
              <a:rPr lang="de-DE" dirty="0"/>
              <a:t> | Schadenersatz-Rechtsschutz</a:t>
            </a:r>
          </a:p>
        </p:txBody>
      </p:sp>
      <p:sp>
        <p:nvSpPr>
          <p:cNvPr id="4" name="Textplatzhalter 3"/>
          <p:cNvSpPr>
            <a:spLocks noGrp="1"/>
          </p:cNvSpPr>
          <p:nvPr>
            <p:ph type="body" sz="half" idx="2"/>
          </p:nvPr>
        </p:nvSpPr>
        <p:spPr/>
        <p:txBody>
          <a:bodyPr/>
          <a:lstStyle/>
          <a:p>
            <a:r>
              <a:rPr kumimoji="1" lang="de-DE" sz="1600" dirty="0" smtClean="0"/>
              <a:t>Weitere Beispiele:</a:t>
            </a:r>
          </a:p>
          <a:p>
            <a:pPr marL="285750" indent="-285750">
              <a:buFont typeface="Wingdings" panose="05000000000000000000" pitchFamily="2" charset="2"/>
              <a:buChar char="§"/>
            </a:pPr>
            <a:r>
              <a:rPr kumimoji="1" lang="de-DE" sz="1600" dirty="0"/>
              <a:t>Kauf eines fehlerhaften Fahrrades, durch Materialfehler erfolgt Gabelbruch. Ist der Zeitpunkt der Herstellung, der Zeitpunkt des Kaufvertrages oder der Zeitpunkt des Gabelbruchs entscheidend?</a:t>
            </a:r>
          </a:p>
          <a:p>
            <a:endParaRPr kumimoji="1" lang="de-DE" sz="1600" dirty="0" smtClean="0"/>
          </a:p>
          <a:p>
            <a:pPr marL="285750" indent="-285750">
              <a:buFont typeface="Wingdings" panose="05000000000000000000" pitchFamily="2" charset="2"/>
              <a:buChar char="§"/>
            </a:pPr>
            <a:r>
              <a:rPr kumimoji="1" lang="de-DE" sz="1600" dirty="0" smtClean="0"/>
              <a:t>Kauf </a:t>
            </a:r>
            <a:r>
              <a:rPr kumimoji="1" lang="de-DE" sz="1600" dirty="0"/>
              <a:t>einer Waschmaschine. Durch Konstruktionsfehler wurden die Waschprogramme Normal- und Kochwäsche vertauscht. Die Folge: Kleidung läuft ein!</a:t>
            </a:r>
          </a:p>
          <a:p>
            <a:endParaRPr kumimoji="1" lang="de-DE" sz="1600" dirty="0" smtClean="0"/>
          </a:p>
          <a:p>
            <a:endParaRPr kumimoji="1" lang="de-DE" sz="1600" dirty="0"/>
          </a:p>
          <a:p>
            <a:r>
              <a:rPr kumimoji="1" lang="de-DE" sz="1600" dirty="0" smtClean="0"/>
              <a:t>In </a:t>
            </a:r>
            <a:r>
              <a:rPr kumimoji="1" lang="de-DE" sz="1600" dirty="0"/>
              <a:t>der Regel handelt es sich um Herstellungs- bzw. Konstruktionsfehler.</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6769109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64</a:t>
            </a:fld>
            <a:endParaRPr lang="de-DE"/>
          </a:p>
        </p:txBody>
      </p:sp>
      <p:sp>
        <p:nvSpPr>
          <p:cNvPr id="3" name="Textplatzhalter 2"/>
          <p:cNvSpPr>
            <a:spLocks noGrp="1"/>
          </p:cNvSpPr>
          <p:nvPr>
            <p:ph type="body" sz="quarter" idx="10"/>
          </p:nvPr>
        </p:nvSpPr>
        <p:spPr/>
        <p:txBody>
          <a:bodyPr/>
          <a:lstStyle/>
          <a:p>
            <a:r>
              <a:rPr lang="de-DE" dirty="0"/>
              <a:t>Einrede der </a:t>
            </a:r>
            <a:r>
              <a:rPr lang="de-DE" dirty="0" err="1"/>
              <a:t>Vorvertraglichkeit</a:t>
            </a:r>
            <a:r>
              <a:rPr lang="de-DE" dirty="0"/>
              <a:t> | </a:t>
            </a:r>
            <a:r>
              <a:rPr lang="de-DE" dirty="0" smtClean="0"/>
              <a:t>Vertrags-Rechtsschutz</a:t>
            </a:r>
            <a:endParaRPr lang="de-DE" dirty="0"/>
          </a:p>
        </p:txBody>
      </p:sp>
      <p:sp>
        <p:nvSpPr>
          <p:cNvPr id="4" name="Textplatzhalter 3"/>
          <p:cNvSpPr>
            <a:spLocks noGrp="1"/>
          </p:cNvSpPr>
          <p:nvPr>
            <p:ph type="body" sz="half" idx="2"/>
          </p:nvPr>
        </p:nvSpPr>
        <p:spPr/>
        <p:txBody>
          <a:bodyPr/>
          <a:lstStyle/>
          <a:p>
            <a:r>
              <a:rPr kumimoji="1" lang="de-DE" sz="1600" dirty="0"/>
              <a:t>Bei Vertrags-Rechtsschutz gilt die </a:t>
            </a:r>
            <a:r>
              <a:rPr kumimoji="1" lang="de-DE" sz="1600" dirty="0" err="1"/>
              <a:t>Verstoßtheorie</a:t>
            </a:r>
            <a:r>
              <a:rPr kumimoji="1" lang="de-DE" sz="1600" dirty="0"/>
              <a:t>, egal ob der Verstoß behauptet wird oder eingetreten ist.</a:t>
            </a:r>
          </a:p>
          <a:p>
            <a:endParaRPr kumimoji="1" lang="de-DE" sz="1600" dirty="0"/>
          </a:p>
          <a:p>
            <a:r>
              <a:rPr kumimoji="1" lang="de-DE" sz="1600" dirty="0" smtClean="0"/>
              <a:t>Beispiel:</a:t>
            </a:r>
          </a:p>
          <a:p>
            <a:r>
              <a:rPr kumimoji="1" lang="de-DE" sz="1600" dirty="0"/>
              <a:t>Mietvertrag </a:t>
            </a:r>
            <a:r>
              <a:rPr kumimoji="1" lang="de-DE" sz="1600" dirty="0" smtClean="0"/>
              <a:t>2015, </a:t>
            </a:r>
            <a:r>
              <a:rPr kumimoji="1" lang="de-DE" sz="1600" dirty="0"/>
              <a:t>Rechtsschutzvertrag seit </a:t>
            </a:r>
            <a:r>
              <a:rPr kumimoji="1" lang="de-DE" sz="1600" dirty="0" smtClean="0"/>
              <a:t>2020. </a:t>
            </a:r>
            <a:r>
              <a:rPr kumimoji="1" lang="de-DE" sz="1600" dirty="0"/>
              <a:t>Streitigkeiten aus dem Mietvertrag wegen überhöhter Miete (Wucher) in </a:t>
            </a:r>
            <a:r>
              <a:rPr kumimoji="1" lang="de-DE" sz="1600" dirty="0" smtClean="0"/>
              <a:t>2021.</a:t>
            </a:r>
            <a:endParaRPr kumimoji="1" lang="de-DE" sz="1600" dirty="0"/>
          </a:p>
          <a:p>
            <a:r>
              <a:rPr kumimoji="1" lang="de-DE" sz="1600" dirty="0"/>
              <a:t>Der Schadenzeitpunkt (Verstoß aus dem Mietvertrag), geht auf das Jahr </a:t>
            </a:r>
            <a:r>
              <a:rPr kumimoji="1" lang="de-DE" sz="1600" dirty="0" smtClean="0"/>
              <a:t>2015 </a:t>
            </a:r>
            <a:r>
              <a:rPr kumimoji="1" lang="de-DE" sz="1600" dirty="0"/>
              <a:t>zurück, sodass kein Versicherungsschutz besteht.</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8380998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65</a:t>
            </a:fld>
            <a:endParaRPr lang="de-DE"/>
          </a:p>
        </p:txBody>
      </p:sp>
      <p:sp>
        <p:nvSpPr>
          <p:cNvPr id="3" name="Textplatzhalter 2"/>
          <p:cNvSpPr>
            <a:spLocks noGrp="1"/>
          </p:cNvSpPr>
          <p:nvPr>
            <p:ph type="body" sz="quarter" idx="10"/>
          </p:nvPr>
        </p:nvSpPr>
        <p:spPr/>
        <p:txBody>
          <a:bodyPr/>
          <a:lstStyle/>
          <a:p>
            <a:r>
              <a:rPr lang="de-DE" dirty="0" smtClean="0"/>
              <a:t>Anspruch auf Rechtsschutz</a:t>
            </a:r>
            <a:endParaRPr lang="de-DE" dirty="0"/>
          </a:p>
        </p:txBody>
      </p:sp>
      <p:sp>
        <p:nvSpPr>
          <p:cNvPr id="4" name="Textplatzhalter 3"/>
          <p:cNvSpPr>
            <a:spLocks noGrp="1"/>
          </p:cNvSpPr>
          <p:nvPr>
            <p:ph type="body" sz="half" idx="2"/>
          </p:nvPr>
        </p:nvSpPr>
        <p:spPr/>
        <p:txBody>
          <a:bodyPr/>
          <a:lstStyle/>
          <a:p>
            <a:r>
              <a:rPr kumimoji="1" lang="de-DE" sz="1600" dirty="0" smtClean="0"/>
              <a:t>Weitere Beispiele:</a:t>
            </a:r>
          </a:p>
          <a:p>
            <a:endParaRPr kumimoji="1" lang="de-DE" sz="1600" dirty="0"/>
          </a:p>
          <a:p>
            <a:pPr marL="285750" indent="-285750">
              <a:buFont typeface="Wingdings" panose="05000000000000000000" pitchFamily="2" charset="2"/>
              <a:buChar char="§"/>
            </a:pPr>
            <a:r>
              <a:rPr kumimoji="1" lang="de-DE" sz="1600" dirty="0" smtClean="0"/>
              <a:t>2021 </a:t>
            </a:r>
            <a:r>
              <a:rPr kumimoji="1" lang="de-DE" sz="1600" dirty="0"/>
              <a:t>Einspruch gegen Steuerbescheid für das Jahr </a:t>
            </a:r>
            <a:r>
              <a:rPr kumimoji="1" lang="de-DE" sz="1600" dirty="0" smtClean="0"/>
              <a:t>2018</a:t>
            </a:r>
            <a:endParaRPr kumimoji="1" lang="de-DE" sz="1600" dirty="0"/>
          </a:p>
          <a:p>
            <a:r>
              <a:rPr kumimoji="1" lang="de-DE" sz="1600" dirty="0" smtClean="0"/>
              <a:t>	Abschluss </a:t>
            </a:r>
            <a:r>
              <a:rPr kumimoji="1" lang="de-DE" sz="1600" dirty="0"/>
              <a:t>Rechtsschutzvertrag </a:t>
            </a:r>
            <a:r>
              <a:rPr kumimoji="1" lang="de-DE" sz="1600" dirty="0" smtClean="0"/>
              <a:t>2017		Versicherungsschutz</a:t>
            </a:r>
            <a:endParaRPr kumimoji="1" lang="de-DE" sz="1600" dirty="0"/>
          </a:p>
          <a:p>
            <a:r>
              <a:rPr kumimoji="1" lang="de-DE" sz="1600" dirty="0" smtClean="0"/>
              <a:t>	Abschluss </a:t>
            </a:r>
            <a:r>
              <a:rPr kumimoji="1" lang="de-DE" sz="1600" dirty="0"/>
              <a:t>Rechtsschutzvertrag </a:t>
            </a:r>
            <a:r>
              <a:rPr kumimoji="1" lang="de-DE" sz="1600" dirty="0" smtClean="0"/>
              <a:t>2019		kein Versicherungsschutz</a:t>
            </a:r>
          </a:p>
          <a:p>
            <a:endParaRPr kumimoji="1" lang="de-DE" sz="1600" dirty="0" smtClean="0"/>
          </a:p>
          <a:p>
            <a:pPr marL="285750" indent="-285750">
              <a:buFont typeface="Wingdings" panose="05000000000000000000" pitchFamily="2" charset="2"/>
              <a:buChar char="§"/>
            </a:pPr>
            <a:r>
              <a:rPr kumimoji="1" lang="de-DE" sz="1600" dirty="0"/>
              <a:t>Auszug aus der Wohnung, Kaution wird zurückgehalten. Maßgebend ist nicht der Zeitpunkt des Auszugs, sondern der Zeitpunkt der Kündigung des Mietvertrages</a:t>
            </a:r>
            <a:r>
              <a:rPr kumimoji="1" lang="de-DE" sz="1600" dirty="0" smtClean="0"/>
              <a:t>.</a:t>
            </a:r>
          </a:p>
          <a:p>
            <a:endParaRPr kumimoji="1" lang="de-DE" sz="1000" dirty="0"/>
          </a:p>
          <a:p>
            <a:pPr marL="285750" indent="-285750">
              <a:buFont typeface="Wingdings" panose="05000000000000000000" pitchFamily="2" charset="2"/>
              <a:buChar char="§"/>
            </a:pPr>
            <a:r>
              <a:rPr kumimoji="1" lang="de-DE" sz="1600" dirty="0"/>
              <a:t>Im Arbeits-Rechtsschutz liegt bei einer Kündigung wegen versuchtem Diebstahl ein besonders kritischer Sachverhalt vor. Eintrittszeitpunkt des Rechtsschutzfalles ist der Verstoß gegen den Arbeitsvertrag, nicht die Kündigung selbst</a:t>
            </a:r>
            <a:r>
              <a:rPr kumimoji="1" lang="de-DE" sz="1600" dirty="0" smtClean="0"/>
              <a:t>.</a:t>
            </a:r>
          </a:p>
          <a:p>
            <a:pPr marL="742950" lvl="1" indent="-285750">
              <a:buFont typeface="Wingdings" panose="05000000000000000000" pitchFamily="2" charset="2"/>
              <a:buChar char="§"/>
            </a:pPr>
            <a:r>
              <a:rPr kumimoji="1" lang="de-DE" dirty="0">
                <a:solidFill>
                  <a:srgbClr val="1D2D4B"/>
                </a:solidFill>
              </a:rPr>
              <a:t>Strafrechtlich besteht kein Versicherungsschutz</a:t>
            </a:r>
            <a:r>
              <a:rPr kumimoji="1" lang="de-DE" dirty="0" smtClean="0">
                <a:solidFill>
                  <a:srgbClr val="1D2D4B"/>
                </a:solidFill>
              </a:rPr>
              <a:t>, da </a:t>
            </a:r>
            <a:r>
              <a:rPr kumimoji="1" lang="de-DE" dirty="0">
                <a:solidFill>
                  <a:srgbClr val="1D2D4B"/>
                </a:solidFill>
              </a:rPr>
              <a:t>Diebstahl nur vorsätzlich begehbar ist</a:t>
            </a:r>
            <a:r>
              <a:rPr kumimoji="1" lang="de-DE" dirty="0" smtClean="0">
                <a:solidFill>
                  <a:srgbClr val="1D2D4B"/>
                </a:solidFill>
              </a:rPr>
              <a:t>.</a:t>
            </a:r>
          </a:p>
          <a:p>
            <a:pPr marL="742950" lvl="1" indent="-285750">
              <a:buFont typeface="Wingdings" panose="05000000000000000000" pitchFamily="2" charset="2"/>
              <a:buChar char="§"/>
            </a:pPr>
            <a:r>
              <a:rPr kumimoji="1" lang="de-DE" dirty="0">
                <a:solidFill>
                  <a:srgbClr val="1D2D4B"/>
                </a:solidFill>
              </a:rPr>
              <a:t>§§ 242 Abs. 12 Ziffer II StGB</a:t>
            </a:r>
          </a:p>
          <a:p>
            <a:pPr marL="742950" lvl="1" indent="-285750">
              <a:buFont typeface="Wingdings" panose="05000000000000000000" pitchFamily="2" charset="2"/>
              <a:buChar char="§"/>
            </a:pPr>
            <a:endParaRPr kumimoji="1" lang="de-DE" dirty="0" smtClean="0">
              <a:solidFill>
                <a:srgbClr val="1D2D4B"/>
              </a:solidFill>
            </a:endParaRPr>
          </a:p>
          <a:p>
            <a:pPr marL="742950" lvl="1" indent="-285750">
              <a:buFont typeface="Wingdings" panose="05000000000000000000" pitchFamily="2" charset="2"/>
              <a:buChar char="§"/>
            </a:pPr>
            <a:endParaRPr kumimoji="1" lang="de-DE" sz="10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
        <p:nvSpPr>
          <p:cNvPr id="6" name="Gestreifter Pfeil nach rechts 5"/>
          <p:cNvSpPr/>
          <p:nvPr/>
        </p:nvSpPr>
        <p:spPr>
          <a:xfrm>
            <a:off x="5248101" y="33250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estreifter Pfeil nach rechts 6"/>
          <p:cNvSpPr/>
          <p:nvPr/>
        </p:nvSpPr>
        <p:spPr>
          <a:xfrm>
            <a:off x="5248101" y="367093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399656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66</a:t>
            </a:fld>
            <a:endParaRPr lang="de-DE"/>
          </a:p>
        </p:txBody>
      </p:sp>
      <p:sp>
        <p:nvSpPr>
          <p:cNvPr id="3" name="Textplatzhalter 2"/>
          <p:cNvSpPr>
            <a:spLocks noGrp="1"/>
          </p:cNvSpPr>
          <p:nvPr>
            <p:ph type="body" sz="quarter" idx="10"/>
          </p:nvPr>
        </p:nvSpPr>
        <p:spPr/>
        <p:txBody>
          <a:bodyPr/>
          <a:lstStyle/>
          <a:p>
            <a:r>
              <a:rPr lang="de-DE" dirty="0" smtClean="0"/>
              <a:t>Versicherte Kosten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Anwaltskosten</a:t>
            </a:r>
            <a:br>
              <a:rPr lang="de-DE" sz="1600" dirty="0"/>
            </a:br>
            <a:r>
              <a:rPr lang="de-DE" sz="1600" dirty="0"/>
              <a:t>Die Rechtsschutzversicherung trägt die Kosten für einen Anwalt der Wahl des Versicherungsnehmers</a:t>
            </a:r>
          </a:p>
          <a:p>
            <a:pPr marL="342900" indent="-342900">
              <a:buFont typeface="Wingdings" panose="05000000000000000000" pitchFamily="2" charset="2"/>
              <a:buChar char="§"/>
            </a:pPr>
            <a:r>
              <a:rPr lang="de-DE" sz="1600" dirty="0"/>
              <a:t>Gerichtskosten</a:t>
            </a:r>
            <a:br>
              <a:rPr lang="de-DE" sz="1600" dirty="0"/>
            </a:br>
            <a:r>
              <a:rPr lang="de-DE" sz="1600" dirty="0"/>
              <a:t>Die Rechtsschutzversicherung übernimmt die Gerichtskosten, welche bei Zivilprozessen und Strafverfahren anfallen</a:t>
            </a:r>
          </a:p>
          <a:p>
            <a:pPr marL="342900" indent="-342900">
              <a:buFont typeface="Wingdings" panose="05000000000000000000" pitchFamily="2" charset="2"/>
              <a:buChar char="§"/>
            </a:pPr>
            <a:r>
              <a:rPr lang="de-DE" sz="1600" dirty="0"/>
              <a:t>Kautionen</a:t>
            </a:r>
          </a:p>
          <a:p>
            <a:pPr marL="342900" indent="-342900">
              <a:buFont typeface="Wingdings" panose="05000000000000000000" pitchFamily="2" charset="2"/>
              <a:buChar char="§"/>
            </a:pPr>
            <a:r>
              <a:rPr lang="de-DE" sz="1600" dirty="0"/>
              <a:t>Sachverständigenkosten</a:t>
            </a:r>
          </a:p>
          <a:p>
            <a:pPr marL="342900" indent="-342900">
              <a:buFont typeface="Wingdings" panose="05000000000000000000" pitchFamily="2" charset="2"/>
              <a:buChar char="§"/>
            </a:pPr>
            <a:r>
              <a:rPr lang="de-DE" sz="1600" dirty="0"/>
              <a:t>Zeugenkosten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0904034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3" name="Textplatzhalter 2"/>
          <p:cNvSpPr>
            <a:spLocks noGrp="1"/>
          </p:cNvSpPr>
          <p:nvPr>
            <p:ph type="body" sz="quarter" idx="10"/>
          </p:nvPr>
        </p:nvSpPr>
        <p:spPr/>
        <p:txBody>
          <a:bodyPr/>
          <a:lstStyle/>
          <a:p>
            <a:r>
              <a:rPr lang="de-DE" dirty="0" smtClean="0"/>
              <a:t>Ausschlüsse | allgemein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Krieg</a:t>
            </a:r>
          </a:p>
          <a:p>
            <a:pPr marL="342900" indent="-342900">
              <a:buFont typeface="Wingdings" panose="05000000000000000000" pitchFamily="2" charset="2"/>
              <a:buChar char="§"/>
            </a:pPr>
            <a:r>
              <a:rPr lang="de-DE" sz="1600" dirty="0"/>
              <a:t>Innere Unruhen</a:t>
            </a:r>
          </a:p>
          <a:p>
            <a:pPr marL="342900" indent="-342900">
              <a:buFont typeface="Wingdings" panose="05000000000000000000" pitchFamily="2" charset="2"/>
              <a:buChar char="§"/>
            </a:pPr>
            <a:r>
              <a:rPr lang="de-DE" sz="1600" dirty="0"/>
              <a:t>Streiks und Aussperrungen</a:t>
            </a:r>
          </a:p>
          <a:p>
            <a:pPr marL="342900" indent="-342900">
              <a:buFont typeface="Wingdings" panose="05000000000000000000" pitchFamily="2" charset="2"/>
              <a:buChar char="§"/>
            </a:pPr>
            <a:r>
              <a:rPr lang="de-DE" sz="1600" dirty="0"/>
              <a:t>Erdbeben</a:t>
            </a:r>
          </a:p>
          <a:p>
            <a:pPr marL="342900" indent="-342900">
              <a:buFont typeface="Wingdings" panose="05000000000000000000" pitchFamily="2" charset="2"/>
              <a:buChar char="§"/>
            </a:pPr>
            <a:r>
              <a:rPr lang="de-DE" sz="1600" dirty="0"/>
              <a:t>Nuklearschäden</a:t>
            </a:r>
          </a:p>
          <a:p>
            <a:pPr marL="342900" indent="-342900">
              <a:buFont typeface="Wingdings" panose="05000000000000000000" pitchFamily="2" charset="2"/>
              <a:buChar char="§"/>
            </a:pPr>
            <a:r>
              <a:rPr lang="de-DE" sz="1600" dirty="0"/>
              <a:t>Schäden durch radioaktive Strahlen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2024014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3" name="Textplatzhalter 2"/>
          <p:cNvSpPr>
            <a:spLocks noGrp="1"/>
          </p:cNvSpPr>
          <p:nvPr>
            <p:ph type="body" sz="quarter" idx="10"/>
          </p:nvPr>
        </p:nvSpPr>
        <p:spPr/>
        <p:txBody>
          <a:bodyPr/>
          <a:lstStyle/>
          <a:p>
            <a:r>
              <a:rPr lang="de-DE" dirty="0"/>
              <a:t>Ausschlüsse | Innere Rechtsverhältnisse</a:t>
            </a:r>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Familien- und Erbrecht</a:t>
            </a:r>
          </a:p>
          <a:p>
            <a:pPr marL="342900" indent="-342900">
              <a:buFont typeface="Wingdings" panose="05000000000000000000" pitchFamily="2" charset="2"/>
              <a:buChar char="§"/>
            </a:pPr>
            <a:r>
              <a:rPr lang="de-DE" sz="1600" dirty="0"/>
              <a:t>Recht der Handelsgesellschaften und Genossenschaften</a:t>
            </a:r>
          </a:p>
          <a:p>
            <a:pPr marL="342900" indent="-342900">
              <a:buFont typeface="Wingdings" panose="05000000000000000000" pitchFamily="2" charset="2"/>
              <a:buChar char="§"/>
            </a:pPr>
            <a:r>
              <a:rPr lang="de-DE" sz="1600" dirty="0"/>
              <a:t>Freiwillige </a:t>
            </a:r>
            <a:r>
              <a:rPr lang="de-DE" sz="1600" dirty="0" smtClean="0"/>
              <a:t>Gerichtsbarkeit</a:t>
            </a:r>
          </a:p>
          <a:p>
            <a:pPr marL="357188" eaLnBrk="0" hangingPunct="0">
              <a:spcBef>
                <a:spcPct val="50000"/>
              </a:spcBef>
              <a:buClr>
                <a:srgbClr val="1D2D4B"/>
              </a:buClr>
            </a:pPr>
            <a:r>
              <a:rPr kumimoji="1" lang="de-DE" sz="1600" dirty="0"/>
              <a:t>Die von Gerichten der ordentlichen Gerichtsbarkeit, Notaren und von anderen Behörden ausgeübte Tätigkeit in bestimmten Angelegenheiten der Rechtspflege. </a:t>
            </a:r>
          </a:p>
          <a:p>
            <a:pPr marL="357188" eaLnBrk="0" hangingPunct="0">
              <a:spcBef>
                <a:spcPct val="50000"/>
              </a:spcBef>
              <a:buClr>
                <a:srgbClr val="1D2D4B"/>
              </a:buClr>
            </a:pPr>
            <a:r>
              <a:rPr kumimoji="1" lang="de-DE" sz="1600" dirty="0"/>
              <a:t>z. B. Vormundschaftssachen, Registersachen (Handelsregister; Genossenschaftsregister; Vereinsregister; Güterrechtsregister), Grundbuchsachen (Grundbuchordnung), Beurkundungstätigkeit der Notare (Beurkundungsgesetz)</a:t>
            </a:r>
          </a:p>
          <a:p>
            <a:pPr marL="342900" indent="-342900">
              <a:buFont typeface="Wingdings" panose="05000000000000000000" pitchFamily="2" charset="2"/>
              <a:buChar char="§"/>
            </a:pPr>
            <a:endParaRPr lang="de-DE" sz="1600" dirty="0"/>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289048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sp>
        <p:nvSpPr>
          <p:cNvPr id="3" name="Textplatzhalter 2"/>
          <p:cNvSpPr>
            <a:spLocks noGrp="1"/>
          </p:cNvSpPr>
          <p:nvPr>
            <p:ph type="body" sz="quarter" idx="10"/>
          </p:nvPr>
        </p:nvSpPr>
        <p:spPr/>
        <p:txBody>
          <a:bodyPr/>
          <a:lstStyle/>
          <a:p>
            <a:r>
              <a:rPr lang="de-DE" dirty="0"/>
              <a:t>Ausschlüsse | Besondere </a:t>
            </a:r>
            <a:r>
              <a:rPr lang="de-DE" dirty="0" smtClean="0"/>
              <a:t>Einzelrisiken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Streitigkeiten aus dem Bauherrenrisiko</a:t>
            </a:r>
          </a:p>
          <a:p>
            <a:pPr marL="342900" indent="-342900">
              <a:buFont typeface="Wingdings" panose="05000000000000000000" pitchFamily="2" charset="2"/>
              <a:buChar char="§"/>
            </a:pPr>
            <a:r>
              <a:rPr lang="de-DE" sz="1600" dirty="0"/>
              <a:t>Patent-, Urheber- und Warenzeichenrecht</a:t>
            </a:r>
          </a:p>
          <a:p>
            <a:pPr marL="342900" indent="-342900">
              <a:buFont typeface="Wingdings" panose="05000000000000000000" pitchFamily="2" charset="2"/>
              <a:buChar char="§"/>
            </a:pPr>
            <a:r>
              <a:rPr lang="de-DE" sz="1600" dirty="0"/>
              <a:t>Versicherungsstreitigkeiten im Bereich gewerblicher und freiberuflicher Tätigkeit</a:t>
            </a:r>
          </a:p>
          <a:p>
            <a:pPr marL="342900" indent="-342900">
              <a:buFont typeface="Wingdings" panose="05000000000000000000" pitchFamily="2" charset="2"/>
              <a:buChar char="§"/>
            </a:pPr>
            <a:endParaRPr lang="de-DE" sz="1600" dirty="0" smtClean="0"/>
          </a:p>
          <a:p>
            <a:r>
              <a:rPr lang="de-DE" sz="1600" dirty="0"/>
              <a:t>Grundsätzlich sind alle Verfahren bei vorsätzlich begangener Straftat (z.B. Einbruch, Diebstahl, Beleidigung) ausgeschlossen.</a:t>
            </a:r>
          </a:p>
          <a:p>
            <a:r>
              <a:rPr lang="de-DE" sz="1600" dirty="0">
                <a:solidFill>
                  <a:schemeClr val="bg1">
                    <a:lumMod val="50000"/>
                  </a:schemeClr>
                </a:solidFill>
              </a:rPr>
              <a:t>Ordnungswidrigkeiten fallen nicht unter den Ausschluss.</a:t>
            </a:r>
          </a:p>
          <a:p>
            <a:endParaRPr lang="de-DE" sz="1600" dirty="0" smtClean="0"/>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80065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quarter" idx="10"/>
          </p:nvPr>
        </p:nvSpPr>
        <p:spPr/>
        <p:txBody>
          <a:bodyPr/>
          <a:lstStyle/>
          <a:p>
            <a:r>
              <a:rPr lang="de-DE" dirty="0"/>
              <a:t>Verschuldenshaftung - Nicht adäquate Kausalität</a:t>
            </a:r>
          </a:p>
          <a:p>
            <a:endParaRPr lang="de-DE" dirty="0"/>
          </a:p>
        </p:txBody>
      </p:sp>
      <p:sp>
        <p:nvSpPr>
          <p:cNvPr id="4" name="Textplatzhalter 3"/>
          <p:cNvSpPr>
            <a:spLocks noGrp="1"/>
          </p:cNvSpPr>
          <p:nvPr>
            <p:ph type="body" sz="half" idx="2"/>
          </p:nvPr>
        </p:nvSpPr>
        <p:spPr/>
        <p:txBody>
          <a:bodyPr/>
          <a:lstStyle/>
          <a:p>
            <a:r>
              <a:rPr kumimoji="1" lang="de-DE" sz="1600" b="1" dirty="0"/>
              <a:t>Beispiel 1:</a:t>
            </a:r>
          </a:p>
          <a:p>
            <a:r>
              <a:rPr kumimoji="1" lang="de-DE" sz="1600" dirty="0" smtClean="0"/>
              <a:t>Briefträger	Hundebiss	Fahrt </a:t>
            </a:r>
            <a:r>
              <a:rPr kumimoji="1" lang="de-DE" sz="1600" dirty="0"/>
              <a:t>zum </a:t>
            </a:r>
            <a:r>
              <a:rPr kumimoji="1" lang="de-DE" sz="1600" dirty="0" smtClean="0"/>
              <a:t>Krankenhaus	     Blitzschlag	      Tod</a:t>
            </a:r>
            <a:endParaRPr kumimoji="1" lang="de-DE" sz="1600" dirty="0"/>
          </a:p>
          <a:p>
            <a:endParaRPr lang="de-DE" sz="1600" dirty="0" smtClean="0"/>
          </a:p>
          <a:p>
            <a:r>
              <a:rPr lang="de-DE" sz="1600" b="1" dirty="0"/>
              <a:t>Beispiel 2:</a:t>
            </a:r>
          </a:p>
          <a:p>
            <a:r>
              <a:rPr lang="de-DE" sz="1600" dirty="0"/>
              <a:t>Eine geringfügige Körperverletzung führt nur deshalb zu einer dauernden Berufsunfähigkeit, weil der Geschädigte an einer Krankheit leidet.</a:t>
            </a:r>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Haftpflicht</a:t>
            </a:r>
          </a:p>
        </p:txBody>
      </p:sp>
      <p:sp>
        <p:nvSpPr>
          <p:cNvPr id="6" name="Gestreifter Pfeil nach rechts 5"/>
          <p:cNvSpPr/>
          <p:nvPr/>
        </p:nvSpPr>
        <p:spPr>
          <a:xfrm>
            <a:off x="1695796"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estreifter Pfeil nach rechts 6"/>
          <p:cNvSpPr/>
          <p:nvPr/>
        </p:nvSpPr>
        <p:spPr>
          <a:xfrm>
            <a:off x="3560618"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Gestreifter Pfeil nach rechts 7"/>
          <p:cNvSpPr/>
          <p:nvPr/>
        </p:nvSpPr>
        <p:spPr>
          <a:xfrm>
            <a:off x="6586450"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estreifter Pfeil nach rechts 8"/>
          <p:cNvSpPr/>
          <p:nvPr/>
        </p:nvSpPr>
        <p:spPr>
          <a:xfrm>
            <a:off x="8456814"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365874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3" name="Textplatzhalter 2"/>
          <p:cNvSpPr>
            <a:spLocks noGrp="1"/>
          </p:cNvSpPr>
          <p:nvPr>
            <p:ph type="body" sz="quarter" idx="10"/>
          </p:nvPr>
        </p:nvSpPr>
        <p:spPr/>
        <p:txBody>
          <a:bodyPr/>
          <a:lstStyle/>
          <a:p>
            <a:r>
              <a:rPr lang="de-DE" dirty="0" smtClean="0"/>
              <a:t>Motive und Lösungen</a:t>
            </a:r>
            <a:endParaRPr lang="de-DE" dirty="0"/>
          </a:p>
        </p:txBody>
      </p:sp>
      <p:sp>
        <p:nvSpPr>
          <p:cNvPr id="5" name="Titel 4"/>
          <p:cNvSpPr>
            <a:spLocks noGrp="1"/>
          </p:cNvSpPr>
          <p:nvPr>
            <p:ph type="title"/>
          </p:nvPr>
        </p:nvSpPr>
        <p:spPr/>
        <p:txBody>
          <a:bodyPr/>
          <a:lstStyle/>
          <a:p>
            <a:r>
              <a:rPr lang="de-DE" dirty="0"/>
              <a:t>Beraterausbildung | Recht</a:t>
            </a:r>
          </a:p>
        </p:txBody>
      </p:sp>
      <p:pic>
        <p:nvPicPr>
          <p:cNvPr id="7" name="Grafik 6"/>
          <p:cNvPicPr>
            <a:picLocks noChangeAspect="1"/>
          </p:cNvPicPr>
          <p:nvPr/>
        </p:nvPicPr>
        <p:blipFill>
          <a:blip r:embed="rId2"/>
          <a:stretch>
            <a:fillRect/>
          </a:stretch>
        </p:blipFill>
        <p:spPr>
          <a:xfrm>
            <a:off x="707968" y="2518757"/>
            <a:ext cx="1804512" cy="1745153"/>
          </a:xfrm>
          <a:prstGeom prst="rect">
            <a:avLst/>
          </a:prstGeom>
        </p:spPr>
      </p:pic>
      <p:pic>
        <p:nvPicPr>
          <p:cNvPr id="8" name="Grafik 7"/>
          <p:cNvPicPr>
            <a:picLocks noChangeAspect="1"/>
          </p:cNvPicPr>
          <p:nvPr/>
        </p:nvPicPr>
        <p:blipFill>
          <a:blip r:embed="rId3"/>
          <a:stretch>
            <a:fillRect/>
          </a:stretch>
        </p:blipFill>
        <p:spPr>
          <a:xfrm>
            <a:off x="707969" y="4289367"/>
            <a:ext cx="1804512" cy="1750913"/>
          </a:xfrm>
          <a:prstGeom prst="rect">
            <a:avLst/>
          </a:prstGeom>
        </p:spPr>
      </p:pic>
      <p:pic>
        <p:nvPicPr>
          <p:cNvPr id="9" name="Grafik 8"/>
          <p:cNvPicPr>
            <a:picLocks noChangeAspect="1"/>
          </p:cNvPicPr>
          <p:nvPr/>
        </p:nvPicPr>
        <p:blipFill rotWithShape="1">
          <a:blip r:embed="rId4"/>
          <a:srcRect r="50083" b="51179"/>
          <a:stretch/>
        </p:blipFill>
        <p:spPr>
          <a:xfrm>
            <a:off x="3625546" y="2518757"/>
            <a:ext cx="1835917" cy="570925"/>
          </a:xfrm>
          <a:prstGeom prst="rect">
            <a:avLst/>
          </a:prstGeom>
        </p:spPr>
      </p:pic>
      <p:pic>
        <p:nvPicPr>
          <p:cNvPr id="10" name="Grafik 9"/>
          <p:cNvPicPr>
            <a:picLocks noChangeAspect="1"/>
          </p:cNvPicPr>
          <p:nvPr/>
        </p:nvPicPr>
        <p:blipFill>
          <a:blip r:embed="rId5"/>
          <a:stretch>
            <a:fillRect/>
          </a:stretch>
        </p:blipFill>
        <p:spPr>
          <a:xfrm>
            <a:off x="3625546" y="3114742"/>
            <a:ext cx="1829752" cy="553181"/>
          </a:xfrm>
          <a:prstGeom prst="rect">
            <a:avLst/>
          </a:prstGeom>
        </p:spPr>
      </p:pic>
      <p:pic>
        <p:nvPicPr>
          <p:cNvPr id="11" name="Grafik 10"/>
          <p:cNvPicPr>
            <a:picLocks noChangeAspect="1"/>
          </p:cNvPicPr>
          <p:nvPr/>
        </p:nvPicPr>
        <p:blipFill rotWithShape="1">
          <a:blip r:embed="rId4"/>
          <a:srcRect t="51839" r="49980"/>
          <a:stretch/>
        </p:blipFill>
        <p:spPr>
          <a:xfrm>
            <a:off x="7298116" y="2523594"/>
            <a:ext cx="1830212" cy="560309"/>
          </a:xfrm>
          <a:prstGeom prst="rect">
            <a:avLst/>
          </a:prstGeom>
        </p:spPr>
      </p:pic>
      <p:pic>
        <p:nvPicPr>
          <p:cNvPr id="12" name="Grafik 11"/>
          <p:cNvPicPr>
            <a:picLocks noChangeAspect="1"/>
          </p:cNvPicPr>
          <p:nvPr/>
        </p:nvPicPr>
        <p:blipFill rotWithShape="1">
          <a:blip r:embed="rId4"/>
          <a:srcRect l="50220" b="52008"/>
          <a:stretch/>
        </p:blipFill>
        <p:spPr>
          <a:xfrm>
            <a:off x="5461463" y="2523594"/>
            <a:ext cx="1830948" cy="561249"/>
          </a:xfrm>
          <a:prstGeom prst="rect">
            <a:avLst/>
          </a:prstGeom>
        </p:spPr>
      </p:pic>
      <p:pic>
        <p:nvPicPr>
          <p:cNvPr id="13" name="Grafik 12"/>
          <p:cNvPicPr>
            <a:picLocks noChangeAspect="1"/>
          </p:cNvPicPr>
          <p:nvPr/>
        </p:nvPicPr>
        <p:blipFill>
          <a:blip r:embed="rId5"/>
          <a:stretch>
            <a:fillRect/>
          </a:stretch>
        </p:blipFill>
        <p:spPr>
          <a:xfrm>
            <a:off x="3625546" y="3703304"/>
            <a:ext cx="1829752" cy="553181"/>
          </a:xfrm>
          <a:prstGeom prst="rect">
            <a:avLst/>
          </a:prstGeom>
        </p:spPr>
      </p:pic>
      <p:pic>
        <p:nvPicPr>
          <p:cNvPr id="14" name="Grafik 13"/>
          <p:cNvPicPr>
            <a:picLocks noChangeAspect="1"/>
          </p:cNvPicPr>
          <p:nvPr/>
        </p:nvPicPr>
        <p:blipFill>
          <a:blip r:embed="rId6"/>
          <a:stretch>
            <a:fillRect/>
          </a:stretch>
        </p:blipFill>
        <p:spPr>
          <a:xfrm>
            <a:off x="3625546" y="4888232"/>
            <a:ext cx="1829752" cy="553181"/>
          </a:xfrm>
          <a:prstGeom prst="rect">
            <a:avLst/>
          </a:prstGeom>
        </p:spPr>
      </p:pic>
      <p:pic>
        <p:nvPicPr>
          <p:cNvPr id="15" name="Grafik 14"/>
          <p:cNvPicPr>
            <a:picLocks noChangeAspect="1"/>
          </p:cNvPicPr>
          <p:nvPr/>
        </p:nvPicPr>
        <p:blipFill>
          <a:blip r:embed="rId7"/>
          <a:stretch>
            <a:fillRect/>
          </a:stretch>
        </p:blipFill>
        <p:spPr>
          <a:xfrm>
            <a:off x="5458380" y="4877547"/>
            <a:ext cx="1837113" cy="563866"/>
          </a:xfrm>
          <a:prstGeom prst="rect">
            <a:avLst/>
          </a:prstGeom>
        </p:spPr>
      </p:pic>
      <p:pic>
        <p:nvPicPr>
          <p:cNvPr id="16" name="Grafik 15"/>
          <p:cNvPicPr>
            <a:picLocks noChangeAspect="1"/>
          </p:cNvPicPr>
          <p:nvPr/>
        </p:nvPicPr>
        <p:blipFill>
          <a:blip r:embed="rId8"/>
          <a:stretch>
            <a:fillRect/>
          </a:stretch>
        </p:blipFill>
        <p:spPr>
          <a:xfrm>
            <a:off x="3625547" y="5475262"/>
            <a:ext cx="1829752" cy="553181"/>
          </a:xfrm>
          <a:prstGeom prst="rect">
            <a:avLst/>
          </a:prstGeom>
        </p:spPr>
      </p:pic>
      <p:pic>
        <p:nvPicPr>
          <p:cNvPr id="17" name="Grafik 16"/>
          <p:cNvPicPr>
            <a:picLocks noChangeAspect="1"/>
          </p:cNvPicPr>
          <p:nvPr/>
        </p:nvPicPr>
        <p:blipFill>
          <a:blip r:embed="rId5"/>
          <a:stretch>
            <a:fillRect/>
          </a:stretch>
        </p:blipFill>
        <p:spPr>
          <a:xfrm>
            <a:off x="5462659" y="5475262"/>
            <a:ext cx="1829752" cy="553181"/>
          </a:xfrm>
          <a:prstGeom prst="rect">
            <a:avLst/>
          </a:prstGeom>
        </p:spPr>
      </p:pic>
      <p:pic>
        <p:nvPicPr>
          <p:cNvPr id="18" name="Grafik 17"/>
          <p:cNvPicPr>
            <a:picLocks noChangeAspect="1"/>
          </p:cNvPicPr>
          <p:nvPr/>
        </p:nvPicPr>
        <p:blipFill rotWithShape="1">
          <a:blip r:embed="rId4"/>
          <a:srcRect t="51839" r="49980"/>
          <a:stretch/>
        </p:blipFill>
        <p:spPr>
          <a:xfrm>
            <a:off x="3625086" y="4298131"/>
            <a:ext cx="1830212" cy="560309"/>
          </a:xfrm>
          <a:prstGeom prst="rect">
            <a:avLst/>
          </a:prstGeom>
        </p:spPr>
      </p:pic>
      <p:sp>
        <p:nvSpPr>
          <p:cNvPr id="19" name="Gestreifter Pfeil nach rechts 18"/>
          <p:cNvSpPr/>
          <p:nvPr/>
        </p:nvSpPr>
        <p:spPr>
          <a:xfrm>
            <a:off x="2916721" y="26873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Gestreifter Pfeil nach rechts 19"/>
          <p:cNvSpPr/>
          <p:nvPr/>
        </p:nvSpPr>
        <p:spPr>
          <a:xfrm>
            <a:off x="2898602" y="327495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Gestreifter Pfeil nach rechts 20"/>
          <p:cNvSpPr/>
          <p:nvPr/>
        </p:nvSpPr>
        <p:spPr>
          <a:xfrm>
            <a:off x="2898602" y="3862538"/>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estreifter Pfeil nach rechts 21"/>
          <p:cNvSpPr/>
          <p:nvPr/>
        </p:nvSpPr>
        <p:spPr>
          <a:xfrm>
            <a:off x="2898372" y="446190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Gestreifter Pfeil nach rechts 22"/>
          <p:cNvSpPr/>
          <p:nvPr/>
        </p:nvSpPr>
        <p:spPr>
          <a:xfrm>
            <a:off x="2917918" y="5043102"/>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Gestreifter Pfeil nach rechts 23"/>
          <p:cNvSpPr/>
          <p:nvPr/>
        </p:nvSpPr>
        <p:spPr>
          <a:xfrm>
            <a:off x="2898372" y="563547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38167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3" name="Textplatzhalter 2"/>
          <p:cNvSpPr>
            <a:spLocks noGrp="1"/>
          </p:cNvSpPr>
          <p:nvPr>
            <p:ph type="body" sz="quarter" idx="10"/>
          </p:nvPr>
        </p:nvSpPr>
        <p:spPr/>
        <p:txBody>
          <a:bodyPr/>
          <a:lstStyle/>
          <a:p>
            <a:r>
              <a:rPr lang="de-DE" dirty="0" smtClean="0"/>
              <a:t>Der Markt</a:t>
            </a:r>
            <a:endParaRPr lang="de-DE" dirty="0"/>
          </a:p>
        </p:txBody>
      </p:sp>
      <p:sp>
        <p:nvSpPr>
          <p:cNvPr id="5" name="Titel 4"/>
          <p:cNvSpPr>
            <a:spLocks noGrp="1"/>
          </p:cNvSpPr>
          <p:nvPr>
            <p:ph type="title"/>
          </p:nvPr>
        </p:nvSpPr>
        <p:spPr/>
        <p:txBody>
          <a:bodyPr/>
          <a:lstStyle/>
          <a:p>
            <a:r>
              <a:rPr lang="de-DE" dirty="0"/>
              <a:t>Beraterausbildung | Recht</a:t>
            </a:r>
          </a:p>
        </p:txBody>
      </p:sp>
      <p:pic>
        <p:nvPicPr>
          <p:cNvPr id="25" name="Grafik 24"/>
          <p:cNvPicPr>
            <a:picLocks noChangeAspect="1"/>
          </p:cNvPicPr>
          <p:nvPr/>
        </p:nvPicPr>
        <p:blipFill>
          <a:blip r:embed="rId2"/>
          <a:stretch>
            <a:fillRect/>
          </a:stretch>
        </p:blipFill>
        <p:spPr>
          <a:xfrm>
            <a:off x="3072337" y="2151216"/>
            <a:ext cx="5932483" cy="4143598"/>
          </a:xfrm>
          <a:prstGeom prst="rect">
            <a:avLst/>
          </a:prstGeom>
        </p:spPr>
      </p:pic>
    </p:spTree>
    <p:extLst>
      <p:ext uri="{BB962C8B-B14F-4D97-AF65-F5344CB8AC3E}">
        <p14:creationId xmlns:p14="http://schemas.microsoft.com/office/powerpoint/2010/main" val="38840299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3" name="Textplatzhalter 2"/>
          <p:cNvSpPr>
            <a:spLocks noGrp="1"/>
          </p:cNvSpPr>
          <p:nvPr>
            <p:ph type="body" sz="quarter" idx="10"/>
          </p:nvPr>
        </p:nvSpPr>
        <p:spPr/>
        <p:txBody>
          <a:bodyPr/>
          <a:lstStyle/>
          <a:p>
            <a:r>
              <a:rPr lang="de-DE" dirty="0" smtClean="0"/>
              <a:t>Ende</a:t>
            </a:r>
            <a:endParaRPr lang="de-DE" dirty="0"/>
          </a:p>
        </p:txBody>
      </p:sp>
      <p:sp>
        <p:nvSpPr>
          <p:cNvPr id="5" name="Titel 4"/>
          <p:cNvSpPr>
            <a:spLocks noGrp="1"/>
          </p:cNvSpPr>
          <p:nvPr>
            <p:ph type="title"/>
          </p:nvPr>
        </p:nvSpPr>
        <p:spPr/>
        <p:txBody>
          <a:bodyPr/>
          <a:lstStyle/>
          <a:p>
            <a:r>
              <a:rPr lang="de-DE" dirty="0"/>
              <a:t>Beraterausbildung | Recht</a:t>
            </a:r>
          </a:p>
        </p:txBody>
      </p:sp>
      <p:sp>
        <p:nvSpPr>
          <p:cNvPr id="6" name="Textplatzhalter 3"/>
          <p:cNvSpPr>
            <a:spLocks noGrp="1"/>
          </p:cNvSpPr>
          <p:nvPr>
            <p:ph type="body" sz="half" idx="2"/>
          </p:nvPr>
        </p:nvSpPr>
        <p:spPr>
          <a:xfrm>
            <a:off x="369357" y="2247681"/>
            <a:ext cx="11343218" cy="4349969"/>
          </a:xfrm>
        </p:spPr>
        <p:txBody>
          <a:bodyPr/>
          <a:lstStyle/>
          <a:p>
            <a:pPr>
              <a:spcBef>
                <a:spcPct val="0"/>
              </a:spcBef>
            </a:pPr>
            <a:r>
              <a:rPr lang="de-DE" altLang="de-DE" b="1" dirty="0"/>
              <a:t>Vielen Dank für Ihre Aufmerksamkeit!</a:t>
            </a:r>
          </a:p>
        </p:txBody>
      </p:sp>
    </p:spTree>
    <p:extLst>
      <p:ext uri="{BB962C8B-B14F-4D97-AF65-F5344CB8AC3E}">
        <p14:creationId xmlns:p14="http://schemas.microsoft.com/office/powerpoint/2010/main" val="9021023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Beraterausbildung</a:t>
            </a:r>
          </a:p>
        </p:txBody>
      </p:sp>
      <p:sp>
        <p:nvSpPr>
          <p:cNvPr id="3" name="Rectangle 4"/>
          <p:cNvSpPr>
            <a:spLocks noChangeArrowheads="1"/>
          </p:cNvSpPr>
          <p:nvPr/>
        </p:nvSpPr>
        <p:spPr bwMode="auto">
          <a:xfrm>
            <a:off x="364221" y="1993377"/>
            <a:ext cx="7772400" cy="936625"/>
          </a:xfrm>
          <a:prstGeom prst="rect">
            <a:avLst/>
          </a:prstGeom>
          <a:noFill/>
          <a:ln w="9525">
            <a:noFill/>
            <a:miter lim="800000"/>
            <a:headEnd/>
            <a:tailEnd/>
          </a:ln>
        </p:spPr>
        <p:txBody>
          <a:bodyPr lIns="91384" tIns="45691" rIns="91384" bIns="45691"/>
          <a:lstStyle/>
          <a:p>
            <a:pPr algn="l"/>
            <a:r>
              <a:rPr lang="de-DE" sz="2800" dirty="0">
                <a:solidFill>
                  <a:srgbClr val="1D2D4B"/>
                </a:solidFill>
              </a:rPr>
              <a:t>Thema </a:t>
            </a:r>
            <a:r>
              <a:rPr lang="de-DE" sz="2800" dirty="0" smtClean="0">
                <a:solidFill>
                  <a:srgbClr val="1D2D4B"/>
                </a:solidFill>
              </a:rPr>
              <a:t>Sachversicherungen</a:t>
            </a:r>
            <a:endParaRPr lang="de-DE" sz="2800" dirty="0">
              <a:solidFill>
                <a:srgbClr val="1D2D4B"/>
              </a:solidFill>
            </a:endParaRPr>
          </a:p>
        </p:txBody>
      </p:sp>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t="27925" b="26793"/>
          <a:stretch/>
        </p:blipFill>
        <p:spPr>
          <a:xfrm>
            <a:off x="479426" y="2714170"/>
            <a:ext cx="5628076" cy="1699042"/>
          </a:xfrm>
          <a:prstGeom prst="rect">
            <a:avLst/>
          </a:prstGeom>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28050" r="2861" b="27799"/>
          <a:stretch/>
        </p:blipFill>
        <p:spPr>
          <a:xfrm>
            <a:off x="6107502" y="2714170"/>
            <a:ext cx="5607169" cy="1699042"/>
          </a:xfrm>
          <a:prstGeom prst="rect">
            <a:avLst/>
          </a:prstGeom>
        </p:spPr>
      </p:pic>
    </p:spTree>
    <p:extLst>
      <p:ext uri="{BB962C8B-B14F-4D97-AF65-F5344CB8AC3E}">
        <p14:creationId xmlns:p14="http://schemas.microsoft.com/office/powerpoint/2010/main" val="18301697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74</a:t>
            </a:fld>
            <a:endParaRPr lang="de-DE"/>
          </a:p>
        </p:txBody>
      </p:sp>
      <p:sp>
        <p:nvSpPr>
          <p:cNvPr id="3" name="Textplatzhalter 2"/>
          <p:cNvSpPr>
            <a:spLocks noGrp="1"/>
          </p:cNvSpPr>
          <p:nvPr>
            <p:ph type="body" sz="quarter" idx="10"/>
          </p:nvPr>
        </p:nvSpPr>
        <p:spPr/>
        <p:txBody>
          <a:bodyPr/>
          <a:lstStyle/>
          <a:p>
            <a:r>
              <a:rPr lang="de-DE" dirty="0" smtClean="0"/>
              <a:t>Hausratversicherung</a:t>
            </a:r>
            <a:endParaRPr lang="de-DE" dirty="0"/>
          </a:p>
        </p:txBody>
      </p:sp>
      <p:sp>
        <p:nvSpPr>
          <p:cNvPr id="5" name="Titel 4"/>
          <p:cNvSpPr>
            <a:spLocks noGrp="1"/>
          </p:cNvSpPr>
          <p:nvPr>
            <p:ph type="title"/>
          </p:nvPr>
        </p:nvSpPr>
        <p:spPr/>
        <p:txBody>
          <a:bodyPr/>
          <a:lstStyle/>
          <a:p>
            <a:r>
              <a:rPr lang="de-DE" dirty="0" smtClean="0"/>
              <a:t>Beraterausbildung | Hausrat</a:t>
            </a:r>
            <a:endParaRPr lang="de-DE" dirty="0"/>
          </a:p>
        </p:txBody>
      </p:sp>
      <p:pic>
        <p:nvPicPr>
          <p:cNvPr id="4" name="Grafik 3"/>
          <p:cNvPicPr>
            <a:picLocks noChangeAspect="1"/>
          </p:cNvPicPr>
          <p:nvPr/>
        </p:nvPicPr>
        <p:blipFill rotWithShape="1">
          <a:blip r:embed="rId2">
            <a:extLst>
              <a:ext uri="{28A0092B-C50C-407E-A947-70E740481C1C}">
                <a14:useLocalDpi xmlns:a14="http://schemas.microsoft.com/office/drawing/2010/main" val="0"/>
              </a:ext>
            </a:extLst>
          </a:blip>
          <a:srcRect t="27925" b="26793"/>
          <a:stretch/>
        </p:blipFill>
        <p:spPr>
          <a:xfrm>
            <a:off x="479425" y="2498512"/>
            <a:ext cx="11256516" cy="3398194"/>
          </a:xfrm>
          <a:prstGeom prst="rect">
            <a:avLst/>
          </a:prstGeom>
        </p:spPr>
      </p:pic>
    </p:spTree>
    <p:extLst>
      <p:ext uri="{BB962C8B-B14F-4D97-AF65-F5344CB8AC3E}">
        <p14:creationId xmlns:p14="http://schemas.microsoft.com/office/powerpoint/2010/main" val="259084762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75</a:t>
            </a:fld>
            <a:endParaRPr lang="de-DE"/>
          </a:p>
        </p:txBody>
      </p:sp>
      <p:sp>
        <p:nvSpPr>
          <p:cNvPr id="3" name="Textplatzhalter 2"/>
          <p:cNvSpPr>
            <a:spLocks noGrp="1"/>
          </p:cNvSpPr>
          <p:nvPr>
            <p:ph type="body" sz="quarter" idx="10"/>
          </p:nvPr>
        </p:nvSpPr>
        <p:spPr/>
        <p:txBody>
          <a:bodyPr/>
          <a:lstStyle/>
          <a:p>
            <a:r>
              <a:rPr lang="de-DE" dirty="0" smtClean="0"/>
              <a:t>Versicherte Sachen</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Gesamter Hausrat (alle Sachen des </a:t>
            </a:r>
            <a:r>
              <a:rPr lang="de-DE" sz="1600" dirty="0" err="1"/>
              <a:t>Ge</a:t>
            </a:r>
            <a:r>
              <a:rPr lang="de-DE" sz="1600" dirty="0"/>
              <a:t>-, Verbrauchs und der </a:t>
            </a:r>
            <a:r>
              <a:rPr lang="de-DE" sz="1600" dirty="0" smtClean="0"/>
              <a:t>Einrichtung)</a:t>
            </a:r>
          </a:p>
          <a:p>
            <a:pPr marL="742950" lvl="1" indent="-285750">
              <a:buFont typeface="Wingdings" panose="05000000000000000000" pitchFamily="2" charset="2"/>
              <a:buChar char="§"/>
            </a:pPr>
            <a:r>
              <a:rPr lang="de-DE" dirty="0" smtClean="0"/>
              <a:t>Anbaumöbel</a:t>
            </a:r>
          </a:p>
          <a:p>
            <a:pPr marL="742950" lvl="1" indent="-285750">
              <a:buFont typeface="Wingdings" panose="05000000000000000000" pitchFamily="2" charset="2"/>
              <a:buChar char="§"/>
            </a:pPr>
            <a:r>
              <a:rPr lang="de-DE" dirty="0" smtClean="0"/>
              <a:t>Krankenfahrstühle</a:t>
            </a:r>
            <a:r>
              <a:rPr lang="de-DE" dirty="0"/>
              <a:t>, Go-Karts (bis 6 km/h), Kanus, Ruder-, Falt- und Schlauchboote, </a:t>
            </a:r>
            <a:r>
              <a:rPr lang="de-DE" dirty="0" smtClean="0"/>
              <a:t>Surfgeräte</a:t>
            </a:r>
          </a:p>
          <a:p>
            <a:pPr marL="742950" lvl="1" indent="-285750">
              <a:buFont typeface="Wingdings" panose="05000000000000000000" pitchFamily="2" charset="2"/>
              <a:buChar char="§"/>
            </a:pPr>
            <a:r>
              <a:rPr lang="de-DE" dirty="0" smtClean="0"/>
              <a:t>Antennen </a:t>
            </a:r>
            <a:r>
              <a:rPr lang="de-DE" dirty="0"/>
              <a:t>und Markisen (privat </a:t>
            </a:r>
            <a:r>
              <a:rPr lang="de-DE" dirty="0" smtClean="0"/>
              <a:t>genutzt)</a:t>
            </a:r>
          </a:p>
          <a:p>
            <a:pPr marL="742950" lvl="1" indent="-285750">
              <a:buFont typeface="Wingdings" panose="05000000000000000000" pitchFamily="2" charset="2"/>
              <a:buChar char="§"/>
            </a:pPr>
            <a:r>
              <a:rPr lang="de-DE" dirty="0" smtClean="0"/>
              <a:t>Sachen</a:t>
            </a:r>
            <a:r>
              <a:rPr lang="de-DE" dirty="0"/>
              <a:t>, die vom VN auf eigene Kosten eingefügt wurden und für die er die Gefahr </a:t>
            </a:r>
            <a:r>
              <a:rPr lang="de-DE" dirty="0" smtClean="0"/>
              <a:t>trägt</a:t>
            </a:r>
          </a:p>
          <a:p>
            <a:pPr marL="742950" lvl="1" indent="-285750">
              <a:buFont typeface="Wingdings" panose="05000000000000000000" pitchFamily="2" charset="2"/>
              <a:buChar char="§"/>
            </a:pPr>
            <a:r>
              <a:rPr lang="de-DE" dirty="0" smtClean="0"/>
              <a:t>Kleintiere </a:t>
            </a:r>
            <a:r>
              <a:rPr lang="de-DE" dirty="0"/>
              <a:t>(z. B. Hunde, Katzen, Vögel, …) </a:t>
            </a:r>
            <a:endParaRPr lang="de-DE" dirty="0" smtClean="0"/>
          </a:p>
          <a:p>
            <a:pPr marL="742950" lvl="1" indent="-285750">
              <a:buFont typeface="Wingdings" panose="05000000000000000000" pitchFamily="2" charset="2"/>
              <a:buChar char="§"/>
            </a:pPr>
            <a:r>
              <a:rPr lang="de-DE" dirty="0" smtClean="0"/>
              <a:t>Wertsachen </a:t>
            </a:r>
            <a:r>
              <a:rPr lang="de-DE" dirty="0"/>
              <a:t>(Bargeld, Urkunden, Schmuck usw</a:t>
            </a:r>
            <a:r>
              <a:rPr lang="de-DE" dirty="0" smtClean="0"/>
              <a:t>.)</a:t>
            </a:r>
            <a:endParaRPr lang="de-DE"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95636221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76</a:t>
            </a:fld>
            <a:endParaRPr lang="de-DE"/>
          </a:p>
        </p:txBody>
      </p:sp>
      <p:sp>
        <p:nvSpPr>
          <p:cNvPr id="3" name="Textplatzhalter 2"/>
          <p:cNvSpPr>
            <a:spLocks noGrp="1"/>
          </p:cNvSpPr>
          <p:nvPr>
            <p:ph type="body" sz="quarter" idx="10"/>
          </p:nvPr>
        </p:nvSpPr>
        <p:spPr/>
        <p:txBody>
          <a:bodyPr/>
          <a:lstStyle/>
          <a:p>
            <a:r>
              <a:rPr lang="de-DE" dirty="0"/>
              <a:t>Entschädigungsgrenzen für Wertsachen</a:t>
            </a:r>
          </a:p>
        </p:txBody>
      </p:sp>
      <p:sp>
        <p:nvSpPr>
          <p:cNvPr id="4" name="Textplatzhalter 3"/>
          <p:cNvSpPr>
            <a:spLocks noGrp="1"/>
          </p:cNvSpPr>
          <p:nvPr>
            <p:ph type="body" sz="half" idx="2"/>
          </p:nvPr>
        </p:nvSpPr>
        <p:spPr>
          <a:xfrm>
            <a:off x="369357" y="5189607"/>
            <a:ext cx="11343218" cy="1408043"/>
          </a:xfrm>
        </p:spPr>
        <p:txBody>
          <a:bodyPr/>
          <a:lstStyle/>
          <a:p>
            <a:pPr eaLnBrk="0" hangingPunct="0">
              <a:spcBef>
                <a:spcPct val="50000"/>
              </a:spcBef>
            </a:pPr>
            <a:r>
              <a:rPr kumimoji="1" lang="de-DE" sz="1600" dirty="0"/>
              <a:t>Sofern die Aufbewahrung in einem gegen die einfache Wegnahme gesichertem Behältnis (z.B. 200 kg Tresor) erfolgt, gilt erweitert</a:t>
            </a:r>
            <a:r>
              <a:rPr kumimoji="1" lang="de-DE" sz="1600" dirty="0" smtClean="0"/>
              <a:t>:</a:t>
            </a:r>
          </a:p>
          <a:p>
            <a:pPr eaLnBrk="0" hangingPunct="0">
              <a:spcBef>
                <a:spcPct val="50000"/>
              </a:spcBef>
            </a:pPr>
            <a:r>
              <a:rPr kumimoji="1" lang="de-DE" sz="1600" b="1" dirty="0"/>
              <a:t>	</a:t>
            </a:r>
            <a:r>
              <a:rPr kumimoji="1" lang="de-DE" sz="1600" b="1" dirty="0" smtClean="0"/>
              <a:t>		maximal 20% der Versicherungssumme</a:t>
            </a:r>
            <a:endParaRPr kumimoji="1" lang="de-DE" sz="1600" b="1" dirty="0"/>
          </a:p>
        </p:txBody>
      </p:sp>
      <p:sp>
        <p:nvSpPr>
          <p:cNvPr id="5" name="Titel 4"/>
          <p:cNvSpPr>
            <a:spLocks noGrp="1"/>
          </p:cNvSpPr>
          <p:nvPr>
            <p:ph type="title"/>
          </p:nvPr>
        </p:nvSpPr>
        <p:spPr/>
        <p:txBody>
          <a:bodyPr/>
          <a:lstStyle/>
          <a:p>
            <a:r>
              <a:rPr lang="de-DE" dirty="0"/>
              <a:t>Beraterausbildung | Hausrat</a:t>
            </a:r>
          </a:p>
        </p:txBody>
      </p:sp>
      <p:sp>
        <p:nvSpPr>
          <p:cNvPr id="6" name="Text Box 4"/>
          <p:cNvSpPr txBox="1">
            <a:spLocks noChangeArrowheads="1"/>
          </p:cNvSpPr>
          <p:nvPr/>
        </p:nvSpPr>
        <p:spPr bwMode="auto">
          <a:xfrm>
            <a:off x="2595900" y="2523347"/>
            <a:ext cx="2711243" cy="433529"/>
          </a:xfrm>
          <a:prstGeom prst="rect">
            <a:avLst/>
          </a:prstGeom>
          <a:noFill/>
          <a:ln w="9525">
            <a:solidFill>
              <a:srgbClr val="1D2D4B"/>
            </a:solidFill>
            <a:miter lim="800000"/>
            <a:headEnd/>
            <a:tailEnd/>
          </a:ln>
        </p:spPr>
        <p:txBody>
          <a:bodyPr anchor="ctr"/>
          <a:lstStyle/>
          <a:p>
            <a:pPr eaLnBrk="0" hangingPunct="0">
              <a:spcBef>
                <a:spcPct val="50000"/>
              </a:spcBef>
            </a:pPr>
            <a:r>
              <a:rPr kumimoji="1" lang="de-DE" sz="1600" b="1">
                <a:solidFill>
                  <a:srgbClr val="1D2D4B"/>
                </a:solidFill>
              </a:rPr>
              <a:t>Bargeld</a:t>
            </a:r>
          </a:p>
        </p:txBody>
      </p:sp>
      <p:grpSp>
        <p:nvGrpSpPr>
          <p:cNvPr id="7" name="Group 5"/>
          <p:cNvGrpSpPr>
            <a:grpSpLocks/>
          </p:cNvGrpSpPr>
          <p:nvPr/>
        </p:nvGrpSpPr>
        <p:grpSpPr bwMode="auto">
          <a:xfrm>
            <a:off x="5663808" y="2542459"/>
            <a:ext cx="3416572" cy="364481"/>
            <a:chOff x="2698" y="1221"/>
            <a:chExt cx="2359" cy="227"/>
          </a:xfrm>
        </p:grpSpPr>
        <p:sp>
          <p:nvSpPr>
            <p:cNvPr id="8" name="AutoShape 6"/>
            <p:cNvSpPr>
              <a:spLocks noChangeArrowheads="1"/>
            </p:cNvSpPr>
            <p:nvPr/>
          </p:nvSpPr>
          <p:spPr bwMode="auto">
            <a:xfrm>
              <a:off x="2698" y="1221"/>
              <a:ext cx="459" cy="227"/>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endParaRPr lang="de-DE" sz="1600">
                <a:solidFill>
                  <a:srgbClr val="1D2D4B"/>
                </a:solidFill>
              </a:endParaRPr>
            </a:p>
          </p:txBody>
        </p:sp>
        <p:sp>
          <p:nvSpPr>
            <p:cNvPr id="9" name="Text Box 7"/>
            <p:cNvSpPr txBox="1">
              <a:spLocks noChangeArrowheads="1"/>
            </p:cNvSpPr>
            <p:nvPr/>
          </p:nvSpPr>
          <p:spPr bwMode="auto">
            <a:xfrm>
              <a:off x="3403" y="1227"/>
              <a:ext cx="1654" cy="214"/>
            </a:xfrm>
            <a:prstGeom prst="rect">
              <a:avLst/>
            </a:prstGeom>
            <a:noFill/>
            <a:ln w="9525">
              <a:noFill/>
              <a:miter lim="800000"/>
              <a:headEnd/>
              <a:tailEnd/>
            </a:ln>
          </p:spPr>
          <p:txBody>
            <a:bodyPr/>
            <a:lstStyle/>
            <a:p>
              <a:pPr eaLnBrk="0" hangingPunct="0">
                <a:spcBef>
                  <a:spcPct val="50000"/>
                </a:spcBef>
              </a:pPr>
              <a:r>
                <a:rPr kumimoji="1" lang="de-DE" sz="1600" b="1" dirty="0">
                  <a:solidFill>
                    <a:srgbClr val="1D2D4B"/>
                  </a:solidFill>
                </a:rPr>
                <a:t>max. 1.500 EUR</a:t>
              </a:r>
            </a:p>
          </p:txBody>
        </p:sp>
      </p:grpSp>
      <p:sp>
        <p:nvSpPr>
          <p:cNvPr id="10" name="Text Box 8"/>
          <p:cNvSpPr txBox="1">
            <a:spLocks noChangeArrowheads="1"/>
          </p:cNvSpPr>
          <p:nvPr/>
        </p:nvSpPr>
        <p:spPr bwMode="auto">
          <a:xfrm>
            <a:off x="2595900" y="3053067"/>
            <a:ext cx="2711243" cy="753900"/>
          </a:xfrm>
          <a:prstGeom prst="rect">
            <a:avLst/>
          </a:prstGeom>
          <a:noFill/>
          <a:ln w="9525">
            <a:solidFill>
              <a:srgbClr val="1D2D4B"/>
            </a:solidFill>
            <a:miter lim="800000"/>
            <a:headEnd/>
            <a:tailEnd/>
          </a:ln>
        </p:spPr>
        <p:txBody>
          <a:bodyPr anchor="ctr"/>
          <a:lstStyle/>
          <a:p>
            <a:pPr eaLnBrk="0" hangingPunct="0">
              <a:spcBef>
                <a:spcPct val="50000"/>
              </a:spcBef>
            </a:pPr>
            <a:r>
              <a:rPr kumimoji="1" lang="de-DE" sz="1600" b="1" dirty="0">
                <a:solidFill>
                  <a:srgbClr val="1D2D4B"/>
                </a:solidFill>
              </a:rPr>
              <a:t>Urkunden, Sparbücher, Wertpapiere</a:t>
            </a:r>
          </a:p>
        </p:txBody>
      </p:sp>
      <p:grpSp>
        <p:nvGrpSpPr>
          <p:cNvPr id="11" name="Group 9"/>
          <p:cNvGrpSpPr>
            <a:grpSpLocks/>
          </p:cNvGrpSpPr>
          <p:nvPr/>
        </p:nvGrpSpPr>
        <p:grpSpPr bwMode="auto">
          <a:xfrm>
            <a:off x="5663807" y="3142661"/>
            <a:ext cx="2851729" cy="411045"/>
            <a:chOff x="2698" y="1584"/>
            <a:chExt cx="1969" cy="256"/>
          </a:xfrm>
        </p:grpSpPr>
        <p:sp>
          <p:nvSpPr>
            <p:cNvPr id="12" name="AutoShape 10"/>
            <p:cNvSpPr>
              <a:spLocks noChangeArrowheads="1"/>
            </p:cNvSpPr>
            <p:nvPr/>
          </p:nvSpPr>
          <p:spPr bwMode="auto">
            <a:xfrm>
              <a:off x="2698" y="1616"/>
              <a:ext cx="459" cy="224"/>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endParaRPr lang="de-DE" sz="1600">
                <a:solidFill>
                  <a:srgbClr val="1D2D4B"/>
                </a:solidFill>
              </a:endParaRPr>
            </a:p>
          </p:txBody>
        </p:sp>
        <p:sp>
          <p:nvSpPr>
            <p:cNvPr id="13" name="Text Box 11"/>
            <p:cNvSpPr txBox="1">
              <a:spLocks noChangeArrowheads="1"/>
            </p:cNvSpPr>
            <p:nvPr/>
          </p:nvSpPr>
          <p:spPr bwMode="auto">
            <a:xfrm>
              <a:off x="3403" y="1584"/>
              <a:ext cx="1264" cy="256"/>
            </a:xfrm>
            <a:prstGeom prst="rect">
              <a:avLst/>
            </a:prstGeom>
            <a:noFill/>
            <a:ln w="9525">
              <a:noFill/>
              <a:miter lim="800000"/>
              <a:headEnd/>
              <a:tailEnd/>
            </a:ln>
          </p:spPr>
          <p:txBody>
            <a:bodyPr anchor="ctr"/>
            <a:lstStyle/>
            <a:p>
              <a:pPr eaLnBrk="0" hangingPunct="0">
                <a:spcBef>
                  <a:spcPct val="50000"/>
                </a:spcBef>
              </a:pPr>
              <a:r>
                <a:rPr kumimoji="1" lang="de-DE" sz="1600" b="1" dirty="0">
                  <a:solidFill>
                    <a:srgbClr val="1D2D4B"/>
                  </a:solidFill>
                </a:rPr>
                <a:t>max. 3.000 EUR</a:t>
              </a:r>
            </a:p>
          </p:txBody>
        </p:sp>
      </p:grpSp>
      <p:sp>
        <p:nvSpPr>
          <p:cNvPr id="14" name="Text Box 12"/>
          <p:cNvSpPr txBox="1">
            <a:spLocks noChangeArrowheads="1"/>
          </p:cNvSpPr>
          <p:nvPr/>
        </p:nvSpPr>
        <p:spPr bwMode="auto">
          <a:xfrm>
            <a:off x="2595899" y="3922952"/>
            <a:ext cx="2711243" cy="765819"/>
          </a:xfrm>
          <a:prstGeom prst="rect">
            <a:avLst/>
          </a:prstGeom>
          <a:noFill/>
          <a:ln w="9525">
            <a:solidFill>
              <a:srgbClr val="1D2D4B"/>
            </a:solidFill>
            <a:miter lim="800000"/>
            <a:headEnd/>
            <a:tailEnd/>
          </a:ln>
        </p:spPr>
        <p:txBody>
          <a:bodyPr anchor="ctr"/>
          <a:lstStyle/>
          <a:p>
            <a:pPr eaLnBrk="0" hangingPunct="0">
              <a:spcBef>
                <a:spcPct val="50000"/>
              </a:spcBef>
            </a:pPr>
            <a:r>
              <a:rPr kumimoji="1" lang="de-DE" sz="1600" b="1">
                <a:solidFill>
                  <a:srgbClr val="1D2D4B"/>
                </a:solidFill>
              </a:rPr>
              <a:t>Schmucksachen, Sammlungen, Edelmetalle</a:t>
            </a:r>
          </a:p>
        </p:txBody>
      </p:sp>
      <p:grpSp>
        <p:nvGrpSpPr>
          <p:cNvPr id="15" name="Group 13"/>
          <p:cNvGrpSpPr>
            <a:grpSpLocks/>
          </p:cNvGrpSpPr>
          <p:nvPr/>
        </p:nvGrpSpPr>
        <p:grpSpPr bwMode="auto">
          <a:xfrm>
            <a:off x="5663808" y="3977471"/>
            <a:ext cx="3244222" cy="433524"/>
            <a:chOff x="2698" y="2131"/>
            <a:chExt cx="2240" cy="270"/>
          </a:xfrm>
        </p:grpSpPr>
        <p:sp>
          <p:nvSpPr>
            <p:cNvPr id="16" name="AutoShape 14"/>
            <p:cNvSpPr>
              <a:spLocks noChangeArrowheads="1"/>
            </p:cNvSpPr>
            <p:nvPr/>
          </p:nvSpPr>
          <p:spPr bwMode="auto">
            <a:xfrm>
              <a:off x="2698" y="2179"/>
              <a:ext cx="459" cy="222"/>
            </a:xfrm>
            <a:prstGeom prst="rightArrow">
              <a:avLst>
                <a:gd name="adj1" fmla="val 50000"/>
                <a:gd name="adj2" fmla="val 62500"/>
              </a:avLst>
            </a:prstGeom>
            <a:solidFill>
              <a:srgbClr val="1D2D4B"/>
            </a:solidFill>
            <a:ln w="9525">
              <a:solidFill>
                <a:srgbClr val="1D2D4B"/>
              </a:solidFill>
              <a:miter lim="800000"/>
              <a:headEnd/>
              <a:tailEnd/>
            </a:ln>
          </p:spPr>
          <p:txBody>
            <a:bodyPr wrap="none" anchor="ctr"/>
            <a:lstStyle/>
            <a:p>
              <a:endParaRPr lang="de-DE" sz="1600">
                <a:solidFill>
                  <a:srgbClr val="1D2D4B"/>
                </a:solidFill>
              </a:endParaRPr>
            </a:p>
          </p:txBody>
        </p:sp>
        <p:sp>
          <p:nvSpPr>
            <p:cNvPr id="17" name="Text Box 15"/>
            <p:cNvSpPr txBox="1">
              <a:spLocks noChangeArrowheads="1"/>
            </p:cNvSpPr>
            <p:nvPr/>
          </p:nvSpPr>
          <p:spPr bwMode="auto">
            <a:xfrm>
              <a:off x="3403" y="2131"/>
              <a:ext cx="1535" cy="270"/>
            </a:xfrm>
            <a:prstGeom prst="rect">
              <a:avLst/>
            </a:prstGeom>
            <a:noFill/>
            <a:ln w="9525">
              <a:noFill/>
              <a:miter lim="800000"/>
              <a:headEnd/>
              <a:tailEnd/>
            </a:ln>
          </p:spPr>
          <p:txBody>
            <a:bodyPr anchor="ctr"/>
            <a:lstStyle/>
            <a:p>
              <a:pPr eaLnBrk="0" hangingPunct="0">
                <a:spcBef>
                  <a:spcPct val="50000"/>
                </a:spcBef>
              </a:pPr>
              <a:r>
                <a:rPr kumimoji="1" lang="de-DE" sz="1600" b="1" dirty="0">
                  <a:solidFill>
                    <a:srgbClr val="1D2D4B"/>
                  </a:solidFill>
                </a:rPr>
                <a:t>max. 20.000 EUR</a:t>
              </a:r>
            </a:p>
          </p:txBody>
        </p:sp>
      </p:grpSp>
    </p:spTree>
    <p:extLst>
      <p:ext uri="{BB962C8B-B14F-4D97-AF65-F5344CB8AC3E}">
        <p14:creationId xmlns:p14="http://schemas.microsoft.com/office/powerpoint/2010/main" val="23956438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77</a:t>
            </a:fld>
            <a:endParaRPr lang="de-DE"/>
          </a:p>
        </p:txBody>
      </p:sp>
      <p:sp>
        <p:nvSpPr>
          <p:cNvPr id="3" name="Textplatzhalter 2"/>
          <p:cNvSpPr>
            <a:spLocks noGrp="1"/>
          </p:cNvSpPr>
          <p:nvPr>
            <p:ph type="body" sz="quarter" idx="10"/>
          </p:nvPr>
        </p:nvSpPr>
        <p:spPr/>
        <p:txBody>
          <a:bodyPr/>
          <a:lstStyle/>
          <a:p>
            <a:r>
              <a:rPr lang="de-DE" dirty="0" smtClean="0"/>
              <a:t>Nicht versicherte Sachen</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smtClean="0"/>
              <a:t>Handelsware</a:t>
            </a:r>
            <a:endParaRPr lang="de-DE" sz="1600" dirty="0"/>
          </a:p>
          <a:p>
            <a:pPr marL="285750" indent="-285750">
              <a:buFont typeface="Wingdings" panose="05000000000000000000" pitchFamily="2" charset="2"/>
              <a:buChar char="§"/>
            </a:pPr>
            <a:r>
              <a:rPr lang="de-DE" sz="1600" dirty="0"/>
              <a:t>Kraftfahrzeuge, Luft- und </a:t>
            </a:r>
            <a:r>
              <a:rPr lang="de-DE" sz="1600" dirty="0" smtClean="0"/>
              <a:t>Wasserfahrzeuge</a:t>
            </a:r>
            <a:endParaRPr lang="de-DE" sz="1600" dirty="0"/>
          </a:p>
          <a:p>
            <a:pPr marL="285750" indent="-285750">
              <a:buFont typeface="Wingdings" panose="05000000000000000000" pitchFamily="2" charset="2"/>
              <a:buChar char="§"/>
            </a:pPr>
            <a:r>
              <a:rPr lang="de-DE" sz="1600" dirty="0"/>
              <a:t>Gebäudebestandteile, für die der Eigentümer die Gefahr </a:t>
            </a:r>
            <a:r>
              <a:rPr lang="de-DE" sz="1600" dirty="0" smtClean="0"/>
              <a:t>trägt</a:t>
            </a:r>
            <a:endParaRPr lang="de-DE" sz="1600" dirty="0"/>
          </a:p>
          <a:p>
            <a:pPr marL="285750" indent="-285750">
              <a:buFont typeface="Wingdings" panose="05000000000000000000" pitchFamily="2" charset="2"/>
              <a:buChar char="§"/>
            </a:pPr>
            <a:r>
              <a:rPr lang="de-DE" sz="1600" dirty="0"/>
              <a:t>Hausrat von Untermietern</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44587731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78</a:t>
            </a:fld>
            <a:endParaRPr lang="de-DE"/>
          </a:p>
        </p:txBody>
      </p:sp>
      <p:sp>
        <p:nvSpPr>
          <p:cNvPr id="5" name="Titel 4"/>
          <p:cNvSpPr>
            <a:spLocks noGrp="1"/>
          </p:cNvSpPr>
          <p:nvPr>
            <p:ph type="title"/>
          </p:nvPr>
        </p:nvSpPr>
        <p:spPr/>
        <p:txBody>
          <a:bodyPr/>
          <a:lstStyle/>
          <a:p>
            <a:r>
              <a:rPr lang="de-DE" dirty="0"/>
              <a:t>Beraterausbildung | Hausrat</a:t>
            </a:r>
          </a:p>
        </p:txBody>
      </p:sp>
      <p:sp>
        <p:nvSpPr>
          <p:cNvPr id="8" name="Text Box 5"/>
          <p:cNvSpPr txBox="1">
            <a:spLocks noChangeArrowheads="1"/>
          </p:cNvSpPr>
          <p:nvPr/>
        </p:nvSpPr>
        <p:spPr bwMode="auto">
          <a:xfrm>
            <a:off x="2849764" y="1986222"/>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9" name="Text Box 27"/>
          <p:cNvSpPr txBox="1">
            <a:spLocks noChangeArrowheads="1"/>
          </p:cNvSpPr>
          <p:nvPr/>
        </p:nvSpPr>
        <p:spPr bwMode="auto">
          <a:xfrm>
            <a:off x="1841702" y="2849822"/>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Feuer</a:t>
            </a:r>
          </a:p>
        </p:txBody>
      </p:sp>
      <p:cxnSp>
        <p:nvCxnSpPr>
          <p:cNvPr id="10" name="AutoShape 25"/>
          <p:cNvCxnSpPr>
            <a:cxnSpLocks noChangeShapeType="1"/>
            <a:stCxn id="8" idx="2"/>
            <a:endCxn id="9" idx="0"/>
          </p:cNvCxnSpPr>
          <p:nvPr/>
        </p:nvCxnSpPr>
        <p:spPr bwMode="auto">
          <a:xfrm rot="5400000">
            <a:off x="4171170" y="931140"/>
            <a:ext cx="525046" cy="3312319"/>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85762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79</a:t>
            </a:fld>
            <a:endParaRPr lang="de-DE"/>
          </a:p>
        </p:txBody>
      </p:sp>
      <p:sp>
        <p:nvSpPr>
          <p:cNvPr id="3" name="Textplatzhalter 2"/>
          <p:cNvSpPr>
            <a:spLocks noGrp="1"/>
          </p:cNvSpPr>
          <p:nvPr>
            <p:ph type="body" sz="quarter" idx="10"/>
          </p:nvPr>
        </p:nvSpPr>
        <p:spPr/>
        <p:txBody>
          <a:bodyPr/>
          <a:lstStyle/>
          <a:p>
            <a:r>
              <a:rPr lang="de-DE" dirty="0"/>
              <a:t>Versicherte Gefahren - Feuer</a:t>
            </a:r>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Brand</a:t>
            </a:r>
            <a:br>
              <a:rPr lang="de-DE" sz="1600" dirty="0"/>
            </a:br>
            <a:r>
              <a:rPr lang="de-DE" sz="1600" dirty="0"/>
              <a:t>„…ist ein Feuer, das ohne einen bestimmungsgemäßen Herd entstanden ist oder ihn verlassen hat und das sich aus eigener Kraft auszubreiten vermag.“</a:t>
            </a:r>
            <a:br>
              <a:rPr lang="de-DE" sz="1600" dirty="0"/>
            </a:br>
            <a:endParaRPr lang="de-DE" sz="1600" dirty="0"/>
          </a:p>
          <a:p>
            <a:pPr marL="285750" indent="-285750">
              <a:buFont typeface="Wingdings" panose="05000000000000000000" pitchFamily="2" charset="2"/>
              <a:buChar char="§"/>
            </a:pPr>
            <a:r>
              <a:rPr lang="de-DE" sz="1600" dirty="0"/>
              <a:t>Blitzschlag</a:t>
            </a:r>
            <a:br>
              <a:rPr lang="de-DE" sz="1600" dirty="0"/>
            </a:br>
            <a:r>
              <a:rPr lang="de-DE" sz="1600" dirty="0"/>
              <a:t>„… ist der unmittelbare Übergang eines Blitzes auf Sachen.“</a:t>
            </a:r>
            <a:br>
              <a:rPr lang="de-DE" sz="1600" dirty="0"/>
            </a:br>
            <a:endParaRPr lang="de-DE" sz="1600" dirty="0"/>
          </a:p>
          <a:p>
            <a:pPr marL="285750" indent="-285750">
              <a:buFont typeface="Wingdings" panose="05000000000000000000" pitchFamily="2" charset="2"/>
              <a:buChar char="§"/>
            </a:pPr>
            <a:r>
              <a:rPr lang="de-DE" sz="1600" dirty="0"/>
              <a:t>Explosion</a:t>
            </a:r>
            <a:br>
              <a:rPr lang="de-DE" sz="1600" dirty="0"/>
            </a:br>
            <a:r>
              <a:rPr lang="de-DE" sz="1600" dirty="0"/>
              <a:t>„… ist eine auf dem Ausdehnungsbestreben von Gasen oder Dämpfen beruhende, plötzlich verlaufende Kraftäußerung.“</a:t>
            </a:r>
            <a:br>
              <a:rPr lang="de-DE" sz="1600" dirty="0"/>
            </a:br>
            <a:endParaRPr lang="de-DE" sz="1600" dirty="0"/>
          </a:p>
          <a:p>
            <a:pPr marL="285750" indent="-285750">
              <a:buFont typeface="Wingdings" panose="05000000000000000000" pitchFamily="2" charset="2"/>
              <a:buChar char="§"/>
            </a:pPr>
            <a:r>
              <a:rPr lang="de-DE" sz="1600" dirty="0"/>
              <a:t>Implosion</a:t>
            </a:r>
            <a:br>
              <a:rPr lang="de-DE" sz="1600" dirty="0"/>
            </a:br>
            <a:r>
              <a:rPr lang="de-DE" sz="1600" dirty="0"/>
              <a:t>„… ist ein plötzlicher, unvorhersehbarer Zusammenfall eines Hohlkörpers durch äußeren Überdruck infolge eines inneren Unterdruckes.“</a:t>
            </a:r>
            <a:br>
              <a:rPr lang="de-DE" sz="1600" dirty="0"/>
            </a:br>
            <a:endParaRPr lang="de-DE" sz="1600" dirty="0"/>
          </a:p>
          <a:p>
            <a:pPr marL="285750" indent="-285750">
              <a:buFont typeface="Wingdings" panose="05000000000000000000" pitchFamily="2" charset="2"/>
              <a:buChar char="§"/>
            </a:pPr>
            <a:r>
              <a:rPr lang="de-DE" sz="1600" dirty="0"/>
              <a:t>Anprall oder Absturz eines Luftfahrzeuges oder seiner Teile</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2298064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quarter" idx="10"/>
          </p:nvPr>
        </p:nvSpPr>
        <p:spPr/>
        <p:txBody>
          <a:bodyPr/>
          <a:lstStyle/>
          <a:p>
            <a:r>
              <a:rPr lang="de-DE" dirty="0"/>
              <a:t>Leistungspflicht des Versicherers (§ 3 Ziffer II AHB)</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smtClean="0"/>
              <a:t>Prüfung </a:t>
            </a:r>
            <a:r>
              <a:rPr kumimoji="1" lang="de-DE" sz="1600" dirty="0"/>
              <a:t>der Haftpflichtfrage</a:t>
            </a:r>
          </a:p>
          <a:p>
            <a:pPr marL="266700" indent="-266700" eaLnBrk="0" hangingPunct="0">
              <a:spcBef>
                <a:spcPct val="50000"/>
              </a:spcBef>
              <a:buClr>
                <a:srgbClr val="1D2D4B"/>
              </a:buClr>
              <a:buFont typeface="Wingdings" pitchFamily="2" charset="2"/>
              <a:buChar char="§"/>
            </a:pPr>
            <a:r>
              <a:rPr kumimoji="1" lang="de-DE" sz="1600" dirty="0"/>
              <a:t>Ersatz der Entschädigung</a:t>
            </a:r>
          </a:p>
          <a:p>
            <a:pPr marL="266700" indent="-266700" eaLnBrk="0" hangingPunct="0">
              <a:spcBef>
                <a:spcPct val="50000"/>
              </a:spcBef>
              <a:buClr>
                <a:srgbClr val="1D2D4B"/>
              </a:buClr>
              <a:buFont typeface="Wingdings" pitchFamily="2" charset="2"/>
              <a:buChar char="§"/>
            </a:pPr>
            <a:r>
              <a:rPr kumimoji="1" lang="de-DE" sz="1600" dirty="0"/>
              <a:t>Abwehr unberechtigter Ansprüche = Passive Rechtsschutzfunktion</a:t>
            </a:r>
            <a:r>
              <a:rPr kumimoji="1" lang="de-DE" sz="1600" dirty="0" smtClean="0"/>
              <a:t>, </a:t>
            </a:r>
            <a:br>
              <a:rPr kumimoji="1" lang="de-DE" sz="1600" dirty="0" smtClean="0"/>
            </a:br>
            <a:r>
              <a:rPr kumimoji="1" lang="de-DE" sz="1600" dirty="0" smtClean="0"/>
              <a:t>da </a:t>
            </a:r>
            <a:r>
              <a:rPr kumimoji="1" lang="de-DE" sz="1600" dirty="0"/>
              <a:t>der VR auch die Abwehr vor Gericht übernehmen kann</a:t>
            </a:r>
          </a:p>
          <a:p>
            <a:pPr marL="266700" indent="-266700" eaLnBrk="0" hangingPunct="0">
              <a:spcBef>
                <a:spcPct val="50000"/>
              </a:spcBef>
              <a:buClr>
                <a:srgbClr val="1D2D4B"/>
              </a:buClr>
              <a:buFont typeface="Wingdings" pitchFamily="2" charset="2"/>
              <a:buChar char="§"/>
            </a:pPr>
            <a:r>
              <a:rPr kumimoji="1" lang="de-DE" sz="1600" dirty="0"/>
              <a:t>Versicherungssumme ist die Höchstgrenze je </a:t>
            </a:r>
            <a:r>
              <a:rPr kumimoji="1" lang="de-DE" sz="1600" dirty="0" smtClean="0"/>
              <a:t>Schadenereignis</a:t>
            </a:r>
          </a:p>
          <a:p>
            <a:pPr marL="266700" indent="-266700" eaLnBrk="0" hangingPunct="0">
              <a:spcBef>
                <a:spcPct val="50000"/>
              </a:spcBef>
              <a:buClr>
                <a:srgbClr val="1D2D4B"/>
              </a:buClr>
              <a:buFont typeface="Wingdings" pitchFamily="2" charset="2"/>
              <a:buChar char="§"/>
            </a:pPr>
            <a:r>
              <a:rPr kumimoji="1" lang="de-DE" sz="1600" dirty="0"/>
              <a:t>Kosten (z.B. Anwalt, Prozess, Zeugen) werden nicht auf die Deckungssumme angerechnet</a:t>
            </a:r>
          </a:p>
          <a:p>
            <a:pPr marL="266700" indent="-266700" eaLnBrk="0" hangingPunct="0">
              <a:spcBef>
                <a:spcPct val="50000"/>
              </a:spcBef>
              <a:buClr>
                <a:srgbClr val="1D2D4B"/>
              </a:buClr>
              <a:buFont typeface="Wingdings" pitchFamily="2" charset="2"/>
              <a:buChar char="§"/>
            </a:pPr>
            <a:r>
              <a:rPr kumimoji="1" lang="de-DE" sz="1600" dirty="0"/>
              <a:t>Übersteigen die Haftpflichtansprüche die Deckungssumme, so werden Prozesskosten nur im Verhältnis von Versicherungssumme zur Gesamthöhe der Ansprüche </a:t>
            </a:r>
            <a:r>
              <a:rPr kumimoji="1" lang="de-DE" sz="1600" dirty="0" smtClean="0"/>
              <a:t>ersetzt</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7095460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80</a:t>
            </a:fld>
            <a:endParaRPr lang="de-DE"/>
          </a:p>
        </p:txBody>
      </p:sp>
      <p:sp>
        <p:nvSpPr>
          <p:cNvPr id="3" name="Textplatzhalter 2"/>
          <p:cNvSpPr>
            <a:spLocks noGrp="1"/>
          </p:cNvSpPr>
          <p:nvPr>
            <p:ph type="body" sz="quarter" idx="10"/>
          </p:nvPr>
        </p:nvSpPr>
        <p:spPr/>
        <p:txBody>
          <a:bodyPr/>
          <a:lstStyle/>
          <a:p>
            <a:r>
              <a:rPr lang="de-DE" dirty="0" smtClean="0"/>
              <a:t>Ausschlüsse - Feuer</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err="1" smtClean="0"/>
              <a:t>Sengschäden</a:t>
            </a:r>
            <a:endParaRPr lang="de-DE" sz="1600" dirty="0"/>
          </a:p>
          <a:p>
            <a:pPr marL="285750" indent="-285750">
              <a:buFont typeface="Wingdings" panose="05000000000000000000" pitchFamily="2" charset="2"/>
              <a:buChar char="§"/>
            </a:pPr>
            <a:r>
              <a:rPr lang="de-DE" sz="1600" dirty="0" smtClean="0"/>
              <a:t>Kurzschlussschäden</a:t>
            </a:r>
            <a:endParaRPr lang="de-DE" sz="1600" dirty="0"/>
          </a:p>
          <a:p>
            <a:pPr marL="285750" indent="-285750">
              <a:buFont typeface="Wingdings" panose="05000000000000000000" pitchFamily="2" charset="2"/>
              <a:buChar char="§"/>
            </a:pPr>
            <a:r>
              <a:rPr lang="de-DE" sz="1600" dirty="0"/>
              <a:t>Überspannungsschäden</a:t>
            </a:r>
            <a:br>
              <a:rPr lang="de-DE" sz="1600" dirty="0"/>
            </a:br>
            <a:r>
              <a:rPr lang="de-DE" sz="1600" dirty="0"/>
              <a:t>(gegen Zuschlag versicherbar)</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319852203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81</a:t>
            </a:fld>
            <a:endParaRPr lang="de-DE"/>
          </a:p>
        </p:txBody>
      </p:sp>
      <p:sp>
        <p:nvSpPr>
          <p:cNvPr id="5" name="Titel 4"/>
          <p:cNvSpPr>
            <a:spLocks noGrp="1"/>
          </p:cNvSpPr>
          <p:nvPr>
            <p:ph type="title"/>
          </p:nvPr>
        </p:nvSpPr>
        <p:spPr/>
        <p:txBody>
          <a:bodyPr/>
          <a:lstStyle/>
          <a:p>
            <a:r>
              <a:rPr lang="de-DE" dirty="0"/>
              <a:t>Beraterausbildung | Hausrat</a:t>
            </a:r>
          </a:p>
        </p:txBody>
      </p:sp>
      <p:sp>
        <p:nvSpPr>
          <p:cNvPr id="8" name="Text Box 5"/>
          <p:cNvSpPr txBox="1">
            <a:spLocks noChangeArrowheads="1"/>
          </p:cNvSpPr>
          <p:nvPr/>
        </p:nvSpPr>
        <p:spPr bwMode="auto">
          <a:xfrm>
            <a:off x="2849765" y="1986222"/>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9" name="Text Box 6"/>
          <p:cNvSpPr txBox="1">
            <a:spLocks noChangeArrowheads="1"/>
          </p:cNvSpPr>
          <p:nvPr/>
        </p:nvSpPr>
        <p:spPr bwMode="auto">
          <a:xfrm>
            <a:off x="4002290" y="2849822"/>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Leitungswasser</a:t>
            </a:r>
          </a:p>
        </p:txBody>
      </p:sp>
      <p:sp>
        <p:nvSpPr>
          <p:cNvPr id="10" name="Text Box 27"/>
          <p:cNvSpPr txBox="1">
            <a:spLocks noChangeArrowheads="1"/>
          </p:cNvSpPr>
          <p:nvPr/>
        </p:nvSpPr>
        <p:spPr bwMode="auto">
          <a:xfrm>
            <a:off x="1841703" y="2849822"/>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Feuer</a:t>
            </a:r>
          </a:p>
        </p:txBody>
      </p:sp>
      <p:sp>
        <p:nvSpPr>
          <p:cNvPr id="11" name="Text Box 16"/>
          <p:cNvSpPr txBox="1">
            <a:spLocks noChangeArrowheads="1"/>
          </p:cNvSpPr>
          <p:nvPr/>
        </p:nvSpPr>
        <p:spPr bwMode="auto">
          <a:xfrm>
            <a:off x="1841703" y="3283210"/>
            <a:ext cx="1873250" cy="1655762"/>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cxnSp>
        <p:nvCxnSpPr>
          <p:cNvPr id="12" name="AutoShape 12"/>
          <p:cNvCxnSpPr>
            <a:cxnSpLocks noChangeShapeType="1"/>
            <a:stCxn id="8" idx="2"/>
            <a:endCxn id="10" idx="0"/>
          </p:cNvCxnSpPr>
          <p:nvPr/>
        </p:nvCxnSpPr>
        <p:spPr bwMode="auto">
          <a:xfrm rot="5400000">
            <a:off x="4171171" y="931140"/>
            <a:ext cx="525046" cy="3312319"/>
          </a:xfrm>
          <a:prstGeom prst="bentConnector3">
            <a:avLst>
              <a:gd name="adj1" fmla="val 50000"/>
            </a:avLst>
          </a:prstGeom>
          <a:noFill/>
          <a:ln w="9525">
            <a:solidFill>
              <a:schemeClr val="tx1"/>
            </a:solidFill>
            <a:miter lim="800000"/>
            <a:headEnd/>
            <a:tailEnd type="triangle" w="med" len="med"/>
          </a:ln>
        </p:spPr>
      </p:cxnSp>
      <p:cxnSp>
        <p:nvCxnSpPr>
          <p:cNvPr id="13" name="AutoShape 13"/>
          <p:cNvCxnSpPr>
            <a:cxnSpLocks noChangeShapeType="1"/>
            <a:stCxn id="8" idx="2"/>
            <a:endCxn id="9" idx="0"/>
          </p:cNvCxnSpPr>
          <p:nvPr/>
        </p:nvCxnSpPr>
        <p:spPr bwMode="auto">
          <a:xfrm rot="5400000">
            <a:off x="5251465" y="2011434"/>
            <a:ext cx="525046" cy="1151731"/>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173901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82</a:t>
            </a:fld>
            <a:endParaRPr lang="de-DE"/>
          </a:p>
        </p:txBody>
      </p:sp>
      <p:sp>
        <p:nvSpPr>
          <p:cNvPr id="3" name="Textplatzhalter 2"/>
          <p:cNvSpPr>
            <a:spLocks noGrp="1"/>
          </p:cNvSpPr>
          <p:nvPr>
            <p:ph type="body" sz="quarter" idx="10"/>
          </p:nvPr>
        </p:nvSpPr>
        <p:spPr/>
        <p:txBody>
          <a:bodyPr/>
          <a:lstStyle/>
          <a:p>
            <a:r>
              <a:rPr lang="de-DE" dirty="0"/>
              <a:t>Versicherte Gefahren - </a:t>
            </a:r>
            <a:r>
              <a:rPr lang="de-DE" dirty="0" smtClean="0"/>
              <a:t>Leitungswasser</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smtClean="0"/>
              <a:t>Bruchschäden</a:t>
            </a:r>
            <a:endParaRPr lang="de-DE" sz="1600" dirty="0"/>
          </a:p>
          <a:p>
            <a:pPr marL="742950" lvl="1" indent="-285750">
              <a:buFont typeface="Wingdings" panose="05000000000000000000" pitchFamily="2" charset="2"/>
              <a:buChar char="§"/>
            </a:pPr>
            <a:r>
              <a:rPr lang="de-DE" sz="1600" dirty="0"/>
              <a:t>Frostbedingte und sonstige Bruchschäden an bestimmten Rohren</a:t>
            </a:r>
          </a:p>
          <a:p>
            <a:pPr marL="742950" lvl="1" indent="-285750">
              <a:buFont typeface="Wingdings" panose="05000000000000000000" pitchFamily="2" charset="2"/>
              <a:buChar char="§"/>
            </a:pPr>
            <a:r>
              <a:rPr lang="de-DE" sz="1600" dirty="0"/>
              <a:t>Frostbedingte Bruchschäden an bestimmten </a:t>
            </a:r>
            <a:r>
              <a:rPr lang="de-DE" sz="1600" dirty="0" smtClean="0"/>
              <a:t>Installationen</a:t>
            </a:r>
          </a:p>
          <a:p>
            <a:endParaRPr lang="de-DE" sz="1600" dirty="0"/>
          </a:p>
          <a:p>
            <a:pPr marL="285750" indent="-285750">
              <a:buFont typeface="Wingdings" panose="05000000000000000000" pitchFamily="2" charset="2"/>
              <a:buChar char="§"/>
            </a:pPr>
            <a:r>
              <a:rPr lang="de-DE" sz="1600" dirty="0" smtClean="0"/>
              <a:t>Nässeschäden</a:t>
            </a:r>
            <a:endParaRPr lang="de-DE" sz="1600" dirty="0"/>
          </a:p>
          <a:p>
            <a:pPr marL="742950" lvl="1" indent="-285750">
              <a:buFont typeface="Wingdings" panose="05000000000000000000" pitchFamily="2" charset="2"/>
              <a:buChar char="§"/>
            </a:pPr>
            <a:r>
              <a:rPr lang="de-DE" sz="1600" dirty="0"/>
              <a:t>Schäden durch bestimmungswidrig austretendes Leitungswasser aus Zu- und Ableitungsrohren, Schläuchen, Wasserbetten, Aquarien, Sprinkler- und Berieselungsanlagen, Klima-, Wärmepumpen- und Solarheizungsanlagen</a:t>
            </a:r>
          </a:p>
          <a:p>
            <a:pPr marL="742950" lvl="1" indent="-285750">
              <a:buFont typeface="Wingdings" panose="05000000000000000000" pitchFamily="2" charset="2"/>
              <a:buChar char="§"/>
            </a:pPr>
            <a:r>
              <a:rPr lang="de-DE" sz="1600" dirty="0"/>
              <a:t>Schäden durch dem Leitungswasser gleichgestellten Flüssigkeiten wie Sole, Öle, etc.</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120134246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83</a:t>
            </a:fld>
            <a:endParaRPr lang="de-DE"/>
          </a:p>
        </p:txBody>
      </p:sp>
      <p:sp>
        <p:nvSpPr>
          <p:cNvPr id="3" name="Textplatzhalter 2"/>
          <p:cNvSpPr>
            <a:spLocks noGrp="1"/>
          </p:cNvSpPr>
          <p:nvPr>
            <p:ph type="body" sz="quarter" idx="10"/>
          </p:nvPr>
        </p:nvSpPr>
        <p:spPr/>
        <p:txBody>
          <a:bodyPr/>
          <a:lstStyle/>
          <a:p>
            <a:r>
              <a:rPr lang="de-DE" dirty="0" smtClean="0"/>
              <a:t>Ausschlüsse - Leitungswasser</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smtClean="0"/>
              <a:t>Grundwasser</a:t>
            </a:r>
            <a:endParaRPr lang="de-DE" sz="1600" dirty="0"/>
          </a:p>
          <a:p>
            <a:pPr marL="285750" indent="-285750">
              <a:buFont typeface="Wingdings" panose="05000000000000000000" pitchFamily="2" charset="2"/>
              <a:buChar char="§"/>
            </a:pPr>
            <a:r>
              <a:rPr lang="de-DE" sz="1600" dirty="0" smtClean="0"/>
              <a:t>Witterungsniederschläge</a:t>
            </a:r>
            <a:endParaRPr lang="de-DE" sz="1600" dirty="0"/>
          </a:p>
          <a:p>
            <a:pPr marL="285750" indent="-285750">
              <a:buFont typeface="Wingdings" panose="05000000000000000000" pitchFamily="2" charset="2"/>
              <a:buChar char="§"/>
            </a:pPr>
            <a:r>
              <a:rPr lang="de-DE" sz="1600" dirty="0" smtClean="0"/>
              <a:t>Schwammbildung</a:t>
            </a:r>
            <a:endParaRPr lang="de-DE" sz="1600" dirty="0"/>
          </a:p>
          <a:p>
            <a:pPr marL="285750" indent="-285750">
              <a:buFont typeface="Wingdings" panose="05000000000000000000" pitchFamily="2" charset="2"/>
              <a:buChar char="§"/>
            </a:pPr>
            <a:r>
              <a:rPr lang="de-DE" sz="1600" dirty="0" smtClean="0"/>
              <a:t>Rückstau</a:t>
            </a:r>
            <a:endParaRPr lang="de-DE" sz="1600" dirty="0"/>
          </a:p>
          <a:p>
            <a:pPr marL="285750" indent="-285750">
              <a:buFont typeface="Wingdings" panose="05000000000000000000" pitchFamily="2" charset="2"/>
              <a:buChar char="§"/>
            </a:pPr>
            <a:r>
              <a:rPr lang="de-DE" sz="1600" dirty="0"/>
              <a:t>Schäden am Inhalt eines Aquariums nach </a:t>
            </a:r>
            <a:r>
              <a:rPr lang="de-DE" sz="1600" dirty="0" smtClean="0"/>
              <a:t>Wasseraustritt</a:t>
            </a:r>
            <a:endParaRPr lang="de-DE" sz="1600" dirty="0"/>
          </a:p>
          <a:p>
            <a:pPr marL="285750" indent="-285750">
              <a:buFont typeface="Wingdings" panose="05000000000000000000" pitchFamily="2" charset="2"/>
              <a:buChar char="§"/>
            </a:pPr>
            <a:r>
              <a:rPr lang="de-DE" sz="1600" dirty="0"/>
              <a:t>Plansch- und Reinigungswasser</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68323333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84</a:t>
            </a:fld>
            <a:endParaRPr lang="de-DE"/>
          </a:p>
        </p:txBody>
      </p:sp>
      <p:sp>
        <p:nvSpPr>
          <p:cNvPr id="5" name="Titel 4"/>
          <p:cNvSpPr>
            <a:spLocks noGrp="1"/>
          </p:cNvSpPr>
          <p:nvPr>
            <p:ph type="title"/>
          </p:nvPr>
        </p:nvSpPr>
        <p:spPr/>
        <p:txBody>
          <a:bodyPr/>
          <a:lstStyle/>
          <a:p>
            <a:r>
              <a:rPr lang="de-DE" dirty="0"/>
              <a:t>Beraterausbildung | Hausrat</a:t>
            </a:r>
          </a:p>
        </p:txBody>
      </p:sp>
      <p:sp>
        <p:nvSpPr>
          <p:cNvPr id="14" name="Text Box 5"/>
          <p:cNvSpPr txBox="1">
            <a:spLocks noChangeArrowheads="1"/>
          </p:cNvSpPr>
          <p:nvPr/>
        </p:nvSpPr>
        <p:spPr bwMode="auto">
          <a:xfrm>
            <a:off x="2849765" y="1986222"/>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15" name="Text Box 6"/>
          <p:cNvSpPr txBox="1">
            <a:spLocks noChangeArrowheads="1"/>
          </p:cNvSpPr>
          <p:nvPr/>
        </p:nvSpPr>
        <p:spPr bwMode="auto">
          <a:xfrm>
            <a:off x="4002290" y="2849822"/>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Leitungswasser</a:t>
            </a:r>
          </a:p>
        </p:txBody>
      </p:sp>
      <p:sp>
        <p:nvSpPr>
          <p:cNvPr id="16" name="Text Box 27"/>
          <p:cNvSpPr txBox="1">
            <a:spLocks noChangeArrowheads="1"/>
          </p:cNvSpPr>
          <p:nvPr/>
        </p:nvSpPr>
        <p:spPr bwMode="auto">
          <a:xfrm>
            <a:off x="1841703" y="2849822"/>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Feuer</a:t>
            </a:r>
          </a:p>
        </p:txBody>
      </p:sp>
      <p:sp>
        <p:nvSpPr>
          <p:cNvPr id="17" name="Text Box 6"/>
          <p:cNvSpPr txBox="1">
            <a:spLocks noChangeArrowheads="1"/>
          </p:cNvSpPr>
          <p:nvPr/>
        </p:nvSpPr>
        <p:spPr bwMode="auto">
          <a:xfrm>
            <a:off x="6089853" y="2849822"/>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Sturm/Hagel	</a:t>
            </a:r>
          </a:p>
        </p:txBody>
      </p:sp>
      <p:sp>
        <p:nvSpPr>
          <p:cNvPr id="18" name="Text Box 16"/>
          <p:cNvSpPr txBox="1">
            <a:spLocks noChangeArrowheads="1"/>
          </p:cNvSpPr>
          <p:nvPr/>
        </p:nvSpPr>
        <p:spPr bwMode="auto">
          <a:xfrm>
            <a:off x="1841703" y="3283210"/>
            <a:ext cx="1873250" cy="1655762"/>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sp>
        <p:nvSpPr>
          <p:cNvPr id="19" name="Text Box 16"/>
          <p:cNvSpPr txBox="1">
            <a:spLocks noChangeArrowheads="1"/>
          </p:cNvSpPr>
          <p:nvPr/>
        </p:nvSpPr>
        <p:spPr bwMode="auto">
          <a:xfrm>
            <a:off x="4002290" y="3283210"/>
            <a:ext cx="1873250" cy="5588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Bruchschäden</a:t>
            </a:r>
          </a:p>
          <a:p>
            <a:pPr marL="174625" indent="-174625" algn="l">
              <a:spcBef>
                <a:spcPct val="50000"/>
              </a:spcBef>
              <a:buFont typeface="Wingdings" pitchFamily="2" charset="2"/>
              <a:buChar char="§"/>
            </a:pPr>
            <a:r>
              <a:rPr lang="de-DE" sz="1200">
                <a:solidFill>
                  <a:srgbClr val="1D2D4B"/>
                </a:solidFill>
              </a:rPr>
              <a:t>Nässeschäden</a:t>
            </a:r>
          </a:p>
        </p:txBody>
      </p:sp>
      <p:cxnSp>
        <p:nvCxnSpPr>
          <p:cNvPr id="20" name="AutoShape 12"/>
          <p:cNvCxnSpPr>
            <a:cxnSpLocks noChangeShapeType="1"/>
            <a:stCxn id="14" idx="2"/>
            <a:endCxn id="16" idx="0"/>
          </p:cNvCxnSpPr>
          <p:nvPr/>
        </p:nvCxnSpPr>
        <p:spPr bwMode="auto">
          <a:xfrm rot="5400000">
            <a:off x="4171171" y="931140"/>
            <a:ext cx="525046" cy="3312319"/>
          </a:xfrm>
          <a:prstGeom prst="bentConnector3">
            <a:avLst>
              <a:gd name="adj1" fmla="val 50000"/>
            </a:avLst>
          </a:prstGeom>
          <a:noFill/>
          <a:ln w="9525">
            <a:solidFill>
              <a:schemeClr val="tx1"/>
            </a:solidFill>
            <a:miter lim="800000"/>
            <a:headEnd/>
            <a:tailEnd type="triangle" w="med" len="med"/>
          </a:ln>
        </p:spPr>
      </p:cxnSp>
      <p:cxnSp>
        <p:nvCxnSpPr>
          <p:cNvPr id="21" name="AutoShape 13"/>
          <p:cNvCxnSpPr>
            <a:cxnSpLocks noChangeShapeType="1"/>
            <a:stCxn id="14" idx="2"/>
            <a:endCxn id="15" idx="0"/>
          </p:cNvCxnSpPr>
          <p:nvPr/>
        </p:nvCxnSpPr>
        <p:spPr bwMode="auto">
          <a:xfrm rot="5400000">
            <a:off x="5251465" y="2011434"/>
            <a:ext cx="525046" cy="1151731"/>
          </a:xfrm>
          <a:prstGeom prst="bentConnector3">
            <a:avLst>
              <a:gd name="adj1" fmla="val 50000"/>
            </a:avLst>
          </a:prstGeom>
          <a:noFill/>
          <a:ln w="9525">
            <a:solidFill>
              <a:schemeClr val="tx1"/>
            </a:solidFill>
            <a:miter lim="800000"/>
            <a:headEnd/>
            <a:tailEnd type="triangle" w="med" len="med"/>
          </a:ln>
        </p:spPr>
      </p:cxnSp>
      <p:cxnSp>
        <p:nvCxnSpPr>
          <p:cNvPr id="22" name="AutoShape 14"/>
          <p:cNvCxnSpPr>
            <a:cxnSpLocks noChangeShapeType="1"/>
            <a:stCxn id="14" idx="2"/>
            <a:endCxn id="17" idx="0"/>
          </p:cNvCxnSpPr>
          <p:nvPr/>
        </p:nvCxnSpPr>
        <p:spPr bwMode="auto">
          <a:xfrm rot="16200000" flipH="1">
            <a:off x="6295245" y="2119383"/>
            <a:ext cx="525046" cy="935831"/>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334279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1000"/>
                                        <p:tgtEl>
                                          <p:spTgt spid="22"/>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3" name="Textplatzhalter 2"/>
          <p:cNvSpPr>
            <a:spLocks noGrp="1"/>
          </p:cNvSpPr>
          <p:nvPr>
            <p:ph type="body" sz="quarter" idx="10"/>
          </p:nvPr>
        </p:nvSpPr>
        <p:spPr/>
        <p:txBody>
          <a:bodyPr/>
          <a:lstStyle/>
          <a:p>
            <a:r>
              <a:rPr lang="de-DE" dirty="0"/>
              <a:t>Versicherte Gefahren -</a:t>
            </a:r>
            <a:r>
              <a:rPr lang="de-DE" dirty="0" smtClean="0"/>
              <a:t> Sturm/Hagel</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Sturm ab Windstärke </a:t>
            </a:r>
            <a:r>
              <a:rPr lang="de-DE" sz="1600" dirty="0" smtClean="0"/>
              <a:t>8</a:t>
            </a:r>
            <a:endParaRPr lang="de-DE" sz="1600" dirty="0"/>
          </a:p>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r>
              <a:rPr lang="de-DE" sz="1600" dirty="0" smtClean="0"/>
              <a:t>auch </a:t>
            </a:r>
            <a:r>
              <a:rPr lang="de-DE" sz="1600" dirty="0"/>
              <a:t>an Rundfunk- und Fernsehantennen</a:t>
            </a:r>
          </a:p>
          <a:p>
            <a:pPr marL="742950" lvl="1" indent="-285750">
              <a:buFont typeface="Wingdings" panose="05000000000000000000" pitchFamily="2" charset="2"/>
              <a:buChar char="§"/>
            </a:pPr>
            <a:r>
              <a:rPr lang="de-DE" sz="1600" dirty="0"/>
              <a:t>sowie </a:t>
            </a:r>
            <a:r>
              <a:rPr lang="de-DE" sz="1600" dirty="0" smtClean="0"/>
              <a:t>Markisen</a:t>
            </a:r>
          </a:p>
          <a:p>
            <a:pPr lvl="1"/>
            <a:r>
              <a:rPr lang="de-DE" sz="1600" dirty="0"/>
              <a:t>	</a:t>
            </a:r>
            <a:endParaRPr lang="de-DE" sz="1600" dirty="0" smtClean="0"/>
          </a:p>
          <a:p>
            <a:pPr lvl="1"/>
            <a:r>
              <a:rPr lang="de-DE" sz="1600" dirty="0" smtClean="0"/>
              <a:t>Jedoch </a:t>
            </a:r>
            <a:r>
              <a:rPr lang="de-DE" sz="1600" dirty="0"/>
              <a:t>nur, sofern sie vom VN allein und nicht zu gewerblichen Zwecken genutzt werden.</a:t>
            </a:r>
          </a:p>
          <a:p>
            <a:pPr marL="742950" lvl="1" indent="-285750">
              <a:buFont typeface="Wingdings" panose="05000000000000000000" pitchFamily="2" charset="2"/>
              <a:buChar char="§"/>
            </a:pPr>
            <a:endParaRPr lang="de-DE" sz="1600" dirty="0" smtClean="0"/>
          </a:p>
          <a:p>
            <a:endParaRPr lang="de-DE" sz="1600" dirty="0"/>
          </a:p>
          <a:p>
            <a:pPr marL="285750" indent="-285750">
              <a:buFont typeface="Wingdings" panose="05000000000000000000" pitchFamily="2" charset="2"/>
              <a:buChar char="§"/>
            </a:pPr>
            <a:r>
              <a:rPr lang="de-DE" sz="1600" dirty="0"/>
              <a:t>Hagel ist obligatorisch mitversichert, ohne dass es auf die Windstärke ankommt</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34549935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86</a:t>
            </a:fld>
            <a:endParaRPr lang="de-DE"/>
          </a:p>
        </p:txBody>
      </p:sp>
      <p:sp>
        <p:nvSpPr>
          <p:cNvPr id="3" name="Textplatzhalter 2"/>
          <p:cNvSpPr>
            <a:spLocks noGrp="1"/>
          </p:cNvSpPr>
          <p:nvPr>
            <p:ph type="body" sz="quarter" idx="10"/>
          </p:nvPr>
        </p:nvSpPr>
        <p:spPr/>
        <p:txBody>
          <a:bodyPr/>
          <a:lstStyle/>
          <a:p>
            <a:r>
              <a:rPr lang="de-DE" dirty="0" smtClean="0"/>
              <a:t>Ausschlüsse - Sturm</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smtClean="0"/>
              <a:t>Sturmflut</a:t>
            </a:r>
            <a:endParaRPr lang="de-DE" sz="1600" dirty="0"/>
          </a:p>
          <a:p>
            <a:pPr marL="285750" indent="-285750">
              <a:buFont typeface="Wingdings" panose="05000000000000000000" pitchFamily="2" charset="2"/>
              <a:buChar char="§"/>
            </a:pPr>
            <a:r>
              <a:rPr lang="de-DE" sz="1600" dirty="0"/>
              <a:t>Eindringen von Niederschlägen oder Schmutz durch nicht ordnungsgemäß geschlossene </a:t>
            </a:r>
            <a:r>
              <a:rPr lang="de-DE" sz="1600" dirty="0" smtClean="0"/>
              <a:t>Öffnungen</a:t>
            </a:r>
            <a:endParaRPr lang="de-DE" sz="1600" dirty="0"/>
          </a:p>
          <a:p>
            <a:pPr marL="285750" indent="-285750">
              <a:buFont typeface="Wingdings" panose="05000000000000000000" pitchFamily="2" charset="2"/>
              <a:buChar char="§"/>
            </a:pPr>
            <a:r>
              <a:rPr lang="de-DE" sz="1600" dirty="0"/>
              <a:t>Sachen außerhalb von Gebäuden</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369086765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87</a:t>
            </a:fld>
            <a:endParaRPr lang="de-DE"/>
          </a:p>
        </p:txBody>
      </p:sp>
      <p:sp>
        <p:nvSpPr>
          <p:cNvPr id="5" name="Titel 4"/>
          <p:cNvSpPr>
            <a:spLocks noGrp="1"/>
          </p:cNvSpPr>
          <p:nvPr>
            <p:ph type="title"/>
          </p:nvPr>
        </p:nvSpPr>
        <p:spPr/>
        <p:txBody>
          <a:bodyPr/>
          <a:lstStyle/>
          <a:p>
            <a:r>
              <a:rPr lang="de-DE" dirty="0"/>
              <a:t>Beraterausbildung | Hausrat</a:t>
            </a:r>
          </a:p>
        </p:txBody>
      </p:sp>
      <p:sp>
        <p:nvSpPr>
          <p:cNvPr id="13" name="Text Box 5"/>
          <p:cNvSpPr txBox="1">
            <a:spLocks noChangeArrowheads="1"/>
          </p:cNvSpPr>
          <p:nvPr/>
        </p:nvSpPr>
        <p:spPr bwMode="auto">
          <a:xfrm>
            <a:off x="2849764" y="1986223"/>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23" name="Text Box 6"/>
          <p:cNvSpPr txBox="1">
            <a:spLocks noChangeArrowheads="1"/>
          </p:cNvSpPr>
          <p:nvPr/>
        </p:nvSpPr>
        <p:spPr bwMode="auto">
          <a:xfrm>
            <a:off x="4002289" y="2849823"/>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Leitungswasser</a:t>
            </a:r>
          </a:p>
        </p:txBody>
      </p:sp>
      <p:sp>
        <p:nvSpPr>
          <p:cNvPr id="24" name="Text Box 8"/>
          <p:cNvSpPr txBox="1">
            <a:spLocks noChangeArrowheads="1"/>
          </p:cNvSpPr>
          <p:nvPr/>
        </p:nvSpPr>
        <p:spPr bwMode="auto">
          <a:xfrm>
            <a:off x="8250439" y="2849823"/>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Diebstahl</a:t>
            </a:r>
          </a:p>
        </p:txBody>
      </p:sp>
      <p:sp>
        <p:nvSpPr>
          <p:cNvPr id="25" name="Text Box 27"/>
          <p:cNvSpPr txBox="1">
            <a:spLocks noChangeArrowheads="1"/>
          </p:cNvSpPr>
          <p:nvPr/>
        </p:nvSpPr>
        <p:spPr bwMode="auto">
          <a:xfrm>
            <a:off x="1841702" y="2849823"/>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Feuer</a:t>
            </a:r>
          </a:p>
        </p:txBody>
      </p:sp>
      <p:sp>
        <p:nvSpPr>
          <p:cNvPr id="26" name="Text Box 6"/>
          <p:cNvSpPr txBox="1">
            <a:spLocks noChangeArrowheads="1"/>
          </p:cNvSpPr>
          <p:nvPr/>
        </p:nvSpPr>
        <p:spPr bwMode="auto">
          <a:xfrm>
            <a:off x="6089852" y="2849823"/>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Sturm/Hagel	</a:t>
            </a:r>
          </a:p>
        </p:txBody>
      </p:sp>
      <p:sp>
        <p:nvSpPr>
          <p:cNvPr id="27" name="Text Box 16"/>
          <p:cNvSpPr txBox="1">
            <a:spLocks noChangeArrowheads="1"/>
          </p:cNvSpPr>
          <p:nvPr/>
        </p:nvSpPr>
        <p:spPr bwMode="auto">
          <a:xfrm>
            <a:off x="1841702" y="3283211"/>
            <a:ext cx="1873250" cy="1655762"/>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sp>
        <p:nvSpPr>
          <p:cNvPr id="28" name="Text Box 16"/>
          <p:cNvSpPr txBox="1">
            <a:spLocks noChangeArrowheads="1"/>
          </p:cNvSpPr>
          <p:nvPr/>
        </p:nvSpPr>
        <p:spPr bwMode="auto">
          <a:xfrm>
            <a:off x="4002289" y="3283211"/>
            <a:ext cx="1873250" cy="5588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Bruchschäden</a:t>
            </a:r>
          </a:p>
          <a:p>
            <a:pPr marL="174625" indent="-174625" algn="l">
              <a:spcBef>
                <a:spcPct val="50000"/>
              </a:spcBef>
              <a:buFont typeface="Wingdings" pitchFamily="2" charset="2"/>
              <a:buChar char="§"/>
            </a:pPr>
            <a:r>
              <a:rPr lang="de-DE" sz="1200">
                <a:solidFill>
                  <a:srgbClr val="1D2D4B"/>
                </a:solidFill>
              </a:rPr>
              <a:t>Nässeschäden</a:t>
            </a:r>
          </a:p>
        </p:txBody>
      </p:sp>
      <p:sp>
        <p:nvSpPr>
          <p:cNvPr id="29" name="Text Box 16"/>
          <p:cNvSpPr txBox="1">
            <a:spLocks noChangeArrowheads="1"/>
          </p:cNvSpPr>
          <p:nvPr/>
        </p:nvSpPr>
        <p:spPr bwMode="auto">
          <a:xfrm>
            <a:off x="6089852" y="3283211"/>
            <a:ext cx="1873250" cy="649287"/>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wetterbedingte Luftbewegung ab Windstärke 8</a:t>
            </a:r>
          </a:p>
        </p:txBody>
      </p:sp>
      <p:cxnSp>
        <p:nvCxnSpPr>
          <p:cNvPr id="30" name="AutoShape 12"/>
          <p:cNvCxnSpPr>
            <a:cxnSpLocks noChangeShapeType="1"/>
            <a:stCxn id="13" idx="2"/>
            <a:endCxn id="25" idx="0"/>
          </p:cNvCxnSpPr>
          <p:nvPr/>
        </p:nvCxnSpPr>
        <p:spPr bwMode="auto">
          <a:xfrm rot="5400000">
            <a:off x="4171170" y="931141"/>
            <a:ext cx="525046" cy="3312319"/>
          </a:xfrm>
          <a:prstGeom prst="bentConnector3">
            <a:avLst>
              <a:gd name="adj1" fmla="val 50000"/>
            </a:avLst>
          </a:prstGeom>
          <a:noFill/>
          <a:ln w="9525">
            <a:solidFill>
              <a:schemeClr val="tx1"/>
            </a:solidFill>
            <a:miter lim="800000"/>
            <a:headEnd/>
            <a:tailEnd type="triangle" w="med" len="med"/>
          </a:ln>
        </p:spPr>
      </p:cxnSp>
      <p:cxnSp>
        <p:nvCxnSpPr>
          <p:cNvPr id="31" name="AutoShape 13"/>
          <p:cNvCxnSpPr>
            <a:cxnSpLocks noChangeShapeType="1"/>
            <a:stCxn id="13" idx="2"/>
            <a:endCxn id="23" idx="0"/>
          </p:cNvCxnSpPr>
          <p:nvPr/>
        </p:nvCxnSpPr>
        <p:spPr bwMode="auto">
          <a:xfrm rot="5400000">
            <a:off x="5251464" y="2011435"/>
            <a:ext cx="525046" cy="1151731"/>
          </a:xfrm>
          <a:prstGeom prst="bentConnector3">
            <a:avLst>
              <a:gd name="adj1" fmla="val 50000"/>
            </a:avLst>
          </a:prstGeom>
          <a:noFill/>
          <a:ln w="9525">
            <a:solidFill>
              <a:schemeClr val="tx1"/>
            </a:solidFill>
            <a:miter lim="800000"/>
            <a:headEnd/>
            <a:tailEnd type="triangle" w="med" len="med"/>
          </a:ln>
        </p:spPr>
      </p:cxnSp>
      <p:cxnSp>
        <p:nvCxnSpPr>
          <p:cNvPr id="32" name="AutoShape 14"/>
          <p:cNvCxnSpPr>
            <a:cxnSpLocks noChangeShapeType="1"/>
            <a:stCxn id="13" idx="2"/>
            <a:endCxn id="26" idx="0"/>
          </p:cNvCxnSpPr>
          <p:nvPr/>
        </p:nvCxnSpPr>
        <p:spPr bwMode="auto">
          <a:xfrm rot="16200000" flipH="1">
            <a:off x="6295244" y="2119384"/>
            <a:ext cx="525046" cy="935831"/>
          </a:xfrm>
          <a:prstGeom prst="bentConnector3">
            <a:avLst>
              <a:gd name="adj1" fmla="val 50000"/>
            </a:avLst>
          </a:prstGeom>
          <a:noFill/>
          <a:ln w="9525">
            <a:solidFill>
              <a:schemeClr val="tx1"/>
            </a:solidFill>
            <a:miter lim="800000"/>
            <a:headEnd/>
            <a:tailEnd type="triangle" w="med" len="med"/>
          </a:ln>
        </p:spPr>
      </p:cxnSp>
      <p:cxnSp>
        <p:nvCxnSpPr>
          <p:cNvPr id="33" name="AutoShape 15"/>
          <p:cNvCxnSpPr>
            <a:cxnSpLocks noChangeShapeType="1"/>
            <a:stCxn id="13" idx="2"/>
            <a:endCxn id="24" idx="0"/>
          </p:cNvCxnSpPr>
          <p:nvPr/>
        </p:nvCxnSpPr>
        <p:spPr bwMode="auto">
          <a:xfrm rot="16200000" flipH="1">
            <a:off x="7375538" y="1039090"/>
            <a:ext cx="525046" cy="3096419"/>
          </a:xfrm>
          <a:prstGeom prst="bentConnector3">
            <a:avLst>
              <a:gd name="adj1" fmla="val 50000"/>
            </a:avLst>
          </a:prstGeom>
          <a:noFill/>
          <a:ln w="9525">
            <a:solidFill>
              <a:schemeClr val="tx1"/>
            </a:solidFill>
            <a:miter lim="800000"/>
            <a:headEnd/>
            <a:tailEnd type="triangle" w="med" len="med"/>
          </a:ln>
        </p:spPr>
      </p:cxnSp>
    </p:spTree>
    <p:extLst>
      <p:ext uri="{BB962C8B-B14F-4D97-AF65-F5344CB8AC3E}">
        <p14:creationId xmlns:p14="http://schemas.microsoft.com/office/powerpoint/2010/main" val="272641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1000"/>
                                        <p:tgtEl>
                                          <p:spTgt spid="3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88</a:t>
            </a:fld>
            <a:endParaRPr lang="de-DE"/>
          </a:p>
        </p:txBody>
      </p:sp>
      <p:sp>
        <p:nvSpPr>
          <p:cNvPr id="3" name="Textplatzhalter 2"/>
          <p:cNvSpPr>
            <a:spLocks noGrp="1"/>
          </p:cNvSpPr>
          <p:nvPr>
            <p:ph type="body" sz="quarter" idx="10"/>
          </p:nvPr>
        </p:nvSpPr>
        <p:spPr/>
        <p:txBody>
          <a:bodyPr/>
          <a:lstStyle/>
          <a:p>
            <a:r>
              <a:rPr lang="de-DE" dirty="0"/>
              <a:t>Versicherte Gefahren -</a:t>
            </a:r>
            <a:r>
              <a:rPr lang="de-DE" dirty="0" smtClean="0"/>
              <a:t> Einbruchdiebstahl, Vandalismus</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Einbruchdiebstahl sowie dadurch entstehende Beschädigungen an den </a:t>
            </a:r>
            <a:r>
              <a:rPr lang="de-DE" sz="1600" dirty="0" smtClean="0"/>
              <a:t>Versicherungsräumen</a:t>
            </a:r>
            <a:endParaRPr lang="de-DE" sz="1600" dirty="0"/>
          </a:p>
          <a:p>
            <a:pPr marL="285750" indent="-285750">
              <a:buFont typeface="Wingdings" panose="05000000000000000000" pitchFamily="2" charset="2"/>
              <a:buChar char="§"/>
            </a:pPr>
            <a:r>
              <a:rPr lang="de-DE" sz="1600" dirty="0"/>
              <a:t>Eindringen mit falschen oder gestohlenen richtigen </a:t>
            </a:r>
            <a:r>
              <a:rPr lang="de-DE" sz="1600" dirty="0" smtClean="0"/>
              <a:t>Schlüsseln</a:t>
            </a:r>
            <a:endParaRPr lang="de-DE" sz="1600" dirty="0"/>
          </a:p>
          <a:p>
            <a:pPr marL="285750" indent="-285750">
              <a:buFont typeface="Wingdings" panose="05000000000000000000" pitchFamily="2" charset="2"/>
              <a:buChar char="§"/>
            </a:pPr>
            <a:r>
              <a:rPr lang="de-DE" sz="1600" dirty="0" smtClean="0"/>
              <a:t>Einschleichdiebstahl</a:t>
            </a:r>
            <a:endParaRPr lang="de-DE" sz="1600" dirty="0"/>
          </a:p>
          <a:p>
            <a:pPr marL="285750" indent="-285750">
              <a:buFont typeface="Wingdings" panose="05000000000000000000" pitchFamily="2" charset="2"/>
              <a:buChar char="§"/>
            </a:pPr>
            <a:r>
              <a:rPr lang="de-DE" sz="1600" dirty="0"/>
              <a:t>Aufbrechen von Behältnissen im </a:t>
            </a:r>
            <a:r>
              <a:rPr lang="de-DE" sz="1600" dirty="0" smtClean="0"/>
              <a:t>Gebäuden</a:t>
            </a:r>
            <a:endParaRPr lang="de-DE" sz="1600" dirty="0"/>
          </a:p>
          <a:p>
            <a:pPr marL="285750" indent="-285750">
              <a:buFont typeface="Wingdings" panose="05000000000000000000" pitchFamily="2" charset="2"/>
              <a:buChar char="§"/>
            </a:pPr>
            <a:r>
              <a:rPr lang="de-DE" sz="1600" dirty="0"/>
              <a:t>Raub unter Anwendung oder Androhung von </a:t>
            </a:r>
            <a:r>
              <a:rPr lang="de-DE" sz="1600" dirty="0" smtClean="0"/>
              <a:t>Gewalt</a:t>
            </a:r>
            <a:endParaRPr lang="de-DE" sz="1600" dirty="0"/>
          </a:p>
          <a:p>
            <a:pPr marL="285750" indent="-285750">
              <a:buFont typeface="Wingdings" panose="05000000000000000000" pitchFamily="2" charset="2"/>
              <a:buChar char="§"/>
            </a:pPr>
            <a:r>
              <a:rPr lang="de-DE" sz="1600" dirty="0"/>
              <a:t>Vandalismus nach einem Einbruchdiebstahl</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161174468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89</a:t>
            </a:fld>
            <a:endParaRPr lang="de-DE"/>
          </a:p>
        </p:txBody>
      </p:sp>
      <p:sp>
        <p:nvSpPr>
          <p:cNvPr id="3" name="Textplatzhalter 2"/>
          <p:cNvSpPr>
            <a:spLocks noGrp="1"/>
          </p:cNvSpPr>
          <p:nvPr>
            <p:ph type="body" sz="quarter" idx="10"/>
          </p:nvPr>
        </p:nvSpPr>
        <p:spPr/>
        <p:txBody>
          <a:bodyPr/>
          <a:lstStyle/>
          <a:p>
            <a:r>
              <a:rPr lang="de-DE" dirty="0"/>
              <a:t>Versicherte Gefahren -</a:t>
            </a:r>
            <a:r>
              <a:rPr lang="de-DE" dirty="0" smtClean="0"/>
              <a:t> Raub</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Gewalt gegen </a:t>
            </a:r>
            <a:r>
              <a:rPr lang="de-DE" sz="1600" dirty="0" smtClean="0"/>
              <a:t>Personen</a:t>
            </a:r>
            <a:endParaRPr lang="de-DE" sz="1600" dirty="0"/>
          </a:p>
          <a:p>
            <a:pPr marL="285750" indent="-285750">
              <a:buFont typeface="Wingdings" panose="05000000000000000000" pitchFamily="2" charset="2"/>
              <a:buChar char="§"/>
            </a:pPr>
            <a:r>
              <a:rPr lang="de-DE" sz="1600" dirty="0"/>
              <a:t>Drohung mit Gefahr für Leib und </a:t>
            </a:r>
            <a:r>
              <a:rPr lang="de-DE" sz="1600" dirty="0" smtClean="0"/>
              <a:t>Leben</a:t>
            </a:r>
            <a:endParaRPr lang="de-DE" sz="1600" dirty="0"/>
          </a:p>
          <a:p>
            <a:pPr marL="285750" indent="-285750">
              <a:buFont typeface="Wingdings" panose="05000000000000000000" pitchFamily="2" charset="2"/>
              <a:buChar char="§"/>
            </a:pPr>
            <a:r>
              <a:rPr lang="de-DE" sz="1600" dirty="0"/>
              <a:t>Ausschaltung der Widerstandskraft</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3852689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quarter" idx="10"/>
          </p:nvPr>
        </p:nvSpPr>
        <p:spPr/>
        <p:txBody>
          <a:bodyPr/>
          <a:lstStyle/>
          <a:p>
            <a:r>
              <a:rPr lang="de-DE" dirty="0"/>
              <a:t>Verjährung von Schadenersatzansprüchen</a:t>
            </a:r>
          </a:p>
          <a:p>
            <a:endParaRPr lang="de-DE" dirty="0"/>
          </a:p>
        </p:txBody>
      </p:sp>
      <p:sp>
        <p:nvSpPr>
          <p:cNvPr id="4" name="Textplatzhalter 3"/>
          <p:cNvSpPr>
            <a:spLocks noGrp="1"/>
          </p:cNvSpPr>
          <p:nvPr>
            <p:ph type="body" sz="half" idx="2"/>
          </p:nvPr>
        </p:nvSpPr>
        <p:spPr/>
        <p:txBody>
          <a:bodyPr/>
          <a:lstStyle/>
          <a:p>
            <a:r>
              <a:rPr kumimoji="1" lang="de-DE" sz="1600" dirty="0"/>
              <a:t>Bei Verschuldenshaftung verjährt der Anspruch auf Schadenersatz in 3 Jahren, von dem Zeitpunkt an, in welchem der Geschädigte vom Schaden </a:t>
            </a:r>
            <a:r>
              <a:rPr kumimoji="1" lang="de-DE" sz="1600" u="sng" dirty="0"/>
              <a:t>und</a:t>
            </a:r>
            <a:r>
              <a:rPr kumimoji="1" lang="de-DE" sz="1600" dirty="0"/>
              <a:t> vom Schädiger Kenntnis erlangt.</a:t>
            </a:r>
          </a:p>
          <a:p>
            <a:r>
              <a:rPr kumimoji="1" lang="de-DE" sz="1600" b="1" dirty="0"/>
              <a:t>§ 852 BGB</a:t>
            </a:r>
          </a:p>
          <a:p>
            <a:endParaRPr lang="de-DE" sz="1600" dirty="0" smtClean="0"/>
          </a:p>
          <a:p>
            <a:r>
              <a:rPr lang="de-DE" sz="1600" dirty="0"/>
              <a:t>Ist entweder der Schädiger oder der Schaden nicht bekannt, so verjährt der Anspruch in 30 Jahren von der Begehung der Handlung an.</a:t>
            </a:r>
          </a:p>
          <a:p>
            <a:r>
              <a:rPr lang="de-DE" sz="1600" b="1" dirty="0"/>
              <a:t>§ 852 BGB</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35470253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90</a:t>
            </a:fld>
            <a:endParaRPr lang="de-DE"/>
          </a:p>
        </p:txBody>
      </p:sp>
      <p:sp>
        <p:nvSpPr>
          <p:cNvPr id="3" name="Textplatzhalter 2"/>
          <p:cNvSpPr>
            <a:spLocks noGrp="1"/>
          </p:cNvSpPr>
          <p:nvPr>
            <p:ph type="body" sz="quarter" idx="10"/>
          </p:nvPr>
        </p:nvSpPr>
        <p:spPr/>
        <p:txBody>
          <a:bodyPr/>
          <a:lstStyle/>
          <a:p>
            <a:r>
              <a:rPr lang="de-DE" dirty="0" smtClean="0"/>
              <a:t>Ausschlüsse - Einbruchdiebstahl, Vandalismus, Raub</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vorsätzliche Handlungen von Hausangestellten und </a:t>
            </a:r>
            <a:r>
              <a:rPr lang="de-DE" sz="1600" dirty="0" smtClean="0"/>
              <a:t>Mitbewohnern</a:t>
            </a:r>
            <a:endParaRPr lang="de-DE" sz="1600" dirty="0"/>
          </a:p>
          <a:p>
            <a:pPr marL="285750" indent="-285750">
              <a:buFont typeface="Wingdings" panose="05000000000000000000" pitchFamily="2" charset="2"/>
              <a:buChar char="§"/>
            </a:pPr>
            <a:r>
              <a:rPr lang="de-DE" sz="1600" dirty="0"/>
              <a:t>einfacher </a:t>
            </a:r>
            <a:r>
              <a:rPr lang="de-DE" sz="1600" dirty="0" smtClean="0"/>
              <a:t>Diebstahl</a:t>
            </a:r>
            <a:endParaRPr lang="de-DE" sz="1600" dirty="0"/>
          </a:p>
          <a:p>
            <a:pPr marL="285750" indent="-285750">
              <a:buFont typeface="Wingdings" panose="05000000000000000000" pitchFamily="2" charset="2"/>
              <a:buChar char="§"/>
            </a:pPr>
            <a:r>
              <a:rPr lang="de-DE" sz="1600" dirty="0"/>
              <a:t>Sachen, die auf Verlangen des Täters an den Ort der Wegnahme gebracht werden</a:t>
            </a:r>
          </a:p>
          <a:p>
            <a:pPr marL="285750" indent="-285750">
              <a:buFont typeface="Wingdings" panose="05000000000000000000" pitchFamily="2" charset="2"/>
              <a:buChar char="§"/>
            </a:pP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212740045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91</a:t>
            </a:fld>
            <a:endParaRPr lang="de-DE"/>
          </a:p>
        </p:txBody>
      </p:sp>
      <p:sp>
        <p:nvSpPr>
          <p:cNvPr id="5" name="Titel 4"/>
          <p:cNvSpPr>
            <a:spLocks noGrp="1"/>
          </p:cNvSpPr>
          <p:nvPr>
            <p:ph type="title"/>
          </p:nvPr>
        </p:nvSpPr>
        <p:spPr/>
        <p:txBody>
          <a:bodyPr/>
          <a:lstStyle/>
          <a:p>
            <a:r>
              <a:rPr lang="de-DE" dirty="0"/>
              <a:t>Beraterausbildung | Hausrat</a:t>
            </a:r>
          </a:p>
        </p:txBody>
      </p:sp>
      <p:sp>
        <p:nvSpPr>
          <p:cNvPr id="13" name="Text Box 5"/>
          <p:cNvSpPr txBox="1">
            <a:spLocks noChangeArrowheads="1"/>
          </p:cNvSpPr>
          <p:nvPr/>
        </p:nvSpPr>
        <p:spPr bwMode="auto">
          <a:xfrm>
            <a:off x="2849764" y="1986223"/>
            <a:ext cx="6480175"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Versicherte Gefahren</a:t>
            </a:r>
          </a:p>
        </p:txBody>
      </p:sp>
      <p:sp>
        <p:nvSpPr>
          <p:cNvPr id="23" name="Text Box 6"/>
          <p:cNvSpPr txBox="1">
            <a:spLocks noChangeArrowheads="1"/>
          </p:cNvSpPr>
          <p:nvPr/>
        </p:nvSpPr>
        <p:spPr bwMode="auto">
          <a:xfrm>
            <a:off x="4002289" y="2849823"/>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Leitungswasser</a:t>
            </a:r>
          </a:p>
        </p:txBody>
      </p:sp>
      <p:sp>
        <p:nvSpPr>
          <p:cNvPr id="24" name="Text Box 8"/>
          <p:cNvSpPr txBox="1">
            <a:spLocks noChangeArrowheads="1"/>
          </p:cNvSpPr>
          <p:nvPr/>
        </p:nvSpPr>
        <p:spPr bwMode="auto">
          <a:xfrm>
            <a:off x="8250439" y="2849823"/>
            <a:ext cx="1871663"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Diebstahl</a:t>
            </a:r>
          </a:p>
        </p:txBody>
      </p:sp>
      <p:sp>
        <p:nvSpPr>
          <p:cNvPr id="25" name="Text Box 27"/>
          <p:cNvSpPr txBox="1">
            <a:spLocks noChangeArrowheads="1"/>
          </p:cNvSpPr>
          <p:nvPr/>
        </p:nvSpPr>
        <p:spPr bwMode="auto">
          <a:xfrm>
            <a:off x="1841702" y="2849823"/>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Feuer</a:t>
            </a:r>
          </a:p>
        </p:txBody>
      </p:sp>
      <p:sp>
        <p:nvSpPr>
          <p:cNvPr id="26" name="Text Box 6"/>
          <p:cNvSpPr txBox="1">
            <a:spLocks noChangeArrowheads="1"/>
          </p:cNvSpPr>
          <p:nvPr/>
        </p:nvSpPr>
        <p:spPr bwMode="auto">
          <a:xfrm>
            <a:off x="6089852" y="2849823"/>
            <a:ext cx="1871662"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Sturm/Hagel	</a:t>
            </a:r>
          </a:p>
        </p:txBody>
      </p:sp>
      <p:sp>
        <p:nvSpPr>
          <p:cNvPr id="27" name="Text Box 16"/>
          <p:cNvSpPr txBox="1">
            <a:spLocks noChangeArrowheads="1"/>
          </p:cNvSpPr>
          <p:nvPr/>
        </p:nvSpPr>
        <p:spPr bwMode="auto">
          <a:xfrm>
            <a:off x="1841702" y="3283211"/>
            <a:ext cx="1873250" cy="1655762"/>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Brand</a:t>
            </a:r>
          </a:p>
          <a:p>
            <a:pPr marL="174625" indent="-174625" algn="l">
              <a:spcBef>
                <a:spcPct val="50000"/>
              </a:spcBef>
              <a:buFont typeface="Wingdings" pitchFamily="2" charset="2"/>
              <a:buChar char="§"/>
            </a:pPr>
            <a:r>
              <a:rPr lang="de-DE" sz="1200">
                <a:solidFill>
                  <a:srgbClr val="1D2D4B"/>
                </a:solidFill>
              </a:rPr>
              <a:t>Blitzschlag</a:t>
            </a:r>
          </a:p>
          <a:p>
            <a:pPr marL="174625" indent="-174625" algn="l">
              <a:spcBef>
                <a:spcPct val="50000"/>
              </a:spcBef>
              <a:buFont typeface="Wingdings" pitchFamily="2" charset="2"/>
              <a:buChar char="§"/>
            </a:pPr>
            <a:r>
              <a:rPr lang="de-DE" sz="1200">
                <a:solidFill>
                  <a:srgbClr val="1D2D4B"/>
                </a:solidFill>
              </a:rPr>
              <a:t>Ex-/Implosion</a:t>
            </a:r>
          </a:p>
          <a:p>
            <a:pPr marL="174625" indent="-174625" algn="l">
              <a:spcBef>
                <a:spcPct val="50000"/>
              </a:spcBef>
              <a:buFont typeface="Wingdings" pitchFamily="2" charset="2"/>
              <a:buChar char="§"/>
            </a:pPr>
            <a:r>
              <a:rPr lang="de-DE" sz="1200">
                <a:solidFill>
                  <a:srgbClr val="1D2D4B"/>
                </a:solidFill>
              </a:rPr>
              <a:t>Anprall oder Absturz eines Luftfahrzeuges, seiner Teile oder Ladung</a:t>
            </a:r>
          </a:p>
        </p:txBody>
      </p:sp>
      <p:sp>
        <p:nvSpPr>
          <p:cNvPr id="28" name="Text Box 16"/>
          <p:cNvSpPr txBox="1">
            <a:spLocks noChangeArrowheads="1"/>
          </p:cNvSpPr>
          <p:nvPr/>
        </p:nvSpPr>
        <p:spPr bwMode="auto">
          <a:xfrm>
            <a:off x="4002289" y="3283211"/>
            <a:ext cx="1873250" cy="5588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Bruchschäden</a:t>
            </a:r>
          </a:p>
          <a:p>
            <a:pPr marL="174625" indent="-174625" algn="l">
              <a:spcBef>
                <a:spcPct val="50000"/>
              </a:spcBef>
              <a:buFont typeface="Wingdings" pitchFamily="2" charset="2"/>
              <a:buChar char="§"/>
            </a:pPr>
            <a:r>
              <a:rPr lang="de-DE" sz="1200">
                <a:solidFill>
                  <a:srgbClr val="1D2D4B"/>
                </a:solidFill>
              </a:rPr>
              <a:t>Nässeschäden</a:t>
            </a:r>
          </a:p>
        </p:txBody>
      </p:sp>
      <p:sp>
        <p:nvSpPr>
          <p:cNvPr id="29" name="Text Box 16"/>
          <p:cNvSpPr txBox="1">
            <a:spLocks noChangeArrowheads="1"/>
          </p:cNvSpPr>
          <p:nvPr/>
        </p:nvSpPr>
        <p:spPr bwMode="auto">
          <a:xfrm>
            <a:off x="6089852" y="3283211"/>
            <a:ext cx="1873250" cy="649287"/>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wetterbedingte Luftbewegung ab Windstärke 8</a:t>
            </a:r>
          </a:p>
        </p:txBody>
      </p:sp>
      <p:cxnSp>
        <p:nvCxnSpPr>
          <p:cNvPr id="30" name="AutoShape 12"/>
          <p:cNvCxnSpPr>
            <a:cxnSpLocks noChangeShapeType="1"/>
            <a:stCxn id="13" idx="2"/>
            <a:endCxn id="25" idx="0"/>
          </p:cNvCxnSpPr>
          <p:nvPr/>
        </p:nvCxnSpPr>
        <p:spPr bwMode="auto">
          <a:xfrm rot="5400000">
            <a:off x="4171170" y="931141"/>
            <a:ext cx="525046" cy="3312319"/>
          </a:xfrm>
          <a:prstGeom prst="bentConnector3">
            <a:avLst>
              <a:gd name="adj1" fmla="val 50000"/>
            </a:avLst>
          </a:prstGeom>
          <a:noFill/>
          <a:ln w="9525">
            <a:solidFill>
              <a:schemeClr val="tx1"/>
            </a:solidFill>
            <a:miter lim="800000"/>
            <a:headEnd/>
            <a:tailEnd type="triangle" w="med" len="med"/>
          </a:ln>
        </p:spPr>
      </p:cxnSp>
      <p:cxnSp>
        <p:nvCxnSpPr>
          <p:cNvPr id="31" name="AutoShape 13"/>
          <p:cNvCxnSpPr>
            <a:cxnSpLocks noChangeShapeType="1"/>
            <a:stCxn id="13" idx="2"/>
            <a:endCxn id="23" idx="0"/>
          </p:cNvCxnSpPr>
          <p:nvPr/>
        </p:nvCxnSpPr>
        <p:spPr bwMode="auto">
          <a:xfrm rot="5400000">
            <a:off x="5251464" y="2011435"/>
            <a:ext cx="525046" cy="1151731"/>
          </a:xfrm>
          <a:prstGeom prst="bentConnector3">
            <a:avLst>
              <a:gd name="adj1" fmla="val 50000"/>
            </a:avLst>
          </a:prstGeom>
          <a:noFill/>
          <a:ln w="9525">
            <a:solidFill>
              <a:schemeClr val="tx1"/>
            </a:solidFill>
            <a:miter lim="800000"/>
            <a:headEnd/>
            <a:tailEnd type="triangle" w="med" len="med"/>
          </a:ln>
        </p:spPr>
      </p:cxnSp>
      <p:cxnSp>
        <p:nvCxnSpPr>
          <p:cNvPr id="32" name="AutoShape 14"/>
          <p:cNvCxnSpPr>
            <a:cxnSpLocks noChangeShapeType="1"/>
            <a:stCxn id="13" idx="2"/>
            <a:endCxn id="26" idx="0"/>
          </p:cNvCxnSpPr>
          <p:nvPr/>
        </p:nvCxnSpPr>
        <p:spPr bwMode="auto">
          <a:xfrm rot="16200000" flipH="1">
            <a:off x="6295244" y="2119384"/>
            <a:ext cx="525046" cy="935831"/>
          </a:xfrm>
          <a:prstGeom prst="bentConnector3">
            <a:avLst>
              <a:gd name="adj1" fmla="val 50000"/>
            </a:avLst>
          </a:prstGeom>
          <a:noFill/>
          <a:ln w="9525">
            <a:solidFill>
              <a:schemeClr val="tx1"/>
            </a:solidFill>
            <a:miter lim="800000"/>
            <a:headEnd/>
            <a:tailEnd type="triangle" w="med" len="med"/>
          </a:ln>
        </p:spPr>
      </p:cxnSp>
      <p:cxnSp>
        <p:nvCxnSpPr>
          <p:cNvPr id="33" name="AutoShape 15"/>
          <p:cNvCxnSpPr>
            <a:cxnSpLocks noChangeShapeType="1"/>
            <a:stCxn id="13" idx="2"/>
            <a:endCxn id="24" idx="0"/>
          </p:cNvCxnSpPr>
          <p:nvPr/>
        </p:nvCxnSpPr>
        <p:spPr bwMode="auto">
          <a:xfrm rot="16200000" flipH="1">
            <a:off x="7375538" y="1039090"/>
            <a:ext cx="525046" cy="3096419"/>
          </a:xfrm>
          <a:prstGeom prst="bentConnector3">
            <a:avLst>
              <a:gd name="adj1" fmla="val 50000"/>
            </a:avLst>
          </a:prstGeom>
          <a:noFill/>
          <a:ln w="9525">
            <a:solidFill>
              <a:schemeClr val="tx1"/>
            </a:solidFill>
            <a:miter lim="800000"/>
            <a:headEnd/>
            <a:tailEnd type="triangle" w="med" len="med"/>
          </a:ln>
        </p:spPr>
      </p:cxnSp>
      <p:sp>
        <p:nvSpPr>
          <p:cNvPr id="16" name="Text Box 16"/>
          <p:cNvSpPr txBox="1">
            <a:spLocks noChangeArrowheads="1"/>
          </p:cNvSpPr>
          <p:nvPr/>
        </p:nvSpPr>
        <p:spPr bwMode="auto">
          <a:xfrm>
            <a:off x="8250439" y="3283211"/>
            <a:ext cx="1873250" cy="1016000"/>
          </a:xfrm>
          <a:prstGeom prst="rect">
            <a:avLst/>
          </a:prstGeom>
          <a:noFill/>
          <a:ln w="9525" algn="ctr">
            <a:solidFill>
              <a:srgbClr val="1D2D4B"/>
            </a:solidFill>
            <a:miter lim="800000"/>
            <a:headEnd/>
            <a:tailEnd/>
          </a:ln>
        </p:spPr>
        <p:txBody>
          <a:bodyPr>
            <a:spAutoFit/>
          </a:bodyPr>
          <a:lstStyle/>
          <a:p>
            <a:pPr marL="174625" indent="-174625" algn="l">
              <a:spcBef>
                <a:spcPct val="50000"/>
              </a:spcBef>
              <a:buFont typeface="Wingdings" pitchFamily="2" charset="2"/>
              <a:buChar char="§"/>
            </a:pPr>
            <a:r>
              <a:rPr lang="de-DE" sz="1200">
                <a:solidFill>
                  <a:srgbClr val="1D2D4B"/>
                </a:solidFill>
              </a:rPr>
              <a:t>Einbruchdiebstahl</a:t>
            </a:r>
          </a:p>
          <a:p>
            <a:pPr marL="174625" indent="-174625" algn="l">
              <a:spcBef>
                <a:spcPct val="50000"/>
              </a:spcBef>
              <a:buFont typeface="Wingdings" pitchFamily="2" charset="2"/>
              <a:buChar char="§"/>
            </a:pPr>
            <a:r>
              <a:rPr lang="de-DE" sz="1200">
                <a:solidFill>
                  <a:srgbClr val="1D2D4B"/>
                </a:solidFill>
              </a:rPr>
              <a:t>Vandalismus nach einem Einbruch</a:t>
            </a:r>
          </a:p>
          <a:p>
            <a:pPr marL="174625" indent="-174625" algn="l">
              <a:spcBef>
                <a:spcPct val="50000"/>
              </a:spcBef>
              <a:buFont typeface="Wingdings" pitchFamily="2" charset="2"/>
              <a:buChar char="§"/>
            </a:pPr>
            <a:r>
              <a:rPr lang="de-DE" sz="1200">
                <a:solidFill>
                  <a:srgbClr val="1D2D4B"/>
                </a:solidFill>
              </a:rPr>
              <a:t>Raub</a:t>
            </a:r>
          </a:p>
        </p:txBody>
      </p:sp>
    </p:spTree>
    <p:extLst>
      <p:ext uri="{BB962C8B-B14F-4D97-AF65-F5344CB8AC3E}">
        <p14:creationId xmlns:p14="http://schemas.microsoft.com/office/powerpoint/2010/main" val="399138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1000"/>
                                        <p:tgtEl>
                                          <p:spTgt spid="3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up)">
                                      <p:cBhvr>
                                        <p:cTn id="11"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92</a:t>
            </a:fld>
            <a:endParaRPr lang="de-DE"/>
          </a:p>
        </p:txBody>
      </p:sp>
      <p:sp>
        <p:nvSpPr>
          <p:cNvPr id="5" name="Titel 4"/>
          <p:cNvSpPr>
            <a:spLocks noGrp="1"/>
          </p:cNvSpPr>
          <p:nvPr>
            <p:ph type="title"/>
          </p:nvPr>
        </p:nvSpPr>
        <p:spPr/>
        <p:txBody>
          <a:bodyPr/>
          <a:lstStyle/>
          <a:p>
            <a:r>
              <a:rPr lang="de-DE" dirty="0"/>
              <a:t>Beraterausbildung | Hausrat</a:t>
            </a:r>
          </a:p>
        </p:txBody>
      </p:sp>
      <p:pic>
        <p:nvPicPr>
          <p:cNvPr id="17" name="Grafik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9125" y="1856866"/>
            <a:ext cx="4495290" cy="449529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4950038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93</a:t>
            </a:fld>
            <a:endParaRPr lang="de-DE"/>
          </a:p>
        </p:txBody>
      </p:sp>
      <p:sp>
        <p:nvSpPr>
          <p:cNvPr id="3" name="Textplatzhalter 2"/>
          <p:cNvSpPr>
            <a:spLocks noGrp="1"/>
          </p:cNvSpPr>
          <p:nvPr>
            <p:ph type="body" sz="quarter" idx="10"/>
          </p:nvPr>
        </p:nvSpPr>
        <p:spPr/>
        <p:txBody>
          <a:bodyPr/>
          <a:lstStyle/>
          <a:p>
            <a:r>
              <a:rPr lang="de-DE" dirty="0" smtClean="0"/>
              <a:t>Zusätzlich versicherbare Gefahren</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Schäden durch </a:t>
            </a:r>
            <a:r>
              <a:rPr lang="de-DE" sz="1600" dirty="0" smtClean="0"/>
              <a:t>Überspannung</a:t>
            </a:r>
            <a:endParaRPr lang="de-DE" sz="1600" dirty="0"/>
          </a:p>
          <a:p>
            <a:pPr marL="285750" indent="-285750">
              <a:buFont typeface="Wingdings" panose="05000000000000000000" pitchFamily="2" charset="2"/>
              <a:buChar char="§"/>
            </a:pPr>
            <a:r>
              <a:rPr lang="de-DE" sz="1600" dirty="0" smtClean="0"/>
              <a:t>Datenrettungskosten</a:t>
            </a:r>
            <a:endParaRPr lang="de-DE" sz="1600" dirty="0"/>
          </a:p>
          <a:p>
            <a:pPr marL="285750" indent="-285750">
              <a:buFont typeface="Wingdings" panose="05000000000000000000" pitchFamily="2" charset="2"/>
              <a:buChar char="§"/>
            </a:pPr>
            <a:r>
              <a:rPr lang="de-DE" sz="1600" dirty="0"/>
              <a:t>Schäden durch Rauch-, Ruß-, Seng- und </a:t>
            </a:r>
            <a:r>
              <a:rPr lang="de-DE" sz="1600" dirty="0" smtClean="0"/>
              <a:t>Schmorschäden</a:t>
            </a:r>
            <a:endParaRPr lang="de-DE" sz="1600" dirty="0"/>
          </a:p>
          <a:p>
            <a:pPr marL="285750" indent="-285750">
              <a:buFont typeface="Wingdings" panose="05000000000000000000" pitchFamily="2" charset="2"/>
              <a:buChar char="§"/>
            </a:pPr>
            <a:r>
              <a:rPr lang="de-DE" sz="1600" dirty="0"/>
              <a:t>Schäden durch Diebstahl von Gegenständen aus </a:t>
            </a:r>
            <a:r>
              <a:rPr lang="de-DE" sz="1600" dirty="0" smtClean="0"/>
              <a:t>Kfz</a:t>
            </a:r>
            <a:endParaRPr lang="de-DE" sz="1600" dirty="0"/>
          </a:p>
          <a:p>
            <a:pPr marL="285750" indent="-285750">
              <a:buFont typeface="Wingdings" panose="05000000000000000000" pitchFamily="2" charset="2"/>
              <a:buChar char="§"/>
            </a:pPr>
            <a:r>
              <a:rPr lang="de-DE" sz="1600" dirty="0"/>
              <a:t>Erhöhung Wertsachenanteil </a:t>
            </a:r>
          </a:p>
          <a:p>
            <a:pPr marL="285750" indent="-285750">
              <a:buFont typeface="Wingdings" panose="05000000000000000000" pitchFamily="2" charset="2"/>
              <a:buChar char="§"/>
            </a:pPr>
            <a:r>
              <a:rPr lang="de-DE" sz="1600" dirty="0"/>
              <a:t>etc</a:t>
            </a:r>
            <a:r>
              <a:rPr lang="de-DE" sz="1600" dirty="0" smtClean="0"/>
              <a:t>.</a:t>
            </a:r>
          </a:p>
          <a:p>
            <a:pPr marL="285750" indent="-285750">
              <a:buFont typeface="Wingdings" panose="05000000000000000000" pitchFamily="2" charset="2"/>
              <a:buChar char="§"/>
            </a:pPr>
            <a:endParaRPr lang="de-DE" sz="1600" dirty="0"/>
          </a:p>
          <a:p>
            <a:r>
              <a:rPr lang="de-DE" sz="1600" dirty="0"/>
              <a:t>Teilweise ist die Entschädigung je Versicherungsfall auf </a:t>
            </a:r>
            <a:r>
              <a:rPr lang="de-DE" sz="1600" dirty="0" smtClean="0"/>
              <a:t>einen bestimmten </a:t>
            </a:r>
            <a:r>
              <a:rPr lang="de-DE" sz="1600" dirty="0"/>
              <a:t>Prozentsatz der VS oder auf </a:t>
            </a:r>
            <a:r>
              <a:rPr lang="de-DE" sz="1600" dirty="0" smtClean="0"/>
              <a:t>einen bestimmten </a:t>
            </a:r>
            <a:r>
              <a:rPr lang="de-DE" sz="1600" dirty="0"/>
              <a:t>Betrag beschränkt </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155042442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94</a:t>
            </a:fld>
            <a:endParaRPr lang="de-DE"/>
          </a:p>
        </p:txBody>
      </p:sp>
      <p:sp>
        <p:nvSpPr>
          <p:cNvPr id="3" name="Textplatzhalter 2"/>
          <p:cNvSpPr>
            <a:spLocks noGrp="1"/>
          </p:cNvSpPr>
          <p:nvPr>
            <p:ph type="body" sz="quarter" idx="10"/>
          </p:nvPr>
        </p:nvSpPr>
        <p:spPr/>
        <p:txBody>
          <a:bodyPr/>
          <a:lstStyle/>
          <a:p>
            <a:r>
              <a:rPr lang="de-DE" dirty="0" smtClean="0"/>
              <a:t>Zusätzlich versicherbare Gefahren - Fahrraddiebstahl</a:t>
            </a:r>
            <a:endParaRPr lang="de-DE" dirty="0"/>
          </a:p>
        </p:txBody>
      </p:sp>
      <p:sp>
        <p:nvSpPr>
          <p:cNvPr id="4" name="Textplatzhalter 3"/>
          <p:cNvSpPr>
            <a:spLocks noGrp="1"/>
          </p:cNvSpPr>
          <p:nvPr>
            <p:ph type="body" sz="half" idx="2"/>
          </p:nvPr>
        </p:nvSpPr>
        <p:spPr/>
        <p:txBody>
          <a:bodyPr/>
          <a:lstStyle/>
          <a:p>
            <a:r>
              <a:rPr lang="de-DE" sz="1600" dirty="0"/>
              <a:t>Ersetzt werden Schäden durch Diebstahl, wenn:</a:t>
            </a:r>
            <a:br>
              <a:rPr lang="de-DE" sz="1600" dirty="0"/>
            </a:br>
            <a:endParaRPr lang="de-DE" sz="1600" dirty="0"/>
          </a:p>
          <a:p>
            <a:pPr marL="285750" indent="-285750">
              <a:buFont typeface="Wingdings" panose="05000000000000000000" pitchFamily="2" charset="2"/>
              <a:buChar char="§"/>
            </a:pPr>
            <a:r>
              <a:rPr lang="de-DE" sz="1600" dirty="0"/>
              <a:t>der Diebstahl zwischen 06.00 und 22.00 Uhr geschah und</a:t>
            </a:r>
            <a:br>
              <a:rPr lang="de-DE" sz="1600" dirty="0"/>
            </a:br>
            <a:r>
              <a:rPr lang="de-DE" sz="1600" dirty="0"/>
              <a:t>das Fahrrad durch ein Schloss gesichert war</a:t>
            </a:r>
            <a:br>
              <a:rPr lang="de-DE" sz="1600" dirty="0"/>
            </a:br>
            <a:endParaRPr lang="de-DE" sz="1600" dirty="0"/>
          </a:p>
          <a:p>
            <a:r>
              <a:rPr lang="de-DE" sz="1600" dirty="0"/>
              <a:t>oder außerhalb dieser Zeiten, wenn:</a:t>
            </a:r>
            <a:br>
              <a:rPr lang="de-DE" sz="1600" dirty="0"/>
            </a:br>
            <a:endParaRPr lang="de-DE" sz="1600" dirty="0"/>
          </a:p>
          <a:p>
            <a:pPr marL="285750" indent="-285750">
              <a:buFont typeface="Wingdings" panose="05000000000000000000" pitchFamily="2" charset="2"/>
              <a:buChar char="§"/>
            </a:pPr>
            <a:r>
              <a:rPr lang="de-DE" sz="1600" dirty="0"/>
              <a:t>das Fahrrad noch benutzt werden sollte (nur vorübergehend abgestellt)</a:t>
            </a:r>
          </a:p>
          <a:p>
            <a:pPr marL="285750" indent="-285750">
              <a:buFont typeface="Wingdings" panose="05000000000000000000" pitchFamily="2" charset="2"/>
              <a:buChar char="§"/>
            </a:pPr>
            <a:r>
              <a:rPr lang="de-DE" sz="1600" dirty="0"/>
              <a:t>das Fahrrad in einem Fahrradabstellraum stand</a:t>
            </a:r>
          </a:p>
          <a:p>
            <a:pPr marL="285750" indent="-285750">
              <a:buFont typeface="Wingdings" panose="05000000000000000000" pitchFamily="2" charset="2"/>
              <a:buChar char="§"/>
            </a:pPr>
            <a:endParaRPr lang="de-DE" sz="1600" dirty="0"/>
          </a:p>
          <a:p>
            <a:r>
              <a:rPr lang="de-DE" sz="1600" dirty="0" smtClean="0"/>
              <a:t>Die Entschädigung ist je </a:t>
            </a:r>
            <a:r>
              <a:rPr lang="de-DE" sz="1600" dirty="0"/>
              <a:t>Versicherungsfall auf </a:t>
            </a:r>
            <a:r>
              <a:rPr lang="de-DE" sz="1600" dirty="0" smtClean="0"/>
              <a:t>einen bestimmten </a:t>
            </a:r>
            <a:r>
              <a:rPr lang="de-DE" sz="1600" dirty="0"/>
              <a:t>Prozentsatz der VS oder auf </a:t>
            </a:r>
            <a:r>
              <a:rPr lang="de-DE" sz="1600" dirty="0" smtClean="0"/>
              <a:t>einen bestimmten </a:t>
            </a:r>
            <a:r>
              <a:rPr lang="de-DE" sz="1600" dirty="0"/>
              <a:t>Betrag beschränkt </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251301440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95</a:t>
            </a:fld>
            <a:endParaRPr lang="de-DE"/>
          </a:p>
        </p:txBody>
      </p:sp>
      <p:sp>
        <p:nvSpPr>
          <p:cNvPr id="3" name="Textplatzhalter 2"/>
          <p:cNvSpPr>
            <a:spLocks noGrp="1"/>
          </p:cNvSpPr>
          <p:nvPr>
            <p:ph type="body" sz="quarter" idx="10"/>
          </p:nvPr>
        </p:nvSpPr>
        <p:spPr/>
        <p:txBody>
          <a:bodyPr/>
          <a:lstStyle/>
          <a:p>
            <a:r>
              <a:rPr lang="de-DE" dirty="0" smtClean="0"/>
              <a:t>Ergänzende Versicherungsverträge - Elementarschaden</a:t>
            </a:r>
            <a:endParaRPr lang="de-DE" dirty="0"/>
          </a:p>
        </p:txBody>
      </p:sp>
      <p:sp>
        <p:nvSpPr>
          <p:cNvPr id="4" name="Textplatzhalter 3"/>
          <p:cNvSpPr>
            <a:spLocks noGrp="1"/>
          </p:cNvSpPr>
          <p:nvPr>
            <p:ph type="body" sz="half" idx="2"/>
          </p:nvPr>
        </p:nvSpPr>
        <p:spPr/>
        <p:txBody>
          <a:bodyPr/>
          <a:lstStyle/>
          <a:p>
            <a:r>
              <a:rPr lang="de-DE" sz="1600" dirty="0"/>
              <a:t>Ersetzt werden Schäden durch:</a:t>
            </a:r>
          </a:p>
          <a:p>
            <a:pPr marL="285750" indent="-285750">
              <a:buFont typeface="Wingdings" panose="05000000000000000000" pitchFamily="2" charset="2"/>
              <a:buChar char="§"/>
            </a:pPr>
            <a:r>
              <a:rPr lang="de-DE" sz="1600" dirty="0"/>
              <a:t>Überschwemmung</a:t>
            </a:r>
          </a:p>
          <a:p>
            <a:pPr marL="285750" indent="-285750">
              <a:buFont typeface="Wingdings" panose="05000000000000000000" pitchFamily="2" charset="2"/>
              <a:buChar char="§"/>
            </a:pPr>
            <a:r>
              <a:rPr lang="de-DE" sz="1600" dirty="0"/>
              <a:t>Lawinen</a:t>
            </a:r>
          </a:p>
          <a:p>
            <a:pPr marL="285750" indent="-285750">
              <a:buFont typeface="Wingdings" panose="05000000000000000000" pitchFamily="2" charset="2"/>
              <a:buChar char="§"/>
            </a:pPr>
            <a:r>
              <a:rPr lang="de-DE" sz="1600" dirty="0"/>
              <a:t>Schneedruck</a:t>
            </a:r>
          </a:p>
          <a:p>
            <a:pPr marL="285750" indent="-285750">
              <a:buFont typeface="Wingdings" panose="05000000000000000000" pitchFamily="2" charset="2"/>
              <a:buChar char="§"/>
            </a:pPr>
            <a:r>
              <a:rPr lang="de-DE" sz="1600" dirty="0"/>
              <a:t>Erdbeben</a:t>
            </a:r>
          </a:p>
          <a:p>
            <a:pPr marL="285750" indent="-285750">
              <a:buFont typeface="Wingdings" panose="05000000000000000000" pitchFamily="2" charset="2"/>
              <a:buChar char="§"/>
            </a:pPr>
            <a:r>
              <a:rPr lang="de-DE" sz="1600" dirty="0"/>
              <a:t>Erdsenkung</a:t>
            </a:r>
          </a:p>
          <a:p>
            <a:pPr marL="285750" indent="-285750">
              <a:buFont typeface="Wingdings" panose="05000000000000000000" pitchFamily="2" charset="2"/>
              <a:buChar char="§"/>
            </a:pPr>
            <a:r>
              <a:rPr lang="de-DE" sz="1600" dirty="0"/>
              <a:t>Erdrutsch</a:t>
            </a:r>
          </a:p>
          <a:p>
            <a:pPr marL="285750" indent="-285750">
              <a:buFont typeface="Wingdings" panose="05000000000000000000" pitchFamily="2" charset="2"/>
              <a:buChar char="§"/>
            </a:pPr>
            <a:r>
              <a:rPr lang="de-DE" sz="1600" dirty="0"/>
              <a:t>Vulkanausbruch</a:t>
            </a:r>
          </a:p>
          <a:p>
            <a:pPr marL="285750" indent="-285750">
              <a:buFont typeface="Wingdings" panose="05000000000000000000" pitchFamily="2" charset="2"/>
              <a:buChar char="§"/>
            </a:pPr>
            <a:r>
              <a:rPr lang="de-DE" sz="1600" dirty="0"/>
              <a:t>Rückstau</a:t>
            </a:r>
          </a:p>
          <a:p>
            <a:pPr marL="285750" indent="-285750">
              <a:buFont typeface="Wingdings" panose="05000000000000000000" pitchFamily="2" charset="2"/>
              <a:buChar char="§"/>
            </a:pPr>
            <a:endParaRPr lang="de-DE" sz="1600" dirty="0"/>
          </a:p>
          <a:p>
            <a:r>
              <a:rPr lang="de-DE" sz="1600" dirty="0"/>
              <a:t>Ein Selbstbehalt ist regelmäßig </a:t>
            </a:r>
            <a:r>
              <a:rPr lang="de-DE" sz="1600" dirty="0" smtClean="0"/>
              <a:t>vorgesehen! </a:t>
            </a:r>
          </a:p>
          <a:p>
            <a:r>
              <a:rPr lang="de-DE" sz="1600" dirty="0" smtClean="0"/>
              <a:t>Bei der Abfrage nach Vorschäden wird meist nach den Ereignissen in den letzten 10 Jahren gefragt.</a:t>
            </a:r>
            <a:endParaRPr lang="de-DE" sz="1600" dirty="0"/>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291853357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96</a:t>
            </a:fld>
            <a:endParaRPr lang="de-DE"/>
          </a:p>
        </p:txBody>
      </p:sp>
      <p:sp>
        <p:nvSpPr>
          <p:cNvPr id="3" name="Textplatzhalter 2"/>
          <p:cNvSpPr>
            <a:spLocks noGrp="1"/>
          </p:cNvSpPr>
          <p:nvPr>
            <p:ph type="body" sz="quarter" idx="10"/>
          </p:nvPr>
        </p:nvSpPr>
        <p:spPr/>
        <p:txBody>
          <a:bodyPr/>
          <a:lstStyle/>
          <a:p>
            <a:r>
              <a:rPr lang="de-DE" dirty="0" smtClean="0"/>
              <a:t>Ergänzende Versicherungsverträge - Glasversicherung</a:t>
            </a:r>
            <a:endParaRPr lang="de-DE" dirty="0"/>
          </a:p>
        </p:txBody>
      </p:sp>
      <p:sp>
        <p:nvSpPr>
          <p:cNvPr id="4" name="Textplatzhalter 3"/>
          <p:cNvSpPr>
            <a:spLocks noGrp="1"/>
          </p:cNvSpPr>
          <p:nvPr>
            <p:ph type="body" sz="half" idx="2"/>
          </p:nvPr>
        </p:nvSpPr>
        <p:spPr>
          <a:xfrm>
            <a:off x="369357" y="2247681"/>
            <a:ext cx="11343218" cy="470581"/>
          </a:xfrm>
        </p:spPr>
        <p:txBody>
          <a:bodyPr/>
          <a:lstStyle/>
          <a:p>
            <a:r>
              <a:rPr lang="de-DE" sz="1600" dirty="0"/>
              <a:t>Versichert sind Gebäude- und Mobiliarverglasungen durch Zerbrechen einschließlich der Kosten einer </a:t>
            </a:r>
            <a:r>
              <a:rPr lang="de-DE" sz="1600" dirty="0" smtClean="0"/>
              <a:t>Notverglasung</a:t>
            </a:r>
            <a:endParaRPr lang="de-DE" sz="1600" dirty="0"/>
          </a:p>
        </p:txBody>
      </p:sp>
      <p:sp>
        <p:nvSpPr>
          <p:cNvPr id="5" name="Titel 4"/>
          <p:cNvSpPr>
            <a:spLocks noGrp="1"/>
          </p:cNvSpPr>
          <p:nvPr>
            <p:ph type="title"/>
          </p:nvPr>
        </p:nvSpPr>
        <p:spPr/>
        <p:txBody>
          <a:bodyPr/>
          <a:lstStyle/>
          <a:p>
            <a:r>
              <a:rPr lang="de-DE" dirty="0"/>
              <a:t>Beraterausbildung | Hausrat</a:t>
            </a:r>
          </a:p>
        </p:txBody>
      </p:sp>
      <p:sp>
        <p:nvSpPr>
          <p:cNvPr id="6" name="Text Box 20"/>
          <p:cNvSpPr txBox="1">
            <a:spLocks noChangeArrowheads="1"/>
          </p:cNvSpPr>
          <p:nvPr/>
        </p:nvSpPr>
        <p:spPr bwMode="auto">
          <a:xfrm>
            <a:off x="2231938" y="5044768"/>
            <a:ext cx="3671887"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Mobiliarverglasung</a:t>
            </a:r>
          </a:p>
        </p:txBody>
      </p:sp>
      <p:sp>
        <p:nvSpPr>
          <p:cNvPr id="7" name="Text Box 21"/>
          <p:cNvSpPr txBox="1">
            <a:spLocks noChangeArrowheads="1"/>
          </p:cNvSpPr>
          <p:nvPr/>
        </p:nvSpPr>
        <p:spPr bwMode="auto">
          <a:xfrm>
            <a:off x="2231938" y="5386081"/>
            <a:ext cx="3671887" cy="649287"/>
          </a:xfrm>
          <a:prstGeom prst="rect">
            <a:avLst/>
          </a:prstGeom>
          <a:noFill/>
          <a:ln w="9525" algn="ctr">
            <a:solidFill>
              <a:srgbClr val="1D2D4B"/>
            </a:solidFill>
            <a:miter lim="800000"/>
            <a:headEnd/>
            <a:tailEnd/>
          </a:ln>
        </p:spPr>
        <p:txBody>
          <a:bodyPr>
            <a:spAutoFit/>
          </a:bodyPr>
          <a:lstStyle/>
          <a:p>
            <a:pPr marL="273050" indent="-273050" algn="l">
              <a:spcBef>
                <a:spcPct val="50000"/>
              </a:spcBef>
              <a:buFont typeface="Wingdings" pitchFamily="2" charset="2"/>
              <a:buChar char="§"/>
            </a:pPr>
            <a:r>
              <a:rPr lang="de-DE" sz="1200">
                <a:solidFill>
                  <a:srgbClr val="1D2D4B"/>
                </a:solidFill>
              </a:rPr>
              <a:t>Glasscheiben von Bildern, Schränken, Vitrinen, Wand- und Schrankspiegel, Sichtfenster von Öfen</a:t>
            </a:r>
          </a:p>
        </p:txBody>
      </p:sp>
      <p:sp>
        <p:nvSpPr>
          <p:cNvPr id="8" name="Text Box 22"/>
          <p:cNvSpPr txBox="1">
            <a:spLocks noChangeArrowheads="1"/>
          </p:cNvSpPr>
          <p:nvPr/>
        </p:nvSpPr>
        <p:spPr bwMode="auto">
          <a:xfrm>
            <a:off x="6265775" y="5044768"/>
            <a:ext cx="3671888" cy="284163"/>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200" b="1">
                <a:solidFill>
                  <a:srgbClr val="1D2D4B"/>
                </a:solidFill>
              </a:rPr>
              <a:t>Gebäudeverglasung</a:t>
            </a:r>
          </a:p>
        </p:txBody>
      </p:sp>
      <p:sp>
        <p:nvSpPr>
          <p:cNvPr id="9" name="Text Box 23"/>
          <p:cNvSpPr txBox="1">
            <a:spLocks noChangeArrowheads="1"/>
          </p:cNvSpPr>
          <p:nvPr/>
        </p:nvSpPr>
        <p:spPr bwMode="auto">
          <a:xfrm>
            <a:off x="6265775" y="5386081"/>
            <a:ext cx="3671888" cy="649287"/>
          </a:xfrm>
          <a:prstGeom prst="rect">
            <a:avLst/>
          </a:prstGeom>
          <a:noFill/>
          <a:ln w="9525" algn="ctr">
            <a:solidFill>
              <a:srgbClr val="1D2D4B"/>
            </a:solidFill>
            <a:miter lim="800000"/>
            <a:headEnd/>
            <a:tailEnd/>
          </a:ln>
        </p:spPr>
        <p:txBody>
          <a:bodyPr>
            <a:spAutoFit/>
          </a:bodyPr>
          <a:lstStyle/>
          <a:p>
            <a:pPr marL="273050" indent="-273050" algn="l">
              <a:spcBef>
                <a:spcPct val="50000"/>
              </a:spcBef>
              <a:buFont typeface="Wingdings" pitchFamily="2" charset="2"/>
              <a:buChar char="§"/>
            </a:pPr>
            <a:r>
              <a:rPr lang="de-DE" sz="1200">
                <a:solidFill>
                  <a:srgbClr val="1D2D4B"/>
                </a:solidFill>
              </a:rPr>
              <a:t>Glasscheiben von Fenstern, Terrassen, Türen, Balkonen, Wintergärten, Duschkabinen, Glasbausteine</a:t>
            </a:r>
          </a:p>
        </p:txBody>
      </p:sp>
      <p:cxnSp>
        <p:nvCxnSpPr>
          <p:cNvPr id="10" name="AutoShape 14"/>
          <p:cNvCxnSpPr>
            <a:cxnSpLocks noChangeShapeType="1"/>
            <a:endCxn id="6" idx="0"/>
          </p:cNvCxnSpPr>
          <p:nvPr/>
        </p:nvCxnSpPr>
        <p:spPr bwMode="auto">
          <a:xfrm rot="10800000" flipV="1">
            <a:off x="4067883" y="4147176"/>
            <a:ext cx="2015331" cy="897592"/>
          </a:xfrm>
          <a:prstGeom prst="bentConnector2">
            <a:avLst/>
          </a:prstGeom>
          <a:noFill/>
          <a:ln w="9525">
            <a:solidFill>
              <a:schemeClr val="tx1"/>
            </a:solidFill>
            <a:miter lim="800000"/>
            <a:headEnd/>
            <a:tailEnd type="triangle" w="med" len="med"/>
          </a:ln>
        </p:spPr>
      </p:cxnSp>
      <p:cxnSp>
        <p:nvCxnSpPr>
          <p:cNvPr id="11" name="AutoShape 15"/>
          <p:cNvCxnSpPr>
            <a:cxnSpLocks noChangeShapeType="1"/>
            <a:endCxn id="8" idx="0"/>
          </p:cNvCxnSpPr>
          <p:nvPr/>
        </p:nvCxnSpPr>
        <p:spPr bwMode="auto">
          <a:xfrm>
            <a:off x="6086387" y="4147177"/>
            <a:ext cx="2015332" cy="897591"/>
          </a:xfrm>
          <a:prstGeom prst="bentConnector2">
            <a:avLst/>
          </a:prstGeom>
          <a:noFill/>
          <a:ln w="9525">
            <a:solidFill>
              <a:schemeClr val="tx1"/>
            </a:solidFill>
            <a:miter lim="800000"/>
            <a:headEnd/>
            <a:tailEnd type="triangle" w="med" len="med"/>
          </a:ln>
        </p:spPr>
      </p:cxnSp>
      <p:pic>
        <p:nvPicPr>
          <p:cNvPr id="21" name="Picture 8" descr="glasbruch01"/>
          <p:cNvPicPr>
            <a:picLocks noChangeAspect="1" noChangeArrowheads="1"/>
          </p:cNvPicPr>
          <p:nvPr/>
        </p:nvPicPr>
        <p:blipFill>
          <a:blip r:embed="rId2" cstate="print"/>
          <a:srcRect/>
          <a:stretch>
            <a:fillRect/>
          </a:stretch>
        </p:blipFill>
        <p:spPr bwMode="auto">
          <a:xfrm>
            <a:off x="4852097" y="2796138"/>
            <a:ext cx="2372963" cy="1212641"/>
          </a:xfrm>
          <a:prstGeom prst="rect">
            <a:avLst/>
          </a:prstGeom>
          <a:noFill/>
          <a:effectLst>
            <a:outerShdw dist="71842" dir="2700000" algn="ctr" rotWithShape="0">
              <a:srgbClr val="808080">
                <a:alpha val="50000"/>
              </a:srgbClr>
            </a:outerShdw>
          </a:effectLst>
        </p:spPr>
      </p:pic>
    </p:spTree>
    <p:extLst>
      <p:ext uri="{BB962C8B-B14F-4D97-AF65-F5344CB8AC3E}">
        <p14:creationId xmlns:p14="http://schemas.microsoft.com/office/powerpoint/2010/main" val="393107911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97</a:t>
            </a:fld>
            <a:endParaRPr lang="de-DE"/>
          </a:p>
        </p:txBody>
      </p:sp>
      <p:sp>
        <p:nvSpPr>
          <p:cNvPr id="3" name="Textplatzhalter 2"/>
          <p:cNvSpPr>
            <a:spLocks noGrp="1"/>
          </p:cNvSpPr>
          <p:nvPr>
            <p:ph type="body" sz="quarter" idx="10"/>
          </p:nvPr>
        </p:nvSpPr>
        <p:spPr/>
        <p:txBody>
          <a:bodyPr/>
          <a:lstStyle/>
          <a:p>
            <a:r>
              <a:rPr lang="de-DE" dirty="0" smtClean="0"/>
              <a:t>Ergänzende Versicherungsverträge - Glasversicherung</a:t>
            </a:r>
            <a:endParaRPr lang="de-DE" dirty="0"/>
          </a:p>
        </p:txBody>
      </p:sp>
      <p:sp>
        <p:nvSpPr>
          <p:cNvPr id="4" name="Textplatzhalter 3"/>
          <p:cNvSpPr>
            <a:spLocks noGrp="1"/>
          </p:cNvSpPr>
          <p:nvPr>
            <p:ph type="body" sz="half" idx="2"/>
          </p:nvPr>
        </p:nvSpPr>
        <p:spPr/>
        <p:txBody>
          <a:bodyPr/>
          <a:lstStyle/>
          <a:p>
            <a:r>
              <a:rPr lang="de-DE" sz="1600" dirty="0" smtClean="0"/>
              <a:t>Ausschlüsse:</a:t>
            </a:r>
          </a:p>
          <a:p>
            <a:endParaRPr lang="de-DE" sz="1600" dirty="0"/>
          </a:p>
          <a:p>
            <a:pPr marL="285750" indent="-285750">
              <a:buFont typeface="Wingdings" panose="05000000000000000000" pitchFamily="2" charset="2"/>
              <a:buChar char="§"/>
            </a:pPr>
            <a:r>
              <a:rPr lang="de-DE" sz="1600" dirty="0"/>
              <a:t>bei Vertragsabschluss bereits beschädigte Sachen</a:t>
            </a:r>
          </a:p>
          <a:p>
            <a:pPr marL="285750" indent="-285750">
              <a:buFont typeface="Wingdings" panose="05000000000000000000" pitchFamily="2" charset="2"/>
              <a:buChar char="§"/>
            </a:pPr>
            <a:r>
              <a:rPr lang="de-DE" sz="1600" dirty="0"/>
              <a:t>Beschädigungen an der Oberfläche und an den Kanten</a:t>
            </a:r>
            <a:br>
              <a:rPr lang="de-DE" sz="1600" dirty="0"/>
            </a:br>
            <a:r>
              <a:rPr lang="de-DE" sz="1600" dirty="0"/>
              <a:t>(Kratzer, Schrammen, Muschelausbrüche) </a:t>
            </a:r>
          </a:p>
          <a:p>
            <a:pPr marL="285750" indent="-285750">
              <a:buFont typeface="Wingdings" panose="05000000000000000000" pitchFamily="2" charset="2"/>
              <a:buChar char="§"/>
            </a:pPr>
            <a:r>
              <a:rPr lang="de-DE" sz="1600" dirty="0" err="1"/>
              <a:t>Undichtwerden</a:t>
            </a:r>
            <a:r>
              <a:rPr lang="de-DE" sz="1600" dirty="0"/>
              <a:t> der Abdichtungen von Isolierverglasungen</a:t>
            </a:r>
          </a:p>
          <a:p>
            <a:pPr marL="285750" indent="-285750">
              <a:buFont typeface="Wingdings" panose="05000000000000000000" pitchFamily="2" charset="2"/>
              <a:buChar char="§"/>
            </a:pPr>
            <a:r>
              <a:rPr lang="de-DE" sz="1600" dirty="0"/>
              <a:t>durch Brand, Blitzschlag, Explosion, Anprall oder Absturz eines Luftfahrzeuges, seiner Teile oder seiner Ladung oder durch Löschen, Niederreißen oder Ausräumen bei diesen Ereignissen</a:t>
            </a:r>
          </a:p>
          <a:p>
            <a:pPr marL="285750" indent="-285750">
              <a:buFont typeface="Wingdings" panose="05000000000000000000" pitchFamily="2" charset="2"/>
              <a:buChar char="§"/>
            </a:pPr>
            <a:r>
              <a:rPr lang="de-DE" sz="1600" dirty="0"/>
              <a:t>durch Krieg, innere Unruhen etc.</a:t>
            </a:r>
          </a:p>
          <a:p>
            <a:pPr marL="285750" indent="-285750">
              <a:buFont typeface="Wingdings" panose="05000000000000000000" pitchFamily="2" charset="2"/>
              <a:buChar char="§"/>
            </a:pPr>
            <a:r>
              <a:rPr lang="de-DE" sz="1600" dirty="0"/>
              <a:t>ggf. Eintrübungen (Blindwerden von Scheiben)</a:t>
            </a:r>
          </a:p>
          <a:p>
            <a:pPr marL="285750" indent="-285750">
              <a:buFont typeface="Wingdings" panose="05000000000000000000" pitchFamily="2" charset="2"/>
              <a:buChar char="§"/>
            </a:pPr>
            <a:r>
              <a:rPr lang="de-DE" sz="1600" dirty="0"/>
              <a:t>ggf. Beschädigungen der Rahmen und Fassungen</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423537919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98</a:t>
            </a:fld>
            <a:endParaRPr lang="de-DE"/>
          </a:p>
        </p:txBody>
      </p:sp>
      <p:sp>
        <p:nvSpPr>
          <p:cNvPr id="3" name="Textplatzhalter 2"/>
          <p:cNvSpPr>
            <a:spLocks noGrp="1"/>
          </p:cNvSpPr>
          <p:nvPr>
            <p:ph type="body" sz="quarter" idx="10"/>
          </p:nvPr>
        </p:nvSpPr>
        <p:spPr/>
        <p:txBody>
          <a:bodyPr/>
          <a:lstStyle/>
          <a:p>
            <a:r>
              <a:rPr lang="de-DE" dirty="0" smtClean="0"/>
              <a:t>Versicherungsort</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r>
              <a:rPr lang="de-DE" sz="1600" dirty="0"/>
              <a:t>der im Vertrag bezeichnete Risikoort (Wohnung</a:t>
            </a:r>
            <a:r>
              <a:rPr lang="de-DE" sz="1600" dirty="0" smtClean="0"/>
              <a:t>)</a:t>
            </a:r>
            <a:endParaRPr lang="de-DE" sz="1600" dirty="0"/>
          </a:p>
          <a:p>
            <a:pPr marL="285750" indent="-285750">
              <a:buFont typeface="Wingdings" panose="05000000000000000000" pitchFamily="2" charset="2"/>
              <a:buChar char="§"/>
            </a:pPr>
            <a:r>
              <a:rPr lang="de-DE" sz="1600" dirty="0"/>
              <a:t>ausschließlich privat genutzte Nebenräume auf dem Versicherungsgrundstück sowie Loggien, Balkone und </a:t>
            </a:r>
            <a:r>
              <a:rPr lang="de-DE" sz="1600" dirty="0" smtClean="0"/>
              <a:t>Terrassen</a:t>
            </a:r>
            <a:endParaRPr lang="de-DE" sz="1600" dirty="0"/>
          </a:p>
          <a:p>
            <a:pPr marL="285750" indent="-285750">
              <a:buFont typeface="Wingdings" panose="05000000000000000000" pitchFamily="2" charset="2"/>
              <a:buChar char="§"/>
            </a:pPr>
            <a:r>
              <a:rPr lang="de-DE" sz="1600" dirty="0"/>
              <a:t>Garagen in der Nähe des Versicherungsortes sowie Waschmaschinen, Fahrräder, Kinderwagen und Wäschetrockner in Gemeinschaftsräumen, -kellern und </a:t>
            </a:r>
            <a:r>
              <a:rPr lang="de-DE" sz="1600" dirty="0" smtClean="0"/>
              <a:t>Hausfluren</a:t>
            </a:r>
            <a:endParaRPr lang="de-DE" sz="1600" dirty="0"/>
          </a:p>
          <a:p>
            <a:pPr marL="285750" indent="-285750">
              <a:buFont typeface="Wingdings" panose="05000000000000000000" pitchFamily="2" charset="2"/>
              <a:buChar char="§"/>
            </a:pPr>
            <a:r>
              <a:rPr lang="de-DE" sz="1600" dirty="0"/>
              <a:t>vorübergehend außerhalb der Wohnung befindliche Sachen über die </a:t>
            </a:r>
            <a:r>
              <a:rPr lang="de-DE" sz="1600" dirty="0" smtClean="0"/>
              <a:t>Außenversicherung</a:t>
            </a:r>
            <a:endParaRPr lang="de-DE" sz="1600" dirty="0"/>
          </a:p>
          <a:p>
            <a:pPr marL="285750" indent="-285750">
              <a:buFont typeface="Wingdings" panose="05000000000000000000" pitchFamily="2" charset="2"/>
              <a:buChar char="§"/>
            </a:pPr>
            <a:r>
              <a:rPr lang="de-DE" sz="1600" dirty="0"/>
              <a:t>bei Umzug an beiden Versicherungsorten (für max. 2 Monate)</a:t>
            </a:r>
          </a:p>
        </p:txBody>
      </p:sp>
      <p:sp>
        <p:nvSpPr>
          <p:cNvPr id="5" name="Titel 4"/>
          <p:cNvSpPr>
            <a:spLocks noGrp="1"/>
          </p:cNvSpPr>
          <p:nvPr>
            <p:ph type="title"/>
          </p:nvPr>
        </p:nvSpPr>
        <p:spPr/>
        <p:txBody>
          <a:bodyPr/>
          <a:lstStyle/>
          <a:p>
            <a:r>
              <a:rPr lang="de-DE" dirty="0"/>
              <a:t>Beraterausbildung | Hausrat</a:t>
            </a:r>
          </a:p>
        </p:txBody>
      </p:sp>
    </p:spTree>
    <p:extLst>
      <p:ext uri="{BB962C8B-B14F-4D97-AF65-F5344CB8AC3E}">
        <p14:creationId xmlns:p14="http://schemas.microsoft.com/office/powerpoint/2010/main" val="292851339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99</a:t>
            </a:fld>
            <a:endParaRPr lang="de-DE"/>
          </a:p>
        </p:txBody>
      </p:sp>
      <p:sp>
        <p:nvSpPr>
          <p:cNvPr id="3" name="Textplatzhalter 2"/>
          <p:cNvSpPr>
            <a:spLocks noGrp="1"/>
          </p:cNvSpPr>
          <p:nvPr>
            <p:ph type="body" sz="quarter" idx="10"/>
          </p:nvPr>
        </p:nvSpPr>
        <p:spPr/>
        <p:txBody>
          <a:bodyPr/>
          <a:lstStyle/>
          <a:p>
            <a:r>
              <a:rPr lang="de-DE" dirty="0" smtClean="0"/>
              <a:t>Ermittlung der Versicherungssumme</a:t>
            </a:r>
            <a:endParaRPr lang="de-DE" dirty="0"/>
          </a:p>
        </p:txBody>
      </p:sp>
      <p:sp>
        <p:nvSpPr>
          <p:cNvPr id="4" name="Textplatzhalter 3"/>
          <p:cNvSpPr>
            <a:spLocks noGrp="1"/>
          </p:cNvSpPr>
          <p:nvPr>
            <p:ph type="body" sz="half" idx="2"/>
          </p:nvPr>
        </p:nvSpPr>
        <p:spPr>
          <a:xfrm>
            <a:off x="369357" y="2247682"/>
            <a:ext cx="11343218" cy="1900370"/>
          </a:xfrm>
        </p:spPr>
        <p:txBody>
          <a:bodyPr/>
          <a:lstStyle/>
          <a:p>
            <a:pPr marL="285750" indent="-285750">
              <a:buFont typeface="Wingdings" panose="05000000000000000000" pitchFamily="2" charset="2"/>
              <a:buChar char="§"/>
            </a:pPr>
            <a:r>
              <a:rPr lang="de-DE" sz="1600" dirty="0"/>
              <a:t>Wertermittlungsbogen</a:t>
            </a:r>
            <a:br>
              <a:rPr lang="de-DE" sz="1600" dirty="0"/>
            </a:br>
            <a:endParaRPr lang="de-DE" sz="1600" dirty="0"/>
          </a:p>
          <a:p>
            <a:pPr marL="285750" indent="-285750">
              <a:buFont typeface="Wingdings" panose="05000000000000000000" pitchFamily="2" charset="2"/>
              <a:buChar char="§"/>
            </a:pPr>
            <a:r>
              <a:rPr lang="de-DE" sz="1600" dirty="0"/>
              <a:t>Wohnflächenberechnung</a:t>
            </a:r>
          </a:p>
          <a:p>
            <a:r>
              <a:rPr lang="de-DE" sz="1600" dirty="0"/>
              <a:t/>
            </a:r>
            <a:br>
              <a:rPr lang="de-DE" sz="1600" dirty="0"/>
            </a:br>
            <a:r>
              <a:rPr lang="de-DE" sz="1600" dirty="0"/>
              <a:t>Die Pauschalen liegen je nach Versicherer </a:t>
            </a:r>
            <a:r>
              <a:rPr lang="de-DE" sz="1600" dirty="0" smtClean="0"/>
              <a:t>zwischen € </a:t>
            </a:r>
            <a:r>
              <a:rPr lang="de-DE" sz="1600" dirty="0"/>
              <a:t>600 und € 750 je Quadratmeter Wohnfläche. </a:t>
            </a:r>
            <a:r>
              <a:rPr lang="de-DE" sz="1600" dirty="0" smtClean="0"/>
              <a:t>Üblicherweise </a:t>
            </a:r>
            <a:r>
              <a:rPr lang="de-DE" sz="1600" dirty="0"/>
              <a:t>gelten € 650 je Quadratmeter Wohnfläche.</a:t>
            </a:r>
          </a:p>
        </p:txBody>
      </p:sp>
      <p:sp>
        <p:nvSpPr>
          <p:cNvPr id="5" name="Titel 4"/>
          <p:cNvSpPr>
            <a:spLocks noGrp="1"/>
          </p:cNvSpPr>
          <p:nvPr>
            <p:ph type="title"/>
          </p:nvPr>
        </p:nvSpPr>
        <p:spPr/>
        <p:txBody>
          <a:bodyPr/>
          <a:lstStyle/>
          <a:p>
            <a:r>
              <a:rPr lang="de-DE" dirty="0"/>
              <a:t>Beraterausbildung | Hausrat</a:t>
            </a:r>
          </a:p>
        </p:txBody>
      </p:sp>
      <p:sp>
        <p:nvSpPr>
          <p:cNvPr id="6" name="Text Box 20"/>
          <p:cNvSpPr txBox="1">
            <a:spLocks noChangeArrowheads="1"/>
          </p:cNvSpPr>
          <p:nvPr/>
        </p:nvSpPr>
        <p:spPr bwMode="auto">
          <a:xfrm>
            <a:off x="4223587" y="5207496"/>
            <a:ext cx="3744912" cy="338554"/>
          </a:xfrm>
          <a:prstGeom prst="rect">
            <a:avLst/>
          </a:prstGeom>
          <a:solidFill>
            <a:srgbClr val="DDDDDD"/>
          </a:solidFill>
          <a:ln w="9525" algn="ctr">
            <a:solidFill>
              <a:srgbClr val="1D2D4B"/>
            </a:solidFill>
            <a:miter lim="800000"/>
            <a:headEnd/>
            <a:tailEnd/>
          </a:ln>
        </p:spPr>
        <p:txBody>
          <a:bodyPr>
            <a:spAutoFit/>
          </a:bodyPr>
          <a:lstStyle/>
          <a:p>
            <a:pPr algn="ctr">
              <a:spcBef>
                <a:spcPct val="50000"/>
              </a:spcBef>
            </a:pPr>
            <a:r>
              <a:rPr lang="de-DE" sz="1600" b="1">
                <a:solidFill>
                  <a:srgbClr val="1D2D4B"/>
                </a:solidFill>
              </a:rPr>
              <a:t>Unterversicherungsverzicht</a:t>
            </a:r>
          </a:p>
        </p:txBody>
      </p:sp>
      <p:cxnSp>
        <p:nvCxnSpPr>
          <p:cNvPr id="7" name="AutoShape 7"/>
          <p:cNvCxnSpPr>
            <a:cxnSpLocks noChangeShapeType="1"/>
            <a:endCxn id="6" idx="0"/>
          </p:cNvCxnSpPr>
          <p:nvPr/>
        </p:nvCxnSpPr>
        <p:spPr bwMode="auto">
          <a:xfrm>
            <a:off x="6096043" y="4159524"/>
            <a:ext cx="0" cy="1047972"/>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1628220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12678</Words>
  <Application>Microsoft Office PowerPoint</Application>
  <PresentationFormat>Breitbild</PresentationFormat>
  <Paragraphs>2549</Paragraphs>
  <Slides>263</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2</vt:i4>
      </vt:variant>
      <vt:variant>
        <vt:lpstr>Folientitel</vt:lpstr>
      </vt:variant>
      <vt:variant>
        <vt:i4>263</vt:i4>
      </vt:variant>
    </vt:vector>
  </HeadingPairs>
  <TitlesOfParts>
    <vt:vector size="272" baseType="lpstr">
      <vt:lpstr>ＭＳ Ｐゴシック</vt:lpstr>
      <vt:lpstr>Arial</vt:lpstr>
      <vt:lpstr>Arial (TT) Bold</vt:lpstr>
      <vt:lpstr>Calibri</vt:lpstr>
      <vt:lpstr>Symbol</vt:lpstr>
      <vt:lpstr>Wingdings</vt:lpstr>
      <vt:lpstr>Design_afm</vt:lpstr>
      <vt:lpstr>Acrobat Document</vt:lpstr>
      <vt:lpstr>Diagramm</vt:lpstr>
      <vt:lpstr>Beraterausbildung</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Hausrat</vt:lpstr>
      <vt:lpstr>Beraterausbildung | Wohngebäude</vt:lpstr>
      <vt:lpstr>Beraterausbildung | Hausrat</vt:lpstr>
      <vt:lpstr>Beraterausbildung | Hausrat</vt:lpstr>
      <vt:lpstr>Beraterausbildung | Hausrat</vt:lpstr>
      <vt:lpstr>Beraterausbildung | Hausrat</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Wohngebäude</vt:lpstr>
      <vt:lpstr>Beraterausbildung | Hausrat</vt:lpstr>
      <vt:lpstr>Beraterausbildung | Wohngebäude</vt:lpstr>
      <vt:lpstr>Beraterausbildung | Wohngebäude</vt:lpstr>
      <vt:lpstr>Beraterausbildung</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 | Unfall</vt:lpstr>
      <vt:lpstr>Beraterausbildung</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Unfall</vt:lpstr>
      <vt:lpstr>Beraterausbildung | Unfall</vt:lpstr>
      <vt:lpstr>Beraterausbildung | Unfall</vt:lpstr>
      <vt:lpstr>Beraterausbildung | Unfall</vt:lpstr>
      <vt:lpstr>Beraterausbildung | Kfz</vt:lpstr>
      <vt:lpstr>Beraterausbildung | Kfz</vt:lpstr>
      <vt:lpstr>Beraterausbildung | Kfz</vt:lpstr>
      <vt:lpstr>Beraterausbildung | Kfz</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Sventje Gregorowitsch</cp:lastModifiedBy>
  <cp:revision>60</cp:revision>
  <cp:lastPrinted>2019-08-21T13:01:55Z</cp:lastPrinted>
  <dcterms:created xsi:type="dcterms:W3CDTF">2022-04-08T12:13:21Z</dcterms:created>
  <dcterms:modified xsi:type="dcterms:W3CDTF">2022-04-28T12:30:10Z</dcterms:modified>
</cp:coreProperties>
</file>