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3" r:id="rId1"/>
    <p:sldMasterId id="2147483819" r:id="rId2"/>
  </p:sldMasterIdLst>
  <p:notesMasterIdLst>
    <p:notesMasterId r:id="rId24"/>
  </p:notesMasterIdLst>
  <p:handoutMasterIdLst>
    <p:handoutMasterId r:id="rId25"/>
  </p:handoutMasterIdLst>
  <p:sldIdLst>
    <p:sldId id="264" r:id="rId3"/>
    <p:sldId id="259" r:id="rId4"/>
    <p:sldId id="260" r:id="rId5"/>
    <p:sldId id="265" r:id="rId6"/>
    <p:sldId id="267" r:id="rId7"/>
    <p:sldId id="266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7" r:id="rId16"/>
    <p:sldId id="278" r:id="rId17"/>
    <p:sldId id="279" r:id="rId18"/>
    <p:sldId id="280" r:id="rId19"/>
    <p:sldId id="281" r:id="rId20"/>
    <p:sldId id="263" r:id="rId21"/>
    <p:sldId id="261" r:id="rId22"/>
    <p:sldId id="262" r:id="rId23"/>
  </p:sldIdLst>
  <p:sldSz cx="12192000" cy="6858000"/>
  <p:notesSz cx="6794500" cy="10007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0000"/>
    <a:srgbClr val="1D2D4B"/>
    <a:srgbClr val="137C9B"/>
    <a:srgbClr val="EDEDED"/>
    <a:srgbClr val="D0CECE"/>
    <a:srgbClr val="D6D6D6"/>
    <a:srgbClr val="AAA295"/>
    <a:srgbClr val="5C87AA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0" autoAdjust="0"/>
    <p:restoredTop sz="94870" autoAdjust="0"/>
  </p:normalViewPr>
  <p:slideViewPr>
    <p:cSldViewPr snapToGrid="0" showGuides="1">
      <p:cViewPr varScale="1">
        <p:scale>
          <a:sx n="116" d="100"/>
          <a:sy n="116" d="100"/>
        </p:scale>
        <p:origin x="102" y="708"/>
      </p:cViewPr>
      <p:guideLst>
        <p:guide orient="horz" pos="4315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24.10.2024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24.10.2024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1250950"/>
            <a:ext cx="6003925" cy="3378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816157"/>
            <a:ext cx="5435600" cy="39404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60911284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0040973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68053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4" pos="3863" userDrawn="1">
          <p15:clr>
            <a:srgbClr val="FBAE40"/>
          </p15:clr>
        </p15:guide>
        <p15:guide id="5" orient="horz" pos="1298" userDrawn="1">
          <p15:clr>
            <a:srgbClr val="FBAE40"/>
          </p15:clr>
        </p15:guide>
        <p15:guide id="6" orient="horz" pos="157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75322457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0" pos="3749" userDrawn="1">
          <p15:clr>
            <a:srgbClr val="FBAE40"/>
          </p15:clr>
        </p15:guide>
        <p15:guide id="3" pos="3863" userDrawn="1">
          <p15:clr>
            <a:srgbClr val="FBAE40"/>
          </p15:clr>
        </p15:guide>
        <p15:guide id="4" orient="horz" pos="1298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826491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86536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77071719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418643609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74318469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773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>
            <a:extLst/>
          </p:cNvPr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265804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002706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8971145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9580111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4797213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3493796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885231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91973831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268558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6317985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69156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833997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0624286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550705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975166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1185646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941956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386167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52963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069658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95947465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453573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739976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0565276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 smtClean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0479935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0566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 smtClean="0">
                <a:solidFill>
                  <a:srgbClr val="137C9B"/>
                </a:solidFill>
              </a:rPr>
              <a:t>Wir freuen uns darauf, Sie zu unterstützen! </a:t>
            </a:r>
            <a:endParaRPr lang="de-DE" altLang="de-DE" sz="2400" b="0" dirty="0">
              <a:solidFill>
                <a:srgbClr val="137C9B"/>
              </a:solidFill>
            </a:endParaRP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Am Musterplatz 123 | 54321 Musterstadt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mustermann@afm-gruppe.de | www.afm-gruppe.de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Geschäftsstelle Musterstadt | Manfred Mustermann</a:t>
            </a:r>
          </a:p>
          <a:p>
            <a:pPr algn="ctr">
              <a:defRPr/>
            </a:pPr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325700483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394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Rechteck 4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7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7645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mi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4275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294967295" orient="horz" pos="2160">
          <p15:clr>
            <a:srgbClr val="FBAE40"/>
          </p15:clr>
        </p15:guide>
        <p15:guide id="4294967295" orient="horz" pos="709">
          <p15:clr>
            <a:srgbClr val="FBAE40"/>
          </p15:clr>
        </p15:guide>
        <p15:guide id="4294967295" orient="horz" pos="1298">
          <p15:clr>
            <a:srgbClr val="FBAE40"/>
          </p15:clr>
        </p15:guide>
        <p15:guide id="4294967295" orient="horz" pos="1162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7835909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70989" y="2281237"/>
            <a:ext cx="11341586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6687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294967295" orient="horz" pos="2160">
          <p15:clr>
            <a:srgbClr val="FBAE40"/>
          </p15:clr>
        </p15:guide>
        <p15:guide id="4294967295" orient="horz" pos="709">
          <p15:clr>
            <a:srgbClr val="FBAE40"/>
          </p15:clr>
        </p15:guide>
        <p15:guide id="4294967295" orient="horz" pos="1298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9212" y="1803380"/>
            <a:ext cx="11343363" cy="441326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8023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294967295" orient="horz" pos="709">
          <p15:clr>
            <a:srgbClr val="FBAE40"/>
          </p15:clr>
        </p15:guide>
        <p15:guide id="4294967295" orient="horz" pos="1298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1773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736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294967295" orient="horz" pos="709">
          <p15:clr>
            <a:srgbClr val="FBAE40"/>
          </p15:clr>
        </p15:guide>
        <p15:guide id="4294967295" orient="horz" pos="1162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mit_Unterüberschrift_u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71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7458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48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294967295" orient="horz" pos="709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605" y="1809281"/>
            <a:ext cx="1134296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882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832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294967295" orient="horz" pos="709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945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3985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294967295" orient="horz" pos="709">
          <p15:clr>
            <a:srgbClr val="FBAE40"/>
          </p15:clr>
        </p15:guide>
        <p15:guide id="4294967295" orient="horz" pos="1298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850791"/>
            <a:ext cx="3325659" cy="46738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0"/>
          </p:nvPr>
        </p:nvSpPr>
        <p:spPr>
          <a:xfrm>
            <a:off x="4494524" y="1803381"/>
            <a:ext cx="4351411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8492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294967295" orient="horz" pos="709">
          <p15:clr>
            <a:srgbClr val="FBAE40"/>
          </p15:clr>
        </p15:guide>
        <p15:guide id="4294967295" orient="horz" pos="1162">
          <p15:clr>
            <a:srgbClr val="FBAE40"/>
          </p15:clr>
        </p15:guide>
        <p15:guide id="4294967295" orient="horz" pos="411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7221239" y="1797696"/>
            <a:ext cx="3183255" cy="422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693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294967295" orient="horz" pos="709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_Unterüberschrifte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2"/>
          </p:nvPr>
        </p:nvSpPr>
        <p:spPr>
          <a:xfrm>
            <a:off x="370036" y="2281237"/>
            <a:ext cx="11342539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1238" y="4183952"/>
            <a:ext cx="11351337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8" name="Textplatzhalter 3"/>
          <p:cNvSpPr>
            <a:spLocks noGrp="1"/>
          </p:cNvSpPr>
          <p:nvPr>
            <p:ph type="body" sz="half" idx="13"/>
          </p:nvPr>
        </p:nvSpPr>
        <p:spPr>
          <a:xfrm>
            <a:off x="341052" y="4704887"/>
            <a:ext cx="11371524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3469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3580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294967295" orient="horz" pos="709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117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294967295" orient="horz" pos="70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1203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 userDrawn="1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zeilige 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71549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48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294967295" orient="horz" pos="709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2484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294967295" orient="horz" pos="709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nanga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9281"/>
            <a:ext cx="11344128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4327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1"/>
          </p:nvPr>
        </p:nvSpPr>
        <p:spPr>
          <a:xfrm>
            <a:off x="379561" y="5752631"/>
            <a:ext cx="11333014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5925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294967295" orient="horz" pos="2160">
          <p15:clr>
            <a:srgbClr val="FBAE40"/>
          </p15:clr>
        </p15:guide>
        <p15:guide id="4294967295" orient="horz" pos="709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Unterüberschrift_Tex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4790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/>
          </p:nvPr>
        </p:nvSpPr>
        <p:spPr>
          <a:xfrm>
            <a:off x="368454" y="2281237"/>
            <a:ext cx="11344122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803" y="4674327"/>
            <a:ext cx="1134477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1191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294967295" orient="horz" pos="70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90844845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8869264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23774556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8" r:id="rId2"/>
    <p:sldLayoutId id="2147483767" r:id="rId3"/>
    <p:sldLayoutId id="2147483705" r:id="rId4"/>
    <p:sldLayoutId id="2147483778" r:id="rId5"/>
    <p:sldLayoutId id="2147483765" r:id="rId6"/>
    <p:sldLayoutId id="2147483766" r:id="rId7"/>
    <p:sldLayoutId id="2147483785" r:id="rId8"/>
    <p:sldLayoutId id="2147483786" r:id="rId9"/>
    <p:sldLayoutId id="2147483691" r:id="rId10"/>
    <p:sldLayoutId id="2147483813" r:id="rId11"/>
    <p:sldLayoutId id="2147483787" r:id="rId12"/>
    <p:sldLayoutId id="2147483788" r:id="rId13"/>
    <p:sldLayoutId id="2147483702" r:id="rId14"/>
    <p:sldLayoutId id="2147483811" r:id="rId15"/>
    <p:sldLayoutId id="2147483812" r:id="rId16"/>
    <p:sldLayoutId id="2147483700" r:id="rId17"/>
    <p:sldLayoutId id="2147483784" r:id="rId18"/>
    <p:sldLayoutId id="2147483815" r:id="rId19"/>
    <p:sldLayoutId id="2147483692" r:id="rId20"/>
    <p:sldLayoutId id="2147483695" r:id="rId21"/>
    <p:sldLayoutId id="2147483697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  <p:sldLayoutId id="2147483799" r:id="rId31"/>
    <p:sldLayoutId id="2147483800" r:id="rId32"/>
    <p:sldLayoutId id="2147483814" r:id="rId33"/>
    <p:sldLayoutId id="2147483801" r:id="rId34"/>
    <p:sldLayoutId id="2147483802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16" r:id="rId41"/>
    <p:sldLayoutId id="2147483808" r:id="rId42"/>
    <p:sldLayoutId id="2147483809" r:id="rId43"/>
    <p:sldLayoutId id="2147483810" r:id="rId44"/>
    <p:sldLayoutId id="2147483790" r:id="rId45"/>
    <p:sldLayoutId id="2147483783" r:id="rId46"/>
    <p:sldLayoutId id="2147483818" r:id="rId4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141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  <p:sldLayoutId id="2147483831" r:id="rId12"/>
    <p:sldLayoutId id="2147483832" r:id="rId13"/>
    <p:sldLayoutId id="2147483833" r:id="rId14"/>
    <p:sldLayoutId id="2147483834" r:id="rId15"/>
    <p:sldLayoutId id="2147483835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294967295" pos="7378">
          <p15:clr>
            <a:srgbClr val="F26B43"/>
          </p15:clr>
        </p15:guide>
        <p15:guide id="4294967295" pos="302">
          <p15:clr>
            <a:srgbClr val="F26B43"/>
          </p15:clr>
        </p15:guide>
        <p15:guide id="4294967295" orient="horz" pos="709">
          <p15:clr>
            <a:srgbClr val="F26B43"/>
          </p15:clr>
        </p15:guide>
        <p15:guide id="4294967295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3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2.jpg"/><Relationship Id="rId5" Type="http://schemas.openxmlformats.org/officeDocument/2006/relationships/hyperlink" Target="https://bavinfo.net/afmassekuranz-finanz-maklerGmbH" TargetMode="External"/><Relationship Id="rId4" Type="http://schemas.openxmlformats.org/officeDocument/2006/relationships/hyperlink" Target="https://bavinfo.net/Muster_GmbH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Betriebliche </a:t>
            </a:r>
            <a:r>
              <a:rPr lang="de-DE" dirty="0" smtClean="0"/>
              <a:t>Altersversorgung (bAV)</a:t>
            </a:r>
            <a:endParaRPr lang="de-DE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="" xmlns:a16="http://schemas.microsoft.com/office/drawing/2014/main" id="{EBBE1754-A0BC-714E-928F-5BF79BDC1EA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5" t="14816" r="3565" b="9051"/>
          <a:stretch/>
        </p:blipFill>
        <p:spPr>
          <a:xfrm>
            <a:off x="5696857" y="1457076"/>
            <a:ext cx="6495143" cy="5400924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="" xmlns:a16="http://schemas.microsoft.com/office/drawing/2014/main" id="{C4C9F7FC-3346-AA4F-B3D7-60F040075C9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4816" r="57626" b="9051"/>
          <a:stretch/>
        </p:blipFill>
        <p:spPr>
          <a:xfrm flipH="1">
            <a:off x="0" y="1457076"/>
            <a:ext cx="6011450" cy="5400924"/>
          </a:xfrm>
          <a:prstGeom prst="rect">
            <a:avLst/>
          </a:prstGeom>
        </p:spPr>
      </p:pic>
      <p:pic>
        <p:nvPicPr>
          <p:cNvPr id="10" name="Bild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8262" y="2629135"/>
            <a:ext cx="2458015" cy="128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hteck 10"/>
          <p:cNvSpPr/>
          <p:nvPr/>
        </p:nvSpPr>
        <p:spPr>
          <a:xfrm>
            <a:off x="-1" y="5099530"/>
            <a:ext cx="8871155" cy="1289050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prstClr val="white"/>
                </a:solidFill>
              </a:rPr>
              <a:t>z</a:t>
            </a: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138281" y="5323076"/>
            <a:ext cx="85576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1D2D4B"/>
                </a:solidFill>
              </a:rPr>
              <a:t>Langfristig planbare, leistungsstarke Versorgungsstrategien </a:t>
            </a:r>
            <a:r>
              <a:rPr lang="de-DE" altLang="de-DE" sz="2400" dirty="0" smtClean="0">
                <a:solidFill>
                  <a:srgbClr val="1D2D4B"/>
                </a:solidFill>
              </a:rPr>
              <a:t>– optimal auf Ihr Unternehmen zugeschnitten</a:t>
            </a:r>
            <a:endParaRPr lang="de-DE" sz="2400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702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58" b="10000"/>
          <a:stretch/>
        </p:blipFill>
        <p:spPr>
          <a:xfrm>
            <a:off x="0" y="1481668"/>
            <a:ext cx="12192000" cy="5367865"/>
          </a:xfrm>
          <a:prstGeom prst="rect">
            <a:avLst/>
          </a:prstGeom>
        </p:spPr>
      </p:pic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7035800" y="4980175"/>
            <a:ext cx="5156200" cy="935568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7151423" y="5219667"/>
            <a:ext cx="44344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 smtClean="0">
                <a:solidFill>
                  <a:srgbClr val="1D2D4B"/>
                </a:solidFill>
              </a:rPr>
              <a:t>Arbeitgebermotive </a:t>
            </a:r>
            <a:r>
              <a:rPr lang="de-DE" sz="2400" dirty="0">
                <a:solidFill>
                  <a:srgbClr val="1D2D4B"/>
                </a:solidFill>
              </a:rPr>
              <a:t>für die bAV</a:t>
            </a:r>
          </a:p>
        </p:txBody>
      </p:sp>
    </p:spTree>
    <p:extLst>
      <p:ext uri="{BB962C8B-B14F-4D97-AF65-F5344CB8AC3E}">
        <p14:creationId xmlns:p14="http://schemas.microsoft.com/office/powerpoint/2010/main" val="376942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0"/>
          </p:nvPr>
        </p:nvSpPr>
        <p:spPr>
          <a:xfrm>
            <a:off x="2958494" y="1695766"/>
            <a:ext cx="11347991" cy="395680"/>
          </a:xfrm>
        </p:spPr>
        <p:txBody>
          <a:bodyPr/>
          <a:lstStyle/>
          <a:p>
            <a:r>
              <a:rPr lang="de-DE" dirty="0" smtClean="0"/>
              <a:t>Die wichtigsten Änderungen im Überblick:</a:t>
            </a: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Handlungsdruck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2"/>
          <a:srcRect t="9275"/>
          <a:stretch/>
        </p:blipFill>
        <p:spPr>
          <a:xfrm>
            <a:off x="1817377" y="2210986"/>
            <a:ext cx="8634603" cy="4449749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64220" y="4133461"/>
            <a:ext cx="1453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 smtClean="0">
                <a:solidFill>
                  <a:srgbClr val="FF0000"/>
                </a:solidFill>
              </a:rPr>
              <a:t>§100 EStG</a:t>
            </a:r>
            <a:endParaRPr lang="de-DE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65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931274"/>
              </p:ext>
            </p:extLst>
          </p:nvPr>
        </p:nvGraphicFramePr>
        <p:xfrm>
          <a:off x="603140" y="1627963"/>
          <a:ext cx="8378278" cy="4536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806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674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927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088256">
                <a:tc>
                  <a:txBody>
                    <a:bodyPr/>
                    <a:lstStyle/>
                    <a:p>
                      <a:pPr marL="0" marR="0" indent="0" algn="l" defTabSz="7802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Mitarbeiter </a:t>
                      </a:r>
                      <a:r>
                        <a:rPr lang="de-DE" sz="1400" b="1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verlässt Unternehmen mit bestehender </a:t>
                      </a:r>
                      <a:r>
                        <a:rPr lang="de-DE" sz="1400" b="1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AV/geplanter </a:t>
                      </a:r>
                      <a:r>
                        <a:rPr lang="de-DE" sz="1400" b="1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Leistungsfall</a:t>
                      </a:r>
                    </a:p>
                  </a:txBody>
                  <a:tcPr marL="175382" marR="175382" marT="105229" marB="105229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Dokumentation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Information 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Leistungsregulierung</a:t>
                      </a:r>
                    </a:p>
                  </a:txBody>
                  <a:tcPr marL="175382" marR="175382" marT="105229" marB="105229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87AA">
                        <a:alpha val="40000"/>
                      </a:srgb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Austrittsprotokoll</a:t>
                      </a:r>
                      <a:endParaRPr lang="de-DE" sz="1400" b="0" i="0" spc="0" dirty="0">
                        <a:solidFill>
                          <a:srgbClr val="1D2D4B"/>
                        </a:solidFill>
                        <a:latin typeface="Arial" pitchFamily="34" charset="0"/>
                        <a:ea typeface="ＭＳ Ｐゴシック" pitchFamily="-16" charset="-128"/>
                      </a:endParaRP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Abfindungsvereinbarung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Versorgungsordnung</a:t>
                      </a:r>
                      <a:endParaRPr lang="de-DE" sz="1400" b="0" i="0" spc="0" dirty="0">
                        <a:solidFill>
                          <a:srgbClr val="1D2D4B"/>
                        </a:solidFill>
                        <a:latin typeface="Arial" pitchFamily="34" charset="0"/>
                        <a:ea typeface="ＭＳ Ｐゴシック" pitchFamily="-16" charset="-128"/>
                      </a:endParaRPr>
                    </a:p>
                    <a:p>
                      <a:pPr algn="l">
                        <a:spcBef>
                          <a:spcPts val="0"/>
                        </a:spcBef>
                      </a:pPr>
                      <a:endParaRPr lang="de-DE" sz="1400" b="0" i="0" spc="0" dirty="0">
                        <a:solidFill>
                          <a:srgbClr val="1D2D4B"/>
                        </a:solidFill>
                      </a:endParaRPr>
                    </a:p>
                  </a:txBody>
                  <a:tcPr marL="89094" marR="89094" marT="44547" marB="44547" anchor="ctr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87A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88256">
                <a:tc>
                  <a:txBody>
                    <a:bodyPr/>
                    <a:lstStyle/>
                    <a:p>
                      <a:pPr marL="0" marR="0" indent="0" algn="l" defTabSz="7802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Mitarbeiter </a:t>
                      </a:r>
                      <a:r>
                        <a:rPr lang="de-DE" sz="1400" b="1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verlässt Unternehmen mit bestehender </a:t>
                      </a:r>
                      <a:r>
                        <a:rPr lang="de-DE" sz="1400" b="1" i="0" spc="0" dirty="0" err="1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bAV</a:t>
                      </a:r>
                      <a:r>
                        <a:rPr lang="de-DE" sz="1400" b="1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/vorzeitiger</a:t>
                      </a:r>
                      <a:r>
                        <a:rPr lang="de-DE" sz="1400" b="1" i="0" spc="0" baseline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 </a:t>
                      </a:r>
                      <a:r>
                        <a:rPr lang="de-DE" sz="1400" b="1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Leistungsfall</a:t>
                      </a:r>
                    </a:p>
                  </a:txBody>
                  <a:tcPr marL="175382" marR="175382" marT="105229" marB="105229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Dokumentation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Information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Leistungsregulierung</a:t>
                      </a:r>
                    </a:p>
                  </a:txBody>
                  <a:tcPr marL="175382" marR="175382" marT="105229" marB="105229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87AA">
                        <a:alpha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79775">
                <a:tc>
                  <a:txBody>
                    <a:bodyPr/>
                    <a:lstStyle/>
                    <a:p>
                      <a:pPr marL="0" marR="0" indent="0" algn="l" defTabSz="7802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Mitarbeiter </a:t>
                      </a:r>
                      <a:r>
                        <a:rPr lang="de-DE" sz="1400" b="1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verlässt Unternehmen mit bestehender </a:t>
                      </a:r>
                      <a:r>
                        <a:rPr lang="de-DE" sz="1400" b="1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bAV/ohne </a:t>
                      </a:r>
                      <a:r>
                        <a:rPr lang="de-DE" sz="1400" b="1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Leistungsfall</a:t>
                      </a:r>
                    </a:p>
                  </a:txBody>
                  <a:tcPr marL="175382" marR="175382" marT="105229" marB="105229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Dokumentation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Haftungsbefreiung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Begleitung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Arbeitsplatzattraktivität</a:t>
                      </a:r>
                    </a:p>
                  </a:txBody>
                  <a:tcPr marL="175382" marR="175382" marT="105229" marB="105229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87AA">
                        <a:alpha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79775">
                <a:tc>
                  <a:txBody>
                    <a:bodyPr/>
                    <a:lstStyle/>
                    <a:p>
                      <a:pPr marL="0" marR="0" indent="0" algn="l" defTabSz="7802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Neuer </a:t>
                      </a:r>
                      <a:r>
                        <a:rPr lang="de-DE" sz="1400" b="1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Mitarbeiter</a:t>
                      </a:r>
                      <a:r>
                        <a:rPr lang="de-DE" sz="1400" b="1" i="0" spc="0" baseline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 </a:t>
                      </a:r>
                      <a:r>
                        <a:rPr lang="de-DE" sz="1400" b="1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mit </a:t>
                      </a:r>
                      <a:r>
                        <a:rPr lang="de-DE" sz="1400" b="1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bestehender oder ohne bAV</a:t>
                      </a:r>
                    </a:p>
                  </a:txBody>
                  <a:tcPr marL="175382" marR="175382" marT="105229" marB="105229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Überprüfung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Risikovermeidung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Dokumentation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Arbeitsplatzattraktivität</a:t>
                      </a:r>
                    </a:p>
                  </a:txBody>
                  <a:tcPr marL="175382" marR="175382" marT="105229" marB="105229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87AA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Portabilitätscheck/MA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 err="1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Umwandlungsvereinba-rung</a:t>
                      </a:r>
                      <a:r>
                        <a:rPr lang="de-DE" sz="1400" b="0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/Protokoll</a:t>
                      </a:r>
                      <a:endParaRPr lang="de-DE" sz="1400" b="0" i="0" spc="0" dirty="0">
                        <a:solidFill>
                          <a:srgbClr val="1D2D4B"/>
                        </a:solidFill>
                        <a:latin typeface="Arial" pitchFamily="34" charset="0"/>
                        <a:ea typeface="ＭＳ Ｐゴシック" pitchFamily="-16" charset="-128"/>
                      </a:endParaRP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Versorgungsordnung</a:t>
                      </a:r>
                      <a:endParaRPr lang="de-DE" sz="1400" b="0" i="0" spc="0" dirty="0">
                        <a:solidFill>
                          <a:srgbClr val="1D2D4B"/>
                        </a:solidFill>
                        <a:latin typeface="Arial" pitchFamily="34" charset="0"/>
                        <a:ea typeface="ＭＳ Ｐゴシック" pitchFamily="-16" charset="-128"/>
                      </a:endParaRPr>
                    </a:p>
                  </a:txBody>
                  <a:tcPr marL="175382" marR="175382" marT="105229" marB="105229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87A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>
          <a:xfrm>
            <a:off x="9278089" y="6357387"/>
            <a:ext cx="2743200" cy="365125"/>
          </a:xfrm>
        </p:spPr>
        <p:txBody>
          <a:bodyPr/>
          <a:lstStyle/>
          <a:p>
            <a:fld id="{EA952CFE-AF4B-4BE9-B2E2-E1420D3F9B32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32306" y="0"/>
            <a:ext cx="10314206" cy="1325563"/>
          </a:xfrm>
        </p:spPr>
        <p:txBody>
          <a:bodyPr/>
          <a:lstStyle/>
          <a:p>
            <a:r>
              <a:rPr lang="de-DE" dirty="0" smtClean="0"/>
              <a:t>ARBEITSRECHTSRELEVANTE </a:t>
            </a:r>
            <a:r>
              <a:rPr lang="de-DE" cap="none" dirty="0" smtClean="0"/>
              <a:t>b</a:t>
            </a:r>
            <a:r>
              <a:rPr lang="de-DE" dirty="0" smtClean="0"/>
              <a:t>AV-GESCHÄFTSPROZESSE</a:t>
            </a:r>
            <a:endParaRPr lang="de-DE" dirty="0"/>
          </a:p>
        </p:txBody>
      </p:sp>
      <p:cxnSp>
        <p:nvCxnSpPr>
          <p:cNvPr id="7" name="Gerade Verbindung mit Pfeil 6"/>
          <p:cNvCxnSpPr>
            <a:cxnSpLocks noChangeShapeType="1"/>
          </p:cNvCxnSpPr>
          <p:nvPr/>
        </p:nvCxnSpPr>
        <p:spPr bwMode="auto">
          <a:xfrm flipV="1">
            <a:off x="532306" y="1560698"/>
            <a:ext cx="0" cy="4702322"/>
          </a:xfrm>
          <a:prstGeom prst="straightConnector1">
            <a:avLst/>
          </a:prstGeom>
          <a:noFill/>
          <a:ln w="19050" algn="ctr">
            <a:solidFill>
              <a:srgbClr val="777777">
                <a:alpha val="70000"/>
              </a:srgbClr>
            </a:solidFill>
            <a:round/>
            <a:headEnd/>
            <a:tailEnd type="triangle" w="lg" len="lg"/>
          </a:ln>
        </p:spPr>
      </p:cxnSp>
      <p:cxnSp>
        <p:nvCxnSpPr>
          <p:cNvPr id="8" name="Gerade Verbindung mit Pfeil 7"/>
          <p:cNvCxnSpPr>
            <a:cxnSpLocks noChangeShapeType="1"/>
          </p:cNvCxnSpPr>
          <p:nvPr/>
        </p:nvCxnSpPr>
        <p:spPr bwMode="auto">
          <a:xfrm>
            <a:off x="549239" y="6263020"/>
            <a:ext cx="8495679" cy="0"/>
          </a:xfrm>
          <a:prstGeom prst="straightConnector1">
            <a:avLst/>
          </a:prstGeom>
          <a:noFill/>
          <a:ln w="19050" algn="ctr">
            <a:solidFill>
              <a:srgbClr val="777777">
                <a:alpha val="70000"/>
              </a:srgbClr>
            </a:solidFill>
            <a:round/>
            <a:headEnd/>
            <a:tailEnd type="triangle" w="lg" len="lg"/>
          </a:ln>
        </p:spPr>
      </p:cxnSp>
      <p:sp>
        <p:nvSpPr>
          <p:cNvPr id="9" name="Rechteck 8"/>
          <p:cNvSpPr>
            <a:spLocks noChangeArrowheads="1"/>
          </p:cNvSpPr>
          <p:nvPr/>
        </p:nvSpPr>
        <p:spPr bwMode="auto">
          <a:xfrm rot="16200000">
            <a:off x="-586904" y="2581476"/>
            <a:ext cx="17617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sz="1400" dirty="0">
                <a:solidFill>
                  <a:prstClr val="white">
                    <a:lumMod val="65000"/>
                  </a:prstClr>
                </a:solidFill>
              </a:rPr>
              <a:t>Beschäftigungsverlauf</a:t>
            </a:r>
          </a:p>
        </p:txBody>
      </p:sp>
      <p:sp>
        <p:nvSpPr>
          <p:cNvPr id="10" name="Rechteck 9"/>
          <p:cNvSpPr>
            <a:spLocks noChangeArrowheads="1"/>
          </p:cNvSpPr>
          <p:nvPr/>
        </p:nvSpPr>
        <p:spPr bwMode="auto">
          <a:xfrm>
            <a:off x="6970594" y="6324506"/>
            <a:ext cx="1859483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sz="1400" dirty="0">
                <a:solidFill>
                  <a:prstClr val="white">
                    <a:lumMod val="65000"/>
                  </a:prstClr>
                </a:solidFill>
              </a:rPr>
              <a:t>Handlungsmaßnahmen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8981418" y="3055627"/>
            <a:ext cx="3154197" cy="738664"/>
          </a:xfrm>
          <a:prstGeom prst="rect">
            <a:avLst/>
          </a:prstGeom>
          <a:noFill/>
          <a:ln>
            <a:solidFill>
              <a:srgbClr val="C6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de-DE" sz="1400" dirty="0" smtClean="0"/>
              <a:t>Ihre Mitarbeiter haben die Pflicht </a:t>
            </a:r>
            <a:r>
              <a:rPr lang="de-DE" sz="1400" dirty="0"/>
              <a:t>zur Erledigung von </a:t>
            </a:r>
            <a:r>
              <a:rPr lang="de-DE" sz="1400" dirty="0" smtClean="0"/>
              <a:t>Aufgaben, </a:t>
            </a:r>
            <a:r>
              <a:rPr lang="de-DE" sz="1400" dirty="0"/>
              <a:t>für die sie </a:t>
            </a:r>
            <a:r>
              <a:rPr lang="de-DE" sz="1400" dirty="0" smtClean="0"/>
              <a:t>in der Regel nicht ausgebildet sind.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988704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ARBEITGEBERMOTIVE FÜR DIE </a:t>
            </a:r>
            <a:r>
              <a:rPr lang="de-DE" cap="none" dirty="0"/>
              <a:t>b</a:t>
            </a:r>
            <a:r>
              <a:rPr lang="de-DE" dirty="0"/>
              <a:t>AV</a:t>
            </a:r>
          </a:p>
        </p:txBody>
      </p:sp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xmlns="" id="{019B82BC-4F43-984A-9819-926BB27182B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053906" y="3868109"/>
          <a:ext cx="8091716" cy="196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917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e-DE" sz="1800" b="0" dirty="0">
                          <a:solidFill>
                            <a:schemeClr val="bg1"/>
                          </a:solidFill>
                        </a:rPr>
                        <a:t>Verwaltungskosten vermeiden und den Aufwand delegieren</a:t>
                      </a:r>
                    </a:p>
                  </a:txBody>
                  <a:tcPr marL="108000" marR="108000" marT="108000" marB="10800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B7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30656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e-DE" sz="1800" b="0" dirty="0">
                          <a:solidFill>
                            <a:schemeClr val="bg1"/>
                          </a:solidFill>
                        </a:rPr>
                        <a:t>Haftungsrisiken</a:t>
                      </a:r>
                      <a:r>
                        <a:rPr lang="de-DE" sz="1800" b="0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de-DE" sz="1800" b="0" dirty="0">
                          <a:solidFill>
                            <a:schemeClr val="bg1"/>
                          </a:solidFill>
                        </a:rPr>
                        <a:t>vermeiden (Rechtssicherheit)</a:t>
                      </a:r>
                    </a:p>
                  </a:txBody>
                  <a:tcPr marL="108000" marR="108000" marT="108000" marB="10800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87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928187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e-DE" sz="1800" b="0" dirty="0">
                          <a:solidFill>
                            <a:schemeClr val="bg1"/>
                          </a:solidFill>
                        </a:rPr>
                        <a:t>Arbeitsplatzattraktivität steigern</a:t>
                      </a:r>
                    </a:p>
                  </a:txBody>
                  <a:tcPr marL="108000" marR="108000" marT="108000" marB="10800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37C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e-DE" sz="1800" b="0" dirty="0">
                          <a:solidFill>
                            <a:schemeClr val="bg1"/>
                          </a:solidFill>
                        </a:rPr>
                        <a:t>Kosten senken und Liquidität verbessern</a:t>
                      </a:r>
                    </a:p>
                  </a:txBody>
                  <a:tcPr marL="108000" marR="108000" marT="108000" marB="10800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2D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5" name="Tabelle 4"/>
          <p:cNvGraphicFramePr>
            <a:graphicFrameLocks noGrp="1"/>
          </p:cNvGraphicFramePr>
          <p:nvPr>
            <p:extLst/>
          </p:nvPr>
        </p:nvGraphicFramePr>
        <p:xfrm>
          <a:off x="2053906" y="2060575"/>
          <a:ext cx="8091716" cy="1270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29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229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229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229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270178"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Verwaltungskosten</a:t>
                      </a:r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Haftungsrisiken</a:t>
                      </a:r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5C87A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Arbeitsplatzattraktivität</a:t>
                      </a:r>
                      <a: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137C9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Kosten</a:t>
                      </a:r>
                      <a:r>
                        <a:rPr lang="de-DE" sz="1200" b="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senken</a:t>
                      </a:r>
                      <a: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1D2D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9" name="Grafik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745" y="2144805"/>
            <a:ext cx="793861" cy="793861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151" y="2233121"/>
            <a:ext cx="635093" cy="635093"/>
          </a:xfrm>
          <a:prstGeom prst="rect">
            <a:avLst/>
          </a:prstGeom>
        </p:spPr>
      </p:pic>
      <p:sp>
        <p:nvSpPr>
          <p:cNvPr id="18" name="Textfeld 17"/>
          <p:cNvSpPr txBox="1"/>
          <p:nvPr/>
        </p:nvSpPr>
        <p:spPr>
          <a:xfrm>
            <a:off x="4747471" y="2091591"/>
            <a:ext cx="5270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800" b="1" dirty="0">
                <a:solidFill>
                  <a:srgbClr val="EDEDED"/>
                </a:solidFill>
              </a:rPr>
              <a:t>§</a:t>
            </a:r>
          </a:p>
        </p:txBody>
      </p:sp>
      <p:pic>
        <p:nvPicPr>
          <p:cNvPr id="19" name="Picture 2" descr="\\fileserver1.frankfur\homedir$\sld24r\WIN7PROFILE\Desktop\Ablage\Präsentationen\2017\Produktpräsentation WeitBlick\Icons\Auszahlplan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7406" y="2298487"/>
            <a:ext cx="521146" cy="569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195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GANZHEITLICHE KOMMUNIKATION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25" y="2040165"/>
            <a:ext cx="10672638" cy="3601358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1473958" y="6127845"/>
            <a:ext cx="8952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>
                <a:solidFill>
                  <a:srgbClr val="000000"/>
                </a:solidFill>
              </a:rPr>
              <a:t>TOOLS: </a:t>
            </a:r>
            <a:r>
              <a:rPr lang="de-DE" sz="2000" b="1" dirty="0" err="1" smtClean="0">
                <a:solidFill>
                  <a:srgbClr val="000000"/>
                </a:solidFill>
              </a:rPr>
              <a:t>Xempus</a:t>
            </a:r>
            <a:r>
              <a:rPr lang="de-DE" sz="2000" b="1" dirty="0" smtClean="0">
                <a:solidFill>
                  <a:srgbClr val="000000"/>
                </a:solidFill>
              </a:rPr>
              <a:t> </a:t>
            </a:r>
            <a:r>
              <a:rPr lang="de-DE" sz="2000" b="1" dirty="0" err="1" smtClean="0">
                <a:solidFill>
                  <a:srgbClr val="000000"/>
                </a:solidFill>
              </a:rPr>
              <a:t>advisor</a:t>
            </a:r>
            <a:r>
              <a:rPr lang="de-DE" sz="2000" b="1" dirty="0" smtClean="0">
                <a:solidFill>
                  <a:srgbClr val="000000"/>
                </a:solidFill>
              </a:rPr>
              <a:t> | AIP-Muster (eigene) | Berechnungstools</a:t>
            </a:r>
            <a:endParaRPr lang="de-DE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60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pPr/>
              <a:t>15</a:t>
            </a:fld>
            <a:endParaRPr lang="de-DE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 </a:t>
            </a:r>
            <a:r>
              <a:rPr lang="de-DE" dirty="0" smtClean="0"/>
              <a:t>Arbeitnehmer-Portal | Informieren und Berechnen </a:t>
            </a:r>
            <a:r>
              <a:rPr lang="de-DE" dirty="0"/>
              <a:t/>
            </a:r>
            <a:br>
              <a:rPr lang="de-DE" dirty="0"/>
            </a:br>
            <a:r>
              <a:rPr lang="de-DE" dirty="0"/>
              <a:t>Firmenindividuell anpassbar</a:t>
            </a:r>
          </a:p>
        </p:txBody>
      </p:sp>
      <p:pic>
        <p:nvPicPr>
          <p:cNvPr id="8" name="Inhaltsplatzhalter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728" y="1530910"/>
            <a:ext cx="4375133" cy="5106864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2790" y="1632318"/>
            <a:ext cx="5323460" cy="1826487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5339412" y="3384615"/>
            <a:ext cx="51125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de-DE" sz="1400" b="1" u="sng" kern="0" dirty="0">
                <a:solidFill>
                  <a:srgbClr val="000000"/>
                </a:solidFill>
                <a:ea typeface="ＭＳ Ｐゴシック"/>
                <a:hlinkClick r:id="rId4"/>
              </a:rPr>
              <a:t>https://bavinfo.net/Muster_GmbH</a:t>
            </a:r>
            <a:endParaRPr lang="de-DE" sz="1400" kern="0" dirty="0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312790" y="6112534"/>
            <a:ext cx="64983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u="sng" dirty="0">
                <a:solidFill>
                  <a:srgbClr val="000000"/>
                </a:solidFill>
                <a:ea typeface="Calibri" panose="020F0502020204030204" pitchFamily="34" charset="0"/>
                <a:hlinkClick r:id="rId5"/>
              </a:rPr>
              <a:t>https://bavinfo.net/afmassekuranz-finanz-maklerGmbH</a:t>
            </a:r>
            <a:endParaRPr lang="de-DE" dirty="0">
              <a:solidFill>
                <a:srgbClr val="000000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7058" y="1743322"/>
            <a:ext cx="1894114" cy="1894114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555" y="3956060"/>
            <a:ext cx="1968370" cy="1968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75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8756" y="1878328"/>
            <a:ext cx="4991100" cy="468630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111" y="1878328"/>
            <a:ext cx="5057775" cy="4752975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r>
              <a:rPr lang="de-DE" cap="none" dirty="0" smtClean="0"/>
              <a:t>WIN-WIN:  </a:t>
            </a:r>
            <a:r>
              <a:rPr lang="de-DE" cap="none" dirty="0" smtClean="0">
                <a:solidFill>
                  <a:schemeClr val="tx1"/>
                </a:solidFill>
              </a:rPr>
              <a:t>Rechtssicherer Dokumentation </a:t>
            </a:r>
            <a:r>
              <a:rPr lang="de-DE" cap="none" dirty="0" smtClean="0">
                <a:solidFill>
                  <a:schemeClr val="tx1"/>
                </a:solidFill>
              </a:rPr>
              <a:t>für AG und </a:t>
            </a:r>
            <a:r>
              <a:rPr lang="de-DE" cap="none" dirty="0" smtClean="0">
                <a:solidFill>
                  <a:schemeClr val="tx1"/>
                </a:solidFill>
              </a:rPr>
              <a:t>MA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1490764" y="1539774"/>
            <a:ext cx="2964470" cy="338554"/>
          </a:xfrm>
          <a:prstGeom prst="rect">
            <a:avLst/>
          </a:prstGeom>
          <a:solidFill>
            <a:schemeClr val="accent2"/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600" dirty="0">
                <a:solidFill>
                  <a:prstClr val="white"/>
                </a:solidFill>
                <a:cs typeface="Arial" panose="020B0604020202020204" pitchFamily="34" charset="0"/>
              </a:rPr>
              <a:t>Bisher ohne bAV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7342071" y="1539774"/>
            <a:ext cx="2964470" cy="338554"/>
          </a:xfrm>
          <a:prstGeom prst="rect">
            <a:avLst/>
          </a:prstGeom>
          <a:solidFill>
            <a:schemeClr val="accent2"/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600" dirty="0">
                <a:solidFill>
                  <a:prstClr val="white"/>
                </a:solidFill>
                <a:cs typeface="Arial" panose="020B0604020202020204" pitchFamily="34" charset="0"/>
              </a:rPr>
              <a:t>Neu mit bAV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36596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pPr/>
              <a:t>17</a:t>
            </a:fld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High Level Beratung | Berücksichtigung aller Effekte 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220" y="1807222"/>
            <a:ext cx="10314206" cy="4433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09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 fontAlgn="base">
              <a:spcAft>
                <a:spcPct val="0"/>
              </a:spcAft>
              <a:defRPr/>
            </a:pPr>
            <a:r>
              <a:rPr lang="de-DE" dirty="0">
                <a:solidFill>
                  <a:srgbClr val="1D284B"/>
                </a:solidFill>
              </a:rPr>
              <a:t>Detailbesprechung und Erläuterung der Gestaltungsoptionen sowie steuerlicher und rechtlicher Hintergründe</a:t>
            </a:r>
          </a:p>
          <a:p>
            <a:pPr lvl="0" fontAlgn="base">
              <a:spcAft>
                <a:spcPct val="0"/>
              </a:spcAft>
              <a:defRPr/>
            </a:pPr>
            <a:r>
              <a:rPr lang="de-DE" dirty="0">
                <a:solidFill>
                  <a:srgbClr val="1D284B"/>
                </a:solidFill>
              </a:rPr>
              <a:t>Festlegung eines Budgets (AG-Zuschussmodell) für die einzuführende Mitarbeiter- und  Führungskräfteversorgung </a:t>
            </a:r>
          </a:p>
          <a:p>
            <a:pPr lvl="0" fontAlgn="base">
              <a:spcAft>
                <a:spcPct val="0"/>
              </a:spcAft>
              <a:defRPr/>
            </a:pPr>
            <a:r>
              <a:rPr lang="de-DE" dirty="0">
                <a:solidFill>
                  <a:srgbClr val="1D284B"/>
                </a:solidFill>
              </a:rPr>
              <a:t>Ausgestaltung der Versorgungsordnung</a:t>
            </a:r>
          </a:p>
          <a:p>
            <a:pPr fontAlgn="base">
              <a:spcAft>
                <a:spcPct val="0"/>
              </a:spcAft>
              <a:defRPr/>
            </a:pPr>
            <a:r>
              <a:rPr lang="de-DE" dirty="0">
                <a:solidFill>
                  <a:srgbClr val="1D284B"/>
                </a:solidFill>
              </a:rPr>
              <a:t>Entscheidungsfindung </a:t>
            </a:r>
            <a:r>
              <a:rPr lang="de-DE" dirty="0" smtClean="0">
                <a:solidFill>
                  <a:srgbClr val="1D284B"/>
                </a:solidFill>
              </a:rPr>
              <a:t>ausgewählter </a:t>
            </a:r>
            <a:r>
              <a:rPr lang="de-DE" dirty="0">
                <a:solidFill>
                  <a:srgbClr val="1D284B"/>
                </a:solidFill>
              </a:rPr>
              <a:t>Versorgungsträger nach definiertem Anforderungsprofil </a:t>
            </a:r>
            <a:r>
              <a:rPr lang="de-DE" dirty="0" smtClean="0">
                <a:solidFill>
                  <a:srgbClr val="1D284B"/>
                </a:solidFill>
              </a:rPr>
              <a:t/>
            </a:r>
            <a:br>
              <a:rPr lang="de-DE" dirty="0" smtClean="0">
                <a:solidFill>
                  <a:srgbClr val="1D284B"/>
                </a:solidFill>
              </a:rPr>
            </a:br>
            <a:r>
              <a:rPr lang="de-DE" dirty="0" smtClean="0">
                <a:solidFill>
                  <a:srgbClr val="1D284B"/>
                </a:solidFill>
              </a:rPr>
              <a:t>und </a:t>
            </a:r>
            <a:r>
              <a:rPr lang="de-DE" dirty="0">
                <a:solidFill>
                  <a:srgbClr val="1D284B"/>
                </a:solidFill>
              </a:rPr>
              <a:t>Marktausschreibung</a:t>
            </a:r>
          </a:p>
          <a:p>
            <a:pPr fontAlgn="base">
              <a:spcAft>
                <a:spcPct val="0"/>
              </a:spcAft>
              <a:defRPr/>
            </a:pPr>
            <a:r>
              <a:rPr lang="de-DE" dirty="0">
                <a:solidFill>
                  <a:srgbClr val="1D284B"/>
                </a:solidFill>
              </a:rPr>
              <a:t>Festlegung der Versorgungsordnung und des Dienstleistungsumfangs </a:t>
            </a:r>
          </a:p>
          <a:p>
            <a:pPr fontAlgn="base">
              <a:spcAft>
                <a:spcPct val="0"/>
              </a:spcAft>
              <a:defRPr/>
            </a:pPr>
            <a:r>
              <a:rPr lang="de-DE" dirty="0">
                <a:solidFill>
                  <a:srgbClr val="1D284B"/>
                </a:solidFill>
              </a:rPr>
              <a:t>Einrichtung und Start der festgelegten </a:t>
            </a:r>
            <a:r>
              <a:rPr lang="de-DE" dirty="0" smtClean="0">
                <a:solidFill>
                  <a:srgbClr val="1D284B"/>
                </a:solidFill>
              </a:rPr>
              <a:t>Mitarbeiterkommunikationsstrategie, die </a:t>
            </a:r>
            <a:r>
              <a:rPr lang="de-DE" dirty="0">
                <a:solidFill>
                  <a:srgbClr val="1D284B"/>
                </a:solidFill>
              </a:rPr>
              <a:t>spezifische Mitarbeitergruppen berücksichtigt (Timing und Rollout</a:t>
            </a:r>
            <a:r>
              <a:rPr lang="de-DE" dirty="0" smtClean="0">
                <a:solidFill>
                  <a:srgbClr val="1D284B"/>
                </a:solidFill>
              </a:rPr>
              <a:t>)</a:t>
            </a:r>
            <a:endParaRPr lang="de-DE" dirty="0">
              <a:solidFill>
                <a:srgbClr val="1D284B"/>
              </a:solidFill>
            </a:endParaRPr>
          </a:p>
          <a:p>
            <a:pPr fontAlgn="base">
              <a:spcAft>
                <a:spcPct val="0"/>
              </a:spcAft>
              <a:defRPr/>
            </a:pPr>
            <a:r>
              <a:rPr lang="de-DE" dirty="0">
                <a:solidFill>
                  <a:srgbClr val="1D284B"/>
                </a:solidFill>
              </a:rPr>
              <a:t>Abstimmung mit HR (Personalabteilung) zur </a:t>
            </a:r>
            <a:r>
              <a:rPr lang="de-DE" dirty="0" smtClean="0">
                <a:solidFill>
                  <a:srgbClr val="1D284B"/>
                </a:solidFill>
              </a:rPr>
              <a:t>Administration und der digitalen Prozesse</a:t>
            </a:r>
            <a:endParaRPr lang="de-DE" dirty="0">
              <a:solidFill>
                <a:srgbClr val="1D284B"/>
              </a:solidFill>
            </a:endParaRPr>
          </a:p>
          <a:p>
            <a:pPr fontAlgn="base">
              <a:spcAft>
                <a:spcPct val="0"/>
              </a:spcAft>
              <a:defRPr/>
            </a:pPr>
            <a:r>
              <a:rPr lang="de-DE" dirty="0">
                <a:solidFill>
                  <a:srgbClr val="1D284B"/>
                </a:solidFill>
              </a:rPr>
              <a:t>Laufende Begleitung der Prozesse und der Kommunikation für das Unternehmen und die </a:t>
            </a:r>
            <a:r>
              <a:rPr lang="de-DE" dirty="0" smtClean="0">
                <a:solidFill>
                  <a:srgbClr val="1D284B"/>
                </a:solidFill>
              </a:rPr>
              <a:t>Mitarbeiter</a:t>
            </a:r>
          </a:p>
          <a:p>
            <a:pPr fontAlgn="base">
              <a:spcAft>
                <a:spcPct val="0"/>
              </a:spcAft>
              <a:defRPr/>
            </a:pPr>
            <a:r>
              <a:rPr lang="de-DE" b="1" dirty="0" smtClean="0">
                <a:solidFill>
                  <a:srgbClr val="FF0000"/>
                </a:solidFill>
              </a:rPr>
              <a:t>TOOL: Erstberatungsprotokoll bAV</a:t>
            </a:r>
            <a:endParaRPr lang="de-DE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de-DE" dirty="0">
              <a:solidFill>
                <a:srgbClr val="1D284B"/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DIE NÄCHSTEN SCHRITTE: </a:t>
            </a:r>
            <a:br>
              <a:rPr lang="de-DE" dirty="0" smtClean="0"/>
            </a:br>
            <a:r>
              <a:rPr lang="de-DE" dirty="0" smtClean="0"/>
              <a:t>PROJEKTGESTALTUNG UND UMSETZUNGSSTRATEGIE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2239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293A79BB-7F59-4F0A-B704-E6ED9F1985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5379211C-B863-4864-B26B-4927E5270D6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Vielen Dank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xmlns="" id="{09EA0B67-02C7-49CC-9D6D-E7E7E94AD8AA}"/>
              </a:ext>
            </a:extLst>
          </p:cNvPr>
          <p:cNvSpPr/>
          <p:nvPr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400" dirty="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1009761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37360761-5467-4AD4-B4BB-0B32E593AA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00F73827-CD4F-4531-9A39-7BBA2BCD2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 UNTERNEHMEN: ORGANIGRAMM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xmlns="" id="{CE6E105F-C69C-48FA-8ED0-80E841B73F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5" t="28845" r="8598" b="21510"/>
          <a:stretch/>
        </p:blipFill>
        <p:spPr>
          <a:xfrm>
            <a:off x="1038966" y="2430232"/>
            <a:ext cx="10112900" cy="344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225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3CC430C9-0434-4FD5-BBB2-E6294DC5F2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20</a:t>
            </a:fld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xmlns="" id="{78C9851F-B501-41CA-B304-4F71324C9B94}"/>
              </a:ext>
            </a:extLst>
          </p:cNvPr>
          <p:cNvSpPr/>
          <p:nvPr/>
        </p:nvSpPr>
        <p:spPr>
          <a:xfrm>
            <a:off x="1920711" y="4120243"/>
            <a:ext cx="8339666" cy="180562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ts val="2800"/>
              </a:lnSpc>
              <a:buClr>
                <a:srgbClr val="019EE3"/>
              </a:buClr>
            </a:pPr>
            <a:r>
              <a:rPr lang="de-DE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Geschäftsstelle Musterstadt | Manfred Mustermann </a:t>
            </a:r>
          </a:p>
          <a:p>
            <a:pPr algn="ctr">
              <a:lnSpc>
                <a:spcPts val="2800"/>
              </a:lnSpc>
              <a:buClr>
                <a:srgbClr val="019EE3"/>
              </a:buClr>
            </a:pPr>
            <a:r>
              <a:rPr lang="de-DE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 Musterplatz 123 | 54231 Musterstadt</a:t>
            </a:r>
          </a:p>
          <a:p>
            <a:pPr algn="ctr">
              <a:lnSpc>
                <a:spcPts val="2800"/>
              </a:lnSpc>
              <a:buClr>
                <a:srgbClr val="019EE3"/>
              </a:buClr>
            </a:pPr>
            <a:r>
              <a:rPr lang="de-DE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Tel. 040 123345-562 | Fax 040 542311-566 | Mobil 0172 1234567</a:t>
            </a:r>
          </a:p>
          <a:p>
            <a:pPr algn="ctr">
              <a:lnSpc>
                <a:spcPts val="2800"/>
              </a:lnSpc>
              <a:buClr>
                <a:srgbClr val="019EE3"/>
              </a:buClr>
            </a:pPr>
            <a:r>
              <a:rPr lang="de-DE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mustermann@afm-gruppe.de | www.afm-gruppe.de</a:t>
            </a:r>
          </a:p>
          <a:p>
            <a:pPr algn="ctr">
              <a:buClr>
                <a:srgbClr val="019EE3"/>
              </a:buClr>
            </a:pPr>
            <a:r>
              <a:rPr lang="de-DE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xmlns="" id="{604F070B-6FEC-4069-989D-29215F3E2493}"/>
              </a:ext>
            </a:extLst>
          </p:cNvPr>
          <p:cNvSpPr/>
          <p:nvPr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dirty="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freuen uns darauf, Sie zu unterstützen!</a:t>
            </a:r>
            <a:r>
              <a:rPr lang="de-DE" altLang="de-DE" sz="2400" dirty="0">
                <a:solidFill>
                  <a:srgbClr val="137C9B"/>
                </a:solidFill>
                <a:latin typeface="Ar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74283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293A79BB-7F59-4F0A-B704-E6ED9F1985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21</a:t>
            </a:fld>
            <a:endParaRPr lang="de-DE" dirty="0"/>
          </a:p>
        </p:txBody>
      </p:sp>
      <p:pic>
        <p:nvPicPr>
          <p:cNvPr id="5" name="Bild 3">
            <a:extLst>
              <a:ext uri="{FF2B5EF4-FFF2-40B4-BE49-F238E27FC236}">
                <a16:creationId xmlns:a16="http://schemas.microsoft.com/office/drawing/2014/main" xmlns="" id="{C261778C-B13A-4734-A1C8-311831B156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3997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1BD7F031-4C5C-4D49-AAA0-B9C52FCC5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xmlns="" id="{40D446C1-2D1F-4323-BBAD-BD8D3C9B3C9C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5112453" y="1855836"/>
            <a:ext cx="6709012" cy="3811588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100000"/>
              </a:lnSpc>
              <a:spcBef>
                <a:spcPts val="600"/>
              </a:spcBef>
              <a:buClr>
                <a:srgbClr val="1D2D4B"/>
              </a:buClr>
              <a:buFont typeface="Wingdings" panose="05000000000000000000" pitchFamily="2" charset="2"/>
              <a:buChar char="§"/>
              <a:defRPr/>
            </a:pPr>
            <a:r>
              <a:rPr lang="de-DE" dirty="0"/>
              <a:t>Erfahrung und Kompetenz seit mehr als 30 Jahren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Clr>
                <a:srgbClr val="1D2D4B"/>
              </a:buClr>
              <a:buFont typeface="Wingdings" panose="05000000000000000000" pitchFamily="2" charset="2"/>
              <a:buChar char="§"/>
              <a:defRPr/>
            </a:pPr>
            <a:r>
              <a:rPr lang="de-DE" dirty="0"/>
              <a:t>Einer der größten anbieterunabhängigen Versicherungs- und Finanzmakler Deutschlands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Clr>
                <a:srgbClr val="1D2D4B"/>
              </a:buClr>
              <a:buFont typeface="Wingdings" panose="05000000000000000000" pitchFamily="2" charset="2"/>
              <a:buChar char="§"/>
              <a:defRPr/>
            </a:pPr>
            <a:r>
              <a:rPr lang="de-DE" dirty="0"/>
              <a:t>Sitz der Hauptverwaltung in Hamburg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Clr>
                <a:srgbClr val="1D2D4B"/>
              </a:buClr>
              <a:buFont typeface="Wingdings" panose="05000000000000000000" pitchFamily="2" charset="2"/>
              <a:buChar char="§"/>
              <a:defRPr/>
            </a:pPr>
            <a:r>
              <a:rPr lang="de-DE" dirty="0"/>
              <a:t>Über 40 Geschäftsstellen und Büros bundesweit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Clr>
                <a:srgbClr val="1D2D4B"/>
              </a:buClr>
              <a:buFont typeface="Wingdings" panose="05000000000000000000" pitchFamily="2" charset="2"/>
              <a:buChar char="§"/>
              <a:defRPr/>
            </a:pPr>
            <a:r>
              <a:rPr lang="de-DE" dirty="0"/>
              <a:t>Mehr als 200 Mitarbeiter und Experten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Clr>
                <a:srgbClr val="1D2D4B"/>
              </a:buClr>
              <a:buFont typeface="Wingdings" panose="05000000000000000000" pitchFamily="2" charset="2"/>
              <a:buChar char="§"/>
              <a:defRPr/>
            </a:pPr>
            <a:r>
              <a:rPr lang="de-DE" dirty="0"/>
              <a:t>Maßgeschneiderte Finanz- und Versicherungs-strategien für Privatkunden, Unternehmer und Unternehmen sowie deren Belegschaften 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Clr>
                <a:srgbClr val="1D2D4B"/>
              </a:buClr>
              <a:buFont typeface="Wingdings" panose="05000000000000000000" pitchFamily="2" charset="2"/>
              <a:buChar char="§"/>
              <a:defRPr/>
            </a:pPr>
            <a:r>
              <a:rPr lang="de-DE" dirty="0"/>
              <a:t>Über 70.000 Kunden die uns vertrauen</a:t>
            </a:r>
            <a:br>
              <a:rPr lang="de-DE" dirty="0"/>
            </a:br>
            <a:r>
              <a:rPr lang="de-DE" dirty="0"/>
              <a:t> </a:t>
            </a:r>
          </a:p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E3FA850F-7B40-4DD2-BAE4-E544F232B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DAS UNTERNEHMEN: ZAHLEN UND FAKTEN</a:t>
            </a:r>
          </a:p>
        </p:txBody>
      </p:sp>
      <p:pic>
        <p:nvPicPr>
          <p:cNvPr id="8" name="Grafik 10">
            <a:extLst>
              <a:ext uri="{FF2B5EF4-FFF2-40B4-BE49-F238E27FC236}">
                <a16:creationId xmlns:a16="http://schemas.microsoft.com/office/drawing/2014/main" xmlns="" id="{EA018969-BA59-48D3-8C17-1D37D922AC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8" t="1701" r="36238" b="-1765"/>
          <a:stretch/>
        </p:blipFill>
        <p:spPr bwMode="auto">
          <a:xfrm>
            <a:off x="479425" y="1818892"/>
            <a:ext cx="3669626" cy="31439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595EF4BB-036D-47B7-A38C-41DC1E6591ED}"/>
              </a:ext>
            </a:extLst>
          </p:cNvPr>
          <p:cNvSpPr txBox="1"/>
          <p:nvPr/>
        </p:nvSpPr>
        <p:spPr>
          <a:xfrm>
            <a:off x="479426" y="4673377"/>
            <a:ext cx="3652410" cy="1924452"/>
          </a:xfrm>
          <a:prstGeom prst="rect">
            <a:avLst/>
          </a:prstGeom>
          <a:solidFill>
            <a:srgbClr val="1D2D4B"/>
          </a:solidFill>
        </p:spPr>
        <p:txBody>
          <a:bodyPr wrap="square" lIns="180000" tIns="180000" rIns="180000" bIns="720000" rtlCol="0" anchor="ctr">
            <a:spAutoFit/>
          </a:bodyPr>
          <a:lstStyle/>
          <a:p>
            <a:r>
              <a:rPr lang="de-DE" sz="2200" spc="1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sichern Sie</a:t>
            </a:r>
          </a:p>
          <a:p>
            <a:r>
              <a:rPr lang="de-DE" sz="2200" spc="1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gemeinsam.</a:t>
            </a:r>
          </a:p>
          <a:p>
            <a:r>
              <a:rPr lang="de-DE" sz="2200" spc="1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Seit über 30 Jahren.</a:t>
            </a:r>
          </a:p>
        </p:txBody>
      </p:sp>
    </p:spTree>
    <p:extLst>
      <p:ext uri="{BB962C8B-B14F-4D97-AF65-F5344CB8AC3E}">
        <p14:creationId xmlns:p14="http://schemas.microsoft.com/office/powerpoint/2010/main" val="2255623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UNSERE ZIELGRUPPEN UND KOMPETENZEN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45"/>
          <a:stretch/>
        </p:blipFill>
        <p:spPr>
          <a:xfrm>
            <a:off x="1053663" y="2366716"/>
            <a:ext cx="10130282" cy="3704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19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pPr/>
              <a:t>5</a:t>
            </a:fld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Was uns auszeichnet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828" y="1695766"/>
            <a:ext cx="5791200" cy="4714875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6863" y="5380606"/>
            <a:ext cx="2143125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406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WAS UNS AUSZEICHNET</a:t>
            </a:r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half" idx="2"/>
          </p:nvPr>
        </p:nvSpPr>
        <p:spPr>
          <a:xfrm>
            <a:off x="133830" y="1695766"/>
            <a:ext cx="11809354" cy="5021514"/>
          </a:xfrm>
        </p:spPr>
        <p:txBody>
          <a:bodyPr/>
          <a:lstStyle/>
          <a:p>
            <a:pPr algn="just">
              <a:defRPr/>
            </a:pPr>
            <a:r>
              <a:rPr lang="de-DE" altLang="de-DE" b="1" dirty="0"/>
              <a:t>Unabhängig: </a:t>
            </a:r>
            <a:r>
              <a:rPr lang="de-DE" altLang="de-DE" dirty="0"/>
              <a:t>Wir verzichten auf Kapitalverflechtungen und Kapitalbeteiligungen an </a:t>
            </a:r>
            <a:r>
              <a:rPr lang="de-DE" altLang="de-DE" dirty="0" smtClean="0"/>
              <a:t>Versicherungsgesellschaften </a:t>
            </a:r>
            <a:r>
              <a:rPr lang="de-DE" altLang="de-DE" dirty="0"/>
              <a:t>und Banken. So bewahren wir unsere Neutralität und Unabhängigkeit. </a:t>
            </a:r>
          </a:p>
          <a:p>
            <a:pPr algn="just">
              <a:defRPr/>
            </a:pPr>
            <a:r>
              <a:rPr lang="de-DE" altLang="de-DE" b="1" dirty="0"/>
              <a:t>Kompetent: </a:t>
            </a:r>
            <a:r>
              <a:rPr lang="de-DE" altLang="de-DE" dirty="0"/>
              <a:t>Dank unserer langjährigen praxisnahen Erfahrung aus der Vielzahl von </a:t>
            </a:r>
            <a:r>
              <a:rPr lang="de-DE" altLang="de-DE" dirty="0" smtClean="0"/>
              <a:t>Betreuungsmandaten </a:t>
            </a:r>
            <a:r>
              <a:rPr lang="de-DE" altLang="de-DE" dirty="0"/>
              <a:t>in Industrie, Gewerbe, Logistik, Heil- und Dienstleistungswesen </a:t>
            </a:r>
            <a:r>
              <a:rPr lang="de-DE" altLang="de-DE" dirty="0" smtClean="0"/>
              <a:t/>
            </a:r>
            <a:br>
              <a:rPr lang="de-DE" altLang="de-DE" dirty="0" smtClean="0"/>
            </a:br>
            <a:r>
              <a:rPr lang="de-DE" altLang="de-DE" dirty="0" smtClean="0"/>
              <a:t>sowie </a:t>
            </a:r>
            <a:r>
              <a:rPr lang="de-DE" altLang="de-DE" dirty="0"/>
              <a:t>beratenden Berufen verfügen wir über eine hohe Branchen- und Risikoaffinität.</a:t>
            </a:r>
          </a:p>
          <a:p>
            <a:pPr algn="just">
              <a:defRPr/>
            </a:pPr>
            <a:r>
              <a:rPr lang="de-DE" altLang="de-DE" b="1" dirty="0"/>
              <a:t>Verlässlich: </a:t>
            </a:r>
            <a:r>
              <a:rPr lang="de-DE" altLang="de-DE" dirty="0"/>
              <a:t>Wir vertreten die Interessen unserer Kunden dauerhaft vom Vertragsabschluss über den Schaden-/Leistungsfall bis zur kontinuierlichen Prüfung und Anpassung des </a:t>
            </a:r>
            <a:r>
              <a:rPr lang="de-DE" altLang="de-DE" dirty="0" smtClean="0"/>
              <a:t>Versicherungsportfolios</a:t>
            </a:r>
            <a:r>
              <a:rPr lang="de-DE" altLang="de-DE" dirty="0"/>
              <a:t>.     </a:t>
            </a:r>
          </a:p>
          <a:p>
            <a:pPr algn="just">
              <a:defRPr/>
            </a:pPr>
            <a:r>
              <a:rPr lang="de-DE" altLang="de-DE" b="1" dirty="0"/>
              <a:t>Persönlich: </a:t>
            </a:r>
            <a:r>
              <a:rPr lang="de-DE" altLang="de-DE" dirty="0"/>
              <a:t>Die aktive persönliche Betreuung durch einen festen </a:t>
            </a:r>
            <a:r>
              <a:rPr lang="de-DE" altLang="de-DE" dirty="0" smtClean="0"/>
              <a:t>Ansprechpartner </a:t>
            </a:r>
            <a:r>
              <a:rPr lang="de-DE" altLang="de-DE" dirty="0"/>
              <a:t>ist integraler Bestandteil unseres </a:t>
            </a:r>
            <a:r>
              <a:rPr lang="de-DE" altLang="de-DE" dirty="0" err="1" smtClean="0"/>
              <a:t>Full</a:t>
            </a:r>
            <a:r>
              <a:rPr lang="de-DE" altLang="de-DE" dirty="0" smtClean="0"/>
              <a:t>-Service </a:t>
            </a:r>
            <a:r>
              <a:rPr lang="de-DE" altLang="de-DE" dirty="0"/>
              <a:t>für Firmenkunden. </a:t>
            </a:r>
          </a:p>
          <a:p>
            <a:pPr algn="just">
              <a:defRPr/>
            </a:pPr>
            <a:r>
              <a:rPr lang="de-DE" altLang="de-DE" b="1" dirty="0"/>
              <a:t>Exklusiv: </a:t>
            </a:r>
            <a:r>
              <a:rPr lang="de-DE" altLang="de-DE" dirty="0"/>
              <a:t>Wir selektieren die besten Produkte des Marktes und bieten unseren Kunden exklusive Leistungsverbesserungen und Preisreduzierungen.</a:t>
            </a:r>
          </a:p>
          <a:p>
            <a:pPr algn="just">
              <a:defRPr/>
            </a:pPr>
            <a:r>
              <a:rPr lang="de-DE" altLang="de-DE" b="1" dirty="0" smtClean="0"/>
              <a:t>Digital+ :</a:t>
            </a:r>
            <a:r>
              <a:rPr lang="de-DE" altLang="de-DE" dirty="0" smtClean="0"/>
              <a:t> </a:t>
            </a:r>
            <a:r>
              <a:rPr lang="de-DE" altLang="de-DE" dirty="0"/>
              <a:t>Wir arbeiten mit den modernsten Tools in der bAV-Beratung um den Mitarbeitern die Vorteile der </a:t>
            </a:r>
            <a:r>
              <a:rPr lang="de-DE" altLang="de-DE" dirty="0" smtClean="0"/>
              <a:t>bAV </a:t>
            </a:r>
            <a:r>
              <a:rPr lang="de-DE" altLang="de-DE" dirty="0"/>
              <a:t>transparent und einfach darzustellen</a:t>
            </a:r>
            <a:r>
              <a:rPr lang="de-DE" altLang="de-DE" dirty="0" smtClean="0"/>
              <a:t>. Auch digitale Verwaltungsmöglichkeiten für die bAV-Verträge Ihrer Mitarbeiter stehen Ihnen mit uns zur Verfügung</a:t>
            </a:r>
            <a:endParaRPr lang="de-DE" altLang="de-DE" dirty="0"/>
          </a:p>
          <a:p>
            <a:pPr algn="just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7691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smtClean="0"/>
              <a:t>BELEGSCHAFTSPROGRAMME: UNSERE LEISTUNGSMERKMALE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>
                <a:cs typeface="ＭＳ Ｐゴシック"/>
              </a:rPr>
              <a:t>Kompetenz (Expertenteam)</a:t>
            </a:r>
          </a:p>
          <a:p>
            <a:r>
              <a:rPr lang="de-DE" dirty="0">
                <a:cs typeface="ＭＳ Ｐゴシック"/>
              </a:rPr>
              <a:t>Unabhängigkeit (Marktvergleiche)</a:t>
            </a:r>
          </a:p>
          <a:p>
            <a:r>
              <a:rPr lang="de-DE" dirty="0">
                <a:cs typeface="ＭＳ Ｐゴシック"/>
              </a:rPr>
              <a:t>Strategieberatung (Dokumentation)</a:t>
            </a:r>
          </a:p>
          <a:p>
            <a:r>
              <a:rPr lang="de-DE" dirty="0">
                <a:cs typeface="ＭＳ Ｐゴシック"/>
              </a:rPr>
              <a:t>Umfangreiche Versicherungs- und Vorsorgekonzepte mit höchsten </a:t>
            </a:r>
            <a:r>
              <a:rPr lang="de-DE" dirty="0" smtClean="0">
                <a:cs typeface="ＭＳ Ｐゴシック"/>
              </a:rPr>
              <a:t>Bedingungsstandards </a:t>
            </a:r>
            <a:r>
              <a:rPr lang="de-DE" dirty="0">
                <a:cs typeface="ＭＳ Ｐゴシック"/>
              </a:rPr>
              <a:t>zu </a:t>
            </a:r>
            <a:r>
              <a:rPr lang="de-DE" dirty="0" smtClean="0">
                <a:cs typeface="ＭＳ Ｐゴシック"/>
              </a:rPr>
              <a:t>Top-Konditionen</a:t>
            </a:r>
          </a:p>
          <a:p>
            <a:r>
              <a:rPr lang="de-DE" dirty="0">
                <a:cs typeface="ＭＳ Ｐゴシック"/>
              </a:rPr>
              <a:t>Gestaltung von Rahmenverträgen mit stark vereinfachten Zugangswegen</a:t>
            </a:r>
          </a:p>
          <a:p>
            <a:r>
              <a:rPr lang="de-DE" dirty="0">
                <a:cs typeface="ＭＳ Ｐゴシック"/>
              </a:rPr>
              <a:t>Risikominimierung und Effizienzsteigerung durch leistungsstarke </a:t>
            </a:r>
            <a:r>
              <a:rPr lang="de-DE" dirty="0" smtClean="0">
                <a:cs typeface="ＭＳ Ｐゴシック"/>
              </a:rPr>
              <a:t>Produktlösungen </a:t>
            </a:r>
          </a:p>
          <a:p>
            <a:r>
              <a:rPr lang="de-DE" dirty="0" smtClean="0">
                <a:cs typeface="ＭＳ Ｐゴシック"/>
              </a:rPr>
              <a:t>Ganzheitliche Implementierung unter Beachtung bestehender Rahmenbedingungen und tarifvertraglicher Vorgaben</a:t>
            </a:r>
          </a:p>
          <a:p>
            <a:r>
              <a:rPr lang="de-DE" dirty="0">
                <a:cs typeface="ＭＳ Ｐゴシック"/>
              </a:rPr>
              <a:t>Intensive Betreuung und Beratung auf zwei Ebenen (</a:t>
            </a:r>
            <a:r>
              <a:rPr lang="de-DE" dirty="0" smtClean="0">
                <a:cs typeface="ＭＳ Ｐゴシック"/>
              </a:rPr>
              <a:t>Arbeitgeber und Arbeitnehmer) </a:t>
            </a:r>
            <a:endParaRPr lang="de-DE" dirty="0">
              <a:cs typeface="ＭＳ Ｐゴシック"/>
            </a:endParaRPr>
          </a:p>
          <a:p>
            <a:r>
              <a:rPr lang="de-DE" dirty="0">
                <a:cs typeface="ＭＳ Ｐゴシック"/>
              </a:rPr>
              <a:t>Interessenvertretung des Unternehmens und der Mitarbeiter auch für bestehende Versicherungs- und Vorsorgeprodukte (Maklerauftrag)</a:t>
            </a:r>
            <a:endParaRPr lang="de-DE" dirty="0" smtClean="0">
              <a:cs typeface="ＭＳ Ｐゴシック"/>
            </a:endParaRPr>
          </a:p>
          <a:p>
            <a:endParaRPr lang="de-DE" dirty="0">
              <a:cs typeface="ＭＳ Ｐゴシック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9749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GEBÜNDELTE KOMPETENZ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638" y="2183222"/>
            <a:ext cx="9901237" cy="431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518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UNSERE ARBEITSWEISE FÜR MEHR SICHERHEIT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728" y="2060575"/>
            <a:ext cx="4352544" cy="4352544"/>
          </a:xfrm>
          <a:prstGeom prst="rect">
            <a:avLst/>
          </a:prstGeom>
        </p:spPr>
      </p:pic>
      <p:pic>
        <p:nvPicPr>
          <p:cNvPr id="9" name="Bild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900" y="3880485"/>
            <a:ext cx="21082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916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afm PowerPoint-Vorlage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fm_Master_16_9.potx [Schreibgeschützt]" id="{12D08852-B563-4A5F-9244-E29582014320}" vid="{B0FA3858-67D2-4B08-BBC3-3B4F7EA1EEA2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482</Words>
  <Application>Microsoft Office PowerPoint</Application>
  <PresentationFormat>Breitbild</PresentationFormat>
  <Paragraphs>126</Paragraphs>
  <Slides>21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21</vt:i4>
      </vt:variant>
    </vt:vector>
  </HeadingPairs>
  <TitlesOfParts>
    <vt:vector size="29" baseType="lpstr">
      <vt:lpstr>ＭＳ Ｐゴシック</vt:lpstr>
      <vt:lpstr>Aral</vt:lpstr>
      <vt:lpstr>Arial</vt:lpstr>
      <vt:lpstr>Calibri</vt:lpstr>
      <vt:lpstr>Symbol</vt:lpstr>
      <vt:lpstr>Wingdings</vt:lpstr>
      <vt:lpstr>Design_afm</vt:lpstr>
      <vt:lpstr>afm PowerPoint-Vorlagen</vt:lpstr>
      <vt:lpstr>Betriebliche Altersversorgung (bAV)</vt:lpstr>
      <vt:lpstr>DAS UNTERNEHMEN: ORGANIGRAMM</vt:lpstr>
      <vt:lpstr>DAS UNTERNEHMEN: ZAHLEN UND FAKTEN</vt:lpstr>
      <vt:lpstr>UNSERE ZIELGRUPPEN UND KOMPETENZEN</vt:lpstr>
      <vt:lpstr>Was uns auszeichnet</vt:lpstr>
      <vt:lpstr>WAS UNS AUSZEICHNET</vt:lpstr>
      <vt:lpstr>BELEGSCHAFTSPROGRAMME: UNSERE LEISTUNGSMERKMALE</vt:lpstr>
      <vt:lpstr>GEBÜNDELTE KOMPETENZ</vt:lpstr>
      <vt:lpstr>UNSERE ARBEITSWEISE FÜR MEHR SICHERHEIT</vt:lpstr>
      <vt:lpstr>PowerPoint-Präsentation</vt:lpstr>
      <vt:lpstr>Handlungsdruck</vt:lpstr>
      <vt:lpstr>ARBEITSRECHTSRELEVANTE bAV-GESCHÄFTSPROZESSE</vt:lpstr>
      <vt:lpstr>ARBEITGEBERMOTIVE FÜR DIE bAV</vt:lpstr>
      <vt:lpstr>GANZHEITLICHE KOMMUNIKATION</vt:lpstr>
      <vt:lpstr>Das Arbeitnehmer-Portal | Informieren und Berechnen  Firmenindividuell anpassbar</vt:lpstr>
      <vt:lpstr>WIN-WIN:  Rechtssicherer Dokumentation für AG und MA</vt:lpstr>
      <vt:lpstr>High Level Beratung | Berücksichtigung aller Effekte </vt:lpstr>
      <vt:lpstr>DIE NÄCHSTEN SCHRITTE:  PROJEKTGESTALTUNG UND UMSETZUNGSSTRATEGIE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Arps, Thomas</dc:creator>
  <cp:lastModifiedBy>Arps, Thomas</cp:lastModifiedBy>
  <cp:revision>4</cp:revision>
  <cp:lastPrinted>2019-08-21T13:01:55Z</cp:lastPrinted>
  <dcterms:created xsi:type="dcterms:W3CDTF">2024-10-24T08:30:44Z</dcterms:created>
  <dcterms:modified xsi:type="dcterms:W3CDTF">2024-10-24T08:56:55Z</dcterms:modified>
</cp:coreProperties>
</file>