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70"/>
  </p:notesMasterIdLst>
  <p:handoutMasterIdLst>
    <p:handoutMasterId r:id="rId71"/>
  </p:handoutMasterIdLst>
  <p:sldIdLst>
    <p:sldId id="257" r:id="rId2"/>
    <p:sldId id="326" r:id="rId3"/>
    <p:sldId id="310" r:id="rId4"/>
    <p:sldId id="325" r:id="rId5"/>
    <p:sldId id="334" r:id="rId6"/>
    <p:sldId id="328" r:id="rId7"/>
    <p:sldId id="329" r:id="rId8"/>
    <p:sldId id="331" r:id="rId9"/>
    <p:sldId id="332" r:id="rId10"/>
    <p:sldId id="333" r:id="rId11"/>
    <p:sldId id="356" r:id="rId12"/>
    <p:sldId id="362" r:id="rId13"/>
    <p:sldId id="346" r:id="rId14"/>
    <p:sldId id="347" r:id="rId15"/>
    <p:sldId id="348" r:id="rId16"/>
    <p:sldId id="349" r:id="rId17"/>
    <p:sldId id="350" r:id="rId18"/>
    <p:sldId id="351" r:id="rId19"/>
    <p:sldId id="284" r:id="rId20"/>
    <p:sldId id="285" r:id="rId21"/>
    <p:sldId id="364" r:id="rId22"/>
    <p:sldId id="363" r:id="rId23"/>
    <p:sldId id="360" r:id="rId24"/>
    <p:sldId id="335" r:id="rId25"/>
    <p:sldId id="337" r:id="rId26"/>
    <p:sldId id="339" r:id="rId27"/>
    <p:sldId id="353" r:id="rId28"/>
    <p:sldId id="315" r:id="rId29"/>
    <p:sldId id="354" r:id="rId30"/>
    <p:sldId id="361" r:id="rId31"/>
    <p:sldId id="341" r:id="rId32"/>
    <p:sldId id="355" r:id="rId33"/>
    <p:sldId id="342" r:id="rId34"/>
    <p:sldId id="343" r:id="rId35"/>
    <p:sldId id="344" r:id="rId36"/>
    <p:sldId id="345" r:id="rId37"/>
    <p:sldId id="357" r:id="rId38"/>
    <p:sldId id="358" r:id="rId39"/>
    <p:sldId id="366" r:id="rId40"/>
    <p:sldId id="303" r:id="rId41"/>
    <p:sldId id="304" r:id="rId42"/>
    <p:sldId id="305" r:id="rId43"/>
    <p:sldId id="306" r:id="rId44"/>
    <p:sldId id="264" r:id="rId45"/>
    <p:sldId id="294" r:id="rId46"/>
    <p:sldId id="309" r:id="rId47"/>
    <p:sldId id="365" r:id="rId48"/>
    <p:sldId id="265" r:id="rId49"/>
    <p:sldId id="266" r:id="rId50"/>
    <p:sldId id="301" r:id="rId51"/>
    <p:sldId id="290" r:id="rId52"/>
    <p:sldId id="289" r:id="rId53"/>
    <p:sldId id="267" r:id="rId54"/>
    <p:sldId id="268" r:id="rId55"/>
    <p:sldId id="288" r:id="rId56"/>
    <p:sldId id="292" r:id="rId57"/>
    <p:sldId id="293" r:id="rId58"/>
    <p:sldId id="271" r:id="rId59"/>
    <p:sldId id="272" r:id="rId60"/>
    <p:sldId id="295" r:id="rId61"/>
    <p:sldId id="296" r:id="rId62"/>
    <p:sldId id="297" r:id="rId63"/>
    <p:sldId id="275" r:id="rId64"/>
    <p:sldId id="276" r:id="rId65"/>
    <p:sldId id="298" r:id="rId66"/>
    <p:sldId id="299" r:id="rId67"/>
    <p:sldId id="300" r:id="rId68"/>
    <p:sldId id="308" r:id="rId69"/>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870" autoAdjust="0"/>
  </p:normalViewPr>
  <p:slideViewPr>
    <p:cSldViewPr snapToGrid="0" showGuides="1">
      <p:cViewPr varScale="1">
        <p:scale>
          <a:sx n="121" d="100"/>
          <a:sy n="121" d="100"/>
        </p:scale>
        <p:origin x="114" y="306"/>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204368-CD8C-4866-8B8D-C751FE686142}"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de-DE"/>
        </a:p>
      </dgm:t>
    </dgm:pt>
    <dgm:pt modelId="{D045DF36-62A3-4450-A6B0-3AC5424DAE82}">
      <dgm:prSet phldrT="[Text]"/>
      <dgm:spPr/>
      <dgm:t>
        <a:bodyPr/>
        <a:lstStyle/>
        <a:p>
          <a:r>
            <a:rPr lang="de-DE" b="0" dirty="0"/>
            <a:t>Leichte Fahrlässigkeit</a:t>
          </a:r>
          <a:endParaRPr lang="de-DE" dirty="0"/>
        </a:p>
      </dgm:t>
    </dgm:pt>
    <dgm:pt modelId="{0E33C06E-AC46-4A22-9188-DC11E65294BD}" type="parTrans" cxnId="{240BEE8D-0A2F-4136-A777-114667EC2B89}">
      <dgm:prSet/>
      <dgm:spPr/>
      <dgm:t>
        <a:bodyPr/>
        <a:lstStyle/>
        <a:p>
          <a:endParaRPr lang="de-DE"/>
        </a:p>
      </dgm:t>
    </dgm:pt>
    <dgm:pt modelId="{FDE468B5-5DFB-4BBB-B46B-FFBD08655EB6}" type="sibTrans" cxnId="{240BEE8D-0A2F-4136-A777-114667EC2B89}">
      <dgm:prSet/>
      <dgm:spPr/>
      <dgm:t>
        <a:bodyPr/>
        <a:lstStyle/>
        <a:p>
          <a:endParaRPr lang="de-DE"/>
        </a:p>
      </dgm:t>
    </dgm:pt>
    <dgm:pt modelId="{C4E27FD4-853B-4504-AEC3-C4F8A59B2E82}">
      <dgm:prSet phldrT="[Text]"/>
      <dgm:spPr/>
      <dgm:t>
        <a:bodyPr/>
        <a:lstStyle/>
        <a:p>
          <a:r>
            <a:rPr lang="de-DE" dirty="0"/>
            <a:t>Keine Haftung</a:t>
          </a:r>
        </a:p>
      </dgm:t>
    </dgm:pt>
    <dgm:pt modelId="{D935447C-A8D5-42E0-B740-F18604FD8AFD}" type="parTrans" cxnId="{25D9FC00-C519-4644-905E-0CD037316DD2}">
      <dgm:prSet/>
      <dgm:spPr/>
      <dgm:t>
        <a:bodyPr/>
        <a:lstStyle/>
        <a:p>
          <a:endParaRPr lang="de-DE"/>
        </a:p>
      </dgm:t>
    </dgm:pt>
    <dgm:pt modelId="{87B8F964-74DF-448A-871C-D13330BDC37B}" type="sibTrans" cxnId="{25D9FC00-C519-4644-905E-0CD037316DD2}">
      <dgm:prSet/>
      <dgm:spPr/>
      <dgm:t>
        <a:bodyPr/>
        <a:lstStyle/>
        <a:p>
          <a:endParaRPr lang="de-DE"/>
        </a:p>
      </dgm:t>
    </dgm:pt>
    <dgm:pt modelId="{527720A0-D381-4F48-B878-76EB5C139834}">
      <dgm:prSet phldrT="[Text]"/>
      <dgm:spPr/>
      <dgm:t>
        <a:bodyPr/>
        <a:lstStyle/>
        <a:p>
          <a:r>
            <a:rPr lang="de-DE" dirty="0"/>
            <a:t>Mittlere Fahrlässigkeit</a:t>
          </a:r>
        </a:p>
      </dgm:t>
    </dgm:pt>
    <dgm:pt modelId="{13E62EA2-5191-4FBA-8B9F-9622A94DED38}" type="parTrans" cxnId="{46BC9432-C471-4968-B4A6-AA32AD2D4A79}">
      <dgm:prSet/>
      <dgm:spPr/>
      <dgm:t>
        <a:bodyPr/>
        <a:lstStyle/>
        <a:p>
          <a:endParaRPr lang="de-DE"/>
        </a:p>
      </dgm:t>
    </dgm:pt>
    <dgm:pt modelId="{D6EE340A-704C-4D46-A739-A140D3571EA5}" type="sibTrans" cxnId="{46BC9432-C471-4968-B4A6-AA32AD2D4A79}">
      <dgm:prSet/>
      <dgm:spPr/>
      <dgm:t>
        <a:bodyPr/>
        <a:lstStyle/>
        <a:p>
          <a:endParaRPr lang="de-DE"/>
        </a:p>
      </dgm:t>
    </dgm:pt>
    <dgm:pt modelId="{A4ACE27F-24BD-44CA-84E3-EC0D19C96752}">
      <dgm:prSet phldrT="[Text]"/>
      <dgm:spPr/>
      <dgm:t>
        <a:bodyPr/>
        <a:lstStyle/>
        <a:p>
          <a:r>
            <a:rPr lang="de-DE" dirty="0"/>
            <a:t>Quotelung der Haftung</a:t>
          </a:r>
        </a:p>
      </dgm:t>
    </dgm:pt>
    <dgm:pt modelId="{1FAB301B-52EC-42C6-AB37-EF92A181ECCE}" type="parTrans" cxnId="{6F7DC0FD-11C6-44EC-9294-B0C821AFA43A}">
      <dgm:prSet/>
      <dgm:spPr/>
      <dgm:t>
        <a:bodyPr/>
        <a:lstStyle/>
        <a:p>
          <a:endParaRPr lang="de-DE"/>
        </a:p>
      </dgm:t>
    </dgm:pt>
    <dgm:pt modelId="{57F2EB3B-8B45-4AA5-B3F2-58919741C050}" type="sibTrans" cxnId="{6F7DC0FD-11C6-44EC-9294-B0C821AFA43A}">
      <dgm:prSet/>
      <dgm:spPr/>
      <dgm:t>
        <a:bodyPr/>
        <a:lstStyle/>
        <a:p>
          <a:endParaRPr lang="de-DE"/>
        </a:p>
      </dgm:t>
    </dgm:pt>
    <dgm:pt modelId="{7C275820-9E59-4794-842A-F94E04C94187}">
      <dgm:prSet phldrT="[Text]"/>
      <dgm:spPr/>
      <dgm:t>
        <a:bodyPr/>
        <a:lstStyle/>
        <a:p>
          <a:r>
            <a:rPr lang="de-DE" dirty="0"/>
            <a:t>Begrenzung auf wenige Monatsgehälter</a:t>
          </a:r>
        </a:p>
      </dgm:t>
    </dgm:pt>
    <dgm:pt modelId="{421CE3E6-40F8-450C-80E8-E95949D5FF7B}" type="parTrans" cxnId="{9E99837B-D5E0-47F6-BF43-C2FBB2560A79}">
      <dgm:prSet/>
      <dgm:spPr/>
      <dgm:t>
        <a:bodyPr/>
        <a:lstStyle/>
        <a:p>
          <a:endParaRPr lang="de-DE"/>
        </a:p>
      </dgm:t>
    </dgm:pt>
    <dgm:pt modelId="{EC365740-3B34-447F-AFAA-359175936957}" type="sibTrans" cxnId="{9E99837B-D5E0-47F6-BF43-C2FBB2560A79}">
      <dgm:prSet/>
      <dgm:spPr/>
      <dgm:t>
        <a:bodyPr/>
        <a:lstStyle/>
        <a:p>
          <a:endParaRPr lang="de-DE"/>
        </a:p>
      </dgm:t>
    </dgm:pt>
    <dgm:pt modelId="{3F6593D2-BDB1-4469-8BC7-1F14D3FAE326}">
      <dgm:prSet phldrT="[Text]"/>
      <dgm:spPr/>
      <dgm:t>
        <a:bodyPr/>
        <a:lstStyle/>
        <a:p>
          <a:r>
            <a:rPr lang="de-DE" dirty="0"/>
            <a:t>Grobe Fahrlässigkeit</a:t>
          </a:r>
        </a:p>
      </dgm:t>
    </dgm:pt>
    <dgm:pt modelId="{0B841004-D976-4576-BA44-6347C5211B00}" type="parTrans" cxnId="{54DC9C6C-E51A-4498-A8D4-B084DCB689C4}">
      <dgm:prSet/>
      <dgm:spPr/>
      <dgm:t>
        <a:bodyPr/>
        <a:lstStyle/>
        <a:p>
          <a:endParaRPr lang="de-DE"/>
        </a:p>
      </dgm:t>
    </dgm:pt>
    <dgm:pt modelId="{8916E316-96C4-43E2-9E79-585B6F416F0B}" type="sibTrans" cxnId="{54DC9C6C-E51A-4498-A8D4-B084DCB689C4}">
      <dgm:prSet/>
      <dgm:spPr/>
      <dgm:t>
        <a:bodyPr/>
        <a:lstStyle/>
        <a:p>
          <a:endParaRPr lang="de-DE"/>
        </a:p>
      </dgm:t>
    </dgm:pt>
    <dgm:pt modelId="{A86DDFD2-CE70-4349-8AD7-52945337EAA3}">
      <dgm:prSet phldrT="[Text]"/>
      <dgm:spPr/>
      <dgm:t>
        <a:bodyPr/>
        <a:lstStyle/>
        <a:p>
          <a:r>
            <a:rPr lang="de-DE" dirty="0"/>
            <a:t>Haftung im vollen Umfang</a:t>
          </a:r>
        </a:p>
      </dgm:t>
    </dgm:pt>
    <dgm:pt modelId="{02BF08E9-44C5-48C8-8038-C02E69037AAF}" type="parTrans" cxnId="{0C4D74EA-6010-451D-8971-7533E686FE8E}">
      <dgm:prSet/>
      <dgm:spPr/>
      <dgm:t>
        <a:bodyPr/>
        <a:lstStyle/>
        <a:p>
          <a:endParaRPr lang="de-DE"/>
        </a:p>
      </dgm:t>
    </dgm:pt>
    <dgm:pt modelId="{24FBAC0E-8C66-48BE-9FD7-ACEC8BA51606}" type="sibTrans" cxnId="{0C4D74EA-6010-451D-8971-7533E686FE8E}">
      <dgm:prSet/>
      <dgm:spPr/>
      <dgm:t>
        <a:bodyPr/>
        <a:lstStyle/>
        <a:p>
          <a:endParaRPr lang="de-DE"/>
        </a:p>
      </dgm:t>
    </dgm:pt>
    <dgm:pt modelId="{4019A9A2-4540-4FBC-8091-620CCDC31256}">
      <dgm:prSet phldrT="[Text]"/>
      <dgm:spPr/>
      <dgm:t>
        <a:bodyPr/>
        <a:lstStyle/>
        <a:p>
          <a:r>
            <a:rPr lang="de-DE" dirty="0"/>
            <a:t>Begrenzung auf z.B. 12 Monatsgehälter</a:t>
          </a:r>
        </a:p>
      </dgm:t>
    </dgm:pt>
    <dgm:pt modelId="{7A1E364D-761D-4401-BFDB-826A2A46BA88}" type="parTrans" cxnId="{C1D3DDA0-EFAF-47E4-B008-01AFF88BCF77}">
      <dgm:prSet/>
      <dgm:spPr/>
      <dgm:t>
        <a:bodyPr/>
        <a:lstStyle/>
        <a:p>
          <a:endParaRPr lang="de-DE"/>
        </a:p>
      </dgm:t>
    </dgm:pt>
    <dgm:pt modelId="{E286FC72-F6BF-490B-813D-CD14C556B1F1}" type="sibTrans" cxnId="{C1D3DDA0-EFAF-47E4-B008-01AFF88BCF77}">
      <dgm:prSet/>
      <dgm:spPr/>
      <dgm:t>
        <a:bodyPr/>
        <a:lstStyle/>
        <a:p>
          <a:endParaRPr lang="de-DE"/>
        </a:p>
      </dgm:t>
    </dgm:pt>
    <dgm:pt modelId="{26668FB6-24FB-470A-A55D-28229F1EBE41}">
      <dgm:prSet phldrT="[Text]"/>
      <dgm:spPr/>
      <dgm:t>
        <a:bodyPr/>
        <a:lstStyle/>
        <a:p>
          <a:r>
            <a:rPr lang="de-DE" dirty="0"/>
            <a:t>Vorsatz</a:t>
          </a:r>
        </a:p>
      </dgm:t>
    </dgm:pt>
    <dgm:pt modelId="{A09B7746-BBD7-46FC-89DA-25E671182CC8}" type="parTrans" cxnId="{66FFB221-733A-4C51-B13B-A19D54BD3B5D}">
      <dgm:prSet/>
      <dgm:spPr/>
      <dgm:t>
        <a:bodyPr/>
        <a:lstStyle/>
        <a:p>
          <a:endParaRPr lang="de-DE"/>
        </a:p>
      </dgm:t>
    </dgm:pt>
    <dgm:pt modelId="{5DDC8EAE-F3F1-4B9E-A9D1-694ECBAB44EE}" type="sibTrans" cxnId="{66FFB221-733A-4C51-B13B-A19D54BD3B5D}">
      <dgm:prSet/>
      <dgm:spPr/>
      <dgm:t>
        <a:bodyPr/>
        <a:lstStyle/>
        <a:p>
          <a:endParaRPr lang="de-DE"/>
        </a:p>
      </dgm:t>
    </dgm:pt>
    <dgm:pt modelId="{F3647DF0-483D-4E44-A542-F44E1657F5EA}">
      <dgm:prSet phldrT="[Text]"/>
      <dgm:spPr/>
      <dgm:t>
        <a:bodyPr/>
        <a:lstStyle/>
        <a:p>
          <a:r>
            <a:rPr lang="de-DE" dirty="0"/>
            <a:t>Persönlich und unbegrenzt</a:t>
          </a:r>
        </a:p>
      </dgm:t>
    </dgm:pt>
    <dgm:pt modelId="{E073263E-8296-44D7-B3A6-7C2D66191EC5}" type="parTrans" cxnId="{7A420662-C283-43A0-B345-146A494E626D}">
      <dgm:prSet/>
      <dgm:spPr/>
      <dgm:t>
        <a:bodyPr/>
        <a:lstStyle/>
        <a:p>
          <a:endParaRPr lang="de-DE"/>
        </a:p>
      </dgm:t>
    </dgm:pt>
    <dgm:pt modelId="{477CA7A4-2F39-4678-BA27-843DE2552888}" type="sibTrans" cxnId="{7A420662-C283-43A0-B345-146A494E626D}">
      <dgm:prSet/>
      <dgm:spPr/>
      <dgm:t>
        <a:bodyPr/>
        <a:lstStyle/>
        <a:p>
          <a:endParaRPr lang="de-DE"/>
        </a:p>
      </dgm:t>
    </dgm:pt>
    <dgm:pt modelId="{6C6DD2B6-1B78-4E47-84F2-0EA2D8C78642}">
      <dgm:prSet phldrT="[Text]"/>
      <dgm:spPr/>
      <dgm:t>
        <a:bodyPr/>
        <a:lstStyle/>
        <a:p>
          <a:endParaRPr lang="de-DE" dirty="0"/>
        </a:p>
      </dgm:t>
    </dgm:pt>
    <dgm:pt modelId="{871B22A6-CC24-40EB-8099-B320D20D523F}" type="parTrans" cxnId="{FECEB60E-FEAC-4701-8F37-1F3757A3EFAF}">
      <dgm:prSet/>
      <dgm:spPr/>
      <dgm:t>
        <a:bodyPr/>
        <a:lstStyle/>
        <a:p>
          <a:endParaRPr lang="de-DE"/>
        </a:p>
      </dgm:t>
    </dgm:pt>
    <dgm:pt modelId="{C61E2A8C-1DB2-4ADD-9484-DAF63A47B736}" type="sibTrans" cxnId="{FECEB60E-FEAC-4701-8F37-1F3757A3EFAF}">
      <dgm:prSet/>
      <dgm:spPr/>
      <dgm:t>
        <a:bodyPr/>
        <a:lstStyle/>
        <a:p>
          <a:endParaRPr lang="de-DE"/>
        </a:p>
      </dgm:t>
    </dgm:pt>
    <dgm:pt modelId="{BC053121-DB8D-45ED-97A0-67F489ECF25E}">
      <dgm:prSet phldrT="[Text]"/>
      <dgm:spPr/>
      <dgm:t>
        <a:bodyPr/>
        <a:lstStyle/>
        <a:p>
          <a:endParaRPr lang="de-DE" dirty="0"/>
        </a:p>
      </dgm:t>
    </dgm:pt>
    <dgm:pt modelId="{FE1306AB-C826-4B44-82E2-5B5D0356BDF6}" type="parTrans" cxnId="{88F85E90-3A02-49BE-AC4B-7A3678C4B8E0}">
      <dgm:prSet/>
      <dgm:spPr/>
      <dgm:t>
        <a:bodyPr/>
        <a:lstStyle/>
        <a:p>
          <a:endParaRPr lang="de-DE"/>
        </a:p>
      </dgm:t>
    </dgm:pt>
    <dgm:pt modelId="{123CE186-B6D8-48BA-B525-377961F4BA77}" type="sibTrans" cxnId="{88F85E90-3A02-49BE-AC4B-7A3678C4B8E0}">
      <dgm:prSet/>
      <dgm:spPr/>
      <dgm:t>
        <a:bodyPr/>
        <a:lstStyle/>
        <a:p>
          <a:endParaRPr lang="de-DE"/>
        </a:p>
      </dgm:t>
    </dgm:pt>
    <dgm:pt modelId="{7E4B2C07-9ED7-48E9-96B6-B47A1D311B56}" type="pres">
      <dgm:prSet presAssocID="{10204368-CD8C-4866-8B8D-C751FE686142}" presName="Name0" presStyleCnt="0">
        <dgm:presLayoutVars>
          <dgm:dir/>
          <dgm:animLvl val="lvl"/>
          <dgm:resizeHandles/>
        </dgm:presLayoutVars>
      </dgm:prSet>
      <dgm:spPr/>
    </dgm:pt>
    <dgm:pt modelId="{ECF5F9B6-2DEC-44DE-A37A-D712972FB7CD}" type="pres">
      <dgm:prSet presAssocID="{D045DF36-62A3-4450-A6B0-3AC5424DAE82}" presName="linNode" presStyleCnt="0"/>
      <dgm:spPr/>
    </dgm:pt>
    <dgm:pt modelId="{0E7DAE73-094B-4E63-BDC9-AE17EA5CDF3D}" type="pres">
      <dgm:prSet presAssocID="{D045DF36-62A3-4450-A6B0-3AC5424DAE82}" presName="parentShp" presStyleLbl="node1" presStyleIdx="0" presStyleCnt="4">
        <dgm:presLayoutVars>
          <dgm:bulletEnabled val="1"/>
        </dgm:presLayoutVars>
      </dgm:prSet>
      <dgm:spPr/>
    </dgm:pt>
    <dgm:pt modelId="{92849EB0-5F35-4633-97BA-056461C7FDEA}" type="pres">
      <dgm:prSet presAssocID="{D045DF36-62A3-4450-A6B0-3AC5424DAE82}" presName="childShp" presStyleLbl="bgAccFollowNode1" presStyleIdx="0" presStyleCnt="4">
        <dgm:presLayoutVars>
          <dgm:bulletEnabled val="1"/>
        </dgm:presLayoutVars>
      </dgm:prSet>
      <dgm:spPr/>
    </dgm:pt>
    <dgm:pt modelId="{CA610CA7-1C0C-46DA-8351-8A51C0349163}" type="pres">
      <dgm:prSet presAssocID="{FDE468B5-5DFB-4BBB-B46B-FFBD08655EB6}" presName="spacing" presStyleCnt="0"/>
      <dgm:spPr/>
    </dgm:pt>
    <dgm:pt modelId="{35A5D114-4987-4A9D-A5B7-0F0B6E97B4DE}" type="pres">
      <dgm:prSet presAssocID="{527720A0-D381-4F48-B878-76EB5C139834}" presName="linNode" presStyleCnt="0"/>
      <dgm:spPr/>
    </dgm:pt>
    <dgm:pt modelId="{98073632-29C8-4D4A-81B4-CD5E61F16E5F}" type="pres">
      <dgm:prSet presAssocID="{527720A0-D381-4F48-B878-76EB5C139834}" presName="parentShp" presStyleLbl="node1" presStyleIdx="1" presStyleCnt="4">
        <dgm:presLayoutVars>
          <dgm:bulletEnabled val="1"/>
        </dgm:presLayoutVars>
      </dgm:prSet>
      <dgm:spPr/>
    </dgm:pt>
    <dgm:pt modelId="{C6BD6BD9-DEEB-44DA-BCFA-AA22E3F31750}" type="pres">
      <dgm:prSet presAssocID="{527720A0-D381-4F48-B878-76EB5C139834}" presName="childShp" presStyleLbl="bgAccFollowNode1" presStyleIdx="1" presStyleCnt="4">
        <dgm:presLayoutVars>
          <dgm:bulletEnabled val="1"/>
        </dgm:presLayoutVars>
      </dgm:prSet>
      <dgm:spPr/>
    </dgm:pt>
    <dgm:pt modelId="{550C707E-64B5-4C62-AF49-373A2DB54208}" type="pres">
      <dgm:prSet presAssocID="{D6EE340A-704C-4D46-A739-A140D3571EA5}" presName="spacing" presStyleCnt="0"/>
      <dgm:spPr/>
    </dgm:pt>
    <dgm:pt modelId="{FF563C24-F7A7-47EA-961A-3F58F73B901E}" type="pres">
      <dgm:prSet presAssocID="{3F6593D2-BDB1-4469-8BC7-1F14D3FAE326}" presName="linNode" presStyleCnt="0"/>
      <dgm:spPr/>
    </dgm:pt>
    <dgm:pt modelId="{3015B5F5-0AE8-46B9-94ED-EE57FC151F21}" type="pres">
      <dgm:prSet presAssocID="{3F6593D2-BDB1-4469-8BC7-1F14D3FAE326}" presName="parentShp" presStyleLbl="node1" presStyleIdx="2" presStyleCnt="4">
        <dgm:presLayoutVars>
          <dgm:bulletEnabled val="1"/>
        </dgm:presLayoutVars>
      </dgm:prSet>
      <dgm:spPr/>
    </dgm:pt>
    <dgm:pt modelId="{6E516CD6-C536-4935-9882-DED4EE231048}" type="pres">
      <dgm:prSet presAssocID="{3F6593D2-BDB1-4469-8BC7-1F14D3FAE326}" presName="childShp" presStyleLbl="bgAccFollowNode1" presStyleIdx="2" presStyleCnt="4">
        <dgm:presLayoutVars>
          <dgm:bulletEnabled val="1"/>
        </dgm:presLayoutVars>
      </dgm:prSet>
      <dgm:spPr/>
    </dgm:pt>
    <dgm:pt modelId="{A1F42978-106E-45D2-BEB4-00543B90FF99}" type="pres">
      <dgm:prSet presAssocID="{8916E316-96C4-43E2-9E79-585B6F416F0B}" presName="spacing" presStyleCnt="0"/>
      <dgm:spPr/>
    </dgm:pt>
    <dgm:pt modelId="{8EE3BBB0-2C28-4B7F-A764-8EE472AF4541}" type="pres">
      <dgm:prSet presAssocID="{26668FB6-24FB-470A-A55D-28229F1EBE41}" presName="linNode" presStyleCnt="0"/>
      <dgm:spPr/>
    </dgm:pt>
    <dgm:pt modelId="{11313D20-7693-4436-B003-C11FD1E4E2DC}" type="pres">
      <dgm:prSet presAssocID="{26668FB6-24FB-470A-A55D-28229F1EBE41}" presName="parentShp" presStyleLbl="node1" presStyleIdx="3" presStyleCnt="4">
        <dgm:presLayoutVars>
          <dgm:bulletEnabled val="1"/>
        </dgm:presLayoutVars>
      </dgm:prSet>
      <dgm:spPr/>
    </dgm:pt>
    <dgm:pt modelId="{BB4F4629-8820-4300-9F7F-8D677CEC408A}" type="pres">
      <dgm:prSet presAssocID="{26668FB6-24FB-470A-A55D-28229F1EBE41}" presName="childShp" presStyleLbl="bgAccFollowNode1" presStyleIdx="3" presStyleCnt="4">
        <dgm:presLayoutVars>
          <dgm:bulletEnabled val="1"/>
        </dgm:presLayoutVars>
      </dgm:prSet>
      <dgm:spPr/>
    </dgm:pt>
  </dgm:ptLst>
  <dgm:cxnLst>
    <dgm:cxn modelId="{25D9FC00-C519-4644-905E-0CD037316DD2}" srcId="{D045DF36-62A3-4450-A6B0-3AC5424DAE82}" destId="{C4E27FD4-853B-4504-AEC3-C4F8A59B2E82}" srcOrd="1" destOrd="0" parTransId="{D935447C-A8D5-42E0-B740-F18604FD8AFD}" sibTransId="{87B8F964-74DF-448A-871C-D13330BDC37B}"/>
    <dgm:cxn modelId="{F2EA530C-6276-438C-A7AE-AEDDA1A9892B}" type="presOf" srcId="{A4ACE27F-24BD-44CA-84E3-EC0D19C96752}" destId="{C6BD6BD9-DEEB-44DA-BCFA-AA22E3F31750}" srcOrd="0" destOrd="0" presId="urn:microsoft.com/office/officeart/2005/8/layout/vList6"/>
    <dgm:cxn modelId="{FECEB60E-FEAC-4701-8F37-1F3757A3EFAF}" srcId="{D045DF36-62A3-4450-A6B0-3AC5424DAE82}" destId="{6C6DD2B6-1B78-4E47-84F2-0EA2D8C78642}" srcOrd="0" destOrd="0" parTransId="{871B22A6-CC24-40EB-8099-B320D20D523F}" sibTransId="{C61E2A8C-1DB2-4ADD-9484-DAF63A47B736}"/>
    <dgm:cxn modelId="{26DC581C-5F94-49EE-AA96-47C047BBD60C}" type="presOf" srcId="{F3647DF0-483D-4E44-A542-F44E1657F5EA}" destId="{BB4F4629-8820-4300-9F7F-8D677CEC408A}" srcOrd="0" destOrd="1" presId="urn:microsoft.com/office/officeart/2005/8/layout/vList6"/>
    <dgm:cxn modelId="{66FFB221-733A-4C51-B13B-A19D54BD3B5D}" srcId="{10204368-CD8C-4866-8B8D-C751FE686142}" destId="{26668FB6-24FB-470A-A55D-28229F1EBE41}" srcOrd="3" destOrd="0" parTransId="{A09B7746-BBD7-46FC-89DA-25E671182CC8}" sibTransId="{5DDC8EAE-F3F1-4B9E-A9D1-694ECBAB44EE}"/>
    <dgm:cxn modelId="{46BC9432-C471-4968-B4A6-AA32AD2D4A79}" srcId="{10204368-CD8C-4866-8B8D-C751FE686142}" destId="{527720A0-D381-4F48-B878-76EB5C139834}" srcOrd="1" destOrd="0" parTransId="{13E62EA2-5191-4FBA-8B9F-9622A94DED38}" sibTransId="{D6EE340A-704C-4D46-A739-A140D3571EA5}"/>
    <dgm:cxn modelId="{00E00E3A-2778-4832-A7E4-FC087EE55D31}" type="presOf" srcId="{527720A0-D381-4F48-B878-76EB5C139834}" destId="{98073632-29C8-4D4A-81B4-CD5E61F16E5F}" srcOrd="0" destOrd="0" presId="urn:microsoft.com/office/officeart/2005/8/layout/vList6"/>
    <dgm:cxn modelId="{7A420662-C283-43A0-B345-146A494E626D}" srcId="{26668FB6-24FB-470A-A55D-28229F1EBE41}" destId="{F3647DF0-483D-4E44-A542-F44E1657F5EA}" srcOrd="1" destOrd="0" parTransId="{E073263E-8296-44D7-B3A6-7C2D66191EC5}" sibTransId="{477CA7A4-2F39-4678-BA27-843DE2552888}"/>
    <dgm:cxn modelId="{28357F63-C947-47EF-A300-C71ED5665254}" type="presOf" srcId="{26668FB6-24FB-470A-A55D-28229F1EBE41}" destId="{11313D20-7693-4436-B003-C11FD1E4E2DC}" srcOrd="0" destOrd="0" presId="urn:microsoft.com/office/officeart/2005/8/layout/vList6"/>
    <dgm:cxn modelId="{81405B69-14CD-4E9B-A22B-FB6D26F29CD5}" type="presOf" srcId="{3F6593D2-BDB1-4469-8BC7-1F14D3FAE326}" destId="{3015B5F5-0AE8-46B9-94ED-EE57FC151F21}" srcOrd="0" destOrd="0" presId="urn:microsoft.com/office/officeart/2005/8/layout/vList6"/>
    <dgm:cxn modelId="{F515836C-4DB0-484C-9ABD-86185322BC50}" type="presOf" srcId="{BC053121-DB8D-45ED-97A0-67F489ECF25E}" destId="{BB4F4629-8820-4300-9F7F-8D677CEC408A}" srcOrd="0" destOrd="0" presId="urn:microsoft.com/office/officeart/2005/8/layout/vList6"/>
    <dgm:cxn modelId="{54DC9C6C-E51A-4498-A8D4-B084DCB689C4}" srcId="{10204368-CD8C-4866-8B8D-C751FE686142}" destId="{3F6593D2-BDB1-4469-8BC7-1F14D3FAE326}" srcOrd="2" destOrd="0" parTransId="{0B841004-D976-4576-BA44-6347C5211B00}" sibTransId="{8916E316-96C4-43E2-9E79-585B6F416F0B}"/>
    <dgm:cxn modelId="{F124BC6D-C099-45ED-8CA5-BAC52101273B}" type="presOf" srcId="{A86DDFD2-CE70-4349-8AD7-52945337EAA3}" destId="{6E516CD6-C536-4935-9882-DED4EE231048}" srcOrd="0" destOrd="0" presId="urn:microsoft.com/office/officeart/2005/8/layout/vList6"/>
    <dgm:cxn modelId="{9E99837B-D5E0-47F6-BF43-C2FBB2560A79}" srcId="{527720A0-D381-4F48-B878-76EB5C139834}" destId="{7C275820-9E59-4794-842A-F94E04C94187}" srcOrd="1" destOrd="0" parTransId="{421CE3E6-40F8-450C-80E8-E95949D5FF7B}" sibTransId="{EC365740-3B34-447F-AFAA-359175936957}"/>
    <dgm:cxn modelId="{240BEE8D-0A2F-4136-A777-114667EC2B89}" srcId="{10204368-CD8C-4866-8B8D-C751FE686142}" destId="{D045DF36-62A3-4450-A6B0-3AC5424DAE82}" srcOrd="0" destOrd="0" parTransId="{0E33C06E-AC46-4A22-9188-DC11E65294BD}" sibTransId="{FDE468B5-5DFB-4BBB-B46B-FFBD08655EB6}"/>
    <dgm:cxn modelId="{88F85E90-3A02-49BE-AC4B-7A3678C4B8E0}" srcId="{26668FB6-24FB-470A-A55D-28229F1EBE41}" destId="{BC053121-DB8D-45ED-97A0-67F489ECF25E}" srcOrd="0" destOrd="0" parTransId="{FE1306AB-C826-4B44-82E2-5B5D0356BDF6}" sibTransId="{123CE186-B6D8-48BA-B525-377961F4BA77}"/>
    <dgm:cxn modelId="{C1D3DDA0-EFAF-47E4-B008-01AFF88BCF77}" srcId="{3F6593D2-BDB1-4469-8BC7-1F14D3FAE326}" destId="{4019A9A2-4540-4FBC-8091-620CCDC31256}" srcOrd="1" destOrd="0" parTransId="{7A1E364D-761D-4401-BFDB-826A2A46BA88}" sibTransId="{E286FC72-F6BF-490B-813D-CD14C556B1F1}"/>
    <dgm:cxn modelId="{7A2300A9-497B-45A6-8E72-1D3C6159B0C9}" type="presOf" srcId="{10204368-CD8C-4866-8B8D-C751FE686142}" destId="{7E4B2C07-9ED7-48E9-96B6-B47A1D311B56}" srcOrd="0" destOrd="0" presId="urn:microsoft.com/office/officeart/2005/8/layout/vList6"/>
    <dgm:cxn modelId="{739B97AA-22CB-47B8-9D51-D1248CA16304}" type="presOf" srcId="{7C275820-9E59-4794-842A-F94E04C94187}" destId="{C6BD6BD9-DEEB-44DA-BCFA-AA22E3F31750}" srcOrd="0" destOrd="1" presId="urn:microsoft.com/office/officeart/2005/8/layout/vList6"/>
    <dgm:cxn modelId="{5650C1D0-D21E-48CF-9F0D-6B6F4ED2DDE1}" type="presOf" srcId="{D045DF36-62A3-4450-A6B0-3AC5424DAE82}" destId="{0E7DAE73-094B-4E63-BDC9-AE17EA5CDF3D}" srcOrd="0" destOrd="0" presId="urn:microsoft.com/office/officeart/2005/8/layout/vList6"/>
    <dgm:cxn modelId="{9F593FDA-3772-4BD2-9440-F5057E0E97BF}" type="presOf" srcId="{6C6DD2B6-1B78-4E47-84F2-0EA2D8C78642}" destId="{92849EB0-5F35-4633-97BA-056461C7FDEA}" srcOrd="0" destOrd="0" presId="urn:microsoft.com/office/officeart/2005/8/layout/vList6"/>
    <dgm:cxn modelId="{0C4D74EA-6010-451D-8971-7533E686FE8E}" srcId="{3F6593D2-BDB1-4469-8BC7-1F14D3FAE326}" destId="{A86DDFD2-CE70-4349-8AD7-52945337EAA3}" srcOrd="0" destOrd="0" parTransId="{02BF08E9-44C5-48C8-8038-C02E69037AAF}" sibTransId="{24FBAC0E-8C66-48BE-9FD7-ACEC8BA51606}"/>
    <dgm:cxn modelId="{0B9ABEF5-E7C4-4F2F-A4BF-7A87FC383A60}" type="presOf" srcId="{4019A9A2-4540-4FBC-8091-620CCDC31256}" destId="{6E516CD6-C536-4935-9882-DED4EE231048}" srcOrd="0" destOrd="1" presId="urn:microsoft.com/office/officeart/2005/8/layout/vList6"/>
    <dgm:cxn modelId="{21EA5FFA-BCB7-4177-B994-CC6427783134}" type="presOf" srcId="{C4E27FD4-853B-4504-AEC3-C4F8A59B2E82}" destId="{92849EB0-5F35-4633-97BA-056461C7FDEA}" srcOrd="0" destOrd="1" presId="urn:microsoft.com/office/officeart/2005/8/layout/vList6"/>
    <dgm:cxn modelId="{6F7DC0FD-11C6-44EC-9294-B0C821AFA43A}" srcId="{527720A0-D381-4F48-B878-76EB5C139834}" destId="{A4ACE27F-24BD-44CA-84E3-EC0D19C96752}" srcOrd="0" destOrd="0" parTransId="{1FAB301B-52EC-42C6-AB37-EF92A181ECCE}" sibTransId="{57F2EB3B-8B45-4AA5-B3F2-58919741C050}"/>
    <dgm:cxn modelId="{315F52E7-2736-4F11-B987-E891342169A2}" type="presParOf" srcId="{7E4B2C07-9ED7-48E9-96B6-B47A1D311B56}" destId="{ECF5F9B6-2DEC-44DE-A37A-D712972FB7CD}" srcOrd="0" destOrd="0" presId="urn:microsoft.com/office/officeart/2005/8/layout/vList6"/>
    <dgm:cxn modelId="{443187B4-B595-4E69-8219-450DEFC62309}" type="presParOf" srcId="{ECF5F9B6-2DEC-44DE-A37A-D712972FB7CD}" destId="{0E7DAE73-094B-4E63-BDC9-AE17EA5CDF3D}" srcOrd="0" destOrd="0" presId="urn:microsoft.com/office/officeart/2005/8/layout/vList6"/>
    <dgm:cxn modelId="{03FBB38F-FD59-441F-9FF4-F1BF0F44E5CB}" type="presParOf" srcId="{ECF5F9B6-2DEC-44DE-A37A-D712972FB7CD}" destId="{92849EB0-5F35-4633-97BA-056461C7FDEA}" srcOrd="1" destOrd="0" presId="urn:microsoft.com/office/officeart/2005/8/layout/vList6"/>
    <dgm:cxn modelId="{0B43918B-ECBC-42F1-A96D-25FDF3564739}" type="presParOf" srcId="{7E4B2C07-9ED7-48E9-96B6-B47A1D311B56}" destId="{CA610CA7-1C0C-46DA-8351-8A51C0349163}" srcOrd="1" destOrd="0" presId="urn:microsoft.com/office/officeart/2005/8/layout/vList6"/>
    <dgm:cxn modelId="{0C4026C2-C3D2-4500-8D92-F7850F8A2B99}" type="presParOf" srcId="{7E4B2C07-9ED7-48E9-96B6-B47A1D311B56}" destId="{35A5D114-4987-4A9D-A5B7-0F0B6E97B4DE}" srcOrd="2" destOrd="0" presId="urn:microsoft.com/office/officeart/2005/8/layout/vList6"/>
    <dgm:cxn modelId="{09AA907A-7D83-44A5-B41B-B08C5044E290}" type="presParOf" srcId="{35A5D114-4987-4A9D-A5B7-0F0B6E97B4DE}" destId="{98073632-29C8-4D4A-81B4-CD5E61F16E5F}" srcOrd="0" destOrd="0" presId="urn:microsoft.com/office/officeart/2005/8/layout/vList6"/>
    <dgm:cxn modelId="{D49CE06A-74EE-464A-A36A-58EF47B0BA3F}" type="presParOf" srcId="{35A5D114-4987-4A9D-A5B7-0F0B6E97B4DE}" destId="{C6BD6BD9-DEEB-44DA-BCFA-AA22E3F31750}" srcOrd="1" destOrd="0" presId="urn:microsoft.com/office/officeart/2005/8/layout/vList6"/>
    <dgm:cxn modelId="{7DF97517-DABB-426D-83D7-F35692917BA8}" type="presParOf" srcId="{7E4B2C07-9ED7-48E9-96B6-B47A1D311B56}" destId="{550C707E-64B5-4C62-AF49-373A2DB54208}" srcOrd="3" destOrd="0" presId="urn:microsoft.com/office/officeart/2005/8/layout/vList6"/>
    <dgm:cxn modelId="{FABEE722-C6C7-486A-8E49-BB3ED27A4DC5}" type="presParOf" srcId="{7E4B2C07-9ED7-48E9-96B6-B47A1D311B56}" destId="{FF563C24-F7A7-47EA-961A-3F58F73B901E}" srcOrd="4" destOrd="0" presId="urn:microsoft.com/office/officeart/2005/8/layout/vList6"/>
    <dgm:cxn modelId="{D1487134-49EE-4B34-9D44-6072EFD00402}" type="presParOf" srcId="{FF563C24-F7A7-47EA-961A-3F58F73B901E}" destId="{3015B5F5-0AE8-46B9-94ED-EE57FC151F21}" srcOrd="0" destOrd="0" presId="urn:microsoft.com/office/officeart/2005/8/layout/vList6"/>
    <dgm:cxn modelId="{F251A4F2-C9FF-4906-A9B2-2A9B43834CC0}" type="presParOf" srcId="{FF563C24-F7A7-47EA-961A-3F58F73B901E}" destId="{6E516CD6-C536-4935-9882-DED4EE231048}" srcOrd="1" destOrd="0" presId="urn:microsoft.com/office/officeart/2005/8/layout/vList6"/>
    <dgm:cxn modelId="{9CC4D15D-CB47-4C23-88FE-11D04C1B0CBE}" type="presParOf" srcId="{7E4B2C07-9ED7-48E9-96B6-B47A1D311B56}" destId="{A1F42978-106E-45D2-BEB4-00543B90FF99}" srcOrd="5" destOrd="0" presId="urn:microsoft.com/office/officeart/2005/8/layout/vList6"/>
    <dgm:cxn modelId="{8232E818-2316-46C4-8E11-277701137973}" type="presParOf" srcId="{7E4B2C07-9ED7-48E9-96B6-B47A1D311B56}" destId="{8EE3BBB0-2C28-4B7F-A764-8EE472AF4541}" srcOrd="6" destOrd="0" presId="urn:microsoft.com/office/officeart/2005/8/layout/vList6"/>
    <dgm:cxn modelId="{FFF7E6A6-BCC0-428A-B336-DEEFC28914C2}" type="presParOf" srcId="{8EE3BBB0-2C28-4B7F-A764-8EE472AF4541}" destId="{11313D20-7693-4436-B003-C11FD1E4E2DC}" srcOrd="0" destOrd="0" presId="urn:microsoft.com/office/officeart/2005/8/layout/vList6"/>
    <dgm:cxn modelId="{AA7496BB-1BC8-4BD8-A383-E850D6B3D70E}" type="presParOf" srcId="{8EE3BBB0-2C28-4B7F-A764-8EE472AF4541}" destId="{BB4F4629-8820-4300-9F7F-8D677CEC408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rgbClr val="D48C3C"/>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rgbClr val="D48C3C"/>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204368-CD8C-4866-8B8D-C751FE686142}"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de-DE"/>
        </a:p>
      </dgm:t>
    </dgm:pt>
    <dgm:pt modelId="{D045DF36-62A3-4450-A6B0-3AC5424DAE82}">
      <dgm:prSet phldrT="[Text]"/>
      <dgm:spPr/>
      <dgm:t>
        <a:bodyPr/>
        <a:lstStyle/>
        <a:p>
          <a:r>
            <a:rPr lang="de-DE" b="0" dirty="0"/>
            <a:t>Leichte Fahrlässigkeit</a:t>
          </a:r>
          <a:endParaRPr lang="de-DE" dirty="0"/>
        </a:p>
      </dgm:t>
    </dgm:pt>
    <dgm:pt modelId="{0E33C06E-AC46-4A22-9188-DC11E65294BD}" type="parTrans" cxnId="{240BEE8D-0A2F-4136-A777-114667EC2B89}">
      <dgm:prSet/>
      <dgm:spPr/>
      <dgm:t>
        <a:bodyPr/>
        <a:lstStyle/>
        <a:p>
          <a:endParaRPr lang="de-DE"/>
        </a:p>
      </dgm:t>
    </dgm:pt>
    <dgm:pt modelId="{FDE468B5-5DFB-4BBB-B46B-FFBD08655EB6}" type="sibTrans" cxnId="{240BEE8D-0A2F-4136-A777-114667EC2B89}">
      <dgm:prSet/>
      <dgm:spPr/>
      <dgm:t>
        <a:bodyPr/>
        <a:lstStyle/>
        <a:p>
          <a:endParaRPr lang="de-DE"/>
        </a:p>
      </dgm:t>
    </dgm:pt>
    <dgm:pt modelId="{C4E27FD4-853B-4504-AEC3-C4F8A59B2E82}">
      <dgm:prSet phldrT="[Text]" custT="1"/>
      <dgm:spPr/>
      <dgm:t>
        <a:bodyPr/>
        <a:lstStyle/>
        <a:p>
          <a:r>
            <a:rPr lang="de-DE" sz="1600" dirty="0"/>
            <a:t>Persönlich und unbegrenzt</a:t>
          </a:r>
        </a:p>
      </dgm:t>
    </dgm:pt>
    <dgm:pt modelId="{D935447C-A8D5-42E0-B740-F18604FD8AFD}" type="parTrans" cxnId="{25D9FC00-C519-4644-905E-0CD037316DD2}">
      <dgm:prSet/>
      <dgm:spPr/>
      <dgm:t>
        <a:bodyPr/>
        <a:lstStyle/>
        <a:p>
          <a:endParaRPr lang="de-DE"/>
        </a:p>
      </dgm:t>
    </dgm:pt>
    <dgm:pt modelId="{87B8F964-74DF-448A-871C-D13330BDC37B}" type="sibTrans" cxnId="{25D9FC00-C519-4644-905E-0CD037316DD2}">
      <dgm:prSet/>
      <dgm:spPr/>
      <dgm:t>
        <a:bodyPr/>
        <a:lstStyle/>
        <a:p>
          <a:endParaRPr lang="de-DE"/>
        </a:p>
      </dgm:t>
    </dgm:pt>
    <dgm:pt modelId="{527720A0-D381-4F48-B878-76EB5C139834}">
      <dgm:prSet phldrT="[Text]"/>
      <dgm:spPr/>
      <dgm:t>
        <a:bodyPr/>
        <a:lstStyle/>
        <a:p>
          <a:r>
            <a:rPr lang="de-DE" dirty="0"/>
            <a:t>Mittlere Fahrlässigkeit</a:t>
          </a:r>
        </a:p>
      </dgm:t>
    </dgm:pt>
    <dgm:pt modelId="{13E62EA2-5191-4FBA-8B9F-9622A94DED38}" type="parTrans" cxnId="{46BC9432-C471-4968-B4A6-AA32AD2D4A79}">
      <dgm:prSet/>
      <dgm:spPr/>
      <dgm:t>
        <a:bodyPr/>
        <a:lstStyle/>
        <a:p>
          <a:endParaRPr lang="de-DE"/>
        </a:p>
      </dgm:t>
    </dgm:pt>
    <dgm:pt modelId="{D6EE340A-704C-4D46-A739-A140D3571EA5}" type="sibTrans" cxnId="{46BC9432-C471-4968-B4A6-AA32AD2D4A79}">
      <dgm:prSet/>
      <dgm:spPr/>
      <dgm:t>
        <a:bodyPr/>
        <a:lstStyle/>
        <a:p>
          <a:endParaRPr lang="de-DE"/>
        </a:p>
      </dgm:t>
    </dgm:pt>
    <dgm:pt modelId="{A4ACE27F-24BD-44CA-84E3-EC0D19C96752}">
      <dgm:prSet phldrT="[Text]" custT="1"/>
      <dgm:spPr/>
      <dgm:t>
        <a:bodyPr/>
        <a:lstStyle/>
        <a:p>
          <a:r>
            <a:rPr lang="de-DE" sz="1600" dirty="0"/>
            <a:t>Persönlich und unbegrenzt</a:t>
          </a:r>
        </a:p>
      </dgm:t>
    </dgm:pt>
    <dgm:pt modelId="{1FAB301B-52EC-42C6-AB37-EF92A181ECCE}" type="parTrans" cxnId="{6F7DC0FD-11C6-44EC-9294-B0C821AFA43A}">
      <dgm:prSet/>
      <dgm:spPr/>
      <dgm:t>
        <a:bodyPr/>
        <a:lstStyle/>
        <a:p>
          <a:endParaRPr lang="de-DE"/>
        </a:p>
      </dgm:t>
    </dgm:pt>
    <dgm:pt modelId="{57F2EB3B-8B45-4AA5-B3F2-58919741C050}" type="sibTrans" cxnId="{6F7DC0FD-11C6-44EC-9294-B0C821AFA43A}">
      <dgm:prSet/>
      <dgm:spPr/>
      <dgm:t>
        <a:bodyPr/>
        <a:lstStyle/>
        <a:p>
          <a:endParaRPr lang="de-DE"/>
        </a:p>
      </dgm:t>
    </dgm:pt>
    <dgm:pt modelId="{3F6593D2-BDB1-4469-8BC7-1F14D3FAE326}">
      <dgm:prSet phldrT="[Text]"/>
      <dgm:spPr/>
      <dgm:t>
        <a:bodyPr/>
        <a:lstStyle/>
        <a:p>
          <a:r>
            <a:rPr lang="de-DE" dirty="0"/>
            <a:t>Grobe Fahrlässigkeit</a:t>
          </a:r>
        </a:p>
      </dgm:t>
    </dgm:pt>
    <dgm:pt modelId="{0B841004-D976-4576-BA44-6347C5211B00}" type="parTrans" cxnId="{54DC9C6C-E51A-4498-A8D4-B084DCB689C4}">
      <dgm:prSet/>
      <dgm:spPr/>
      <dgm:t>
        <a:bodyPr/>
        <a:lstStyle/>
        <a:p>
          <a:endParaRPr lang="de-DE"/>
        </a:p>
      </dgm:t>
    </dgm:pt>
    <dgm:pt modelId="{8916E316-96C4-43E2-9E79-585B6F416F0B}" type="sibTrans" cxnId="{54DC9C6C-E51A-4498-A8D4-B084DCB689C4}">
      <dgm:prSet/>
      <dgm:spPr/>
      <dgm:t>
        <a:bodyPr/>
        <a:lstStyle/>
        <a:p>
          <a:endParaRPr lang="de-DE"/>
        </a:p>
      </dgm:t>
    </dgm:pt>
    <dgm:pt modelId="{A86DDFD2-CE70-4349-8AD7-52945337EAA3}">
      <dgm:prSet phldrT="[Text]" custT="1"/>
      <dgm:spPr/>
      <dgm:t>
        <a:bodyPr/>
        <a:lstStyle/>
        <a:p>
          <a:r>
            <a:rPr lang="de-DE" sz="1600" dirty="0"/>
            <a:t>Persönlich und unbegrenzt</a:t>
          </a:r>
        </a:p>
      </dgm:t>
    </dgm:pt>
    <dgm:pt modelId="{02BF08E9-44C5-48C8-8038-C02E69037AAF}" type="parTrans" cxnId="{0C4D74EA-6010-451D-8971-7533E686FE8E}">
      <dgm:prSet/>
      <dgm:spPr/>
      <dgm:t>
        <a:bodyPr/>
        <a:lstStyle/>
        <a:p>
          <a:endParaRPr lang="de-DE"/>
        </a:p>
      </dgm:t>
    </dgm:pt>
    <dgm:pt modelId="{24FBAC0E-8C66-48BE-9FD7-ACEC8BA51606}" type="sibTrans" cxnId="{0C4D74EA-6010-451D-8971-7533E686FE8E}">
      <dgm:prSet/>
      <dgm:spPr/>
      <dgm:t>
        <a:bodyPr/>
        <a:lstStyle/>
        <a:p>
          <a:endParaRPr lang="de-DE"/>
        </a:p>
      </dgm:t>
    </dgm:pt>
    <dgm:pt modelId="{26668FB6-24FB-470A-A55D-28229F1EBE41}">
      <dgm:prSet phldrT="[Text]"/>
      <dgm:spPr/>
      <dgm:t>
        <a:bodyPr/>
        <a:lstStyle/>
        <a:p>
          <a:r>
            <a:rPr lang="de-DE" dirty="0"/>
            <a:t>Vorsatz</a:t>
          </a:r>
        </a:p>
      </dgm:t>
    </dgm:pt>
    <dgm:pt modelId="{A09B7746-BBD7-46FC-89DA-25E671182CC8}" type="parTrans" cxnId="{66FFB221-733A-4C51-B13B-A19D54BD3B5D}">
      <dgm:prSet/>
      <dgm:spPr/>
      <dgm:t>
        <a:bodyPr/>
        <a:lstStyle/>
        <a:p>
          <a:endParaRPr lang="de-DE"/>
        </a:p>
      </dgm:t>
    </dgm:pt>
    <dgm:pt modelId="{5DDC8EAE-F3F1-4B9E-A9D1-694ECBAB44EE}" type="sibTrans" cxnId="{66FFB221-733A-4C51-B13B-A19D54BD3B5D}">
      <dgm:prSet/>
      <dgm:spPr/>
      <dgm:t>
        <a:bodyPr/>
        <a:lstStyle/>
        <a:p>
          <a:endParaRPr lang="de-DE"/>
        </a:p>
      </dgm:t>
    </dgm:pt>
    <dgm:pt modelId="{6C6DD2B6-1B78-4E47-84F2-0EA2D8C78642}">
      <dgm:prSet phldrT="[Text]" custT="1"/>
      <dgm:spPr/>
      <dgm:t>
        <a:bodyPr/>
        <a:lstStyle/>
        <a:p>
          <a:endParaRPr lang="de-DE" sz="1600" dirty="0"/>
        </a:p>
      </dgm:t>
    </dgm:pt>
    <dgm:pt modelId="{871B22A6-CC24-40EB-8099-B320D20D523F}" type="parTrans" cxnId="{FECEB60E-FEAC-4701-8F37-1F3757A3EFAF}">
      <dgm:prSet/>
      <dgm:spPr/>
      <dgm:t>
        <a:bodyPr/>
        <a:lstStyle/>
        <a:p>
          <a:endParaRPr lang="de-DE"/>
        </a:p>
      </dgm:t>
    </dgm:pt>
    <dgm:pt modelId="{C61E2A8C-1DB2-4ADD-9484-DAF63A47B736}" type="sibTrans" cxnId="{FECEB60E-FEAC-4701-8F37-1F3757A3EFAF}">
      <dgm:prSet/>
      <dgm:spPr/>
      <dgm:t>
        <a:bodyPr/>
        <a:lstStyle/>
        <a:p>
          <a:endParaRPr lang="de-DE"/>
        </a:p>
      </dgm:t>
    </dgm:pt>
    <dgm:pt modelId="{BC053121-DB8D-45ED-97A0-67F489ECF25E}">
      <dgm:prSet phldrT="[Text]" custT="1"/>
      <dgm:spPr/>
      <dgm:t>
        <a:bodyPr/>
        <a:lstStyle/>
        <a:p>
          <a:endParaRPr lang="de-DE" sz="1600" dirty="0"/>
        </a:p>
      </dgm:t>
    </dgm:pt>
    <dgm:pt modelId="{FE1306AB-C826-4B44-82E2-5B5D0356BDF6}" type="parTrans" cxnId="{88F85E90-3A02-49BE-AC4B-7A3678C4B8E0}">
      <dgm:prSet/>
      <dgm:spPr/>
      <dgm:t>
        <a:bodyPr/>
        <a:lstStyle/>
        <a:p>
          <a:endParaRPr lang="de-DE"/>
        </a:p>
      </dgm:t>
    </dgm:pt>
    <dgm:pt modelId="{123CE186-B6D8-48BA-B525-377961F4BA77}" type="sibTrans" cxnId="{88F85E90-3A02-49BE-AC4B-7A3678C4B8E0}">
      <dgm:prSet/>
      <dgm:spPr/>
      <dgm:t>
        <a:bodyPr/>
        <a:lstStyle/>
        <a:p>
          <a:endParaRPr lang="de-DE"/>
        </a:p>
      </dgm:t>
    </dgm:pt>
    <dgm:pt modelId="{BB7336A8-A62E-4D76-9F80-0C4547F5A115}">
      <dgm:prSet phldrT="[Text]" custT="1"/>
      <dgm:spPr/>
      <dgm:t>
        <a:bodyPr/>
        <a:lstStyle/>
        <a:p>
          <a:endParaRPr lang="de-DE" sz="1600" dirty="0"/>
        </a:p>
      </dgm:t>
    </dgm:pt>
    <dgm:pt modelId="{955E2437-8C5B-4D8D-95B1-50D843221648}" type="parTrans" cxnId="{1E8893C3-DE6D-435F-A976-3C2C968FF9C8}">
      <dgm:prSet/>
      <dgm:spPr/>
      <dgm:t>
        <a:bodyPr/>
        <a:lstStyle/>
        <a:p>
          <a:endParaRPr lang="de-DE"/>
        </a:p>
      </dgm:t>
    </dgm:pt>
    <dgm:pt modelId="{BB5F65C8-4CCC-449A-B46F-80EE0EA74C34}" type="sibTrans" cxnId="{1E8893C3-DE6D-435F-A976-3C2C968FF9C8}">
      <dgm:prSet/>
      <dgm:spPr/>
      <dgm:t>
        <a:bodyPr/>
        <a:lstStyle/>
        <a:p>
          <a:endParaRPr lang="de-DE"/>
        </a:p>
      </dgm:t>
    </dgm:pt>
    <dgm:pt modelId="{F5BBCCA0-5479-4CD8-AB0F-A35399CF13C5}">
      <dgm:prSet phldrT="[Text]" custT="1"/>
      <dgm:spPr/>
      <dgm:t>
        <a:bodyPr/>
        <a:lstStyle/>
        <a:p>
          <a:endParaRPr lang="de-DE" sz="1600" dirty="0"/>
        </a:p>
      </dgm:t>
    </dgm:pt>
    <dgm:pt modelId="{82ACE09E-AC99-4F35-B8CE-AA760E83AB63}" type="parTrans" cxnId="{ECEBE42D-BB50-4E1D-B9A4-FC7E536923F9}">
      <dgm:prSet/>
      <dgm:spPr/>
      <dgm:t>
        <a:bodyPr/>
        <a:lstStyle/>
        <a:p>
          <a:endParaRPr lang="de-DE"/>
        </a:p>
      </dgm:t>
    </dgm:pt>
    <dgm:pt modelId="{9F134D2A-056F-4218-861C-0DA7108A7648}" type="sibTrans" cxnId="{ECEBE42D-BB50-4E1D-B9A4-FC7E536923F9}">
      <dgm:prSet/>
      <dgm:spPr/>
      <dgm:t>
        <a:bodyPr/>
        <a:lstStyle/>
        <a:p>
          <a:endParaRPr lang="de-DE"/>
        </a:p>
      </dgm:t>
    </dgm:pt>
    <dgm:pt modelId="{F3647DF0-483D-4E44-A542-F44E1657F5EA}">
      <dgm:prSet phldrT="[Text]" custT="1"/>
      <dgm:spPr/>
      <dgm:t>
        <a:bodyPr/>
        <a:lstStyle/>
        <a:p>
          <a:r>
            <a:rPr lang="de-DE" sz="1600" dirty="0"/>
            <a:t>Persönlich und unbegrenzt</a:t>
          </a:r>
        </a:p>
      </dgm:t>
    </dgm:pt>
    <dgm:pt modelId="{477CA7A4-2F39-4678-BA27-843DE2552888}" type="sibTrans" cxnId="{7A420662-C283-43A0-B345-146A494E626D}">
      <dgm:prSet/>
      <dgm:spPr/>
      <dgm:t>
        <a:bodyPr/>
        <a:lstStyle/>
        <a:p>
          <a:endParaRPr lang="de-DE"/>
        </a:p>
      </dgm:t>
    </dgm:pt>
    <dgm:pt modelId="{E073263E-8296-44D7-B3A6-7C2D66191EC5}" type="parTrans" cxnId="{7A420662-C283-43A0-B345-146A494E626D}">
      <dgm:prSet/>
      <dgm:spPr/>
      <dgm:t>
        <a:bodyPr/>
        <a:lstStyle/>
        <a:p>
          <a:endParaRPr lang="de-DE"/>
        </a:p>
      </dgm:t>
    </dgm:pt>
    <dgm:pt modelId="{7E4B2C07-9ED7-48E9-96B6-B47A1D311B56}" type="pres">
      <dgm:prSet presAssocID="{10204368-CD8C-4866-8B8D-C751FE686142}" presName="Name0" presStyleCnt="0">
        <dgm:presLayoutVars>
          <dgm:dir/>
          <dgm:animLvl val="lvl"/>
          <dgm:resizeHandles/>
        </dgm:presLayoutVars>
      </dgm:prSet>
      <dgm:spPr/>
    </dgm:pt>
    <dgm:pt modelId="{ECF5F9B6-2DEC-44DE-A37A-D712972FB7CD}" type="pres">
      <dgm:prSet presAssocID="{D045DF36-62A3-4450-A6B0-3AC5424DAE82}" presName="linNode" presStyleCnt="0"/>
      <dgm:spPr/>
    </dgm:pt>
    <dgm:pt modelId="{0E7DAE73-094B-4E63-BDC9-AE17EA5CDF3D}" type="pres">
      <dgm:prSet presAssocID="{D045DF36-62A3-4450-A6B0-3AC5424DAE82}" presName="parentShp" presStyleLbl="node1" presStyleIdx="0" presStyleCnt="4">
        <dgm:presLayoutVars>
          <dgm:bulletEnabled val="1"/>
        </dgm:presLayoutVars>
      </dgm:prSet>
      <dgm:spPr/>
    </dgm:pt>
    <dgm:pt modelId="{92849EB0-5F35-4633-97BA-056461C7FDEA}" type="pres">
      <dgm:prSet presAssocID="{D045DF36-62A3-4450-A6B0-3AC5424DAE82}" presName="childShp" presStyleLbl="bgAccFollowNode1" presStyleIdx="0" presStyleCnt="4">
        <dgm:presLayoutVars>
          <dgm:bulletEnabled val="1"/>
        </dgm:presLayoutVars>
      </dgm:prSet>
      <dgm:spPr/>
    </dgm:pt>
    <dgm:pt modelId="{CA610CA7-1C0C-46DA-8351-8A51C0349163}" type="pres">
      <dgm:prSet presAssocID="{FDE468B5-5DFB-4BBB-B46B-FFBD08655EB6}" presName="spacing" presStyleCnt="0"/>
      <dgm:spPr/>
    </dgm:pt>
    <dgm:pt modelId="{35A5D114-4987-4A9D-A5B7-0F0B6E97B4DE}" type="pres">
      <dgm:prSet presAssocID="{527720A0-D381-4F48-B878-76EB5C139834}" presName="linNode" presStyleCnt="0"/>
      <dgm:spPr/>
    </dgm:pt>
    <dgm:pt modelId="{98073632-29C8-4D4A-81B4-CD5E61F16E5F}" type="pres">
      <dgm:prSet presAssocID="{527720A0-D381-4F48-B878-76EB5C139834}" presName="parentShp" presStyleLbl="node1" presStyleIdx="1" presStyleCnt="4">
        <dgm:presLayoutVars>
          <dgm:bulletEnabled val="1"/>
        </dgm:presLayoutVars>
      </dgm:prSet>
      <dgm:spPr/>
    </dgm:pt>
    <dgm:pt modelId="{C6BD6BD9-DEEB-44DA-BCFA-AA22E3F31750}" type="pres">
      <dgm:prSet presAssocID="{527720A0-D381-4F48-B878-76EB5C139834}" presName="childShp" presStyleLbl="bgAccFollowNode1" presStyleIdx="1" presStyleCnt="4">
        <dgm:presLayoutVars>
          <dgm:bulletEnabled val="1"/>
        </dgm:presLayoutVars>
      </dgm:prSet>
      <dgm:spPr/>
    </dgm:pt>
    <dgm:pt modelId="{550C707E-64B5-4C62-AF49-373A2DB54208}" type="pres">
      <dgm:prSet presAssocID="{D6EE340A-704C-4D46-A739-A140D3571EA5}" presName="spacing" presStyleCnt="0"/>
      <dgm:spPr/>
    </dgm:pt>
    <dgm:pt modelId="{FF563C24-F7A7-47EA-961A-3F58F73B901E}" type="pres">
      <dgm:prSet presAssocID="{3F6593D2-BDB1-4469-8BC7-1F14D3FAE326}" presName="linNode" presStyleCnt="0"/>
      <dgm:spPr/>
    </dgm:pt>
    <dgm:pt modelId="{3015B5F5-0AE8-46B9-94ED-EE57FC151F21}" type="pres">
      <dgm:prSet presAssocID="{3F6593D2-BDB1-4469-8BC7-1F14D3FAE326}" presName="parentShp" presStyleLbl="node1" presStyleIdx="2" presStyleCnt="4">
        <dgm:presLayoutVars>
          <dgm:bulletEnabled val="1"/>
        </dgm:presLayoutVars>
      </dgm:prSet>
      <dgm:spPr/>
    </dgm:pt>
    <dgm:pt modelId="{6E516CD6-C536-4935-9882-DED4EE231048}" type="pres">
      <dgm:prSet presAssocID="{3F6593D2-BDB1-4469-8BC7-1F14D3FAE326}" presName="childShp" presStyleLbl="bgAccFollowNode1" presStyleIdx="2" presStyleCnt="4">
        <dgm:presLayoutVars>
          <dgm:bulletEnabled val="1"/>
        </dgm:presLayoutVars>
      </dgm:prSet>
      <dgm:spPr/>
    </dgm:pt>
    <dgm:pt modelId="{A1F42978-106E-45D2-BEB4-00543B90FF99}" type="pres">
      <dgm:prSet presAssocID="{8916E316-96C4-43E2-9E79-585B6F416F0B}" presName="spacing" presStyleCnt="0"/>
      <dgm:spPr/>
    </dgm:pt>
    <dgm:pt modelId="{8EE3BBB0-2C28-4B7F-A764-8EE472AF4541}" type="pres">
      <dgm:prSet presAssocID="{26668FB6-24FB-470A-A55D-28229F1EBE41}" presName="linNode" presStyleCnt="0"/>
      <dgm:spPr/>
    </dgm:pt>
    <dgm:pt modelId="{11313D20-7693-4436-B003-C11FD1E4E2DC}" type="pres">
      <dgm:prSet presAssocID="{26668FB6-24FB-470A-A55D-28229F1EBE41}" presName="parentShp" presStyleLbl="node1" presStyleIdx="3" presStyleCnt="4">
        <dgm:presLayoutVars>
          <dgm:bulletEnabled val="1"/>
        </dgm:presLayoutVars>
      </dgm:prSet>
      <dgm:spPr/>
    </dgm:pt>
    <dgm:pt modelId="{BB4F4629-8820-4300-9F7F-8D677CEC408A}" type="pres">
      <dgm:prSet presAssocID="{26668FB6-24FB-470A-A55D-28229F1EBE41}" presName="childShp" presStyleLbl="bgAccFollowNode1" presStyleIdx="3" presStyleCnt="4">
        <dgm:presLayoutVars>
          <dgm:bulletEnabled val="1"/>
        </dgm:presLayoutVars>
      </dgm:prSet>
      <dgm:spPr/>
    </dgm:pt>
  </dgm:ptLst>
  <dgm:cxnLst>
    <dgm:cxn modelId="{25D9FC00-C519-4644-905E-0CD037316DD2}" srcId="{D045DF36-62A3-4450-A6B0-3AC5424DAE82}" destId="{C4E27FD4-853B-4504-AEC3-C4F8A59B2E82}" srcOrd="1" destOrd="0" parTransId="{D935447C-A8D5-42E0-B740-F18604FD8AFD}" sibTransId="{87B8F964-74DF-448A-871C-D13330BDC37B}"/>
    <dgm:cxn modelId="{2E7BF408-BCF0-4AA8-BA9D-496DAAB9691F}" type="presOf" srcId="{A86DDFD2-CE70-4349-8AD7-52945337EAA3}" destId="{6E516CD6-C536-4935-9882-DED4EE231048}" srcOrd="0" destOrd="1" presId="urn:microsoft.com/office/officeart/2005/8/layout/vList6"/>
    <dgm:cxn modelId="{FECEB60E-FEAC-4701-8F37-1F3757A3EFAF}" srcId="{D045DF36-62A3-4450-A6B0-3AC5424DAE82}" destId="{6C6DD2B6-1B78-4E47-84F2-0EA2D8C78642}" srcOrd="0" destOrd="0" parTransId="{871B22A6-CC24-40EB-8099-B320D20D523F}" sibTransId="{C61E2A8C-1DB2-4ADD-9484-DAF63A47B736}"/>
    <dgm:cxn modelId="{6D898C1F-E32A-4BB7-A6D4-B380A6C7320B}" type="presOf" srcId="{F3647DF0-483D-4E44-A542-F44E1657F5EA}" destId="{BB4F4629-8820-4300-9F7F-8D677CEC408A}" srcOrd="0" destOrd="1" presId="urn:microsoft.com/office/officeart/2005/8/layout/vList6"/>
    <dgm:cxn modelId="{66FFB221-733A-4C51-B13B-A19D54BD3B5D}" srcId="{10204368-CD8C-4866-8B8D-C751FE686142}" destId="{26668FB6-24FB-470A-A55D-28229F1EBE41}" srcOrd="3" destOrd="0" parTransId="{A09B7746-BBD7-46FC-89DA-25E671182CC8}" sibTransId="{5DDC8EAE-F3F1-4B9E-A9D1-694ECBAB44EE}"/>
    <dgm:cxn modelId="{0CCFEC24-021B-4E54-B8A4-5D428005B8ED}" type="presOf" srcId="{BB7336A8-A62E-4D76-9F80-0C4547F5A115}" destId="{C6BD6BD9-DEEB-44DA-BCFA-AA22E3F31750}" srcOrd="0" destOrd="0" presId="urn:microsoft.com/office/officeart/2005/8/layout/vList6"/>
    <dgm:cxn modelId="{ECEBE42D-BB50-4E1D-B9A4-FC7E536923F9}" srcId="{3F6593D2-BDB1-4469-8BC7-1F14D3FAE326}" destId="{F5BBCCA0-5479-4CD8-AB0F-A35399CF13C5}" srcOrd="0" destOrd="0" parTransId="{82ACE09E-AC99-4F35-B8CE-AA760E83AB63}" sibTransId="{9F134D2A-056F-4218-861C-0DA7108A7648}"/>
    <dgm:cxn modelId="{46BC9432-C471-4968-B4A6-AA32AD2D4A79}" srcId="{10204368-CD8C-4866-8B8D-C751FE686142}" destId="{527720A0-D381-4F48-B878-76EB5C139834}" srcOrd="1" destOrd="0" parTransId="{13E62EA2-5191-4FBA-8B9F-9622A94DED38}" sibTransId="{D6EE340A-704C-4D46-A739-A140D3571EA5}"/>
    <dgm:cxn modelId="{8276DD34-AF8F-42BC-84BA-B491D2B1E8C4}" type="presOf" srcId="{527720A0-D381-4F48-B878-76EB5C139834}" destId="{98073632-29C8-4D4A-81B4-CD5E61F16E5F}" srcOrd="0" destOrd="0" presId="urn:microsoft.com/office/officeart/2005/8/layout/vList6"/>
    <dgm:cxn modelId="{7A420662-C283-43A0-B345-146A494E626D}" srcId="{26668FB6-24FB-470A-A55D-28229F1EBE41}" destId="{F3647DF0-483D-4E44-A542-F44E1657F5EA}" srcOrd="1" destOrd="0" parTransId="{E073263E-8296-44D7-B3A6-7C2D66191EC5}" sibTransId="{477CA7A4-2F39-4678-BA27-843DE2552888}"/>
    <dgm:cxn modelId="{CB466E65-84E9-4B26-AF64-A06A9EAA714A}" type="presOf" srcId="{C4E27FD4-853B-4504-AEC3-C4F8A59B2E82}" destId="{92849EB0-5F35-4633-97BA-056461C7FDEA}" srcOrd="0" destOrd="1" presId="urn:microsoft.com/office/officeart/2005/8/layout/vList6"/>
    <dgm:cxn modelId="{C295304B-034F-4A7C-9063-DBBE6922263A}" type="presOf" srcId="{BC053121-DB8D-45ED-97A0-67F489ECF25E}" destId="{BB4F4629-8820-4300-9F7F-8D677CEC408A}" srcOrd="0" destOrd="0" presId="urn:microsoft.com/office/officeart/2005/8/layout/vList6"/>
    <dgm:cxn modelId="{54DC9C6C-E51A-4498-A8D4-B084DCB689C4}" srcId="{10204368-CD8C-4866-8B8D-C751FE686142}" destId="{3F6593D2-BDB1-4469-8BC7-1F14D3FAE326}" srcOrd="2" destOrd="0" parTransId="{0B841004-D976-4576-BA44-6347C5211B00}" sibTransId="{8916E316-96C4-43E2-9E79-585B6F416F0B}"/>
    <dgm:cxn modelId="{4678207A-03B1-43D8-85C7-517F1A0146E7}" type="presOf" srcId="{3F6593D2-BDB1-4469-8BC7-1F14D3FAE326}" destId="{3015B5F5-0AE8-46B9-94ED-EE57FC151F21}" srcOrd="0" destOrd="0" presId="urn:microsoft.com/office/officeart/2005/8/layout/vList6"/>
    <dgm:cxn modelId="{240BEE8D-0A2F-4136-A777-114667EC2B89}" srcId="{10204368-CD8C-4866-8B8D-C751FE686142}" destId="{D045DF36-62A3-4450-A6B0-3AC5424DAE82}" srcOrd="0" destOrd="0" parTransId="{0E33C06E-AC46-4A22-9188-DC11E65294BD}" sibTransId="{FDE468B5-5DFB-4BBB-B46B-FFBD08655EB6}"/>
    <dgm:cxn modelId="{88F85E90-3A02-49BE-AC4B-7A3678C4B8E0}" srcId="{26668FB6-24FB-470A-A55D-28229F1EBE41}" destId="{BC053121-DB8D-45ED-97A0-67F489ECF25E}" srcOrd="0" destOrd="0" parTransId="{FE1306AB-C826-4B44-82E2-5B5D0356BDF6}" sibTransId="{123CE186-B6D8-48BA-B525-377961F4BA77}"/>
    <dgm:cxn modelId="{3F099192-0A9E-450D-B7BE-5A66DE67FF29}" type="presOf" srcId="{F5BBCCA0-5479-4CD8-AB0F-A35399CF13C5}" destId="{6E516CD6-C536-4935-9882-DED4EE231048}" srcOrd="0" destOrd="0" presId="urn:microsoft.com/office/officeart/2005/8/layout/vList6"/>
    <dgm:cxn modelId="{0F99009E-26CF-40CB-B9B5-915031C9173C}" type="presOf" srcId="{6C6DD2B6-1B78-4E47-84F2-0EA2D8C78642}" destId="{92849EB0-5F35-4633-97BA-056461C7FDEA}" srcOrd="0" destOrd="0" presId="urn:microsoft.com/office/officeart/2005/8/layout/vList6"/>
    <dgm:cxn modelId="{9E125BA5-590A-4DDB-BB88-EB151D2C5A2D}" type="presOf" srcId="{A4ACE27F-24BD-44CA-84E3-EC0D19C96752}" destId="{C6BD6BD9-DEEB-44DA-BCFA-AA22E3F31750}" srcOrd="0" destOrd="1" presId="urn:microsoft.com/office/officeart/2005/8/layout/vList6"/>
    <dgm:cxn modelId="{8A3019AA-F632-440C-A236-2FDAD62EB385}" type="presOf" srcId="{10204368-CD8C-4866-8B8D-C751FE686142}" destId="{7E4B2C07-9ED7-48E9-96B6-B47A1D311B56}" srcOrd="0" destOrd="0" presId="urn:microsoft.com/office/officeart/2005/8/layout/vList6"/>
    <dgm:cxn modelId="{E747C9AB-66A6-4E28-A6C1-94CF749AB936}" type="presOf" srcId="{26668FB6-24FB-470A-A55D-28229F1EBE41}" destId="{11313D20-7693-4436-B003-C11FD1E4E2DC}" srcOrd="0" destOrd="0" presId="urn:microsoft.com/office/officeart/2005/8/layout/vList6"/>
    <dgm:cxn modelId="{1E8893C3-DE6D-435F-A976-3C2C968FF9C8}" srcId="{527720A0-D381-4F48-B878-76EB5C139834}" destId="{BB7336A8-A62E-4D76-9F80-0C4547F5A115}" srcOrd="0" destOrd="0" parTransId="{955E2437-8C5B-4D8D-95B1-50D843221648}" sibTransId="{BB5F65C8-4CCC-449A-B46F-80EE0EA74C34}"/>
    <dgm:cxn modelId="{F7DEB3DB-9DF6-45DB-AE9B-B7966EEE7431}" type="presOf" srcId="{D045DF36-62A3-4450-A6B0-3AC5424DAE82}" destId="{0E7DAE73-094B-4E63-BDC9-AE17EA5CDF3D}" srcOrd="0" destOrd="0" presId="urn:microsoft.com/office/officeart/2005/8/layout/vList6"/>
    <dgm:cxn modelId="{0C4D74EA-6010-451D-8971-7533E686FE8E}" srcId="{3F6593D2-BDB1-4469-8BC7-1F14D3FAE326}" destId="{A86DDFD2-CE70-4349-8AD7-52945337EAA3}" srcOrd="1" destOrd="0" parTransId="{02BF08E9-44C5-48C8-8038-C02E69037AAF}" sibTransId="{24FBAC0E-8C66-48BE-9FD7-ACEC8BA51606}"/>
    <dgm:cxn modelId="{6F7DC0FD-11C6-44EC-9294-B0C821AFA43A}" srcId="{527720A0-D381-4F48-B878-76EB5C139834}" destId="{A4ACE27F-24BD-44CA-84E3-EC0D19C96752}" srcOrd="1" destOrd="0" parTransId="{1FAB301B-52EC-42C6-AB37-EF92A181ECCE}" sibTransId="{57F2EB3B-8B45-4AA5-B3F2-58919741C050}"/>
    <dgm:cxn modelId="{1A73204A-28DA-4596-AB59-4B90CA87F8A9}" type="presParOf" srcId="{7E4B2C07-9ED7-48E9-96B6-B47A1D311B56}" destId="{ECF5F9B6-2DEC-44DE-A37A-D712972FB7CD}" srcOrd="0" destOrd="0" presId="urn:microsoft.com/office/officeart/2005/8/layout/vList6"/>
    <dgm:cxn modelId="{53B230E3-046A-4405-AA69-6EF0F1149BD6}" type="presParOf" srcId="{ECF5F9B6-2DEC-44DE-A37A-D712972FB7CD}" destId="{0E7DAE73-094B-4E63-BDC9-AE17EA5CDF3D}" srcOrd="0" destOrd="0" presId="urn:microsoft.com/office/officeart/2005/8/layout/vList6"/>
    <dgm:cxn modelId="{147AA269-720B-41AD-A4D2-A7BF26043B16}" type="presParOf" srcId="{ECF5F9B6-2DEC-44DE-A37A-D712972FB7CD}" destId="{92849EB0-5F35-4633-97BA-056461C7FDEA}" srcOrd="1" destOrd="0" presId="urn:microsoft.com/office/officeart/2005/8/layout/vList6"/>
    <dgm:cxn modelId="{F8BB12A2-19FE-4B4E-9A11-549BCF977952}" type="presParOf" srcId="{7E4B2C07-9ED7-48E9-96B6-B47A1D311B56}" destId="{CA610CA7-1C0C-46DA-8351-8A51C0349163}" srcOrd="1" destOrd="0" presId="urn:microsoft.com/office/officeart/2005/8/layout/vList6"/>
    <dgm:cxn modelId="{1688596A-D4B7-4A4F-9311-283585433A1B}" type="presParOf" srcId="{7E4B2C07-9ED7-48E9-96B6-B47A1D311B56}" destId="{35A5D114-4987-4A9D-A5B7-0F0B6E97B4DE}" srcOrd="2" destOrd="0" presId="urn:microsoft.com/office/officeart/2005/8/layout/vList6"/>
    <dgm:cxn modelId="{FF813BD7-BDDC-4382-89B9-EEEF815079ED}" type="presParOf" srcId="{35A5D114-4987-4A9D-A5B7-0F0B6E97B4DE}" destId="{98073632-29C8-4D4A-81B4-CD5E61F16E5F}" srcOrd="0" destOrd="0" presId="urn:microsoft.com/office/officeart/2005/8/layout/vList6"/>
    <dgm:cxn modelId="{02B6A8B3-6A9D-4631-BC7E-0F5F71C5A1E6}" type="presParOf" srcId="{35A5D114-4987-4A9D-A5B7-0F0B6E97B4DE}" destId="{C6BD6BD9-DEEB-44DA-BCFA-AA22E3F31750}" srcOrd="1" destOrd="0" presId="urn:microsoft.com/office/officeart/2005/8/layout/vList6"/>
    <dgm:cxn modelId="{C2609398-8B75-43A6-B592-73D7ADC2FDE6}" type="presParOf" srcId="{7E4B2C07-9ED7-48E9-96B6-B47A1D311B56}" destId="{550C707E-64B5-4C62-AF49-373A2DB54208}" srcOrd="3" destOrd="0" presId="urn:microsoft.com/office/officeart/2005/8/layout/vList6"/>
    <dgm:cxn modelId="{7F37E10D-489A-48BD-A6CC-391EB80E9250}" type="presParOf" srcId="{7E4B2C07-9ED7-48E9-96B6-B47A1D311B56}" destId="{FF563C24-F7A7-47EA-961A-3F58F73B901E}" srcOrd="4" destOrd="0" presId="urn:microsoft.com/office/officeart/2005/8/layout/vList6"/>
    <dgm:cxn modelId="{CFC79F07-1DB8-4EF2-8346-1578498921D5}" type="presParOf" srcId="{FF563C24-F7A7-47EA-961A-3F58F73B901E}" destId="{3015B5F5-0AE8-46B9-94ED-EE57FC151F21}" srcOrd="0" destOrd="0" presId="urn:microsoft.com/office/officeart/2005/8/layout/vList6"/>
    <dgm:cxn modelId="{10C6B73C-4DA0-431D-9FE4-0D976BEB6F7F}" type="presParOf" srcId="{FF563C24-F7A7-47EA-961A-3F58F73B901E}" destId="{6E516CD6-C536-4935-9882-DED4EE231048}" srcOrd="1" destOrd="0" presId="urn:microsoft.com/office/officeart/2005/8/layout/vList6"/>
    <dgm:cxn modelId="{31FE0123-2940-45C0-81C1-4038655FF1A7}" type="presParOf" srcId="{7E4B2C07-9ED7-48E9-96B6-B47A1D311B56}" destId="{A1F42978-106E-45D2-BEB4-00543B90FF99}" srcOrd="5" destOrd="0" presId="urn:microsoft.com/office/officeart/2005/8/layout/vList6"/>
    <dgm:cxn modelId="{9EB2E114-CEE0-49BB-A646-5C485C91AD21}" type="presParOf" srcId="{7E4B2C07-9ED7-48E9-96B6-B47A1D311B56}" destId="{8EE3BBB0-2C28-4B7F-A764-8EE472AF4541}" srcOrd="6" destOrd="0" presId="urn:microsoft.com/office/officeart/2005/8/layout/vList6"/>
    <dgm:cxn modelId="{56D08462-9026-4E59-8564-6294125DC306}" type="presParOf" srcId="{8EE3BBB0-2C28-4B7F-A764-8EE472AF4541}" destId="{11313D20-7693-4436-B003-C11FD1E4E2DC}" srcOrd="0" destOrd="0" presId="urn:microsoft.com/office/officeart/2005/8/layout/vList6"/>
    <dgm:cxn modelId="{31EA2A2C-4AEB-4FEC-ADF5-08D2C4914607}" type="presParOf" srcId="{8EE3BBB0-2C28-4B7F-A764-8EE472AF4541}" destId="{BB4F4629-8820-4300-9F7F-8D677CEC408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rgbClr val="D48C3C"/>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rgbClr val="D48C3C"/>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B5FE18-A150-49B8-A326-0463B6AC98AA}" type="doc">
      <dgm:prSet loTypeId="urn:microsoft.com/office/officeart/2005/8/layout/pyramid1" loCatId="pyramid" qsTypeId="urn:microsoft.com/office/officeart/2005/8/quickstyle/simple1" qsCatId="simple" csTypeId="urn:microsoft.com/office/officeart/2005/8/colors/accent0_3" csCatId="mainScheme" phldr="1"/>
      <dgm:spPr/>
      <dgm:t>
        <a:bodyPr/>
        <a:lstStyle/>
        <a:p>
          <a:endParaRPr lang="de-DE"/>
        </a:p>
      </dgm:t>
    </dgm:pt>
    <dgm:pt modelId="{339F11E0-C25B-46A0-8B5E-579A98E816FF}">
      <dgm:prSet phldrT="[Text]" custT="1"/>
      <dgm:spPr/>
      <dgm:t>
        <a:bodyPr anchor="b" anchorCtr="0"/>
        <a:lstStyle/>
        <a:p>
          <a:r>
            <a:rPr lang="de-DE" sz="1050" dirty="0">
              <a:solidFill>
                <a:schemeClr val="bg1"/>
              </a:solidFill>
            </a:rPr>
            <a:t>Dolus </a:t>
          </a:r>
        </a:p>
        <a:p>
          <a:r>
            <a:rPr lang="de-DE" sz="1050" dirty="0">
              <a:solidFill>
                <a:schemeClr val="bg1"/>
              </a:solidFill>
            </a:rPr>
            <a:t>directus </a:t>
          </a:r>
        </a:p>
        <a:p>
          <a:r>
            <a:rPr lang="de-DE" sz="1050" dirty="0">
              <a:solidFill>
                <a:schemeClr val="bg1"/>
              </a:solidFill>
            </a:rPr>
            <a:t>1. Grades</a:t>
          </a:r>
        </a:p>
      </dgm:t>
    </dgm:pt>
    <dgm:pt modelId="{CE452F66-FDD8-4F3E-975A-81116212CB91}" type="parTrans" cxnId="{9426A0A2-E2AF-4AC3-A654-3DFDD25A7865}">
      <dgm:prSet/>
      <dgm:spPr/>
      <dgm:t>
        <a:bodyPr/>
        <a:lstStyle/>
        <a:p>
          <a:endParaRPr lang="de-DE"/>
        </a:p>
      </dgm:t>
    </dgm:pt>
    <dgm:pt modelId="{0538F0C6-7888-46F0-8D43-5F48091E16E6}" type="sibTrans" cxnId="{9426A0A2-E2AF-4AC3-A654-3DFDD25A7865}">
      <dgm:prSet/>
      <dgm:spPr/>
      <dgm:t>
        <a:bodyPr/>
        <a:lstStyle/>
        <a:p>
          <a:endParaRPr lang="de-DE"/>
        </a:p>
      </dgm:t>
    </dgm:pt>
    <dgm:pt modelId="{8A31D211-3A65-4DC4-A5F2-ECBFA5B1DEB8}">
      <dgm:prSet phldrT="[Text]" custT="1"/>
      <dgm:spPr/>
      <dgm:t>
        <a:bodyPr/>
        <a:lstStyle/>
        <a:p>
          <a:r>
            <a:rPr lang="de-DE" sz="1050" dirty="0">
              <a:solidFill>
                <a:schemeClr val="bg1"/>
              </a:solidFill>
            </a:rPr>
            <a:t>Dolus </a:t>
          </a:r>
          <a:r>
            <a:rPr lang="de-DE" sz="1050" dirty="0" err="1">
              <a:solidFill>
                <a:schemeClr val="bg1"/>
              </a:solidFill>
            </a:rPr>
            <a:t>directurs</a:t>
          </a:r>
          <a:r>
            <a:rPr lang="de-DE" sz="1050" dirty="0">
              <a:solidFill>
                <a:schemeClr val="bg1"/>
              </a:solidFill>
            </a:rPr>
            <a:t> </a:t>
          </a:r>
        </a:p>
        <a:p>
          <a:r>
            <a:rPr lang="de-DE" sz="1050" dirty="0">
              <a:solidFill>
                <a:schemeClr val="bg1"/>
              </a:solidFill>
            </a:rPr>
            <a:t>2. Grades</a:t>
          </a:r>
        </a:p>
      </dgm:t>
    </dgm:pt>
    <dgm:pt modelId="{8D1C4902-6081-4DC4-8FE9-BDD2CCF17BB7}" type="parTrans" cxnId="{8D069A64-4009-4D0C-99B2-42744C50379A}">
      <dgm:prSet/>
      <dgm:spPr/>
      <dgm:t>
        <a:bodyPr/>
        <a:lstStyle/>
        <a:p>
          <a:endParaRPr lang="de-DE"/>
        </a:p>
      </dgm:t>
    </dgm:pt>
    <dgm:pt modelId="{C9A99256-2DE8-46C0-A35D-45E6B28ACB5A}" type="sibTrans" cxnId="{8D069A64-4009-4D0C-99B2-42744C50379A}">
      <dgm:prSet/>
      <dgm:spPr/>
      <dgm:t>
        <a:bodyPr/>
        <a:lstStyle/>
        <a:p>
          <a:endParaRPr lang="de-DE"/>
        </a:p>
      </dgm:t>
    </dgm:pt>
    <dgm:pt modelId="{C73E3F60-52D3-4D04-8403-6C6D78FF81B5}">
      <dgm:prSet phldrT="[Text]" custT="1"/>
      <dgm:spPr/>
      <dgm:t>
        <a:bodyPr/>
        <a:lstStyle/>
        <a:p>
          <a:r>
            <a:rPr lang="de-DE" sz="1050" dirty="0">
              <a:solidFill>
                <a:schemeClr val="bg1"/>
              </a:solidFill>
            </a:rPr>
            <a:t>Dolus </a:t>
          </a:r>
          <a:r>
            <a:rPr lang="de-DE" sz="1050" dirty="0" err="1">
              <a:solidFill>
                <a:schemeClr val="bg1"/>
              </a:solidFill>
            </a:rPr>
            <a:t>eventualis</a:t>
          </a:r>
          <a:endParaRPr lang="de-DE" sz="1050" dirty="0">
            <a:solidFill>
              <a:schemeClr val="bg1"/>
            </a:solidFill>
          </a:endParaRPr>
        </a:p>
      </dgm:t>
    </dgm:pt>
    <dgm:pt modelId="{68B0931F-D99A-41E1-8DEA-EC5414CDEC69}" type="parTrans" cxnId="{3CF08635-78DB-463D-97D5-C2E30A41CAA1}">
      <dgm:prSet/>
      <dgm:spPr/>
      <dgm:t>
        <a:bodyPr/>
        <a:lstStyle/>
        <a:p>
          <a:endParaRPr lang="de-DE"/>
        </a:p>
      </dgm:t>
    </dgm:pt>
    <dgm:pt modelId="{C56DE617-EDBD-4F6F-979E-200E77480582}" type="sibTrans" cxnId="{3CF08635-78DB-463D-97D5-C2E30A41CAA1}">
      <dgm:prSet/>
      <dgm:spPr/>
      <dgm:t>
        <a:bodyPr/>
        <a:lstStyle/>
        <a:p>
          <a:endParaRPr lang="de-DE"/>
        </a:p>
      </dgm:t>
    </dgm:pt>
    <dgm:pt modelId="{505499D6-943C-4BCE-953F-9B0DFF338F08}">
      <dgm:prSet custT="1"/>
      <dgm:spPr/>
      <dgm:t>
        <a:bodyPr/>
        <a:lstStyle/>
        <a:p>
          <a:r>
            <a:rPr lang="de-DE" sz="1050" dirty="0">
              <a:solidFill>
                <a:schemeClr val="bg1"/>
              </a:solidFill>
            </a:rPr>
            <a:t>Bewusste Fahrlässigkeit</a:t>
          </a:r>
        </a:p>
      </dgm:t>
    </dgm:pt>
    <dgm:pt modelId="{23DB1DB0-993A-47C1-9D1B-6C6899BFE6FD}" type="parTrans" cxnId="{6F65382A-B31D-46D6-BB8B-E2C888027BDC}">
      <dgm:prSet/>
      <dgm:spPr/>
      <dgm:t>
        <a:bodyPr/>
        <a:lstStyle/>
        <a:p>
          <a:endParaRPr lang="de-DE"/>
        </a:p>
      </dgm:t>
    </dgm:pt>
    <dgm:pt modelId="{F1CFD2F3-FFE9-4B8B-8FF0-04F23D9C52AF}" type="sibTrans" cxnId="{6F65382A-B31D-46D6-BB8B-E2C888027BDC}">
      <dgm:prSet/>
      <dgm:spPr/>
      <dgm:t>
        <a:bodyPr/>
        <a:lstStyle/>
        <a:p>
          <a:endParaRPr lang="de-DE"/>
        </a:p>
      </dgm:t>
    </dgm:pt>
    <dgm:pt modelId="{BF27DE4D-3BB6-4536-BE6E-CEBD939B40AD}">
      <dgm:prSet custT="1"/>
      <dgm:spPr/>
      <dgm:t>
        <a:bodyPr/>
        <a:lstStyle/>
        <a:p>
          <a:r>
            <a:rPr lang="de-DE" sz="1050" dirty="0">
              <a:solidFill>
                <a:schemeClr val="bg1"/>
              </a:solidFill>
            </a:rPr>
            <a:t>Grobe Fahrlässigkeit</a:t>
          </a:r>
        </a:p>
      </dgm:t>
    </dgm:pt>
    <dgm:pt modelId="{83314494-7F9A-448E-9A2B-DE6BEF2CA493}" type="parTrans" cxnId="{5D414BB2-A603-4F4C-BBF6-4C09C8B3F457}">
      <dgm:prSet/>
      <dgm:spPr/>
      <dgm:t>
        <a:bodyPr/>
        <a:lstStyle/>
        <a:p>
          <a:endParaRPr lang="de-DE"/>
        </a:p>
      </dgm:t>
    </dgm:pt>
    <dgm:pt modelId="{B481D3B4-D0DA-458E-935B-577B5B8BEB41}" type="sibTrans" cxnId="{5D414BB2-A603-4F4C-BBF6-4C09C8B3F457}">
      <dgm:prSet/>
      <dgm:spPr/>
      <dgm:t>
        <a:bodyPr/>
        <a:lstStyle/>
        <a:p>
          <a:endParaRPr lang="de-DE"/>
        </a:p>
      </dgm:t>
    </dgm:pt>
    <dgm:pt modelId="{8890774B-FA63-4AAE-A54C-3854A731B8D6}">
      <dgm:prSet custT="1"/>
      <dgm:spPr/>
      <dgm:t>
        <a:bodyPr/>
        <a:lstStyle/>
        <a:p>
          <a:r>
            <a:rPr lang="de-DE" sz="1050" dirty="0">
              <a:solidFill>
                <a:schemeClr val="bg1"/>
              </a:solidFill>
            </a:rPr>
            <a:t>Leichte Fahrlässigkeit</a:t>
          </a:r>
        </a:p>
      </dgm:t>
    </dgm:pt>
    <dgm:pt modelId="{8A37F9BC-99FD-4AA4-A4BA-243B977832EF}" type="parTrans" cxnId="{F4225217-7232-4E56-885B-233DF7C1F907}">
      <dgm:prSet/>
      <dgm:spPr/>
      <dgm:t>
        <a:bodyPr/>
        <a:lstStyle/>
        <a:p>
          <a:endParaRPr lang="de-DE"/>
        </a:p>
      </dgm:t>
    </dgm:pt>
    <dgm:pt modelId="{580B0DD4-0369-4634-81A6-F4C03DF41D81}" type="sibTrans" cxnId="{F4225217-7232-4E56-885B-233DF7C1F907}">
      <dgm:prSet/>
      <dgm:spPr/>
      <dgm:t>
        <a:bodyPr/>
        <a:lstStyle/>
        <a:p>
          <a:endParaRPr lang="de-DE"/>
        </a:p>
      </dgm:t>
    </dgm:pt>
    <dgm:pt modelId="{B4997EA7-96F4-49B9-B0D0-C4E5B6F23E3E}" type="pres">
      <dgm:prSet presAssocID="{B6B5FE18-A150-49B8-A326-0463B6AC98AA}" presName="Name0" presStyleCnt="0">
        <dgm:presLayoutVars>
          <dgm:dir/>
          <dgm:animLvl val="lvl"/>
          <dgm:resizeHandles val="exact"/>
        </dgm:presLayoutVars>
      </dgm:prSet>
      <dgm:spPr/>
    </dgm:pt>
    <dgm:pt modelId="{985E9E9C-830E-48FF-B810-3AA24978650C}" type="pres">
      <dgm:prSet presAssocID="{339F11E0-C25B-46A0-8B5E-579A98E816FF}" presName="Name8" presStyleCnt="0"/>
      <dgm:spPr/>
    </dgm:pt>
    <dgm:pt modelId="{0D6F9FAB-9955-4817-9F5F-860CF29D7CF7}" type="pres">
      <dgm:prSet presAssocID="{339F11E0-C25B-46A0-8B5E-579A98E816FF}" presName="level" presStyleLbl="node1" presStyleIdx="0" presStyleCnt="6">
        <dgm:presLayoutVars>
          <dgm:chMax val="1"/>
          <dgm:bulletEnabled val="1"/>
        </dgm:presLayoutVars>
      </dgm:prSet>
      <dgm:spPr/>
    </dgm:pt>
    <dgm:pt modelId="{6B34792C-43CF-4709-8BAC-E1A0BF004303}" type="pres">
      <dgm:prSet presAssocID="{339F11E0-C25B-46A0-8B5E-579A98E816FF}" presName="levelTx" presStyleLbl="revTx" presStyleIdx="0" presStyleCnt="0">
        <dgm:presLayoutVars>
          <dgm:chMax val="1"/>
          <dgm:bulletEnabled val="1"/>
        </dgm:presLayoutVars>
      </dgm:prSet>
      <dgm:spPr/>
    </dgm:pt>
    <dgm:pt modelId="{6249B7EA-8730-461E-A886-43FA1165392C}" type="pres">
      <dgm:prSet presAssocID="{8A31D211-3A65-4DC4-A5F2-ECBFA5B1DEB8}" presName="Name8" presStyleCnt="0"/>
      <dgm:spPr/>
    </dgm:pt>
    <dgm:pt modelId="{A1063E8A-C6BB-4492-8E1D-44F1C0E5D99C}" type="pres">
      <dgm:prSet presAssocID="{8A31D211-3A65-4DC4-A5F2-ECBFA5B1DEB8}" presName="level" presStyleLbl="node1" presStyleIdx="1" presStyleCnt="6">
        <dgm:presLayoutVars>
          <dgm:chMax val="1"/>
          <dgm:bulletEnabled val="1"/>
        </dgm:presLayoutVars>
      </dgm:prSet>
      <dgm:spPr/>
    </dgm:pt>
    <dgm:pt modelId="{995F31DE-A6D6-4A28-9714-18D4D30DEF4A}" type="pres">
      <dgm:prSet presAssocID="{8A31D211-3A65-4DC4-A5F2-ECBFA5B1DEB8}" presName="levelTx" presStyleLbl="revTx" presStyleIdx="0" presStyleCnt="0">
        <dgm:presLayoutVars>
          <dgm:chMax val="1"/>
          <dgm:bulletEnabled val="1"/>
        </dgm:presLayoutVars>
      </dgm:prSet>
      <dgm:spPr/>
    </dgm:pt>
    <dgm:pt modelId="{78EBB1FA-CB31-416F-9541-E2C42679E566}" type="pres">
      <dgm:prSet presAssocID="{C73E3F60-52D3-4D04-8403-6C6D78FF81B5}" presName="Name8" presStyleCnt="0"/>
      <dgm:spPr/>
    </dgm:pt>
    <dgm:pt modelId="{D0BE1842-C9CF-4772-9D57-CCE9FD50DC4D}" type="pres">
      <dgm:prSet presAssocID="{C73E3F60-52D3-4D04-8403-6C6D78FF81B5}" presName="level" presStyleLbl="node1" presStyleIdx="2" presStyleCnt="6">
        <dgm:presLayoutVars>
          <dgm:chMax val="1"/>
          <dgm:bulletEnabled val="1"/>
        </dgm:presLayoutVars>
      </dgm:prSet>
      <dgm:spPr/>
    </dgm:pt>
    <dgm:pt modelId="{C8087AF9-0125-467C-AFF0-50EB56BF1D2F}" type="pres">
      <dgm:prSet presAssocID="{C73E3F60-52D3-4D04-8403-6C6D78FF81B5}" presName="levelTx" presStyleLbl="revTx" presStyleIdx="0" presStyleCnt="0">
        <dgm:presLayoutVars>
          <dgm:chMax val="1"/>
          <dgm:bulletEnabled val="1"/>
        </dgm:presLayoutVars>
      </dgm:prSet>
      <dgm:spPr/>
    </dgm:pt>
    <dgm:pt modelId="{880FD508-5896-478C-9C2D-2CEBB4E53C05}" type="pres">
      <dgm:prSet presAssocID="{505499D6-943C-4BCE-953F-9B0DFF338F08}" presName="Name8" presStyleCnt="0"/>
      <dgm:spPr/>
    </dgm:pt>
    <dgm:pt modelId="{0643E2A9-D130-4C9B-BEB1-0EA3AD1FC319}" type="pres">
      <dgm:prSet presAssocID="{505499D6-943C-4BCE-953F-9B0DFF338F08}" presName="level" presStyleLbl="node1" presStyleIdx="3" presStyleCnt="6">
        <dgm:presLayoutVars>
          <dgm:chMax val="1"/>
          <dgm:bulletEnabled val="1"/>
        </dgm:presLayoutVars>
      </dgm:prSet>
      <dgm:spPr/>
    </dgm:pt>
    <dgm:pt modelId="{44B59A9C-34DA-47CC-ABB8-59741463E7CB}" type="pres">
      <dgm:prSet presAssocID="{505499D6-943C-4BCE-953F-9B0DFF338F08}" presName="levelTx" presStyleLbl="revTx" presStyleIdx="0" presStyleCnt="0">
        <dgm:presLayoutVars>
          <dgm:chMax val="1"/>
          <dgm:bulletEnabled val="1"/>
        </dgm:presLayoutVars>
      </dgm:prSet>
      <dgm:spPr/>
    </dgm:pt>
    <dgm:pt modelId="{E581BA70-80AC-44D0-A0CF-9C956C87B3E0}" type="pres">
      <dgm:prSet presAssocID="{BF27DE4D-3BB6-4536-BE6E-CEBD939B40AD}" presName="Name8" presStyleCnt="0"/>
      <dgm:spPr/>
    </dgm:pt>
    <dgm:pt modelId="{7EEB1579-D075-41B7-87A6-86512FFCB57E}" type="pres">
      <dgm:prSet presAssocID="{BF27DE4D-3BB6-4536-BE6E-CEBD939B40AD}" presName="level" presStyleLbl="node1" presStyleIdx="4" presStyleCnt="6">
        <dgm:presLayoutVars>
          <dgm:chMax val="1"/>
          <dgm:bulletEnabled val="1"/>
        </dgm:presLayoutVars>
      </dgm:prSet>
      <dgm:spPr/>
    </dgm:pt>
    <dgm:pt modelId="{B5BB620B-FFAF-4E88-A245-D0CA93E20573}" type="pres">
      <dgm:prSet presAssocID="{BF27DE4D-3BB6-4536-BE6E-CEBD939B40AD}" presName="levelTx" presStyleLbl="revTx" presStyleIdx="0" presStyleCnt="0">
        <dgm:presLayoutVars>
          <dgm:chMax val="1"/>
          <dgm:bulletEnabled val="1"/>
        </dgm:presLayoutVars>
      </dgm:prSet>
      <dgm:spPr/>
    </dgm:pt>
    <dgm:pt modelId="{3D9DDF5A-EB97-4983-9630-270F88DF7B5A}" type="pres">
      <dgm:prSet presAssocID="{8890774B-FA63-4AAE-A54C-3854A731B8D6}" presName="Name8" presStyleCnt="0"/>
      <dgm:spPr/>
    </dgm:pt>
    <dgm:pt modelId="{C07B924A-FCC0-4EB3-8914-DEF206A318BB}" type="pres">
      <dgm:prSet presAssocID="{8890774B-FA63-4AAE-A54C-3854A731B8D6}" presName="level" presStyleLbl="node1" presStyleIdx="5" presStyleCnt="6" custLinFactNeighborX="607" custLinFactNeighborY="7932">
        <dgm:presLayoutVars>
          <dgm:chMax val="1"/>
          <dgm:bulletEnabled val="1"/>
        </dgm:presLayoutVars>
      </dgm:prSet>
      <dgm:spPr/>
    </dgm:pt>
    <dgm:pt modelId="{1F72315D-0752-4AB5-81B6-E2656B8709C6}" type="pres">
      <dgm:prSet presAssocID="{8890774B-FA63-4AAE-A54C-3854A731B8D6}" presName="levelTx" presStyleLbl="revTx" presStyleIdx="0" presStyleCnt="0">
        <dgm:presLayoutVars>
          <dgm:chMax val="1"/>
          <dgm:bulletEnabled val="1"/>
        </dgm:presLayoutVars>
      </dgm:prSet>
      <dgm:spPr/>
    </dgm:pt>
  </dgm:ptLst>
  <dgm:cxnLst>
    <dgm:cxn modelId="{0913030A-DC93-49E5-8469-733F06C290D9}" type="presOf" srcId="{C73E3F60-52D3-4D04-8403-6C6D78FF81B5}" destId="{D0BE1842-C9CF-4772-9D57-CCE9FD50DC4D}" srcOrd="0" destOrd="0" presId="urn:microsoft.com/office/officeart/2005/8/layout/pyramid1"/>
    <dgm:cxn modelId="{64536115-B193-47B2-A9BB-F84F9CC83BFA}" type="presOf" srcId="{8A31D211-3A65-4DC4-A5F2-ECBFA5B1DEB8}" destId="{995F31DE-A6D6-4A28-9714-18D4D30DEF4A}" srcOrd="1" destOrd="0" presId="urn:microsoft.com/office/officeart/2005/8/layout/pyramid1"/>
    <dgm:cxn modelId="{F4225217-7232-4E56-885B-233DF7C1F907}" srcId="{B6B5FE18-A150-49B8-A326-0463B6AC98AA}" destId="{8890774B-FA63-4AAE-A54C-3854A731B8D6}" srcOrd="5" destOrd="0" parTransId="{8A37F9BC-99FD-4AA4-A4BA-243B977832EF}" sibTransId="{580B0DD4-0369-4634-81A6-F4C03DF41D81}"/>
    <dgm:cxn modelId="{6F65382A-B31D-46D6-BB8B-E2C888027BDC}" srcId="{B6B5FE18-A150-49B8-A326-0463B6AC98AA}" destId="{505499D6-943C-4BCE-953F-9B0DFF338F08}" srcOrd="3" destOrd="0" parTransId="{23DB1DB0-993A-47C1-9D1B-6C6899BFE6FD}" sibTransId="{F1CFD2F3-FFE9-4B8B-8FF0-04F23D9C52AF}"/>
    <dgm:cxn modelId="{3CF08635-78DB-463D-97D5-C2E30A41CAA1}" srcId="{B6B5FE18-A150-49B8-A326-0463B6AC98AA}" destId="{C73E3F60-52D3-4D04-8403-6C6D78FF81B5}" srcOrd="2" destOrd="0" parTransId="{68B0931F-D99A-41E1-8DEA-EC5414CDEC69}" sibTransId="{C56DE617-EDBD-4F6F-979E-200E77480582}"/>
    <dgm:cxn modelId="{8D069A64-4009-4D0C-99B2-42744C50379A}" srcId="{B6B5FE18-A150-49B8-A326-0463B6AC98AA}" destId="{8A31D211-3A65-4DC4-A5F2-ECBFA5B1DEB8}" srcOrd="1" destOrd="0" parTransId="{8D1C4902-6081-4DC4-8FE9-BDD2CCF17BB7}" sibTransId="{C9A99256-2DE8-46C0-A35D-45E6B28ACB5A}"/>
    <dgm:cxn modelId="{BC06BC45-E820-4907-8852-B622CEE1DF7D}" type="presOf" srcId="{8890774B-FA63-4AAE-A54C-3854A731B8D6}" destId="{1F72315D-0752-4AB5-81B6-E2656B8709C6}" srcOrd="1" destOrd="0" presId="urn:microsoft.com/office/officeart/2005/8/layout/pyramid1"/>
    <dgm:cxn modelId="{9BF4EC65-C79C-4DD5-BCC4-708D340509C8}" type="presOf" srcId="{339F11E0-C25B-46A0-8B5E-579A98E816FF}" destId="{0D6F9FAB-9955-4817-9F5F-860CF29D7CF7}" srcOrd="0" destOrd="0" presId="urn:microsoft.com/office/officeart/2005/8/layout/pyramid1"/>
    <dgm:cxn modelId="{C8035469-E3BF-43B4-BA17-2F4F6F73A38D}" type="presOf" srcId="{8A31D211-3A65-4DC4-A5F2-ECBFA5B1DEB8}" destId="{A1063E8A-C6BB-4492-8E1D-44F1C0E5D99C}" srcOrd="0" destOrd="0" presId="urn:microsoft.com/office/officeart/2005/8/layout/pyramid1"/>
    <dgm:cxn modelId="{D487CE50-553B-4670-B53A-33DF9A0A71A7}" type="presOf" srcId="{505499D6-943C-4BCE-953F-9B0DFF338F08}" destId="{0643E2A9-D130-4C9B-BEB1-0EA3AD1FC319}" srcOrd="0" destOrd="0" presId="urn:microsoft.com/office/officeart/2005/8/layout/pyramid1"/>
    <dgm:cxn modelId="{EEEE8280-5263-4CFC-A70E-95ACB0B8E5D7}" type="presOf" srcId="{BF27DE4D-3BB6-4536-BE6E-CEBD939B40AD}" destId="{7EEB1579-D075-41B7-87A6-86512FFCB57E}" srcOrd="0" destOrd="0" presId="urn:microsoft.com/office/officeart/2005/8/layout/pyramid1"/>
    <dgm:cxn modelId="{9426A0A2-E2AF-4AC3-A654-3DFDD25A7865}" srcId="{B6B5FE18-A150-49B8-A326-0463B6AC98AA}" destId="{339F11E0-C25B-46A0-8B5E-579A98E816FF}" srcOrd="0" destOrd="0" parTransId="{CE452F66-FDD8-4F3E-975A-81116212CB91}" sibTransId="{0538F0C6-7888-46F0-8D43-5F48091E16E6}"/>
    <dgm:cxn modelId="{5D414BB2-A603-4F4C-BBF6-4C09C8B3F457}" srcId="{B6B5FE18-A150-49B8-A326-0463B6AC98AA}" destId="{BF27DE4D-3BB6-4536-BE6E-CEBD939B40AD}" srcOrd="4" destOrd="0" parTransId="{83314494-7F9A-448E-9A2B-DE6BEF2CA493}" sibTransId="{B481D3B4-D0DA-458E-935B-577B5B8BEB41}"/>
    <dgm:cxn modelId="{D47E75D6-C135-4B10-BA9E-B8910E5F6AC6}" type="presOf" srcId="{339F11E0-C25B-46A0-8B5E-579A98E816FF}" destId="{6B34792C-43CF-4709-8BAC-E1A0BF004303}" srcOrd="1" destOrd="0" presId="urn:microsoft.com/office/officeart/2005/8/layout/pyramid1"/>
    <dgm:cxn modelId="{8B9716D8-F2C0-40C5-A0DE-D990E9BE8FA3}" type="presOf" srcId="{C73E3F60-52D3-4D04-8403-6C6D78FF81B5}" destId="{C8087AF9-0125-467C-AFF0-50EB56BF1D2F}" srcOrd="1" destOrd="0" presId="urn:microsoft.com/office/officeart/2005/8/layout/pyramid1"/>
    <dgm:cxn modelId="{833684E1-D8AD-4931-B04B-9140EBCB2E92}" type="presOf" srcId="{BF27DE4D-3BB6-4536-BE6E-CEBD939B40AD}" destId="{B5BB620B-FFAF-4E88-A245-D0CA93E20573}" srcOrd="1" destOrd="0" presId="urn:microsoft.com/office/officeart/2005/8/layout/pyramid1"/>
    <dgm:cxn modelId="{3BBFDDE4-AE62-4CE2-B0B6-B25D41AF094F}" type="presOf" srcId="{B6B5FE18-A150-49B8-A326-0463B6AC98AA}" destId="{B4997EA7-96F4-49B9-B0D0-C4E5B6F23E3E}" srcOrd="0" destOrd="0" presId="urn:microsoft.com/office/officeart/2005/8/layout/pyramid1"/>
    <dgm:cxn modelId="{4AD793E6-0ECE-4396-B097-CD52526D7A33}" type="presOf" srcId="{505499D6-943C-4BCE-953F-9B0DFF338F08}" destId="{44B59A9C-34DA-47CC-ABB8-59741463E7CB}" srcOrd="1" destOrd="0" presId="urn:microsoft.com/office/officeart/2005/8/layout/pyramid1"/>
    <dgm:cxn modelId="{AC231AF9-7880-4ACD-AE78-690B9F5918D9}" type="presOf" srcId="{8890774B-FA63-4AAE-A54C-3854A731B8D6}" destId="{C07B924A-FCC0-4EB3-8914-DEF206A318BB}" srcOrd="0" destOrd="0" presId="urn:microsoft.com/office/officeart/2005/8/layout/pyramid1"/>
    <dgm:cxn modelId="{C558FB2E-E2AF-4ECE-9B8C-B204DA899B23}" type="presParOf" srcId="{B4997EA7-96F4-49B9-B0D0-C4E5B6F23E3E}" destId="{985E9E9C-830E-48FF-B810-3AA24978650C}" srcOrd="0" destOrd="0" presId="urn:microsoft.com/office/officeart/2005/8/layout/pyramid1"/>
    <dgm:cxn modelId="{54D1E2B6-FDE2-4781-8775-A38E7955EE2A}" type="presParOf" srcId="{985E9E9C-830E-48FF-B810-3AA24978650C}" destId="{0D6F9FAB-9955-4817-9F5F-860CF29D7CF7}" srcOrd="0" destOrd="0" presId="urn:microsoft.com/office/officeart/2005/8/layout/pyramid1"/>
    <dgm:cxn modelId="{2C810AB1-C0A5-46DF-B047-4F3709EE9D2F}" type="presParOf" srcId="{985E9E9C-830E-48FF-B810-3AA24978650C}" destId="{6B34792C-43CF-4709-8BAC-E1A0BF004303}" srcOrd="1" destOrd="0" presId="urn:microsoft.com/office/officeart/2005/8/layout/pyramid1"/>
    <dgm:cxn modelId="{FF60E9E3-08F8-47A6-9C5B-2F5333CC944A}" type="presParOf" srcId="{B4997EA7-96F4-49B9-B0D0-C4E5B6F23E3E}" destId="{6249B7EA-8730-461E-A886-43FA1165392C}" srcOrd="1" destOrd="0" presId="urn:microsoft.com/office/officeart/2005/8/layout/pyramid1"/>
    <dgm:cxn modelId="{215876DC-B3DC-467C-9FA2-91A41C3A1DA6}" type="presParOf" srcId="{6249B7EA-8730-461E-A886-43FA1165392C}" destId="{A1063E8A-C6BB-4492-8E1D-44F1C0E5D99C}" srcOrd="0" destOrd="0" presId="urn:microsoft.com/office/officeart/2005/8/layout/pyramid1"/>
    <dgm:cxn modelId="{D15DBAE2-CB2C-4060-8B67-1636B84992C4}" type="presParOf" srcId="{6249B7EA-8730-461E-A886-43FA1165392C}" destId="{995F31DE-A6D6-4A28-9714-18D4D30DEF4A}" srcOrd="1" destOrd="0" presId="urn:microsoft.com/office/officeart/2005/8/layout/pyramid1"/>
    <dgm:cxn modelId="{A77FC4CC-855F-4C9A-BC82-6118DCA813C5}" type="presParOf" srcId="{B4997EA7-96F4-49B9-B0D0-C4E5B6F23E3E}" destId="{78EBB1FA-CB31-416F-9541-E2C42679E566}" srcOrd="2" destOrd="0" presId="urn:microsoft.com/office/officeart/2005/8/layout/pyramid1"/>
    <dgm:cxn modelId="{AE1C7D08-8EE1-4396-BDFB-BB32C32FB952}" type="presParOf" srcId="{78EBB1FA-CB31-416F-9541-E2C42679E566}" destId="{D0BE1842-C9CF-4772-9D57-CCE9FD50DC4D}" srcOrd="0" destOrd="0" presId="urn:microsoft.com/office/officeart/2005/8/layout/pyramid1"/>
    <dgm:cxn modelId="{14AE6293-6F3F-4696-B381-E2D71EE532D9}" type="presParOf" srcId="{78EBB1FA-CB31-416F-9541-E2C42679E566}" destId="{C8087AF9-0125-467C-AFF0-50EB56BF1D2F}" srcOrd="1" destOrd="0" presId="urn:microsoft.com/office/officeart/2005/8/layout/pyramid1"/>
    <dgm:cxn modelId="{6B3DE62C-E0DC-4AFD-BC1E-8FC26619C58F}" type="presParOf" srcId="{B4997EA7-96F4-49B9-B0D0-C4E5B6F23E3E}" destId="{880FD508-5896-478C-9C2D-2CEBB4E53C05}" srcOrd="3" destOrd="0" presId="urn:microsoft.com/office/officeart/2005/8/layout/pyramid1"/>
    <dgm:cxn modelId="{D3B50ECD-356A-4486-BF87-7696CEDCFA86}" type="presParOf" srcId="{880FD508-5896-478C-9C2D-2CEBB4E53C05}" destId="{0643E2A9-D130-4C9B-BEB1-0EA3AD1FC319}" srcOrd="0" destOrd="0" presId="urn:microsoft.com/office/officeart/2005/8/layout/pyramid1"/>
    <dgm:cxn modelId="{5FC6E567-3775-4C01-8229-45D13BBD361E}" type="presParOf" srcId="{880FD508-5896-478C-9C2D-2CEBB4E53C05}" destId="{44B59A9C-34DA-47CC-ABB8-59741463E7CB}" srcOrd="1" destOrd="0" presId="urn:microsoft.com/office/officeart/2005/8/layout/pyramid1"/>
    <dgm:cxn modelId="{5FBEA986-8383-4B7D-B676-D8EB1FB8071C}" type="presParOf" srcId="{B4997EA7-96F4-49B9-B0D0-C4E5B6F23E3E}" destId="{E581BA70-80AC-44D0-A0CF-9C956C87B3E0}" srcOrd="4" destOrd="0" presId="urn:microsoft.com/office/officeart/2005/8/layout/pyramid1"/>
    <dgm:cxn modelId="{0AEFB2F7-1252-4F45-90D4-7382F3713BB3}" type="presParOf" srcId="{E581BA70-80AC-44D0-A0CF-9C956C87B3E0}" destId="{7EEB1579-D075-41B7-87A6-86512FFCB57E}" srcOrd="0" destOrd="0" presId="urn:microsoft.com/office/officeart/2005/8/layout/pyramid1"/>
    <dgm:cxn modelId="{F2A436AA-009D-4805-92CA-9F2EB8222BC8}" type="presParOf" srcId="{E581BA70-80AC-44D0-A0CF-9C956C87B3E0}" destId="{B5BB620B-FFAF-4E88-A245-D0CA93E20573}" srcOrd="1" destOrd="0" presId="urn:microsoft.com/office/officeart/2005/8/layout/pyramid1"/>
    <dgm:cxn modelId="{5B567165-180F-4222-A957-EBB07AF44E58}" type="presParOf" srcId="{B4997EA7-96F4-49B9-B0D0-C4E5B6F23E3E}" destId="{3D9DDF5A-EB97-4983-9630-270F88DF7B5A}" srcOrd="5" destOrd="0" presId="urn:microsoft.com/office/officeart/2005/8/layout/pyramid1"/>
    <dgm:cxn modelId="{4AC98265-3E18-41FC-B3A8-50708979DEFB}" type="presParOf" srcId="{3D9DDF5A-EB97-4983-9630-270F88DF7B5A}" destId="{C07B924A-FCC0-4EB3-8914-DEF206A318BB}" srcOrd="0" destOrd="0" presId="urn:microsoft.com/office/officeart/2005/8/layout/pyramid1"/>
    <dgm:cxn modelId="{1208F3FA-60A1-4374-A88A-B3364D6F68FF}" type="presParOf" srcId="{3D9DDF5A-EB97-4983-9630-270F88DF7B5A}" destId="{1F72315D-0752-4AB5-81B6-E2656B8709C6}" srcOrd="1" destOrd="0" presId="urn:microsoft.com/office/officeart/2005/8/layout/pyramid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bg2">
            <a:lumMod val="50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rgbClr val="002060"/>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B5FE18-A150-49B8-A326-0463B6AC98AA}" type="doc">
      <dgm:prSet loTypeId="urn:microsoft.com/office/officeart/2005/8/layout/pyramid1" loCatId="pyramid" qsTypeId="urn:microsoft.com/office/officeart/2005/8/quickstyle/simple1" qsCatId="simple" csTypeId="urn:microsoft.com/office/officeart/2005/8/colors/accent0_3" csCatId="mainScheme" phldr="1"/>
      <dgm:spPr/>
      <dgm:t>
        <a:bodyPr/>
        <a:lstStyle/>
        <a:p>
          <a:endParaRPr lang="de-DE"/>
        </a:p>
      </dgm:t>
    </dgm:pt>
    <dgm:pt modelId="{339F11E0-C25B-46A0-8B5E-579A98E816FF}">
      <dgm:prSet phldrT="[Text]" custT="1"/>
      <dgm:spPr/>
      <dgm:t>
        <a:bodyPr anchor="b" anchorCtr="0"/>
        <a:lstStyle/>
        <a:p>
          <a:r>
            <a:rPr lang="de-DE" sz="1050" dirty="0">
              <a:solidFill>
                <a:schemeClr val="bg1"/>
              </a:solidFill>
            </a:rPr>
            <a:t>Dolus </a:t>
          </a:r>
        </a:p>
        <a:p>
          <a:r>
            <a:rPr lang="de-DE" sz="1050" dirty="0">
              <a:solidFill>
                <a:schemeClr val="bg1"/>
              </a:solidFill>
            </a:rPr>
            <a:t>directus </a:t>
          </a:r>
        </a:p>
        <a:p>
          <a:r>
            <a:rPr lang="de-DE" sz="1050" dirty="0">
              <a:solidFill>
                <a:schemeClr val="bg1"/>
              </a:solidFill>
            </a:rPr>
            <a:t>1. Grades</a:t>
          </a:r>
        </a:p>
      </dgm:t>
    </dgm:pt>
    <dgm:pt modelId="{CE452F66-FDD8-4F3E-975A-81116212CB91}" type="parTrans" cxnId="{9426A0A2-E2AF-4AC3-A654-3DFDD25A7865}">
      <dgm:prSet/>
      <dgm:spPr/>
      <dgm:t>
        <a:bodyPr/>
        <a:lstStyle/>
        <a:p>
          <a:endParaRPr lang="de-DE"/>
        </a:p>
      </dgm:t>
    </dgm:pt>
    <dgm:pt modelId="{0538F0C6-7888-46F0-8D43-5F48091E16E6}" type="sibTrans" cxnId="{9426A0A2-E2AF-4AC3-A654-3DFDD25A7865}">
      <dgm:prSet/>
      <dgm:spPr/>
      <dgm:t>
        <a:bodyPr/>
        <a:lstStyle/>
        <a:p>
          <a:endParaRPr lang="de-DE"/>
        </a:p>
      </dgm:t>
    </dgm:pt>
    <dgm:pt modelId="{8A31D211-3A65-4DC4-A5F2-ECBFA5B1DEB8}">
      <dgm:prSet phldrT="[Text]" custT="1"/>
      <dgm:spPr/>
      <dgm:t>
        <a:bodyPr/>
        <a:lstStyle/>
        <a:p>
          <a:r>
            <a:rPr lang="de-DE" sz="1050" dirty="0">
              <a:solidFill>
                <a:schemeClr val="bg1"/>
              </a:solidFill>
            </a:rPr>
            <a:t>Dolus </a:t>
          </a:r>
          <a:r>
            <a:rPr lang="de-DE" sz="1050" dirty="0" err="1">
              <a:solidFill>
                <a:schemeClr val="bg1"/>
              </a:solidFill>
            </a:rPr>
            <a:t>directurs</a:t>
          </a:r>
          <a:r>
            <a:rPr lang="de-DE" sz="1050" dirty="0">
              <a:solidFill>
                <a:schemeClr val="bg1"/>
              </a:solidFill>
            </a:rPr>
            <a:t> </a:t>
          </a:r>
        </a:p>
        <a:p>
          <a:r>
            <a:rPr lang="de-DE" sz="1050" dirty="0">
              <a:solidFill>
                <a:schemeClr val="bg1"/>
              </a:solidFill>
            </a:rPr>
            <a:t>2. Grades</a:t>
          </a:r>
        </a:p>
      </dgm:t>
    </dgm:pt>
    <dgm:pt modelId="{8D1C4902-6081-4DC4-8FE9-BDD2CCF17BB7}" type="parTrans" cxnId="{8D069A64-4009-4D0C-99B2-42744C50379A}">
      <dgm:prSet/>
      <dgm:spPr/>
      <dgm:t>
        <a:bodyPr/>
        <a:lstStyle/>
        <a:p>
          <a:endParaRPr lang="de-DE"/>
        </a:p>
      </dgm:t>
    </dgm:pt>
    <dgm:pt modelId="{C9A99256-2DE8-46C0-A35D-45E6B28ACB5A}" type="sibTrans" cxnId="{8D069A64-4009-4D0C-99B2-42744C50379A}">
      <dgm:prSet/>
      <dgm:spPr/>
      <dgm:t>
        <a:bodyPr/>
        <a:lstStyle/>
        <a:p>
          <a:endParaRPr lang="de-DE"/>
        </a:p>
      </dgm:t>
    </dgm:pt>
    <dgm:pt modelId="{C73E3F60-52D3-4D04-8403-6C6D78FF81B5}">
      <dgm:prSet phldrT="[Text]" custT="1"/>
      <dgm:spPr/>
      <dgm:t>
        <a:bodyPr/>
        <a:lstStyle/>
        <a:p>
          <a:r>
            <a:rPr lang="de-DE" sz="1050" dirty="0">
              <a:solidFill>
                <a:schemeClr val="bg1"/>
              </a:solidFill>
            </a:rPr>
            <a:t>Dolus </a:t>
          </a:r>
          <a:r>
            <a:rPr lang="de-DE" sz="1050" dirty="0" err="1">
              <a:solidFill>
                <a:schemeClr val="bg1"/>
              </a:solidFill>
            </a:rPr>
            <a:t>eventualis</a:t>
          </a:r>
          <a:endParaRPr lang="de-DE" sz="1050" dirty="0">
            <a:solidFill>
              <a:schemeClr val="bg1"/>
            </a:solidFill>
          </a:endParaRPr>
        </a:p>
      </dgm:t>
    </dgm:pt>
    <dgm:pt modelId="{68B0931F-D99A-41E1-8DEA-EC5414CDEC69}" type="parTrans" cxnId="{3CF08635-78DB-463D-97D5-C2E30A41CAA1}">
      <dgm:prSet/>
      <dgm:spPr/>
      <dgm:t>
        <a:bodyPr/>
        <a:lstStyle/>
        <a:p>
          <a:endParaRPr lang="de-DE"/>
        </a:p>
      </dgm:t>
    </dgm:pt>
    <dgm:pt modelId="{C56DE617-EDBD-4F6F-979E-200E77480582}" type="sibTrans" cxnId="{3CF08635-78DB-463D-97D5-C2E30A41CAA1}">
      <dgm:prSet/>
      <dgm:spPr/>
      <dgm:t>
        <a:bodyPr/>
        <a:lstStyle/>
        <a:p>
          <a:endParaRPr lang="de-DE"/>
        </a:p>
      </dgm:t>
    </dgm:pt>
    <dgm:pt modelId="{505499D6-943C-4BCE-953F-9B0DFF338F08}">
      <dgm:prSet custT="1"/>
      <dgm:spPr/>
      <dgm:t>
        <a:bodyPr/>
        <a:lstStyle/>
        <a:p>
          <a:r>
            <a:rPr lang="de-DE" sz="1050" dirty="0">
              <a:solidFill>
                <a:schemeClr val="bg1"/>
              </a:solidFill>
            </a:rPr>
            <a:t>Bewusste Fahrlässigkeit</a:t>
          </a:r>
        </a:p>
      </dgm:t>
    </dgm:pt>
    <dgm:pt modelId="{23DB1DB0-993A-47C1-9D1B-6C6899BFE6FD}" type="parTrans" cxnId="{6F65382A-B31D-46D6-BB8B-E2C888027BDC}">
      <dgm:prSet/>
      <dgm:spPr/>
      <dgm:t>
        <a:bodyPr/>
        <a:lstStyle/>
        <a:p>
          <a:endParaRPr lang="de-DE"/>
        </a:p>
      </dgm:t>
    </dgm:pt>
    <dgm:pt modelId="{F1CFD2F3-FFE9-4B8B-8FF0-04F23D9C52AF}" type="sibTrans" cxnId="{6F65382A-B31D-46D6-BB8B-E2C888027BDC}">
      <dgm:prSet/>
      <dgm:spPr/>
      <dgm:t>
        <a:bodyPr/>
        <a:lstStyle/>
        <a:p>
          <a:endParaRPr lang="de-DE"/>
        </a:p>
      </dgm:t>
    </dgm:pt>
    <dgm:pt modelId="{BF27DE4D-3BB6-4536-BE6E-CEBD939B40AD}">
      <dgm:prSet custT="1"/>
      <dgm:spPr/>
      <dgm:t>
        <a:bodyPr/>
        <a:lstStyle/>
        <a:p>
          <a:r>
            <a:rPr lang="de-DE" sz="1050" dirty="0">
              <a:solidFill>
                <a:schemeClr val="bg1"/>
              </a:solidFill>
            </a:rPr>
            <a:t>Grobe Fahrlässigkeit</a:t>
          </a:r>
        </a:p>
      </dgm:t>
    </dgm:pt>
    <dgm:pt modelId="{83314494-7F9A-448E-9A2B-DE6BEF2CA493}" type="parTrans" cxnId="{5D414BB2-A603-4F4C-BBF6-4C09C8B3F457}">
      <dgm:prSet/>
      <dgm:spPr/>
      <dgm:t>
        <a:bodyPr/>
        <a:lstStyle/>
        <a:p>
          <a:endParaRPr lang="de-DE"/>
        </a:p>
      </dgm:t>
    </dgm:pt>
    <dgm:pt modelId="{B481D3B4-D0DA-458E-935B-577B5B8BEB41}" type="sibTrans" cxnId="{5D414BB2-A603-4F4C-BBF6-4C09C8B3F457}">
      <dgm:prSet/>
      <dgm:spPr/>
      <dgm:t>
        <a:bodyPr/>
        <a:lstStyle/>
        <a:p>
          <a:endParaRPr lang="de-DE"/>
        </a:p>
      </dgm:t>
    </dgm:pt>
    <dgm:pt modelId="{8890774B-FA63-4AAE-A54C-3854A731B8D6}">
      <dgm:prSet custT="1"/>
      <dgm:spPr/>
      <dgm:t>
        <a:bodyPr/>
        <a:lstStyle/>
        <a:p>
          <a:r>
            <a:rPr lang="de-DE" sz="1050" dirty="0">
              <a:solidFill>
                <a:schemeClr val="bg1"/>
              </a:solidFill>
            </a:rPr>
            <a:t>Leichte Fahrlässigkeit</a:t>
          </a:r>
        </a:p>
      </dgm:t>
    </dgm:pt>
    <dgm:pt modelId="{8A37F9BC-99FD-4AA4-A4BA-243B977832EF}" type="parTrans" cxnId="{F4225217-7232-4E56-885B-233DF7C1F907}">
      <dgm:prSet/>
      <dgm:spPr/>
      <dgm:t>
        <a:bodyPr/>
        <a:lstStyle/>
        <a:p>
          <a:endParaRPr lang="de-DE"/>
        </a:p>
      </dgm:t>
    </dgm:pt>
    <dgm:pt modelId="{580B0DD4-0369-4634-81A6-F4C03DF41D81}" type="sibTrans" cxnId="{F4225217-7232-4E56-885B-233DF7C1F907}">
      <dgm:prSet/>
      <dgm:spPr/>
      <dgm:t>
        <a:bodyPr/>
        <a:lstStyle/>
        <a:p>
          <a:endParaRPr lang="de-DE"/>
        </a:p>
      </dgm:t>
    </dgm:pt>
    <dgm:pt modelId="{B4997EA7-96F4-49B9-B0D0-C4E5B6F23E3E}" type="pres">
      <dgm:prSet presAssocID="{B6B5FE18-A150-49B8-A326-0463B6AC98AA}" presName="Name0" presStyleCnt="0">
        <dgm:presLayoutVars>
          <dgm:dir/>
          <dgm:animLvl val="lvl"/>
          <dgm:resizeHandles val="exact"/>
        </dgm:presLayoutVars>
      </dgm:prSet>
      <dgm:spPr/>
    </dgm:pt>
    <dgm:pt modelId="{985E9E9C-830E-48FF-B810-3AA24978650C}" type="pres">
      <dgm:prSet presAssocID="{339F11E0-C25B-46A0-8B5E-579A98E816FF}" presName="Name8" presStyleCnt="0"/>
      <dgm:spPr/>
    </dgm:pt>
    <dgm:pt modelId="{0D6F9FAB-9955-4817-9F5F-860CF29D7CF7}" type="pres">
      <dgm:prSet presAssocID="{339F11E0-C25B-46A0-8B5E-579A98E816FF}" presName="level" presStyleLbl="node1" presStyleIdx="0" presStyleCnt="6">
        <dgm:presLayoutVars>
          <dgm:chMax val="1"/>
          <dgm:bulletEnabled val="1"/>
        </dgm:presLayoutVars>
      </dgm:prSet>
      <dgm:spPr/>
    </dgm:pt>
    <dgm:pt modelId="{6B34792C-43CF-4709-8BAC-E1A0BF004303}" type="pres">
      <dgm:prSet presAssocID="{339F11E0-C25B-46A0-8B5E-579A98E816FF}" presName="levelTx" presStyleLbl="revTx" presStyleIdx="0" presStyleCnt="0">
        <dgm:presLayoutVars>
          <dgm:chMax val="1"/>
          <dgm:bulletEnabled val="1"/>
        </dgm:presLayoutVars>
      </dgm:prSet>
      <dgm:spPr/>
    </dgm:pt>
    <dgm:pt modelId="{6249B7EA-8730-461E-A886-43FA1165392C}" type="pres">
      <dgm:prSet presAssocID="{8A31D211-3A65-4DC4-A5F2-ECBFA5B1DEB8}" presName="Name8" presStyleCnt="0"/>
      <dgm:spPr/>
    </dgm:pt>
    <dgm:pt modelId="{A1063E8A-C6BB-4492-8E1D-44F1C0E5D99C}" type="pres">
      <dgm:prSet presAssocID="{8A31D211-3A65-4DC4-A5F2-ECBFA5B1DEB8}" presName="level" presStyleLbl="node1" presStyleIdx="1" presStyleCnt="6">
        <dgm:presLayoutVars>
          <dgm:chMax val="1"/>
          <dgm:bulletEnabled val="1"/>
        </dgm:presLayoutVars>
      </dgm:prSet>
      <dgm:spPr/>
    </dgm:pt>
    <dgm:pt modelId="{995F31DE-A6D6-4A28-9714-18D4D30DEF4A}" type="pres">
      <dgm:prSet presAssocID="{8A31D211-3A65-4DC4-A5F2-ECBFA5B1DEB8}" presName="levelTx" presStyleLbl="revTx" presStyleIdx="0" presStyleCnt="0">
        <dgm:presLayoutVars>
          <dgm:chMax val="1"/>
          <dgm:bulletEnabled val="1"/>
        </dgm:presLayoutVars>
      </dgm:prSet>
      <dgm:spPr/>
    </dgm:pt>
    <dgm:pt modelId="{78EBB1FA-CB31-416F-9541-E2C42679E566}" type="pres">
      <dgm:prSet presAssocID="{C73E3F60-52D3-4D04-8403-6C6D78FF81B5}" presName="Name8" presStyleCnt="0"/>
      <dgm:spPr/>
    </dgm:pt>
    <dgm:pt modelId="{D0BE1842-C9CF-4772-9D57-CCE9FD50DC4D}" type="pres">
      <dgm:prSet presAssocID="{C73E3F60-52D3-4D04-8403-6C6D78FF81B5}" presName="level" presStyleLbl="node1" presStyleIdx="2" presStyleCnt="6">
        <dgm:presLayoutVars>
          <dgm:chMax val="1"/>
          <dgm:bulletEnabled val="1"/>
        </dgm:presLayoutVars>
      </dgm:prSet>
      <dgm:spPr/>
    </dgm:pt>
    <dgm:pt modelId="{C8087AF9-0125-467C-AFF0-50EB56BF1D2F}" type="pres">
      <dgm:prSet presAssocID="{C73E3F60-52D3-4D04-8403-6C6D78FF81B5}" presName="levelTx" presStyleLbl="revTx" presStyleIdx="0" presStyleCnt="0">
        <dgm:presLayoutVars>
          <dgm:chMax val="1"/>
          <dgm:bulletEnabled val="1"/>
        </dgm:presLayoutVars>
      </dgm:prSet>
      <dgm:spPr/>
    </dgm:pt>
    <dgm:pt modelId="{880FD508-5896-478C-9C2D-2CEBB4E53C05}" type="pres">
      <dgm:prSet presAssocID="{505499D6-943C-4BCE-953F-9B0DFF338F08}" presName="Name8" presStyleCnt="0"/>
      <dgm:spPr/>
    </dgm:pt>
    <dgm:pt modelId="{0643E2A9-D130-4C9B-BEB1-0EA3AD1FC319}" type="pres">
      <dgm:prSet presAssocID="{505499D6-943C-4BCE-953F-9B0DFF338F08}" presName="level" presStyleLbl="node1" presStyleIdx="3" presStyleCnt="6">
        <dgm:presLayoutVars>
          <dgm:chMax val="1"/>
          <dgm:bulletEnabled val="1"/>
        </dgm:presLayoutVars>
      </dgm:prSet>
      <dgm:spPr/>
    </dgm:pt>
    <dgm:pt modelId="{44B59A9C-34DA-47CC-ABB8-59741463E7CB}" type="pres">
      <dgm:prSet presAssocID="{505499D6-943C-4BCE-953F-9B0DFF338F08}" presName="levelTx" presStyleLbl="revTx" presStyleIdx="0" presStyleCnt="0">
        <dgm:presLayoutVars>
          <dgm:chMax val="1"/>
          <dgm:bulletEnabled val="1"/>
        </dgm:presLayoutVars>
      </dgm:prSet>
      <dgm:spPr/>
    </dgm:pt>
    <dgm:pt modelId="{E581BA70-80AC-44D0-A0CF-9C956C87B3E0}" type="pres">
      <dgm:prSet presAssocID="{BF27DE4D-3BB6-4536-BE6E-CEBD939B40AD}" presName="Name8" presStyleCnt="0"/>
      <dgm:spPr/>
    </dgm:pt>
    <dgm:pt modelId="{7EEB1579-D075-41B7-87A6-86512FFCB57E}" type="pres">
      <dgm:prSet presAssocID="{BF27DE4D-3BB6-4536-BE6E-CEBD939B40AD}" presName="level" presStyleLbl="node1" presStyleIdx="4" presStyleCnt="6">
        <dgm:presLayoutVars>
          <dgm:chMax val="1"/>
          <dgm:bulletEnabled val="1"/>
        </dgm:presLayoutVars>
      </dgm:prSet>
      <dgm:spPr/>
    </dgm:pt>
    <dgm:pt modelId="{B5BB620B-FFAF-4E88-A245-D0CA93E20573}" type="pres">
      <dgm:prSet presAssocID="{BF27DE4D-3BB6-4536-BE6E-CEBD939B40AD}" presName="levelTx" presStyleLbl="revTx" presStyleIdx="0" presStyleCnt="0">
        <dgm:presLayoutVars>
          <dgm:chMax val="1"/>
          <dgm:bulletEnabled val="1"/>
        </dgm:presLayoutVars>
      </dgm:prSet>
      <dgm:spPr/>
    </dgm:pt>
    <dgm:pt modelId="{3D9DDF5A-EB97-4983-9630-270F88DF7B5A}" type="pres">
      <dgm:prSet presAssocID="{8890774B-FA63-4AAE-A54C-3854A731B8D6}" presName="Name8" presStyleCnt="0"/>
      <dgm:spPr/>
    </dgm:pt>
    <dgm:pt modelId="{C07B924A-FCC0-4EB3-8914-DEF206A318BB}" type="pres">
      <dgm:prSet presAssocID="{8890774B-FA63-4AAE-A54C-3854A731B8D6}" presName="level" presStyleLbl="node1" presStyleIdx="5" presStyleCnt="6" custLinFactNeighborX="607" custLinFactNeighborY="7932">
        <dgm:presLayoutVars>
          <dgm:chMax val="1"/>
          <dgm:bulletEnabled val="1"/>
        </dgm:presLayoutVars>
      </dgm:prSet>
      <dgm:spPr/>
    </dgm:pt>
    <dgm:pt modelId="{1F72315D-0752-4AB5-81B6-E2656B8709C6}" type="pres">
      <dgm:prSet presAssocID="{8890774B-FA63-4AAE-A54C-3854A731B8D6}" presName="levelTx" presStyleLbl="revTx" presStyleIdx="0" presStyleCnt="0">
        <dgm:presLayoutVars>
          <dgm:chMax val="1"/>
          <dgm:bulletEnabled val="1"/>
        </dgm:presLayoutVars>
      </dgm:prSet>
      <dgm:spPr/>
    </dgm:pt>
  </dgm:ptLst>
  <dgm:cxnLst>
    <dgm:cxn modelId="{A3F4990D-7682-4A8E-89E8-5711E2A2B358}" type="presOf" srcId="{C73E3F60-52D3-4D04-8403-6C6D78FF81B5}" destId="{C8087AF9-0125-467C-AFF0-50EB56BF1D2F}" srcOrd="1" destOrd="0" presId="urn:microsoft.com/office/officeart/2005/8/layout/pyramid1"/>
    <dgm:cxn modelId="{F4225217-7232-4E56-885B-233DF7C1F907}" srcId="{B6B5FE18-A150-49B8-A326-0463B6AC98AA}" destId="{8890774B-FA63-4AAE-A54C-3854A731B8D6}" srcOrd="5" destOrd="0" parTransId="{8A37F9BC-99FD-4AA4-A4BA-243B977832EF}" sibTransId="{580B0DD4-0369-4634-81A6-F4C03DF41D81}"/>
    <dgm:cxn modelId="{6F65382A-B31D-46D6-BB8B-E2C888027BDC}" srcId="{B6B5FE18-A150-49B8-A326-0463B6AC98AA}" destId="{505499D6-943C-4BCE-953F-9B0DFF338F08}" srcOrd="3" destOrd="0" parTransId="{23DB1DB0-993A-47C1-9D1B-6C6899BFE6FD}" sibTransId="{F1CFD2F3-FFE9-4B8B-8FF0-04F23D9C52AF}"/>
    <dgm:cxn modelId="{3CF08635-78DB-463D-97D5-C2E30A41CAA1}" srcId="{B6B5FE18-A150-49B8-A326-0463B6AC98AA}" destId="{C73E3F60-52D3-4D04-8403-6C6D78FF81B5}" srcOrd="2" destOrd="0" parTransId="{68B0931F-D99A-41E1-8DEA-EC5414CDEC69}" sibTransId="{C56DE617-EDBD-4F6F-979E-200E77480582}"/>
    <dgm:cxn modelId="{4CB2FB38-BEF2-4A51-8260-26B5799BA748}" type="presOf" srcId="{505499D6-943C-4BCE-953F-9B0DFF338F08}" destId="{0643E2A9-D130-4C9B-BEB1-0EA3AD1FC319}" srcOrd="0" destOrd="0" presId="urn:microsoft.com/office/officeart/2005/8/layout/pyramid1"/>
    <dgm:cxn modelId="{3D971D5E-6231-49CD-952B-DB46F0ED7C35}" type="presOf" srcId="{B6B5FE18-A150-49B8-A326-0463B6AC98AA}" destId="{B4997EA7-96F4-49B9-B0D0-C4E5B6F23E3E}" srcOrd="0" destOrd="0" presId="urn:microsoft.com/office/officeart/2005/8/layout/pyramid1"/>
    <dgm:cxn modelId="{8D069A64-4009-4D0C-99B2-42744C50379A}" srcId="{B6B5FE18-A150-49B8-A326-0463B6AC98AA}" destId="{8A31D211-3A65-4DC4-A5F2-ECBFA5B1DEB8}" srcOrd="1" destOrd="0" parTransId="{8D1C4902-6081-4DC4-8FE9-BDD2CCF17BB7}" sibTransId="{C9A99256-2DE8-46C0-A35D-45E6B28ACB5A}"/>
    <dgm:cxn modelId="{3276124D-12DE-4378-93CD-E59108FA92A7}" type="presOf" srcId="{BF27DE4D-3BB6-4536-BE6E-CEBD939B40AD}" destId="{B5BB620B-FFAF-4E88-A245-D0CA93E20573}" srcOrd="1" destOrd="0" presId="urn:microsoft.com/office/officeart/2005/8/layout/pyramid1"/>
    <dgm:cxn modelId="{8D8F3A4D-E944-4066-8FBA-FB66C8ED7280}" type="presOf" srcId="{8890774B-FA63-4AAE-A54C-3854A731B8D6}" destId="{C07B924A-FCC0-4EB3-8914-DEF206A318BB}" srcOrd="0" destOrd="0" presId="urn:microsoft.com/office/officeart/2005/8/layout/pyramid1"/>
    <dgm:cxn modelId="{A2764672-67B2-4707-B236-D00DFCE10238}" type="presOf" srcId="{8A31D211-3A65-4DC4-A5F2-ECBFA5B1DEB8}" destId="{A1063E8A-C6BB-4492-8E1D-44F1C0E5D99C}" srcOrd="0" destOrd="0" presId="urn:microsoft.com/office/officeart/2005/8/layout/pyramid1"/>
    <dgm:cxn modelId="{5E7FC77D-FAEC-4E01-8F9B-1F82C4099D2E}" type="presOf" srcId="{505499D6-943C-4BCE-953F-9B0DFF338F08}" destId="{44B59A9C-34DA-47CC-ABB8-59741463E7CB}" srcOrd="1" destOrd="0" presId="urn:microsoft.com/office/officeart/2005/8/layout/pyramid1"/>
    <dgm:cxn modelId="{9426A0A2-E2AF-4AC3-A654-3DFDD25A7865}" srcId="{B6B5FE18-A150-49B8-A326-0463B6AC98AA}" destId="{339F11E0-C25B-46A0-8B5E-579A98E816FF}" srcOrd="0" destOrd="0" parTransId="{CE452F66-FDD8-4F3E-975A-81116212CB91}" sibTransId="{0538F0C6-7888-46F0-8D43-5F48091E16E6}"/>
    <dgm:cxn modelId="{F1B602B1-5F39-4B1E-85F7-B10B60DF952E}" type="presOf" srcId="{8890774B-FA63-4AAE-A54C-3854A731B8D6}" destId="{1F72315D-0752-4AB5-81B6-E2656B8709C6}" srcOrd="1" destOrd="0" presId="urn:microsoft.com/office/officeart/2005/8/layout/pyramid1"/>
    <dgm:cxn modelId="{5D414BB2-A603-4F4C-BBF6-4C09C8B3F457}" srcId="{B6B5FE18-A150-49B8-A326-0463B6AC98AA}" destId="{BF27DE4D-3BB6-4536-BE6E-CEBD939B40AD}" srcOrd="4" destOrd="0" parTransId="{83314494-7F9A-448E-9A2B-DE6BEF2CA493}" sibTransId="{B481D3B4-D0DA-458E-935B-577B5B8BEB41}"/>
    <dgm:cxn modelId="{6092B0CD-10AF-4BA2-92ED-5BE99C9E9F96}" type="presOf" srcId="{339F11E0-C25B-46A0-8B5E-579A98E816FF}" destId="{6B34792C-43CF-4709-8BAC-E1A0BF004303}" srcOrd="1" destOrd="0" presId="urn:microsoft.com/office/officeart/2005/8/layout/pyramid1"/>
    <dgm:cxn modelId="{B498FAD4-2F58-45BD-B3BE-E41575FFE398}" type="presOf" srcId="{C73E3F60-52D3-4D04-8403-6C6D78FF81B5}" destId="{D0BE1842-C9CF-4772-9D57-CCE9FD50DC4D}" srcOrd="0" destOrd="0" presId="urn:microsoft.com/office/officeart/2005/8/layout/pyramid1"/>
    <dgm:cxn modelId="{B89639E8-BFEA-48E9-B8C6-0A131BF05B66}" type="presOf" srcId="{339F11E0-C25B-46A0-8B5E-579A98E816FF}" destId="{0D6F9FAB-9955-4817-9F5F-860CF29D7CF7}" srcOrd="0" destOrd="0" presId="urn:microsoft.com/office/officeart/2005/8/layout/pyramid1"/>
    <dgm:cxn modelId="{8BD24DED-4ABE-4B2E-A2EB-076C80883E4D}" type="presOf" srcId="{8A31D211-3A65-4DC4-A5F2-ECBFA5B1DEB8}" destId="{995F31DE-A6D6-4A28-9714-18D4D30DEF4A}" srcOrd="1" destOrd="0" presId="urn:microsoft.com/office/officeart/2005/8/layout/pyramid1"/>
    <dgm:cxn modelId="{1030AAF1-8FD6-4538-B24C-0A7C6B98296F}" type="presOf" srcId="{BF27DE4D-3BB6-4536-BE6E-CEBD939B40AD}" destId="{7EEB1579-D075-41B7-87A6-86512FFCB57E}" srcOrd="0" destOrd="0" presId="urn:microsoft.com/office/officeart/2005/8/layout/pyramid1"/>
    <dgm:cxn modelId="{DD67261C-FDE4-4326-9994-E550FA0720BC}" type="presParOf" srcId="{B4997EA7-96F4-49B9-B0D0-C4E5B6F23E3E}" destId="{985E9E9C-830E-48FF-B810-3AA24978650C}" srcOrd="0" destOrd="0" presId="urn:microsoft.com/office/officeart/2005/8/layout/pyramid1"/>
    <dgm:cxn modelId="{51D20FB1-0D5E-4F9B-8835-54B7815864E5}" type="presParOf" srcId="{985E9E9C-830E-48FF-B810-3AA24978650C}" destId="{0D6F9FAB-9955-4817-9F5F-860CF29D7CF7}" srcOrd="0" destOrd="0" presId="urn:microsoft.com/office/officeart/2005/8/layout/pyramid1"/>
    <dgm:cxn modelId="{F4BF4A71-048E-4B5D-A6FC-A06DC353E1E1}" type="presParOf" srcId="{985E9E9C-830E-48FF-B810-3AA24978650C}" destId="{6B34792C-43CF-4709-8BAC-E1A0BF004303}" srcOrd="1" destOrd="0" presId="urn:microsoft.com/office/officeart/2005/8/layout/pyramid1"/>
    <dgm:cxn modelId="{FF0BE823-7EF8-4AA4-936B-06FD66E8D958}" type="presParOf" srcId="{B4997EA7-96F4-49B9-B0D0-C4E5B6F23E3E}" destId="{6249B7EA-8730-461E-A886-43FA1165392C}" srcOrd="1" destOrd="0" presId="urn:microsoft.com/office/officeart/2005/8/layout/pyramid1"/>
    <dgm:cxn modelId="{C367A4F6-AA70-42CE-BAF0-2CC400356443}" type="presParOf" srcId="{6249B7EA-8730-461E-A886-43FA1165392C}" destId="{A1063E8A-C6BB-4492-8E1D-44F1C0E5D99C}" srcOrd="0" destOrd="0" presId="urn:microsoft.com/office/officeart/2005/8/layout/pyramid1"/>
    <dgm:cxn modelId="{DA06E11C-CD4F-4C1C-94B7-E4AA5774E478}" type="presParOf" srcId="{6249B7EA-8730-461E-A886-43FA1165392C}" destId="{995F31DE-A6D6-4A28-9714-18D4D30DEF4A}" srcOrd="1" destOrd="0" presId="urn:microsoft.com/office/officeart/2005/8/layout/pyramid1"/>
    <dgm:cxn modelId="{0B042325-B6D0-4D0A-9BC0-1DFFD2899D52}" type="presParOf" srcId="{B4997EA7-96F4-49B9-B0D0-C4E5B6F23E3E}" destId="{78EBB1FA-CB31-416F-9541-E2C42679E566}" srcOrd="2" destOrd="0" presId="urn:microsoft.com/office/officeart/2005/8/layout/pyramid1"/>
    <dgm:cxn modelId="{D56233F2-526E-45CE-8117-7D3574EE0FEF}" type="presParOf" srcId="{78EBB1FA-CB31-416F-9541-E2C42679E566}" destId="{D0BE1842-C9CF-4772-9D57-CCE9FD50DC4D}" srcOrd="0" destOrd="0" presId="urn:microsoft.com/office/officeart/2005/8/layout/pyramid1"/>
    <dgm:cxn modelId="{E6760782-DB13-4E49-A5AF-32683DAB8C72}" type="presParOf" srcId="{78EBB1FA-CB31-416F-9541-E2C42679E566}" destId="{C8087AF9-0125-467C-AFF0-50EB56BF1D2F}" srcOrd="1" destOrd="0" presId="urn:microsoft.com/office/officeart/2005/8/layout/pyramid1"/>
    <dgm:cxn modelId="{E4CFAD94-133A-415F-8051-E67D64485658}" type="presParOf" srcId="{B4997EA7-96F4-49B9-B0D0-C4E5B6F23E3E}" destId="{880FD508-5896-478C-9C2D-2CEBB4E53C05}" srcOrd="3" destOrd="0" presId="urn:microsoft.com/office/officeart/2005/8/layout/pyramid1"/>
    <dgm:cxn modelId="{491E3580-8827-4DCA-AE9B-A6FBE593D338}" type="presParOf" srcId="{880FD508-5896-478C-9C2D-2CEBB4E53C05}" destId="{0643E2A9-D130-4C9B-BEB1-0EA3AD1FC319}" srcOrd="0" destOrd="0" presId="urn:microsoft.com/office/officeart/2005/8/layout/pyramid1"/>
    <dgm:cxn modelId="{B4D73457-8986-49A7-A3DC-8612C78CF51D}" type="presParOf" srcId="{880FD508-5896-478C-9C2D-2CEBB4E53C05}" destId="{44B59A9C-34DA-47CC-ABB8-59741463E7CB}" srcOrd="1" destOrd="0" presId="urn:microsoft.com/office/officeart/2005/8/layout/pyramid1"/>
    <dgm:cxn modelId="{A26558FB-572A-4E6E-BF27-1D8E3AE2FF7A}" type="presParOf" srcId="{B4997EA7-96F4-49B9-B0D0-C4E5B6F23E3E}" destId="{E581BA70-80AC-44D0-A0CF-9C956C87B3E0}" srcOrd="4" destOrd="0" presId="urn:microsoft.com/office/officeart/2005/8/layout/pyramid1"/>
    <dgm:cxn modelId="{D2D11FD1-BAE8-4B54-B257-51A71DF0F357}" type="presParOf" srcId="{E581BA70-80AC-44D0-A0CF-9C956C87B3E0}" destId="{7EEB1579-D075-41B7-87A6-86512FFCB57E}" srcOrd="0" destOrd="0" presId="urn:microsoft.com/office/officeart/2005/8/layout/pyramid1"/>
    <dgm:cxn modelId="{E532FF6A-5A65-4169-BAB7-157FF99E5A3B}" type="presParOf" srcId="{E581BA70-80AC-44D0-A0CF-9C956C87B3E0}" destId="{B5BB620B-FFAF-4E88-A245-D0CA93E20573}" srcOrd="1" destOrd="0" presId="urn:microsoft.com/office/officeart/2005/8/layout/pyramid1"/>
    <dgm:cxn modelId="{8FBEE40F-FF29-44BB-A513-65008C214CA6}" type="presParOf" srcId="{B4997EA7-96F4-49B9-B0D0-C4E5B6F23E3E}" destId="{3D9DDF5A-EB97-4983-9630-270F88DF7B5A}" srcOrd="5" destOrd="0" presId="urn:microsoft.com/office/officeart/2005/8/layout/pyramid1"/>
    <dgm:cxn modelId="{32CCF29E-FD66-4DD7-8B48-D0289DE3025B}" type="presParOf" srcId="{3D9DDF5A-EB97-4983-9630-270F88DF7B5A}" destId="{C07B924A-FCC0-4EB3-8914-DEF206A318BB}" srcOrd="0" destOrd="0" presId="urn:microsoft.com/office/officeart/2005/8/layout/pyramid1"/>
    <dgm:cxn modelId="{BBB7C0D8-184A-4401-ACED-E7B14E4DDD6F}" type="presParOf" srcId="{3D9DDF5A-EB97-4983-9630-270F88DF7B5A}" destId="{1F72315D-0752-4AB5-81B6-E2656B8709C6}" srcOrd="1" destOrd="0" presId="urn:microsoft.com/office/officeart/2005/8/layout/pyramid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0210E05-0E48-4C36-98DD-AE17EC05C559}" type="doc">
      <dgm:prSet loTypeId="urn:microsoft.com/office/officeart/2005/8/layout/chevron1" loCatId="process" qsTypeId="urn:microsoft.com/office/officeart/2005/8/quickstyle/simple2" qsCatId="simple" csTypeId="urn:microsoft.com/office/officeart/2005/8/colors/accent0_3" csCatId="mainScheme" phldr="1"/>
      <dgm:spPr/>
    </dgm:pt>
    <dgm:pt modelId="{6C62FF8C-3C1E-406B-A09B-44B85C888351}">
      <dgm:prSet phldrT="[Text]"/>
      <dgm:spPr>
        <a:solidFill>
          <a:schemeClr val="accent6">
            <a:lumMod val="75000"/>
          </a:schemeClr>
        </a:solidFill>
      </dgm:spPr>
      <dgm:t>
        <a:bodyPr/>
        <a:lstStyle/>
        <a:p>
          <a:r>
            <a:rPr lang="de-DE" dirty="0"/>
            <a:t>Risiko</a:t>
          </a:r>
        </a:p>
      </dgm:t>
    </dgm:pt>
    <dgm:pt modelId="{FD32C9E6-40ED-4A40-8CF3-C438E15648CD}" type="parTrans" cxnId="{595B470C-A0A7-40E2-81D7-26616FA1A539}">
      <dgm:prSet/>
      <dgm:spPr/>
      <dgm:t>
        <a:bodyPr/>
        <a:lstStyle/>
        <a:p>
          <a:endParaRPr lang="de-DE"/>
        </a:p>
      </dgm:t>
    </dgm:pt>
    <dgm:pt modelId="{5800B814-6BC7-47E5-9D3C-55A15919120E}" type="sibTrans" cxnId="{595B470C-A0A7-40E2-81D7-26616FA1A539}">
      <dgm:prSet/>
      <dgm:spPr/>
      <dgm:t>
        <a:bodyPr/>
        <a:lstStyle/>
        <a:p>
          <a:endParaRPr lang="de-DE"/>
        </a:p>
      </dgm:t>
    </dgm:pt>
    <dgm:pt modelId="{82FEEE9E-6B3F-444D-985F-35DA396E6020}">
      <dgm:prSet phldrT="[Text]"/>
      <dgm:spPr>
        <a:solidFill>
          <a:schemeClr val="bg2">
            <a:lumMod val="50000"/>
          </a:schemeClr>
        </a:solidFill>
      </dgm:spPr>
      <dgm:t>
        <a:bodyPr/>
        <a:lstStyle/>
        <a:p>
          <a:r>
            <a:rPr lang="de-DE" dirty="0"/>
            <a:t>Haftung Beispiele</a:t>
          </a:r>
        </a:p>
      </dgm:t>
    </dgm:pt>
    <dgm:pt modelId="{C8A1476A-A60E-44D2-B5CF-C3D43C6D81F1}" type="parTrans" cxnId="{1BC6E121-026E-42D0-B313-807DDCD2A022}">
      <dgm:prSet/>
      <dgm:spPr/>
      <dgm:t>
        <a:bodyPr/>
        <a:lstStyle/>
        <a:p>
          <a:endParaRPr lang="de-DE"/>
        </a:p>
      </dgm:t>
    </dgm:pt>
    <dgm:pt modelId="{4B87163B-9B53-40F1-87B1-1D7A19F7EC3F}" type="sibTrans" cxnId="{1BC6E121-026E-42D0-B313-807DDCD2A022}">
      <dgm:prSet/>
      <dgm:spPr/>
      <dgm:t>
        <a:bodyPr/>
        <a:lstStyle/>
        <a:p>
          <a:endParaRPr lang="de-DE"/>
        </a:p>
      </dgm:t>
    </dgm:pt>
    <dgm:pt modelId="{8B1BD592-49CE-4738-9140-9855B07D10F6}">
      <dgm:prSet phldrT="[Text]"/>
      <dgm:spPr>
        <a:solidFill>
          <a:schemeClr val="bg2">
            <a:lumMod val="50000"/>
          </a:schemeClr>
        </a:solidFill>
      </dgm:spPr>
      <dgm:t>
        <a:bodyPr/>
        <a:lstStyle/>
        <a:p>
          <a:r>
            <a:rPr lang="de-DE" dirty="0"/>
            <a:t>Absicherung Tipps</a:t>
          </a:r>
        </a:p>
      </dgm:t>
    </dgm:pt>
    <dgm:pt modelId="{6D0A46A7-41A3-42D4-B409-4C65B13C3C80}" type="parTrans" cxnId="{CD2C2CE0-27B7-43EC-AF15-359A7958809D}">
      <dgm:prSet/>
      <dgm:spPr/>
      <dgm:t>
        <a:bodyPr/>
        <a:lstStyle/>
        <a:p>
          <a:endParaRPr lang="de-DE"/>
        </a:p>
      </dgm:t>
    </dgm:pt>
    <dgm:pt modelId="{FAFDADB3-48C3-4B00-8107-90799B8D5365}" type="sibTrans" cxnId="{CD2C2CE0-27B7-43EC-AF15-359A7958809D}">
      <dgm:prSet/>
      <dgm:spPr/>
      <dgm:t>
        <a:bodyPr/>
        <a:lstStyle/>
        <a:p>
          <a:endParaRPr lang="de-DE"/>
        </a:p>
      </dgm:t>
    </dgm:pt>
    <dgm:pt modelId="{3839F0E0-E5A4-48CE-87C4-897699AF4051}" type="pres">
      <dgm:prSet presAssocID="{00210E05-0E48-4C36-98DD-AE17EC05C559}" presName="Name0" presStyleCnt="0">
        <dgm:presLayoutVars>
          <dgm:dir/>
          <dgm:animLvl val="lvl"/>
          <dgm:resizeHandles val="exact"/>
        </dgm:presLayoutVars>
      </dgm:prSet>
      <dgm:spPr/>
    </dgm:pt>
    <dgm:pt modelId="{F3EDF5F1-147E-4EC8-ABAF-C89AA7BDAD09}" type="pres">
      <dgm:prSet presAssocID="{6C62FF8C-3C1E-406B-A09B-44B85C888351}" presName="parTxOnly" presStyleLbl="node1" presStyleIdx="0" presStyleCnt="3">
        <dgm:presLayoutVars>
          <dgm:chMax val="0"/>
          <dgm:chPref val="0"/>
          <dgm:bulletEnabled val="1"/>
        </dgm:presLayoutVars>
      </dgm:prSet>
      <dgm:spPr/>
    </dgm:pt>
    <dgm:pt modelId="{B7ED184C-DB19-4B79-A14D-999E7B499A12}" type="pres">
      <dgm:prSet presAssocID="{5800B814-6BC7-47E5-9D3C-55A15919120E}" presName="parTxOnlySpace" presStyleCnt="0"/>
      <dgm:spPr/>
    </dgm:pt>
    <dgm:pt modelId="{40C80F12-85F8-4527-B0C0-9E041499A80A}" type="pres">
      <dgm:prSet presAssocID="{82FEEE9E-6B3F-444D-985F-35DA396E6020}" presName="parTxOnly" presStyleLbl="node1" presStyleIdx="1" presStyleCnt="3">
        <dgm:presLayoutVars>
          <dgm:chMax val="0"/>
          <dgm:chPref val="0"/>
          <dgm:bulletEnabled val="1"/>
        </dgm:presLayoutVars>
      </dgm:prSet>
      <dgm:spPr/>
    </dgm:pt>
    <dgm:pt modelId="{DCF52A84-7F47-4BD1-82BA-615DA054691F}" type="pres">
      <dgm:prSet presAssocID="{4B87163B-9B53-40F1-87B1-1D7A19F7EC3F}" presName="parTxOnlySpace" presStyleCnt="0"/>
      <dgm:spPr/>
    </dgm:pt>
    <dgm:pt modelId="{6EBA168F-CD08-4149-B364-AF9175537561}" type="pres">
      <dgm:prSet presAssocID="{8B1BD592-49CE-4738-9140-9855B07D10F6}" presName="parTxOnly" presStyleLbl="node1" presStyleIdx="2" presStyleCnt="3">
        <dgm:presLayoutVars>
          <dgm:chMax val="0"/>
          <dgm:chPref val="0"/>
          <dgm:bulletEnabled val="1"/>
        </dgm:presLayoutVars>
      </dgm:prSet>
      <dgm:spPr/>
    </dgm:pt>
  </dgm:ptLst>
  <dgm:cxnLst>
    <dgm:cxn modelId="{595B470C-A0A7-40E2-81D7-26616FA1A539}" srcId="{00210E05-0E48-4C36-98DD-AE17EC05C559}" destId="{6C62FF8C-3C1E-406B-A09B-44B85C888351}" srcOrd="0" destOrd="0" parTransId="{FD32C9E6-40ED-4A40-8CF3-C438E15648CD}" sibTransId="{5800B814-6BC7-47E5-9D3C-55A15919120E}"/>
    <dgm:cxn modelId="{11742910-DB1E-494E-9264-FAF0F1F4A4AA}" type="presOf" srcId="{82FEEE9E-6B3F-444D-985F-35DA396E6020}" destId="{40C80F12-85F8-4527-B0C0-9E041499A80A}" srcOrd="0" destOrd="0" presId="urn:microsoft.com/office/officeart/2005/8/layout/chevron1"/>
    <dgm:cxn modelId="{1BC6E121-026E-42D0-B313-807DDCD2A022}" srcId="{00210E05-0E48-4C36-98DD-AE17EC05C559}" destId="{82FEEE9E-6B3F-444D-985F-35DA396E6020}" srcOrd="1" destOrd="0" parTransId="{C8A1476A-A60E-44D2-B5CF-C3D43C6D81F1}" sibTransId="{4B87163B-9B53-40F1-87B1-1D7A19F7EC3F}"/>
    <dgm:cxn modelId="{39F84D5F-C48A-4CD5-8F86-3F86E31662F2}" type="presOf" srcId="{8B1BD592-49CE-4738-9140-9855B07D10F6}" destId="{6EBA168F-CD08-4149-B364-AF9175537561}" srcOrd="0" destOrd="0" presId="urn:microsoft.com/office/officeart/2005/8/layout/chevron1"/>
    <dgm:cxn modelId="{4C5E8C98-8926-4607-A8F7-92DB14169133}" type="presOf" srcId="{00210E05-0E48-4C36-98DD-AE17EC05C559}" destId="{3839F0E0-E5A4-48CE-87C4-897699AF4051}" srcOrd="0" destOrd="0" presId="urn:microsoft.com/office/officeart/2005/8/layout/chevron1"/>
    <dgm:cxn modelId="{472DD6DB-0E83-4ED5-BC01-07271401A931}" type="presOf" srcId="{6C62FF8C-3C1E-406B-A09B-44B85C888351}" destId="{F3EDF5F1-147E-4EC8-ABAF-C89AA7BDAD09}" srcOrd="0" destOrd="0" presId="urn:microsoft.com/office/officeart/2005/8/layout/chevron1"/>
    <dgm:cxn modelId="{CD2C2CE0-27B7-43EC-AF15-359A7958809D}" srcId="{00210E05-0E48-4C36-98DD-AE17EC05C559}" destId="{8B1BD592-49CE-4738-9140-9855B07D10F6}" srcOrd="2" destOrd="0" parTransId="{6D0A46A7-41A3-42D4-B409-4C65B13C3C80}" sibTransId="{FAFDADB3-48C3-4B00-8107-90799B8D5365}"/>
    <dgm:cxn modelId="{CBCEFF39-7575-498A-8809-6AAE7558E06C}" type="presParOf" srcId="{3839F0E0-E5A4-48CE-87C4-897699AF4051}" destId="{F3EDF5F1-147E-4EC8-ABAF-C89AA7BDAD09}" srcOrd="0" destOrd="0" presId="urn:microsoft.com/office/officeart/2005/8/layout/chevron1"/>
    <dgm:cxn modelId="{AEB6D66A-9D76-4833-BC1F-2037FE98F182}" type="presParOf" srcId="{3839F0E0-E5A4-48CE-87C4-897699AF4051}" destId="{B7ED184C-DB19-4B79-A14D-999E7B499A12}" srcOrd="1" destOrd="0" presId="urn:microsoft.com/office/officeart/2005/8/layout/chevron1"/>
    <dgm:cxn modelId="{C7559968-BCF8-4169-BAA6-44350A2A5FC6}" type="presParOf" srcId="{3839F0E0-E5A4-48CE-87C4-897699AF4051}" destId="{40C80F12-85F8-4527-B0C0-9E041499A80A}" srcOrd="2" destOrd="0" presId="urn:microsoft.com/office/officeart/2005/8/layout/chevron1"/>
    <dgm:cxn modelId="{6A80651D-1D01-418F-AAD7-263634436550}" type="presParOf" srcId="{3839F0E0-E5A4-48CE-87C4-897699AF4051}" destId="{DCF52A84-7F47-4BD1-82BA-615DA054691F}" srcOrd="3" destOrd="0" presId="urn:microsoft.com/office/officeart/2005/8/layout/chevron1"/>
    <dgm:cxn modelId="{9DF12FAB-793C-48D1-BB0E-1DB410E8E5B7}" type="presParOf" srcId="{3839F0E0-E5A4-48CE-87C4-897699AF4051}" destId="{6EBA168F-CD08-4149-B364-AF91755375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49EB0-5F35-4633-97BA-056461C7FDEA}">
      <dsp:nvSpPr>
        <dsp:cNvPr id="0" name=""/>
        <dsp:cNvSpPr/>
      </dsp:nvSpPr>
      <dsp:spPr>
        <a:xfrm>
          <a:off x="2438399" y="1190"/>
          <a:ext cx="3657600" cy="944562"/>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de-DE" sz="1600" kern="1200" dirty="0"/>
        </a:p>
        <a:p>
          <a:pPr marL="171450" lvl="1" indent="-171450" algn="l" defTabSz="711200">
            <a:lnSpc>
              <a:spcPct val="90000"/>
            </a:lnSpc>
            <a:spcBef>
              <a:spcPct val="0"/>
            </a:spcBef>
            <a:spcAft>
              <a:spcPct val="15000"/>
            </a:spcAft>
            <a:buChar char="•"/>
          </a:pPr>
          <a:r>
            <a:rPr lang="de-DE" sz="1600" kern="1200" dirty="0"/>
            <a:t>Keine Haftung</a:t>
          </a:r>
        </a:p>
      </dsp:txBody>
      <dsp:txXfrm>
        <a:off x="2438399" y="119260"/>
        <a:ext cx="3303389" cy="708422"/>
      </dsp:txXfrm>
    </dsp:sp>
    <dsp:sp modelId="{0E7DAE73-094B-4E63-BDC9-AE17EA5CDF3D}">
      <dsp:nvSpPr>
        <dsp:cNvPr id="0" name=""/>
        <dsp:cNvSpPr/>
      </dsp:nvSpPr>
      <dsp:spPr>
        <a:xfrm>
          <a:off x="0" y="1190"/>
          <a:ext cx="2438400" cy="94456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de-DE" sz="2500" b="0" kern="1200" dirty="0"/>
            <a:t>Leichte Fahrlässigkeit</a:t>
          </a:r>
          <a:endParaRPr lang="de-DE" sz="2500" kern="1200" dirty="0"/>
        </a:p>
      </dsp:txBody>
      <dsp:txXfrm>
        <a:off x="46110" y="47300"/>
        <a:ext cx="2346180" cy="852342"/>
      </dsp:txXfrm>
    </dsp:sp>
    <dsp:sp modelId="{C6BD6BD9-DEEB-44DA-BCFA-AA22E3F31750}">
      <dsp:nvSpPr>
        <dsp:cNvPr id="0" name=""/>
        <dsp:cNvSpPr/>
      </dsp:nvSpPr>
      <dsp:spPr>
        <a:xfrm>
          <a:off x="2438400" y="1040209"/>
          <a:ext cx="3657600" cy="944562"/>
        </a:xfrm>
        <a:prstGeom prst="rightArrow">
          <a:avLst>
            <a:gd name="adj1" fmla="val 75000"/>
            <a:gd name="adj2" fmla="val 50000"/>
          </a:avLst>
        </a:prstGeom>
        <a:solidFill>
          <a:schemeClr val="accent5">
            <a:tint val="40000"/>
            <a:alpha val="90000"/>
            <a:hueOff val="0"/>
            <a:satOff val="14298"/>
            <a:lumOff val="616"/>
            <a:alphaOff val="0"/>
          </a:schemeClr>
        </a:solidFill>
        <a:ln w="12700" cap="flat" cmpd="sng" algn="ctr">
          <a:solidFill>
            <a:schemeClr val="accent5">
              <a:tint val="40000"/>
              <a:alpha val="90000"/>
              <a:hueOff val="0"/>
              <a:satOff val="14298"/>
              <a:lumOff val="6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de-DE" sz="1600" kern="1200" dirty="0"/>
            <a:t>Quotelung der Haftung</a:t>
          </a:r>
        </a:p>
        <a:p>
          <a:pPr marL="171450" lvl="1" indent="-171450" algn="l" defTabSz="711200">
            <a:lnSpc>
              <a:spcPct val="90000"/>
            </a:lnSpc>
            <a:spcBef>
              <a:spcPct val="0"/>
            </a:spcBef>
            <a:spcAft>
              <a:spcPct val="15000"/>
            </a:spcAft>
            <a:buChar char="•"/>
          </a:pPr>
          <a:r>
            <a:rPr lang="de-DE" sz="1600" kern="1200" dirty="0"/>
            <a:t>Begrenzung auf wenige Monatsgehälter</a:t>
          </a:r>
        </a:p>
      </dsp:txBody>
      <dsp:txXfrm>
        <a:off x="2438400" y="1158279"/>
        <a:ext cx="3303389" cy="708422"/>
      </dsp:txXfrm>
    </dsp:sp>
    <dsp:sp modelId="{98073632-29C8-4D4A-81B4-CD5E61F16E5F}">
      <dsp:nvSpPr>
        <dsp:cNvPr id="0" name=""/>
        <dsp:cNvSpPr/>
      </dsp:nvSpPr>
      <dsp:spPr>
        <a:xfrm>
          <a:off x="0" y="1040209"/>
          <a:ext cx="2438400" cy="944562"/>
        </a:xfrm>
        <a:prstGeom prst="roundRect">
          <a:avLst/>
        </a:prstGeom>
        <a:solidFill>
          <a:schemeClr val="accent5">
            <a:hueOff val="0"/>
            <a:satOff val="33333"/>
            <a:lumOff val="-2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de-DE" sz="2500" kern="1200" dirty="0"/>
            <a:t>Mittlere Fahrlässigkeit</a:t>
          </a:r>
        </a:p>
      </dsp:txBody>
      <dsp:txXfrm>
        <a:off x="46110" y="1086319"/>
        <a:ext cx="2346180" cy="852342"/>
      </dsp:txXfrm>
    </dsp:sp>
    <dsp:sp modelId="{6E516CD6-C536-4935-9882-DED4EE231048}">
      <dsp:nvSpPr>
        <dsp:cNvPr id="0" name=""/>
        <dsp:cNvSpPr/>
      </dsp:nvSpPr>
      <dsp:spPr>
        <a:xfrm>
          <a:off x="2438400" y="2079228"/>
          <a:ext cx="3657600" cy="944562"/>
        </a:xfrm>
        <a:prstGeom prst="rightArrow">
          <a:avLst>
            <a:gd name="adj1" fmla="val 75000"/>
            <a:gd name="adj2" fmla="val 50000"/>
          </a:avLst>
        </a:prstGeom>
        <a:solidFill>
          <a:schemeClr val="accent5">
            <a:tint val="40000"/>
            <a:alpha val="90000"/>
            <a:hueOff val="0"/>
            <a:satOff val="28597"/>
            <a:lumOff val="1233"/>
            <a:alphaOff val="0"/>
          </a:schemeClr>
        </a:solidFill>
        <a:ln w="12700" cap="flat" cmpd="sng" algn="ctr">
          <a:solidFill>
            <a:schemeClr val="accent5">
              <a:tint val="40000"/>
              <a:alpha val="90000"/>
              <a:hueOff val="0"/>
              <a:satOff val="28597"/>
              <a:lumOff val="123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de-DE" sz="1600" kern="1200" dirty="0"/>
            <a:t>Haftung im vollen Umfang</a:t>
          </a:r>
        </a:p>
        <a:p>
          <a:pPr marL="171450" lvl="1" indent="-171450" algn="l" defTabSz="711200">
            <a:lnSpc>
              <a:spcPct val="90000"/>
            </a:lnSpc>
            <a:spcBef>
              <a:spcPct val="0"/>
            </a:spcBef>
            <a:spcAft>
              <a:spcPct val="15000"/>
            </a:spcAft>
            <a:buChar char="•"/>
          </a:pPr>
          <a:r>
            <a:rPr lang="de-DE" sz="1600" kern="1200" dirty="0"/>
            <a:t>Begrenzung auf z.B. 12 Monatsgehälter</a:t>
          </a:r>
        </a:p>
      </dsp:txBody>
      <dsp:txXfrm>
        <a:off x="2438400" y="2197298"/>
        <a:ext cx="3303389" cy="708422"/>
      </dsp:txXfrm>
    </dsp:sp>
    <dsp:sp modelId="{3015B5F5-0AE8-46B9-94ED-EE57FC151F21}">
      <dsp:nvSpPr>
        <dsp:cNvPr id="0" name=""/>
        <dsp:cNvSpPr/>
      </dsp:nvSpPr>
      <dsp:spPr>
        <a:xfrm>
          <a:off x="0" y="2079228"/>
          <a:ext cx="2438400" cy="944562"/>
        </a:xfrm>
        <a:prstGeom prst="roundRect">
          <a:avLst/>
        </a:prstGeom>
        <a:solidFill>
          <a:schemeClr val="accent5">
            <a:hueOff val="0"/>
            <a:satOff val="66667"/>
            <a:lumOff val="-52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de-DE" sz="2500" kern="1200" dirty="0"/>
            <a:t>Grobe Fahrlässigkeit</a:t>
          </a:r>
        </a:p>
      </dsp:txBody>
      <dsp:txXfrm>
        <a:off x="46110" y="2125338"/>
        <a:ext cx="2346180" cy="852342"/>
      </dsp:txXfrm>
    </dsp:sp>
    <dsp:sp modelId="{BB4F4629-8820-4300-9F7F-8D677CEC408A}">
      <dsp:nvSpPr>
        <dsp:cNvPr id="0" name=""/>
        <dsp:cNvSpPr/>
      </dsp:nvSpPr>
      <dsp:spPr>
        <a:xfrm>
          <a:off x="2438400" y="3118246"/>
          <a:ext cx="3657600" cy="944562"/>
        </a:xfrm>
        <a:prstGeom prst="rightArrow">
          <a:avLst>
            <a:gd name="adj1" fmla="val 75000"/>
            <a:gd name="adj2" fmla="val 50000"/>
          </a:avLst>
        </a:prstGeom>
        <a:solidFill>
          <a:schemeClr val="accent5">
            <a:tint val="40000"/>
            <a:alpha val="90000"/>
            <a:hueOff val="0"/>
            <a:satOff val="42895"/>
            <a:lumOff val="1849"/>
            <a:alphaOff val="0"/>
          </a:schemeClr>
        </a:solidFill>
        <a:ln w="12700" cap="flat" cmpd="sng" algn="ctr">
          <a:solidFill>
            <a:schemeClr val="accent5">
              <a:tint val="40000"/>
              <a:alpha val="90000"/>
              <a:hueOff val="0"/>
              <a:satOff val="42895"/>
              <a:lumOff val="18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de-DE" sz="1600" kern="1200" dirty="0"/>
        </a:p>
        <a:p>
          <a:pPr marL="171450" lvl="1" indent="-171450" algn="l" defTabSz="711200">
            <a:lnSpc>
              <a:spcPct val="90000"/>
            </a:lnSpc>
            <a:spcBef>
              <a:spcPct val="0"/>
            </a:spcBef>
            <a:spcAft>
              <a:spcPct val="15000"/>
            </a:spcAft>
            <a:buChar char="•"/>
          </a:pPr>
          <a:r>
            <a:rPr lang="de-DE" sz="1600" kern="1200" dirty="0"/>
            <a:t>Persönlich und unbegrenzt</a:t>
          </a:r>
        </a:p>
      </dsp:txBody>
      <dsp:txXfrm>
        <a:off x="2438400" y="3236316"/>
        <a:ext cx="3303389" cy="708422"/>
      </dsp:txXfrm>
    </dsp:sp>
    <dsp:sp modelId="{11313D20-7693-4436-B003-C11FD1E4E2DC}">
      <dsp:nvSpPr>
        <dsp:cNvPr id="0" name=""/>
        <dsp:cNvSpPr/>
      </dsp:nvSpPr>
      <dsp:spPr>
        <a:xfrm>
          <a:off x="0" y="3118246"/>
          <a:ext cx="2438400" cy="944562"/>
        </a:xfrm>
        <a:prstGeom prst="roundRect">
          <a:avLst/>
        </a:prstGeom>
        <a:solidFill>
          <a:schemeClr val="accent5">
            <a:hueOff val="0"/>
            <a:satOff val="100000"/>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de-DE" sz="2500" kern="1200" dirty="0"/>
            <a:t>Vorsatz</a:t>
          </a:r>
        </a:p>
      </dsp:txBody>
      <dsp:txXfrm>
        <a:off x="46110" y="3164356"/>
        <a:ext cx="2346180" cy="8523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rgbClr val="D48C3C"/>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rgbClr val="D48C3C"/>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49EB0-5F35-4633-97BA-056461C7FDEA}">
      <dsp:nvSpPr>
        <dsp:cNvPr id="0" name=""/>
        <dsp:cNvSpPr/>
      </dsp:nvSpPr>
      <dsp:spPr>
        <a:xfrm>
          <a:off x="2438400" y="1190"/>
          <a:ext cx="3657600" cy="944562"/>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de-DE" sz="1600" kern="1200" dirty="0"/>
        </a:p>
        <a:p>
          <a:pPr marL="171450" lvl="1" indent="-171450" algn="l" defTabSz="711200">
            <a:lnSpc>
              <a:spcPct val="90000"/>
            </a:lnSpc>
            <a:spcBef>
              <a:spcPct val="0"/>
            </a:spcBef>
            <a:spcAft>
              <a:spcPct val="15000"/>
            </a:spcAft>
            <a:buChar char="•"/>
          </a:pPr>
          <a:r>
            <a:rPr lang="de-DE" sz="1600" kern="1200" dirty="0"/>
            <a:t>Persönlich und unbegrenzt</a:t>
          </a:r>
        </a:p>
      </dsp:txBody>
      <dsp:txXfrm>
        <a:off x="2438400" y="119260"/>
        <a:ext cx="3303389" cy="708422"/>
      </dsp:txXfrm>
    </dsp:sp>
    <dsp:sp modelId="{0E7DAE73-094B-4E63-BDC9-AE17EA5CDF3D}">
      <dsp:nvSpPr>
        <dsp:cNvPr id="0" name=""/>
        <dsp:cNvSpPr/>
      </dsp:nvSpPr>
      <dsp:spPr>
        <a:xfrm>
          <a:off x="0" y="1190"/>
          <a:ext cx="2438400" cy="94456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de-DE" sz="2500" b="0" kern="1200" dirty="0"/>
            <a:t>Leichte Fahrlässigkeit</a:t>
          </a:r>
          <a:endParaRPr lang="de-DE" sz="2500" kern="1200" dirty="0"/>
        </a:p>
      </dsp:txBody>
      <dsp:txXfrm>
        <a:off x="46110" y="47300"/>
        <a:ext cx="2346180" cy="852342"/>
      </dsp:txXfrm>
    </dsp:sp>
    <dsp:sp modelId="{C6BD6BD9-DEEB-44DA-BCFA-AA22E3F31750}">
      <dsp:nvSpPr>
        <dsp:cNvPr id="0" name=""/>
        <dsp:cNvSpPr/>
      </dsp:nvSpPr>
      <dsp:spPr>
        <a:xfrm>
          <a:off x="2438400" y="1040209"/>
          <a:ext cx="3657600" cy="944562"/>
        </a:xfrm>
        <a:prstGeom prst="rightArrow">
          <a:avLst>
            <a:gd name="adj1" fmla="val 75000"/>
            <a:gd name="adj2" fmla="val 50000"/>
          </a:avLst>
        </a:prstGeom>
        <a:solidFill>
          <a:schemeClr val="accent5">
            <a:tint val="40000"/>
            <a:alpha val="90000"/>
            <a:hueOff val="0"/>
            <a:satOff val="14298"/>
            <a:lumOff val="616"/>
            <a:alphaOff val="0"/>
          </a:schemeClr>
        </a:solidFill>
        <a:ln w="12700" cap="flat" cmpd="sng" algn="ctr">
          <a:solidFill>
            <a:schemeClr val="accent5">
              <a:tint val="40000"/>
              <a:alpha val="90000"/>
              <a:hueOff val="0"/>
              <a:satOff val="14298"/>
              <a:lumOff val="6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de-DE" sz="1600" kern="1200" dirty="0"/>
        </a:p>
        <a:p>
          <a:pPr marL="171450" lvl="1" indent="-171450" algn="l" defTabSz="711200">
            <a:lnSpc>
              <a:spcPct val="90000"/>
            </a:lnSpc>
            <a:spcBef>
              <a:spcPct val="0"/>
            </a:spcBef>
            <a:spcAft>
              <a:spcPct val="15000"/>
            </a:spcAft>
            <a:buChar char="•"/>
          </a:pPr>
          <a:r>
            <a:rPr lang="de-DE" sz="1600" kern="1200" dirty="0"/>
            <a:t>Persönlich und unbegrenzt</a:t>
          </a:r>
        </a:p>
      </dsp:txBody>
      <dsp:txXfrm>
        <a:off x="2438400" y="1158279"/>
        <a:ext cx="3303389" cy="708422"/>
      </dsp:txXfrm>
    </dsp:sp>
    <dsp:sp modelId="{98073632-29C8-4D4A-81B4-CD5E61F16E5F}">
      <dsp:nvSpPr>
        <dsp:cNvPr id="0" name=""/>
        <dsp:cNvSpPr/>
      </dsp:nvSpPr>
      <dsp:spPr>
        <a:xfrm>
          <a:off x="0" y="1040209"/>
          <a:ext cx="2438400" cy="944562"/>
        </a:xfrm>
        <a:prstGeom prst="roundRect">
          <a:avLst/>
        </a:prstGeom>
        <a:solidFill>
          <a:schemeClr val="accent5">
            <a:hueOff val="0"/>
            <a:satOff val="33333"/>
            <a:lumOff val="-2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de-DE" sz="2500" kern="1200" dirty="0"/>
            <a:t>Mittlere Fahrlässigkeit</a:t>
          </a:r>
        </a:p>
      </dsp:txBody>
      <dsp:txXfrm>
        <a:off x="46110" y="1086319"/>
        <a:ext cx="2346180" cy="852342"/>
      </dsp:txXfrm>
    </dsp:sp>
    <dsp:sp modelId="{6E516CD6-C536-4935-9882-DED4EE231048}">
      <dsp:nvSpPr>
        <dsp:cNvPr id="0" name=""/>
        <dsp:cNvSpPr/>
      </dsp:nvSpPr>
      <dsp:spPr>
        <a:xfrm>
          <a:off x="2438400" y="2079228"/>
          <a:ext cx="3657600" cy="944562"/>
        </a:xfrm>
        <a:prstGeom prst="rightArrow">
          <a:avLst>
            <a:gd name="adj1" fmla="val 75000"/>
            <a:gd name="adj2" fmla="val 50000"/>
          </a:avLst>
        </a:prstGeom>
        <a:solidFill>
          <a:schemeClr val="accent5">
            <a:tint val="40000"/>
            <a:alpha val="90000"/>
            <a:hueOff val="0"/>
            <a:satOff val="28597"/>
            <a:lumOff val="1233"/>
            <a:alphaOff val="0"/>
          </a:schemeClr>
        </a:solidFill>
        <a:ln w="12700" cap="flat" cmpd="sng" algn="ctr">
          <a:solidFill>
            <a:schemeClr val="accent5">
              <a:tint val="40000"/>
              <a:alpha val="90000"/>
              <a:hueOff val="0"/>
              <a:satOff val="28597"/>
              <a:lumOff val="123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de-DE" sz="1600" kern="1200" dirty="0"/>
        </a:p>
        <a:p>
          <a:pPr marL="171450" lvl="1" indent="-171450" algn="l" defTabSz="711200">
            <a:lnSpc>
              <a:spcPct val="90000"/>
            </a:lnSpc>
            <a:spcBef>
              <a:spcPct val="0"/>
            </a:spcBef>
            <a:spcAft>
              <a:spcPct val="15000"/>
            </a:spcAft>
            <a:buChar char="•"/>
          </a:pPr>
          <a:r>
            <a:rPr lang="de-DE" sz="1600" kern="1200" dirty="0"/>
            <a:t>Persönlich und unbegrenzt</a:t>
          </a:r>
        </a:p>
      </dsp:txBody>
      <dsp:txXfrm>
        <a:off x="2438400" y="2197298"/>
        <a:ext cx="3303389" cy="708422"/>
      </dsp:txXfrm>
    </dsp:sp>
    <dsp:sp modelId="{3015B5F5-0AE8-46B9-94ED-EE57FC151F21}">
      <dsp:nvSpPr>
        <dsp:cNvPr id="0" name=""/>
        <dsp:cNvSpPr/>
      </dsp:nvSpPr>
      <dsp:spPr>
        <a:xfrm>
          <a:off x="0" y="2079228"/>
          <a:ext cx="2438400" cy="944562"/>
        </a:xfrm>
        <a:prstGeom prst="roundRect">
          <a:avLst/>
        </a:prstGeom>
        <a:solidFill>
          <a:schemeClr val="accent5">
            <a:hueOff val="0"/>
            <a:satOff val="66667"/>
            <a:lumOff val="-52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de-DE" sz="2500" kern="1200" dirty="0"/>
            <a:t>Grobe Fahrlässigkeit</a:t>
          </a:r>
        </a:p>
      </dsp:txBody>
      <dsp:txXfrm>
        <a:off x="46110" y="2125338"/>
        <a:ext cx="2346180" cy="852342"/>
      </dsp:txXfrm>
    </dsp:sp>
    <dsp:sp modelId="{BB4F4629-8820-4300-9F7F-8D677CEC408A}">
      <dsp:nvSpPr>
        <dsp:cNvPr id="0" name=""/>
        <dsp:cNvSpPr/>
      </dsp:nvSpPr>
      <dsp:spPr>
        <a:xfrm>
          <a:off x="2438400" y="3118246"/>
          <a:ext cx="3657600" cy="944562"/>
        </a:xfrm>
        <a:prstGeom prst="rightArrow">
          <a:avLst>
            <a:gd name="adj1" fmla="val 75000"/>
            <a:gd name="adj2" fmla="val 50000"/>
          </a:avLst>
        </a:prstGeom>
        <a:solidFill>
          <a:schemeClr val="accent5">
            <a:tint val="40000"/>
            <a:alpha val="90000"/>
            <a:hueOff val="0"/>
            <a:satOff val="42895"/>
            <a:lumOff val="1849"/>
            <a:alphaOff val="0"/>
          </a:schemeClr>
        </a:solidFill>
        <a:ln w="12700" cap="flat" cmpd="sng" algn="ctr">
          <a:solidFill>
            <a:schemeClr val="accent5">
              <a:tint val="40000"/>
              <a:alpha val="90000"/>
              <a:hueOff val="0"/>
              <a:satOff val="42895"/>
              <a:lumOff val="18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de-DE" sz="1600" kern="1200" dirty="0"/>
        </a:p>
        <a:p>
          <a:pPr marL="171450" lvl="1" indent="-171450" algn="l" defTabSz="711200">
            <a:lnSpc>
              <a:spcPct val="90000"/>
            </a:lnSpc>
            <a:spcBef>
              <a:spcPct val="0"/>
            </a:spcBef>
            <a:spcAft>
              <a:spcPct val="15000"/>
            </a:spcAft>
            <a:buChar char="•"/>
          </a:pPr>
          <a:r>
            <a:rPr lang="de-DE" sz="1600" kern="1200" dirty="0"/>
            <a:t>Persönlich und unbegrenzt</a:t>
          </a:r>
        </a:p>
      </dsp:txBody>
      <dsp:txXfrm>
        <a:off x="2438400" y="3236316"/>
        <a:ext cx="3303389" cy="708422"/>
      </dsp:txXfrm>
    </dsp:sp>
    <dsp:sp modelId="{11313D20-7693-4436-B003-C11FD1E4E2DC}">
      <dsp:nvSpPr>
        <dsp:cNvPr id="0" name=""/>
        <dsp:cNvSpPr/>
      </dsp:nvSpPr>
      <dsp:spPr>
        <a:xfrm>
          <a:off x="0" y="3118246"/>
          <a:ext cx="2438400" cy="944562"/>
        </a:xfrm>
        <a:prstGeom prst="roundRect">
          <a:avLst/>
        </a:prstGeom>
        <a:solidFill>
          <a:schemeClr val="accent5">
            <a:hueOff val="0"/>
            <a:satOff val="100000"/>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de-DE" sz="2500" kern="1200" dirty="0"/>
            <a:t>Vorsatz</a:t>
          </a:r>
        </a:p>
      </dsp:txBody>
      <dsp:txXfrm>
        <a:off x="46110" y="3164356"/>
        <a:ext cx="2346180" cy="85234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rgbClr val="D48C3C"/>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rgbClr val="D48C3C"/>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F9FAB-9955-4817-9F5F-860CF29D7CF7}">
      <dsp:nvSpPr>
        <dsp:cNvPr id="0" name=""/>
        <dsp:cNvSpPr/>
      </dsp:nvSpPr>
      <dsp:spPr>
        <a:xfrm>
          <a:off x="2669671" y="0"/>
          <a:ext cx="1067868"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b"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Dolus </a:t>
          </a:r>
        </a:p>
        <a:p>
          <a:pPr marL="0" lvl="0" indent="0" algn="ctr" defTabSz="466725">
            <a:lnSpc>
              <a:spcPct val="90000"/>
            </a:lnSpc>
            <a:spcBef>
              <a:spcPct val="0"/>
            </a:spcBef>
            <a:spcAft>
              <a:spcPct val="35000"/>
            </a:spcAft>
            <a:buNone/>
          </a:pPr>
          <a:r>
            <a:rPr lang="de-DE" sz="1050" kern="1200" dirty="0">
              <a:solidFill>
                <a:schemeClr val="bg1"/>
              </a:solidFill>
            </a:rPr>
            <a:t>directus </a:t>
          </a:r>
        </a:p>
        <a:p>
          <a:pPr marL="0" lvl="0" indent="0" algn="ctr" defTabSz="466725">
            <a:lnSpc>
              <a:spcPct val="90000"/>
            </a:lnSpc>
            <a:spcBef>
              <a:spcPct val="0"/>
            </a:spcBef>
            <a:spcAft>
              <a:spcPct val="35000"/>
            </a:spcAft>
            <a:buNone/>
          </a:pPr>
          <a:r>
            <a:rPr lang="de-DE" sz="1050" kern="1200" dirty="0">
              <a:solidFill>
                <a:schemeClr val="bg1"/>
              </a:solidFill>
            </a:rPr>
            <a:t>1. Grades</a:t>
          </a:r>
        </a:p>
      </dsp:txBody>
      <dsp:txXfrm>
        <a:off x="2669671" y="0"/>
        <a:ext cx="1067868" cy="849915"/>
      </dsp:txXfrm>
    </dsp:sp>
    <dsp:sp modelId="{A1063E8A-C6BB-4492-8E1D-44F1C0E5D99C}">
      <dsp:nvSpPr>
        <dsp:cNvPr id="0" name=""/>
        <dsp:cNvSpPr/>
      </dsp:nvSpPr>
      <dsp:spPr>
        <a:xfrm>
          <a:off x="2135737" y="849915"/>
          <a:ext cx="2135737"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Dolus </a:t>
          </a:r>
          <a:r>
            <a:rPr lang="de-DE" sz="1050" kern="1200" dirty="0" err="1">
              <a:solidFill>
                <a:schemeClr val="bg1"/>
              </a:solidFill>
            </a:rPr>
            <a:t>directurs</a:t>
          </a:r>
          <a:r>
            <a:rPr lang="de-DE" sz="1050" kern="1200" dirty="0">
              <a:solidFill>
                <a:schemeClr val="bg1"/>
              </a:solidFill>
            </a:rPr>
            <a:t> </a:t>
          </a:r>
        </a:p>
        <a:p>
          <a:pPr marL="0" lvl="0" indent="0" algn="ctr" defTabSz="466725">
            <a:lnSpc>
              <a:spcPct val="90000"/>
            </a:lnSpc>
            <a:spcBef>
              <a:spcPct val="0"/>
            </a:spcBef>
            <a:spcAft>
              <a:spcPct val="35000"/>
            </a:spcAft>
            <a:buNone/>
          </a:pPr>
          <a:r>
            <a:rPr lang="de-DE" sz="1050" kern="1200" dirty="0">
              <a:solidFill>
                <a:schemeClr val="bg1"/>
              </a:solidFill>
            </a:rPr>
            <a:t>2. Grades</a:t>
          </a:r>
        </a:p>
      </dsp:txBody>
      <dsp:txXfrm>
        <a:off x="2509490" y="849915"/>
        <a:ext cx="1388229" cy="849915"/>
      </dsp:txXfrm>
    </dsp:sp>
    <dsp:sp modelId="{D0BE1842-C9CF-4772-9D57-CCE9FD50DC4D}">
      <dsp:nvSpPr>
        <dsp:cNvPr id="0" name=""/>
        <dsp:cNvSpPr/>
      </dsp:nvSpPr>
      <dsp:spPr>
        <a:xfrm>
          <a:off x="1601802" y="1699831"/>
          <a:ext cx="3203605"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Dolus </a:t>
          </a:r>
          <a:r>
            <a:rPr lang="de-DE" sz="1050" kern="1200" dirty="0" err="1">
              <a:solidFill>
                <a:schemeClr val="bg1"/>
              </a:solidFill>
            </a:rPr>
            <a:t>eventualis</a:t>
          </a:r>
          <a:endParaRPr lang="de-DE" sz="1050" kern="1200" dirty="0">
            <a:solidFill>
              <a:schemeClr val="bg1"/>
            </a:solidFill>
          </a:endParaRPr>
        </a:p>
      </dsp:txBody>
      <dsp:txXfrm>
        <a:off x="2162433" y="1699831"/>
        <a:ext cx="2082343" cy="849915"/>
      </dsp:txXfrm>
    </dsp:sp>
    <dsp:sp modelId="{0643E2A9-D130-4C9B-BEB1-0EA3AD1FC319}">
      <dsp:nvSpPr>
        <dsp:cNvPr id="0" name=""/>
        <dsp:cNvSpPr/>
      </dsp:nvSpPr>
      <dsp:spPr>
        <a:xfrm>
          <a:off x="1067868" y="2549746"/>
          <a:ext cx="4271474"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Bewusste Fahrlässigkeit</a:t>
          </a:r>
        </a:p>
      </dsp:txBody>
      <dsp:txXfrm>
        <a:off x="1815376" y="2549746"/>
        <a:ext cx="2776458" cy="849915"/>
      </dsp:txXfrm>
    </dsp:sp>
    <dsp:sp modelId="{7EEB1579-D075-41B7-87A6-86512FFCB57E}">
      <dsp:nvSpPr>
        <dsp:cNvPr id="0" name=""/>
        <dsp:cNvSpPr/>
      </dsp:nvSpPr>
      <dsp:spPr>
        <a:xfrm>
          <a:off x="533934" y="3399662"/>
          <a:ext cx="5339342"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Grobe Fahrlässigkeit</a:t>
          </a:r>
        </a:p>
      </dsp:txBody>
      <dsp:txXfrm>
        <a:off x="1468319" y="3399662"/>
        <a:ext cx="3470572" cy="849915"/>
      </dsp:txXfrm>
    </dsp:sp>
    <dsp:sp modelId="{C07B924A-FCC0-4EB3-8914-DEF206A318BB}">
      <dsp:nvSpPr>
        <dsp:cNvPr id="0" name=""/>
        <dsp:cNvSpPr/>
      </dsp:nvSpPr>
      <dsp:spPr>
        <a:xfrm>
          <a:off x="0" y="4249577"/>
          <a:ext cx="6407211"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Leichte Fahrlässigkeit</a:t>
          </a:r>
        </a:p>
      </dsp:txBody>
      <dsp:txXfrm>
        <a:off x="1121261" y="4249577"/>
        <a:ext cx="4164687" cy="84991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rgbClr val="00206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F9FAB-9955-4817-9F5F-860CF29D7CF7}">
      <dsp:nvSpPr>
        <dsp:cNvPr id="0" name=""/>
        <dsp:cNvSpPr/>
      </dsp:nvSpPr>
      <dsp:spPr>
        <a:xfrm>
          <a:off x="2669671" y="0"/>
          <a:ext cx="1067868"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b"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Dolus </a:t>
          </a:r>
        </a:p>
        <a:p>
          <a:pPr marL="0" lvl="0" indent="0" algn="ctr" defTabSz="466725">
            <a:lnSpc>
              <a:spcPct val="90000"/>
            </a:lnSpc>
            <a:spcBef>
              <a:spcPct val="0"/>
            </a:spcBef>
            <a:spcAft>
              <a:spcPct val="35000"/>
            </a:spcAft>
            <a:buNone/>
          </a:pPr>
          <a:r>
            <a:rPr lang="de-DE" sz="1050" kern="1200" dirty="0">
              <a:solidFill>
                <a:schemeClr val="bg1"/>
              </a:solidFill>
            </a:rPr>
            <a:t>directus </a:t>
          </a:r>
        </a:p>
        <a:p>
          <a:pPr marL="0" lvl="0" indent="0" algn="ctr" defTabSz="466725">
            <a:lnSpc>
              <a:spcPct val="90000"/>
            </a:lnSpc>
            <a:spcBef>
              <a:spcPct val="0"/>
            </a:spcBef>
            <a:spcAft>
              <a:spcPct val="35000"/>
            </a:spcAft>
            <a:buNone/>
          </a:pPr>
          <a:r>
            <a:rPr lang="de-DE" sz="1050" kern="1200" dirty="0">
              <a:solidFill>
                <a:schemeClr val="bg1"/>
              </a:solidFill>
            </a:rPr>
            <a:t>1. Grades</a:t>
          </a:r>
        </a:p>
      </dsp:txBody>
      <dsp:txXfrm>
        <a:off x="2669671" y="0"/>
        <a:ext cx="1067868" cy="849915"/>
      </dsp:txXfrm>
    </dsp:sp>
    <dsp:sp modelId="{A1063E8A-C6BB-4492-8E1D-44F1C0E5D99C}">
      <dsp:nvSpPr>
        <dsp:cNvPr id="0" name=""/>
        <dsp:cNvSpPr/>
      </dsp:nvSpPr>
      <dsp:spPr>
        <a:xfrm>
          <a:off x="2135737" y="849915"/>
          <a:ext cx="2135737"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Dolus </a:t>
          </a:r>
          <a:r>
            <a:rPr lang="de-DE" sz="1050" kern="1200" dirty="0" err="1">
              <a:solidFill>
                <a:schemeClr val="bg1"/>
              </a:solidFill>
            </a:rPr>
            <a:t>directurs</a:t>
          </a:r>
          <a:r>
            <a:rPr lang="de-DE" sz="1050" kern="1200" dirty="0">
              <a:solidFill>
                <a:schemeClr val="bg1"/>
              </a:solidFill>
            </a:rPr>
            <a:t> </a:t>
          </a:r>
        </a:p>
        <a:p>
          <a:pPr marL="0" lvl="0" indent="0" algn="ctr" defTabSz="466725">
            <a:lnSpc>
              <a:spcPct val="90000"/>
            </a:lnSpc>
            <a:spcBef>
              <a:spcPct val="0"/>
            </a:spcBef>
            <a:spcAft>
              <a:spcPct val="35000"/>
            </a:spcAft>
            <a:buNone/>
          </a:pPr>
          <a:r>
            <a:rPr lang="de-DE" sz="1050" kern="1200" dirty="0">
              <a:solidFill>
                <a:schemeClr val="bg1"/>
              </a:solidFill>
            </a:rPr>
            <a:t>2. Grades</a:t>
          </a:r>
        </a:p>
      </dsp:txBody>
      <dsp:txXfrm>
        <a:off x="2509490" y="849915"/>
        <a:ext cx="1388229" cy="849915"/>
      </dsp:txXfrm>
    </dsp:sp>
    <dsp:sp modelId="{D0BE1842-C9CF-4772-9D57-CCE9FD50DC4D}">
      <dsp:nvSpPr>
        <dsp:cNvPr id="0" name=""/>
        <dsp:cNvSpPr/>
      </dsp:nvSpPr>
      <dsp:spPr>
        <a:xfrm>
          <a:off x="1601802" y="1699831"/>
          <a:ext cx="3203605"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Dolus </a:t>
          </a:r>
          <a:r>
            <a:rPr lang="de-DE" sz="1050" kern="1200" dirty="0" err="1">
              <a:solidFill>
                <a:schemeClr val="bg1"/>
              </a:solidFill>
            </a:rPr>
            <a:t>eventualis</a:t>
          </a:r>
          <a:endParaRPr lang="de-DE" sz="1050" kern="1200" dirty="0">
            <a:solidFill>
              <a:schemeClr val="bg1"/>
            </a:solidFill>
          </a:endParaRPr>
        </a:p>
      </dsp:txBody>
      <dsp:txXfrm>
        <a:off x="2162433" y="1699831"/>
        <a:ext cx="2082343" cy="849915"/>
      </dsp:txXfrm>
    </dsp:sp>
    <dsp:sp modelId="{0643E2A9-D130-4C9B-BEB1-0EA3AD1FC319}">
      <dsp:nvSpPr>
        <dsp:cNvPr id="0" name=""/>
        <dsp:cNvSpPr/>
      </dsp:nvSpPr>
      <dsp:spPr>
        <a:xfrm>
          <a:off x="1067868" y="2549746"/>
          <a:ext cx="4271474"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Bewusste Fahrlässigkeit</a:t>
          </a:r>
        </a:p>
      </dsp:txBody>
      <dsp:txXfrm>
        <a:off x="1815376" y="2549746"/>
        <a:ext cx="2776458" cy="849915"/>
      </dsp:txXfrm>
    </dsp:sp>
    <dsp:sp modelId="{7EEB1579-D075-41B7-87A6-86512FFCB57E}">
      <dsp:nvSpPr>
        <dsp:cNvPr id="0" name=""/>
        <dsp:cNvSpPr/>
      </dsp:nvSpPr>
      <dsp:spPr>
        <a:xfrm>
          <a:off x="533934" y="3399662"/>
          <a:ext cx="5339342"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Grobe Fahrlässigkeit</a:t>
          </a:r>
        </a:p>
      </dsp:txBody>
      <dsp:txXfrm>
        <a:off x="1468319" y="3399662"/>
        <a:ext cx="3470572" cy="849915"/>
      </dsp:txXfrm>
    </dsp:sp>
    <dsp:sp modelId="{C07B924A-FCC0-4EB3-8914-DEF206A318BB}">
      <dsp:nvSpPr>
        <dsp:cNvPr id="0" name=""/>
        <dsp:cNvSpPr/>
      </dsp:nvSpPr>
      <dsp:spPr>
        <a:xfrm>
          <a:off x="0" y="4249577"/>
          <a:ext cx="6407211" cy="849915"/>
        </a:xfrm>
        <a:prstGeom prst="trapezoid">
          <a:avLst>
            <a:gd name="adj" fmla="val 62822"/>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dirty="0">
              <a:solidFill>
                <a:schemeClr val="bg1"/>
              </a:solidFill>
            </a:rPr>
            <a:t>Leichte Fahrlässigkeit</a:t>
          </a:r>
        </a:p>
      </dsp:txBody>
      <dsp:txXfrm>
        <a:off x="1121261" y="4249577"/>
        <a:ext cx="4164687" cy="8499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DF5F1-147E-4EC8-ABAF-C89AA7BDAD09}">
      <dsp:nvSpPr>
        <dsp:cNvPr id="0" name=""/>
        <dsp:cNvSpPr/>
      </dsp:nvSpPr>
      <dsp:spPr>
        <a:xfrm>
          <a:off x="681" y="263326"/>
          <a:ext cx="830216" cy="332086"/>
        </a:xfrm>
        <a:prstGeom prst="chevron">
          <a:avLst/>
        </a:prstGeom>
        <a:solidFill>
          <a:schemeClr val="accent6">
            <a:lumMod val="75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Risiko</a:t>
          </a:r>
        </a:p>
      </dsp:txBody>
      <dsp:txXfrm>
        <a:off x="166724" y="263326"/>
        <a:ext cx="498130" cy="332086"/>
      </dsp:txXfrm>
    </dsp:sp>
    <dsp:sp modelId="{40C80F12-85F8-4527-B0C0-9E041499A80A}">
      <dsp:nvSpPr>
        <dsp:cNvPr id="0" name=""/>
        <dsp:cNvSpPr/>
      </dsp:nvSpPr>
      <dsp:spPr>
        <a:xfrm>
          <a:off x="747876"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Haftung Beispiele</a:t>
          </a:r>
        </a:p>
      </dsp:txBody>
      <dsp:txXfrm>
        <a:off x="913919" y="263326"/>
        <a:ext cx="498130" cy="332086"/>
      </dsp:txXfrm>
    </dsp:sp>
    <dsp:sp modelId="{6EBA168F-CD08-4149-B364-AF9175537561}">
      <dsp:nvSpPr>
        <dsp:cNvPr id="0" name=""/>
        <dsp:cNvSpPr/>
      </dsp:nvSpPr>
      <dsp:spPr>
        <a:xfrm>
          <a:off x="1495071" y="263326"/>
          <a:ext cx="830216" cy="332086"/>
        </a:xfrm>
        <a:prstGeom prst="chevron">
          <a:avLst/>
        </a:prstGeom>
        <a:solidFill>
          <a:schemeClr val="bg2">
            <a:lumMod val="5000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de-DE" sz="600" kern="1200" dirty="0"/>
            <a:t>Absicherung Tipps</a:t>
          </a:r>
        </a:p>
      </dsp:txBody>
      <dsp:txXfrm>
        <a:off x="1661114" y="263326"/>
        <a:ext cx="498130" cy="33208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09.10.2024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09.10.2024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65672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643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9277114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4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0.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2.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8.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8.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8.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8.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8.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8.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8.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8.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8.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8.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8.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8.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8.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8.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8.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8.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8.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8.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ZWIII – Firmen 10.10.2024</a:t>
            </a:r>
          </a:p>
        </p:txBody>
      </p:sp>
      <p:sp>
        <p:nvSpPr>
          <p:cNvPr id="4" name="Inhaltsplatzhalter 2">
            <a:extLst>
              <a:ext uri="{FF2B5EF4-FFF2-40B4-BE49-F238E27FC236}">
                <a16:creationId xmlns:a16="http://schemas.microsoft.com/office/drawing/2014/main" id="{D141708A-7E53-445F-84B6-262A2BC036DF}"/>
              </a:ext>
            </a:extLst>
          </p:cNvPr>
          <p:cNvSpPr txBox="1">
            <a:spLocks/>
          </p:cNvSpPr>
          <p:nvPr/>
        </p:nvSpPr>
        <p:spPr>
          <a:xfrm>
            <a:off x="415637" y="2181216"/>
            <a:ext cx="11626734" cy="3025775"/>
          </a:xfrm>
          <a:prstGeom prst="rect">
            <a:avLst/>
          </a:prstGeom>
        </p:spPr>
        <p:txBody>
          <a:bodyPr/>
          <a:lstStyle/>
          <a:p>
            <a:pPr algn="l"/>
            <a:endParaRPr lang="de-DE" sz="1800" b="0" i="0" u="none" strike="noStrike" baseline="0" dirty="0">
              <a:solidFill>
                <a:srgbClr val="000000"/>
              </a:solidFill>
              <a:latin typeface="Arial" panose="020B0604020202020204" pitchFamily="34" charset="0"/>
            </a:endParaRPr>
          </a:p>
          <a:p>
            <a:r>
              <a:rPr lang="de-DE" sz="1800" b="0" i="0" u="none" strike="noStrike" baseline="0" dirty="0">
                <a:solidFill>
                  <a:srgbClr val="000000"/>
                </a:solidFill>
                <a:latin typeface="Arial" panose="020B0604020202020204" pitchFamily="34" charset="0"/>
              </a:rPr>
              <a:t> </a:t>
            </a:r>
          </a:p>
          <a:p>
            <a:r>
              <a:rPr lang="de-DE" sz="1800" b="0" i="0" u="none" strike="noStrike" baseline="0" dirty="0">
                <a:solidFill>
                  <a:srgbClr val="000000"/>
                </a:solidFill>
                <a:latin typeface="Arial" panose="020B0604020202020204" pitchFamily="34" charset="0"/>
              </a:rPr>
              <a:t>Geschäftsführung – Grundlagen der Haftung </a:t>
            </a:r>
          </a:p>
          <a:p>
            <a:r>
              <a:rPr lang="de-DE" sz="1800" b="0" i="0" u="none" strike="noStrike" baseline="0" dirty="0">
                <a:solidFill>
                  <a:srgbClr val="000000"/>
                </a:solidFill>
              </a:rPr>
              <a:t>Schadenbeispiele zur Geschäftsführerhaftung </a:t>
            </a:r>
          </a:p>
          <a:p>
            <a:r>
              <a:rPr lang="de-DE" sz="1800" b="0" i="0" u="none" strike="noStrike" baseline="0" dirty="0">
                <a:solidFill>
                  <a:srgbClr val="000000"/>
                </a:solidFill>
                <a:latin typeface="Arial" panose="020B0604020202020204" pitchFamily="34" charset="0"/>
              </a:rPr>
              <a:t>Absicherung von Geschäftsführern - Empfehlungen/Handlungsbedarf zu </a:t>
            </a:r>
            <a:r>
              <a:rPr lang="de-DE" sz="1800" b="0" i="0" u="none" strike="noStrike" baseline="0" dirty="0" err="1">
                <a:solidFill>
                  <a:srgbClr val="000000"/>
                </a:solidFill>
                <a:latin typeface="Arial" panose="020B0604020202020204" pitchFamily="34" charset="0"/>
              </a:rPr>
              <a:t>Cyber</a:t>
            </a:r>
            <a:r>
              <a:rPr lang="de-DE" sz="1800" b="0" i="0" u="none" strike="noStrike" baseline="0" dirty="0">
                <a:solidFill>
                  <a:srgbClr val="000000"/>
                </a:solidFill>
                <a:latin typeface="Arial" panose="020B0604020202020204" pitchFamily="34" charset="0"/>
              </a:rPr>
              <a:t>, D&amp;O, Spezial-Straf-RS und Vertrauensschaden </a:t>
            </a:r>
          </a:p>
          <a:p>
            <a:r>
              <a:rPr lang="de-DE" sz="1800" b="0" i="0" u="none" strike="noStrike" baseline="0" dirty="0" err="1">
                <a:solidFill>
                  <a:srgbClr val="000000"/>
                </a:solidFill>
                <a:latin typeface="Arial" panose="020B0604020202020204" pitchFamily="34" charset="0"/>
              </a:rPr>
              <a:t>Akquisetipps</a:t>
            </a:r>
            <a:r>
              <a:rPr lang="de-DE" sz="1800" b="0" i="0" u="none" strike="noStrike" baseline="0" dirty="0">
                <a:solidFill>
                  <a:srgbClr val="000000"/>
                </a:solidFill>
                <a:latin typeface="Arial" panose="020B0604020202020204" pitchFamily="34" charset="0"/>
              </a:rPr>
              <a:t> zur Geschäftsführeransprache </a:t>
            </a:r>
          </a:p>
          <a:p>
            <a:endParaRPr lang="de-DE" dirty="0">
              <a:solidFill>
                <a:srgbClr val="000000"/>
              </a:solidFill>
              <a:latin typeface="Arial" panose="020B0604020202020204" pitchFamily="34" charset="0"/>
            </a:endParaRPr>
          </a:p>
          <a:p>
            <a:pPr algn="l"/>
            <a:endParaRPr lang="de-DE" sz="1800" b="0" i="0" u="none" strike="noStrike" baseline="0" dirty="0">
              <a:solidFill>
                <a:srgbClr val="000000"/>
              </a:solidFill>
              <a:latin typeface="Arial" panose="020B0604020202020204" pitchFamily="34" charset="0"/>
            </a:endParaRPr>
          </a:p>
          <a:p>
            <a:r>
              <a:rPr lang="de-DE" sz="1800" b="0" i="0" u="none" strike="noStrike" baseline="0" dirty="0">
                <a:solidFill>
                  <a:srgbClr val="000000"/>
                </a:solidFill>
                <a:latin typeface="Arial" panose="020B0604020202020204" pitchFamily="34" charset="0"/>
              </a:rPr>
              <a:t> </a:t>
            </a:r>
          </a:p>
          <a:p>
            <a:r>
              <a:rPr lang="de-DE" sz="1800" b="0" i="0" u="none" strike="noStrike" baseline="0" dirty="0">
                <a:solidFill>
                  <a:srgbClr val="000000"/>
                </a:solidFill>
                <a:latin typeface="Arial" panose="020B0604020202020204" pitchFamily="34" charset="0"/>
              </a:rPr>
              <a:t>Ulrich Kiesl, Marcel Schulte </a:t>
            </a:r>
          </a:p>
          <a:p>
            <a:endParaRPr lang="de-DE" sz="1800" b="0" i="0" u="none" strike="noStrike" baseline="0" dirty="0">
              <a:solidFill>
                <a:srgbClr val="000000"/>
              </a:solidFill>
              <a:latin typeface="Arial" panose="020B0604020202020204" pitchFamily="34" charset="0"/>
            </a:endParaRPr>
          </a:p>
          <a:p>
            <a:pPr marL="180975" indent="-180975">
              <a:spcBef>
                <a:spcPct val="20000"/>
              </a:spcBef>
              <a:buFont typeface="Wingdings" pitchFamily="2" charset="2"/>
              <a:buChar char="§"/>
              <a:defRPr/>
            </a:pPr>
            <a:endParaRPr lang="de-DE" sz="2000" kern="0" dirty="0">
              <a:solidFill>
                <a:srgbClr val="1D2D4B"/>
              </a:solidFill>
              <a:latin typeface="Arial" charset="0"/>
              <a:cs typeface="ＭＳ Ｐゴシック"/>
              <a:sym typeface="Wingdings" pitchFamily="2" charset="2"/>
            </a:endParaRP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2000" b="1" dirty="0"/>
              <a:t>Anstellungsvertrags-RS</a:t>
            </a:r>
            <a:r>
              <a:rPr lang="de-DE" sz="2000" dirty="0"/>
              <a:t> über den </a:t>
            </a:r>
            <a:r>
              <a:rPr lang="de-DE" sz="2000" b="1" dirty="0"/>
              <a:t>Manager-RS</a:t>
            </a:r>
            <a:r>
              <a:rPr lang="de-DE" sz="2000" dirty="0"/>
              <a:t>:</a:t>
            </a:r>
          </a:p>
          <a:p>
            <a:pPr>
              <a:spcBef>
                <a:spcPct val="20000"/>
              </a:spcBef>
              <a:defRPr/>
            </a:pPr>
            <a:endParaRPr lang="de-DE" dirty="0"/>
          </a:p>
          <a:p>
            <a:pPr marL="342900" indent="-342900">
              <a:spcBef>
                <a:spcPct val="20000"/>
              </a:spcBef>
              <a:buFont typeface="Arial" panose="020B0604020202020204" pitchFamily="34" charset="0"/>
              <a:buChar char="•"/>
              <a:defRPr/>
            </a:pPr>
            <a:r>
              <a:rPr lang="de-DE" sz="2000" dirty="0"/>
              <a:t>Präventive Prüfung des Anstellungsvertrages</a:t>
            </a:r>
          </a:p>
          <a:p>
            <a:pPr marL="342900" indent="-342900">
              <a:spcBef>
                <a:spcPct val="20000"/>
              </a:spcBef>
              <a:buFont typeface="Arial" panose="020B0604020202020204" pitchFamily="34" charset="0"/>
              <a:buChar char="•"/>
              <a:defRPr/>
            </a:pPr>
            <a:r>
              <a:rPr lang="de-DE" sz="2000" dirty="0"/>
              <a:t>Erstattung nach Honorarvereinbarungen, nicht nur nach RVG</a:t>
            </a:r>
          </a:p>
          <a:p>
            <a:pPr marL="342900" indent="-342900">
              <a:spcBef>
                <a:spcPct val="20000"/>
              </a:spcBef>
              <a:buFont typeface="Arial" panose="020B0604020202020204" pitchFamily="34" charset="0"/>
              <a:buChar char="•"/>
              <a:defRPr/>
            </a:pPr>
            <a:r>
              <a:rPr lang="de-DE" dirty="0"/>
              <a:t>M</a:t>
            </a:r>
            <a:r>
              <a:rPr lang="de-DE" sz="2000" dirty="0"/>
              <a:t>itversicherung von Vertraglichen Nebenabreden</a:t>
            </a:r>
          </a:p>
          <a:p>
            <a:pPr marL="342900" indent="-342900">
              <a:spcBef>
                <a:spcPct val="20000"/>
              </a:spcBef>
              <a:buFont typeface="Arial" panose="020B0604020202020204" pitchFamily="34" charset="0"/>
              <a:buChar char="•"/>
              <a:defRPr/>
            </a:pPr>
            <a:r>
              <a:rPr lang="de-DE" sz="2000" dirty="0"/>
              <a:t>Gutachterkosten</a:t>
            </a:r>
          </a:p>
          <a:p>
            <a:pPr marL="342900" indent="-342900">
              <a:spcBef>
                <a:spcPct val="20000"/>
              </a:spcBef>
              <a:buFont typeface="Arial" panose="020B0604020202020204" pitchFamily="34" charset="0"/>
              <a:buChar char="•"/>
              <a:defRPr/>
            </a:pPr>
            <a:r>
              <a:rPr lang="de-DE" sz="2000" dirty="0"/>
              <a:t>Kosten für Schieds- und Schlichtungsverfahren</a:t>
            </a:r>
          </a:p>
          <a:p>
            <a:pPr marL="342900" indent="-342900">
              <a:spcBef>
                <a:spcPct val="20000"/>
              </a:spcBef>
              <a:buFont typeface="Arial" panose="020B0604020202020204" pitchFamily="34" charset="0"/>
              <a:buChar char="•"/>
              <a:defRPr/>
            </a:pPr>
            <a:r>
              <a:rPr lang="de-DE" dirty="0"/>
              <a:t>Kosten für Streitbeitritt, Streitverkündung, negative Feststellungsklage</a:t>
            </a:r>
          </a:p>
          <a:p>
            <a:pPr marL="342900" indent="-342900">
              <a:spcBef>
                <a:spcPct val="20000"/>
              </a:spcBef>
              <a:buFont typeface="Arial" panose="020B0604020202020204" pitchFamily="34" charset="0"/>
              <a:buChar char="•"/>
              <a:defRPr/>
            </a:pPr>
            <a:r>
              <a:rPr lang="de-DE" sz="2000" dirty="0"/>
              <a:t>Beratungskosten bei bevorstehendem Ermittlungsverfahren</a:t>
            </a:r>
          </a:p>
          <a:p>
            <a:pPr marL="342900" indent="-342900">
              <a:spcBef>
                <a:spcPct val="20000"/>
              </a:spcBef>
              <a:buFont typeface="Arial" panose="020B0604020202020204" pitchFamily="34" charset="0"/>
              <a:buChar char="•"/>
              <a:defRPr/>
            </a:pPr>
            <a:r>
              <a:rPr lang="de-DE" sz="2000" dirty="0"/>
              <a:t>Beratungskosten bei Aufhebungsangeboten</a:t>
            </a:r>
          </a:p>
          <a:p>
            <a:pPr marL="342900" indent="-342900">
              <a:spcBef>
                <a:spcPct val="20000"/>
              </a:spcBef>
              <a:buFont typeface="Arial" panose="020B0604020202020204" pitchFamily="34" charset="0"/>
              <a:buChar char="•"/>
              <a:defRPr/>
            </a:pPr>
            <a:r>
              <a:rPr lang="de-DE" sz="2000" dirty="0"/>
              <a:t>Reisekosten des Versicherungsnehmers</a:t>
            </a:r>
          </a:p>
          <a:p>
            <a:pPr marL="342900" indent="-342900">
              <a:spcBef>
                <a:spcPct val="20000"/>
              </a:spcBef>
              <a:buFont typeface="Arial" panose="020B0604020202020204" pitchFamily="34" charset="0"/>
              <a:buChar char="•"/>
              <a:defRPr/>
            </a:pPr>
            <a:r>
              <a:rPr lang="de-DE" sz="2000" dirty="0"/>
              <a:t>Dolmetscherkosten</a:t>
            </a:r>
          </a:p>
          <a:p>
            <a:pPr marL="342900" indent="-342900">
              <a:spcBef>
                <a:spcPct val="20000"/>
              </a:spcBef>
              <a:buFont typeface="Arial" panose="020B0604020202020204" pitchFamily="34" charset="0"/>
              <a:buChar char="•"/>
              <a:defRPr/>
            </a:pPr>
            <a:r>
              <a:rPr lang="de-DE" sz="2000" dirty="0"/>
              <a:t>Kosten für Öffentlichkeitsarbeit</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Anstellungsvertrag - Versicherungslösung</a:t>
            </a:r>
          </a:p>
        </p:txBody>
      </p:sp>
    </p:spTree>
    <p:extLst>
      <p:ext uri="{BB962C8B-B14F-4D97-AF65-F5344CB8AC3E}">
        <p14:creationId xmlns:p14="http://schemas.microsoft.com/office/powerpoint/2010/main" val="396544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Variante 1: </a:t>
            </a:r>
            <a:r>
              <a:rPr lang="de-DE" dirty="0"/>
              <a:t>VSU 500.000 EUR und Premium </a:t>
            </a:r>
            <a:r>
              <a:rPr lang="de-DE" b="1" u="sng" dirty="0"/>
              <a:t>ohne</a:t>
            </a:r>
            <a:r>
              <a:rPr lang="de-DE" dirty="0"/>
              <a:t> Rabatt</a:t>
            </a:r>
          </a:p>
          <a:p>
            <a:pPr>
              <a:spcBef>
                <a:spcPct val="20000"/>
              </a:spcBef>
              <a:defRPr/>
            </a:pPr>
            <a:endParaRPr lang="de-DE" sz="2000" b="1" dirty="0"/>
          </a:p>
          <a:p>
            <a:pPr>
              <a:spcBef>
                <a:spcPct val="20000"/>
              </a:spcBef>
              <a:defRPr/>
            </a:pPr>
            <a:endParaRPr lang="de-DE" sz="2000" b="1" dirty="0"/>
          </a:p>
          <a:p>
            <a:pPr>
              <a:spcBef>
                <a:spcPct val="20000"/>
              </a:spcBef>
              <a:defRPr/>
            </a:pPr>
            <a:endParaRPr lang="de-DE" b="1" dirty="0"/>
          </a:p>
          <a:p>
            <a:pPr>
              <a:spcBef>
                <a:spcPct val="20000"/>
              </a:spcBef>
              <a:defRPr/>
            </a:pPr>
            <a:endParaRPr lang="de-DE" sz="2000" b="1" dirty="0"/>
          </a:p>
          <a:p>
            <a:pPr>
              <a:spcBef>
                <a:spcPct val="20000"/>
              </a:spcBef>
              <a:defRPr/>
            </a:pPr>
            <a:endParaRPr lang="de-DE" b="1" dirty="0"/>
          </a:p>
          <a:p>
            <a:pPr>
              <a:spcBef>
                <a:spcPct val="20000"/>
              </a:spcBef>
              <a:defRPr/>
            </a:pPr>
            <a:endParaRPr lang="de-DE" sz="2000" b="1" dirty="0"/>
          </a:p>
          <a:p>
            <a:pPr>
              <a:spcBef>
                <a:spcPct val="20000"/>
              </a:spcBef>
              <a:defRPr/>
            </a:pPr>
            <a:r>
              <a:rPr lang="de-DE" b="1" dirty="0"/>
              <a:t>Variante 2: </a:t>
            </a:r>
            <a:r>
              <a:rPr lang="de-DE" dirty="0"/>
              <a:t>VSU 500.000 EUR und Standard </a:t>
            </a:r>
            <a:r>
              <a:rPr lang="de-DE" b="1" u="sng" dirty="0"/>
              <a:t>ohne</a:t>
            </a:r>
            <a:r>
              <a:rPr lang="de-DE" dirty="0"/>
              <a:t> Rabatt</a:t>
            </a:r>
            <a:endParaRPr lang="de-DE" sz="2000"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Anstellungsvertrags-RS über Manager-RS - Roland</a:t>
            </a:r>
          </a:p>
        </p:txBody>
      </p:sp>
      <p:graphicFrame>
        <p:nvGraphicFramePr>
          <p:cNvPr id="5" name="Tabelle 5">
            <a:extLst>
              <a:ext uri="{FF2B5EF4-FFF2-40B4-BE49-F238E27FC236}">
                <a16:creationId xmlns:a16="http://schemas.microsoft.com/office/drawing/2014/main" id="{CA18130B-BEE4-4592-AC8D-C10A6C823ADE}"/>
              </a:ext>
            </a:extLst>
          </p:cNvPr>
          <p:cNvGraphicFramePr>
            <a:graphicFrameLocks noGrp="1"/>
          </p:cNvGraphicFramePr>
          <p:nvPr>
            <p:extLst>
              <p:ext uri="{D42A27DB-BD31-4B8C-83A1-F6EECF244321}">
                <p14:modId xmlns:p14="http://schemas.microsoft.com/office/powerpoint/2010/main" val="1658657294"/>
              </p:ext>
            </p:extLst>
          </p:nvPr>
        </p:nvGraphicFramePr>
        <p:xfrm>
          <a:off x="364219" y="2367162"/>
          <a:ext cx="11458424" cy="1483360"/>
        </p:xfrm>
        <a:graphic>
          <a:graphicData uri="http://schemas.openxmlformats.org/drawingml/2006/table">
            <a:tbl>
              <a:tblPr firstRow="1" bandRow="1">
                <a:tableStyleId>{5C22544A-7EE6-4342-B048-85BDC9FD1C3A}</a:tableStyleId>
              </a:tblPr>
              <a:tblGrid>
                <a:gridCol w="2864606">
                  <a:extLst>
                    <a:ext uri="{9D8B030D-6E8A-4147-A177-3AD203B41FA5}">
                      <a16:colId xmlns:a16="http://schemas.microsoft.com/office/drawing/2014/main" val="2707218460"/>
                    </a:ext>
                  </a:extLst>
                </a:gridCol>
                <a:gridCol w="2864606">
                  <a:extLst>
                    <a:ext uri="{9D8B030D-6E8A-4147-A177-3AD203B41FA5}">
                      <a16:colId xmlns:a16="http://schemas.microsoft.com/office/drawing/2014/main" val="1383451716"/>
                    </a:ext>
                  </a:extLst>
                </a:gridCol>
                <a:gridCol w="2864606">
                  <a:extLst>
                    <a:ext uri="{9D8B030D-6E8A-4147-A177-3AD203B41FA5}">
                      <a16:colId xmlns:a16="http://schemas.microsoft.com/office/drawing/2014/main" val="1358942159"/>
                    </a:ext>
                  </a:extLst>
                </a:gridCol>
                <a:gridCol w="2864606">
                  <a:extLst>
                    <a:ext uri="{9D8B030D-6E8A-4147-A177-3AD203B41FA5}">
                      <a16:colId xmlns:a16="http://schemas.microsoft.com/office/drawing/2014/main" val="3191505075"/>
                    </a:ext>
                  </a:extLst>
                </a:gridCol>
              </a:tblGrid>
              <a:tr h="370840">
                <a:tc>
                  <a:txBody>
                    <a:bodyPr/>
                    <a:lstStyle/>
                    <a:p>
                      <a:r>
                        <a:rPr lang="de-DE" dirty="0"/>
                        <a:t>GmbH-GF</a:t>
                      </a:r>
                    </a:p>
                  </a:txBody>
                  <a:tcPr/>
                </a:tc>
                <a:tc>
                  <a:txBody>
                    <a:bodyPr/>
                    <a:lstStyle/>
                    <a:p>
                      <a:r>
                        <a:rPr lang="de-DE" dirty="0"/>
                        <a:t>0 bis 50 Mitarbeiter</a:t>
                      </a:r>
                    </a:p>
                  </a:txBody>
                  <a:tcPr/>
                </a:tc>
                <a:tc>
                  <a:txBody>
                    <a:bodyPr/>
                    <a:lstStyle/>
                    <a:p>
                      <a:r>
                        <a:rPr lang="de-DE" dirty="0"/>
                        <a:t>51 bis 200 Mitarbeiter</a:t>
                      </a:r>
                    </a:p>
                  </a:txBody>
                  <a:tcPr/>
                </a:tc>
                <a:tc>
                  <a:txBody>
                    <a:bodyPr/>
                    <a:lstStyle/>
                    <a:p>
                      <a:r>
                        <a:rPr lang="de-DE" dirty="0"/>
                        <a:t>201 bis 1.000 Mitarbeiter</a:t>
                      </a:r>
                    </a:p>
                  </a:txBody>
                  <a:tcPr/>
                </a:tc>
                <a:extLst>
                  <a:ext uri="{0D108BD9-81ED-4DB2-BD59-A6C34878D82A}">
                    <a16:rowId xmlns:a16="http://schemas.microsoft.com/office/drawing/2014/main" val="198603331"/>
                  </a:ext>
                </a:extLst>
              </a:tr>
              <a:tr h="370840">
                <a:tc>
                  <a:txBody>
                    <a:bodyPr/>
                    <a:lstStyle/>
                    <a:p>
                      <a:r>
                        <a:rPr lang="de-DE" dirty="0"/>
                        <a:t>Bauunternehmen</a:t>
                      </a:r>
                    </a:p>
                  </a:txBody>
                  <a:tcPr/>
                </a:tc>
                <a:tc>
                  <a:txBody>
                    <a:bodyPr/>
                    <a:lstStyle/>
                    <a:p>
                      <a:pPr algn="r"/>
                      <a:r>
                        <a:rPr lang="de-DE" dirty="0"/>
                        <a:t>1.544,26 EUR </a:t>
                      </a:r>
                    </a:p>
                  </a:txBody>
                  <a:tcPr anchor="b"/>
                </a:tc>
                <a:tc>
                  <a:txBody>
                    <a:bodyPr/>
                    <a:lstStyle/>
                    <a:p>
                      <a:pPr algn="r"/>
                      <a:r>
                        <a:rPr lang="de-DE" dirty="0"/>
                        <a:t>1.698,68 EUR</a:t>
                      </a:r>
                    </a:p>
                  </a:txBody>
                  <a:tcPr anchor="b"/>
                </a:tc>
                <a:tc>
                  <a:txBody>
                    <a:bodyPr/>
                    <a:lstStyle/>
                    <a:p>
                      <a:pPr algn="r"/>
                      <a:r>
                        <a:rPr lang="de-DE" dirty="0"/>
                        <a:t>2.161,96 EUR</a:t>
                      </a:r>
                    </a:p>
                  </a:txBody>
                  <a:tcPr anchor="b"/>
                </a:tc>
                <a:extLst>
                  <a:ext uri="{0D108BD9-81ED-4DB2-BD59-A6C34878D82A}">
                    <a16:rowId xmlns:a16="http://schemas.microsoft.com/office/drawing/2014/main" val="361194524"/>
                  </a:ext>
                </a:extLst>
              </a:tr>
              <a:tr h="370840">
                <a:tc>
                  <a:txBody>
                    <a:bodyPr/>
                    <a:lstStyle/>
                    <a:p>
                      <a:r>
                        <a:rPr lang="de-DE" dirty="0"/>
                        <a:t>Elektrowarenhandel</a:t>
                      </a:r>
                    </a:p>
                  </a:txBody>
                  <a:tcPr/>
                </a:tc>
                <a:tc>
                  <a:txBody>
                    <a:bodyPr/>
                    <a:lstStyle/>
                    <a:p>
                      <a:pPr algn="r"/>
                      <a:r>
                        <a:rPr lang="de-DE" dirty="0"/>
                        <a:t>1.544,26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1.698,68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2.161,96 EUR</a:t>
                      </a:r>
                    </a:p>
                  </a:txBody>
                  <a:tcPr anchor="b"/>
                </a:tc>
                <a:extLst>
                  <a:ext uri="{0D108BD9-81ED-4DB2-BD59-A6C34878D82A}">
                    <a16:rowId xmlns:a16="http://schemas.microsoft.com/office/drawing/2014/main" val="1566994811"/>
                  </a:ext>
                </a:extLst>
              </a:tr>
              <a:tr h="370840">
                <a:tc>
                  <a:txBody>
                    <a:bodyPr/>
                    <a:lstStyle/>
                    <a:p>
                      <a:r>
                        <a:rPr lang="de-DE" dirty="0"/>
                        <a:t>Spedition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1.544,26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1.698,68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2.161,96 EUR</a:t>
                      </a:r>
                    </a:p>
                  </a:txBody>
                  <a:tcPr anchor="b"/>
                </a:tc>
                <a:extLst>
                  <a:ext uri="{0D108BD9-81ED-4DB2-BD59-A6C34878D82A}">
                    <a16:rowId xmlns:a16="http://schemas.microsoft.com/office/drawing/2014/main" val="927529923"/>
                  </a:ext>
                </a:extLst>
              </a:tr>
            </a:tbl>
          </a:graphicData>
        </a:graphic>
      </p:graphicFrame>
      <p:graphicFrame>
        <p:nvGraphicFramePr>
          <p:cNvPr id="6" name="Tabelle 5">
            <a:extLst>
              <a:ext uri="{FF2B5EF4-FFF2-40B4-BE49-F238E27FC236}">
                <a16:creationId xmlns:a16="http://schemas.microsoft.com/office/drawing/2014/main" id="{BC65D472-E1DC-420C-975E-7538A8728CC1}"/>
              </a:ext>
            </a:extLst>
          </p:cNvPr>
          <p:cNvGraphicFramePr>
            <a:graphicFrameLocks noGrp="1"/>
          </p:cNvGraphicFramePr>
          <p:nvPr>
            <p:extLst>
              <p:ext uri="{D42A27DB-BD31-4B8C-83A1-F6EECF244321}">
                <p14:modId xmlns:p14="http://schemas.microsoft.com/office/powerpoint/2010/main" val="1610791796"/>
              </p:ext>
            </p:extLst>
          </p:nvPr>
        </p:nvGraphicFramePr>
        <p:xfrm>
          <a:off x="364219" y="4722596"/>
          <a:ext cx="11458424" cy="1483360"/>
        </p:xfrm>
        <a:graphic>
          <a:graphicData uri="http://schemas.openxmlformats.org/drawingml/2006/table">
            <a:tbl>
              <a:tblPr firstRow="1" bandRow="1">
                <a:tableStyleId>{5C22544A-7EE6-4342-B048-85BDC9FD1C3A}</a:tableStyleId>
              </a:tblPr>
              <a:tblGrid>
                <a:gridCol w="2864606">
                  <a:extLst>
                    <a:ext uri="{9D8B030D-6E8A-4147-A177-3AD203B41FA5}">
                      <a16:colId xmlns:a16="http://schemas.microsoft.com/office/drawing/2014/main" val="2707218460"/>
                    </a:ext>
                  </a:extLst>
                </a:gridCol>
                <a:gridCol w="2864606">
                  <a:extLst>
                    <a:ext uri="{9D8B030D-6E8A-4147-A177-3AD203B41FA5}">
                      <a16:colId xmlns:a16="http://schemas.microsoft.com/office/drawing/2014/main" val="1383451716"/>
                    </a:ext>
                  </a:extLst>
                </a:gridCol>
                <a:gridCol w="2864606">
                  <a:extLst>
                    <a:ext uri="{9D8B030D-6E8A-4147-A177-3AD203B41FA5}">
                      <a16:colId xmlns:a16="http://schemas.microsoft.com/office/drawing/2014/main" val="1358942159"/>
                    </a:ext>
                  </a:extLst>
                </a:gridCol>
                <a:gridCol w="2864606">
                  <a:extLst>
                    <a:ext uri="{9D8B030D-6E8A-4147-A177-3AD203B41FA5}">
                      <a16:colId xmlns:a16="http://schemas.microsoft.com/office/drawing/2014/main" val="3191505075"/>
                    </a:ext>
                  </a:extLst>
                </a:gridCol>
              </a:tblGrid>
              <a:tr h="370840">
                <a:tc>
                  <a:txBody>
                    <a:bodyPr/>
                    <a:lstStyle/>
                    <a:p>
                      <a:r>
                        <a:rPr lang="de-DE" dirty="0"/>
                        <a:t>GmbH-GF</a:t>
                      </a:r>
                    </a:p>
                  </a:txBody>
                  <a:tcPr/>
                </a:tc>
                <a:tc>
                  <a:txBody>
                    <a:bodyPr/>
                    <a:lstStyle/>
                    <a:p>
                      <a:r>
                        <a:rPr lang="de-DE" dirty="0"/>
                        <a:t>0 bis 50 Mitarbeiter</a:t>
                      </a:r>
                    </a:p>
                  </a:txBody>
                  <a:tcPr/>
                </a:tc>
                <a:tc>
                  <a:txBody>
                    <a:bodyPr/>
                    <a:lstStyle/>
                    <a:p>
                      <a:r>
                        <a:rPr lang="de-DE" dirty="0"/>
                        <a:t>51 bis 200 Mitarbeiter</a:t>
                      </a:r>
                    </a:p>
                  </a:txBody>
                  <a:tcPr/>
                </a:tc>
                <a:tc>
                  <a:txBody>
                    <a:bodyPr/>
                    <a:lstStyle/>
                    <a:p>
                      <a:r>
                        <a:rPr lang="de-DE" dirty="0"/>
                        <a:t>201 bis 1.000 Mitarbeiter</a:t>
                      </a:r>
                    </a:p>
                  </a:txBody>
                  <a:tcPr/>
                </a:tc>
                <a:extLst>
                  <a:ext uri="{0D108BD9-81ED-4DB2-BD59-A6C34878D82A}">
                    <a16:rowId xmlns:a16="http://schemas.microsoft.com/office/drawing/2014/main" val="198603331"/>
                  </a:ext>
                </a:extLst>
              </a:tr>
              <a:tr h="370840">
                <a:tc>
                  <a:txBody>
                    <a:bodyPr/>
                    <a:lstStyle/>
                    <a:p>
                      <a:r>
                        <a:rPr lang="de-DE" dirty="0"/>
                        <a:t>Bauunternehmen</a:t>
                      </a:r>
                    </a:p>
                  </a:txBody>
                  <a:tcPr/>
                </a:tc>
                <a:tc>
                  <a:txBody>
                    <a:bodyPr/>
                    <a:lstStyle/>
                    <a:p>
                      <a:pPr algn="r"/>
                      <a:r>
                        <a:rPr lang="de-DE" dirty="0"/>
                        <a:t>779,93 EUR </a:t>
                      </a:r>
                    </a:p>
                  </a:txBody>
                  <a:tcPr anchor="b"/>
                </a:tc>
                <a:tc>
                  <a:txBody>
                    <a:bodyPr/>
                    <a:lstStyle/>
                    <a:p>
                      <a:pPr algn="r"/>
                      <a:r>
                        <a:rPr lang="de-DE" dirty="0"/>
                        <a:t>857,92 EUR</a:t>
                      </a:r>
                    </a:p>
                  </a:txBody>
                  <a:tcPr anchor="b"/>
                </a:tc>
                <a:tc>
                  <a:txBody>
                    <a:bodyPr/>
                    <a:lstStyle/>
                    <a:p>
                      <a:pPr algn="r"/>
                      <a:r>
                        <a:rPr lang="de-DE" dirty="0"/>
                        <a:t>1.091,90 EUR</a:t>
                      </a:r>
                    </a:p>
                  </a:txBody>
                  <a:tcPr anchor="b"/>
                </a:tc>
                <a:extLst>
                  <a:ext uri="{0D108BD9-81ED-4DB2-BD59-A6C34878D82A}">
                    <a16:rowId xmlns:a16="http://schemas.microsoft.com/office/drawing/2014/main" val="361194524"/>
                  </a:ext>
                </a:extLst>
              </a:tr>
              <a:tr h="370840">
                <a:tc>
                  <a:txBody>
                    <a:bodyPr/>
                    <a:lstStyle/>
                    <a:p>
                      <a:r>
                        <a:rPr lang="de-DE" dirty="0"/>
                        <a:t>Elektrowarenhandel</a:t>
                      </a:r>
                    </a:p>
                  </a:txBody>
                  <a:tcPr/>
                </a:tc>
                <a:tc>
                  <a:txBody>
                    <a:bodyPr/>
                    <a:lstStyle/>
                    <a:p>
                      <a:pPr algn="r"/>
                      <a:r>
                        <a:rPr lang="de-DE" dirty="0"/>
                        <a:t>779,93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857,92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1.091,90 EUR</a:t>
                      </a:r>
                    </a:p>
                  </a:txBody>
                  <a:tcPr anchor="b"/>
                </a:tc>
                <a:extLst>
                  <a:ext uri="{0D108BD9-81ED-4DB2-BD59-A6C34878D82A}">
                    <a16:rowId xmlns:a16="http://schemas.microsoft.com/office/drawing/2014/main" val="1566994811"/>
                  </a:ext>
                </a:extLst>
              </a:tr>
              <a:tr h="370840">
                <a:tc>
                  <a:txBody>
                    <a:bodyPr/>
                    <a:lstStyle/>
                    <a:p>
                      <a:r>
                        <a:rPr lang="de-DE" dirty="0"/>
                        <a:t>Spedition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779,93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857,92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1.091,90 EUR</a:t>
                      </a:r>
                    </a:p>
                  </a:txBody>
                  <a:tcPr anchor="b"/>
                </a:tc>
                <a:extLst>
                  <a:ext uri="{0D108BD9-81ED-4DB2-BD59-A6C34878D82A}">
                    <a16:rowId xmlns:a16="http://schemas.microsoft.com/office/drawing/2014/main" val="927529923"/>
                  </a:ext>
                </a:extLst>
              </a:tr>
            </a:tbl>
          </a:graphicData>
        </a:graphic>
      </p:graphicFrame>
    </p:spTree>
    <p:extLst>
      <p:ext uri="{BB962C8B-B14F-4D97-AF65-F5344CB8AC3E}">
        <p14:creationId xmlns:p14="http://schemas.microsoft.com/office/powerpoint/2010/main" val="4150686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endParaRPr lang="de-DE" sz="2000" b="1" dirty="0"/>
          </a:p>
          <a:p>
            <a:pPr>
              <a:spcBef>
                <a:spcPct val="20000"/>
              </a:spcBef>
              <a:defRPr/>
            </a:pPr>
            <a:endParaRPr lang="de-DE" sz="2000" b="1" dirty="0"/>
          </a:p>
          <a:p>
            <a:pPr>
              <a:spcBef>
                <a:spcPct val="20000"/>
              </a:spcBef>
              <a:defRPr/>
            </a:pPr>
            <a:endParaRPr lang="de-DE" b="1" dirty="0"/>
          </a:p>
          <a:p>
            <a:pPr>
              <a:spcBef>
                <a:spcPct val="20000"/>
              </a:spcBef>
              <a:defRPr/>
            </a:pPr>
            <a:endParaRPr lang="de-DE" sz="2000" b="1" dirty="0"/>
          </a:p>
          <a:p>
            <a:pPr>
              <a:spcBef>
                <a:spcPct val="20000"/>
              </a:spcBef>
              <a:defRPr/>
            </a:pPr>
            <a:endParaRPr lang="de-DE" b="1" dirty="0"/>
          </a:p>
          <a:p>
            <a:pPr>
              <a:spcBef>
                <a:spcPct val="20000"/>
              </a:spcBef>
              <a:defRPr/>
            </a:pPr>
            <a:endParaRPr lang="de-DE" sz="2000" b="1"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Anstellungsvertrags-RS über Manager-RS - Roland</a:t>
            </a:r>
          </a:p>
        </p:txBody>
      </p:sp>
      <p:pic>
        <p:nvPicPr>
          <p:cNvPr id="8" name="Grafik 7">
            <a:extLst>
              <a:ext uri="{FF2B5EF4-FFF2-40B4-BE49-F238E27FC236}">
                <a16:creationId xmlns:a16="http://schemas.microsoft.com/office/drawing/2014/main" id="{B499574C-9051-4736-A3A1-A19F4E88422F}"/>
              </a:ext>
            </a:extLst>
          </p:cNvPr>
          <p:cNvPicPr>
            <a:picLocks noChangeAspect="1"/>
          </p:cNvPicPr>
          <p:nvPr/>
        </p:nvPicPr>
        <p:blipFill>
          <a:blip r:embed="rId2"/>
          <a:stretch>
            <a:fillRect/>
          </a:stretch>
        </p:blipFill>
        <p:spPr>
          <a:xfrm>
            <a:off x="1604624" y="1629996"/>
            <a:ext cx="7475756" cy="4893222"/>
          </a:xfrm>
          <a:prstGeom prst="rect">
            <a:avLst/>
          </a:prstGeom>
        </p:spPr>
      </p:pic>
    </p:spTree>
    <p:extLst>
      <p:ext uri="{BB962C8B-B14F-4D97-AF65-F5344CB8AC3E}">
        <p14:creationId xmlns:p14="http://schemas.microsoft.com/office/powerpoint/2010/main" val="3977126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endParaRPr lang="de-DE" b="1" dirty="0"/>
          </a:p>
          <a:p>
            <a:pPr>
              <a:spcBef>
                <a:spcPct val="20000"/>
              </a:spcBef>
              <a:defRPr/>
            </a:pPr>
            <a:endParaRPr lang="de-DE" b="1" dirty="0"/>
          </a:p>
          <a:p>
            <a:pPr>
              <a:spcBef>
                <a:spcPct val="20000"/>
              </a:spcBef>
              <a:defRPr/>
            </a:pPr>
            <a:endParaRPr lang="de-DE" b="1" dirty="0"/>
          </a:p>
          <a:p>
            <a:pPr>
              <a:spcBef>
                <a:spcPct val="20000"/>
              </a:spcBef>
              <a:defRPr/>
            </a:pPr>
            <a:endParaRPr lang="de-DE" b="1" dirty="0"/>
          </a:p>
          <a:p>
            <a:pPr>
              <a:spcBef>
                <a:spcPct val="20000"/>
              </a:spcBef>
              <a:defRPr/>
            </a:pPr>
            <a:endParaRPr lang="de-DE" b="1" dirty="0"/>
          </a:p>
          <a:p>
            <a:pPr>
              <a:spcBef>
                <a:spcPct val="20000"/>
              </a:spcBef>
              <a:defRPr/>
            </a:pPr>
            <a:endParaRPr lang="de-DE" b="1" dirty="0"/>
          </a:p>
          <a:p>
            <a:pPr>
              <a:spcBef>
                <a:spcPct val="20000"/>
              </a:spcBef>
              <a:defRPr/>
            </a:pPr>
            <a:r>
              <a:rPr lang="de-DE" b="1" dirty="0"/>
              <a:t>Welche rechtlichen Unterschiede ergeben sich auf Seiten der Geschäftsführer im Vergleich mit den „normalen“ Arbeitnehmern/ leitenden Angestellten in Hinblick auf die Beweislast und die Haftung nach dem Grad der Verschuldung?</a:t>
            </a:r>
            <a:endParaRPr lang="de-DE" dirty="0"/>
          </a:p>
          <a:p>
            <a:pPr>
              <a:spcBef>
                <a:spcPct val="20000"/>
              </a:spcBef>
              <a:defRPr/>
            </a:pPr>
            <a:endParaRPr lang="de-DE" sz="2000"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3326952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Wer muss bei Inanspruchnahme des Arbeitnehmers was beweisen?</a:t>
            </a:r>
          </a:p>
          <a:p>
            <a:pPr>
              <a:spcBef>
                <a:spcPct val="20000"/>
              </a:spcBef>
              <a:defRPr/>
            </a:pPr>
            <a:endParaRPr lang="de-DE" b="1" dirty="0"/>
          </a:p>
          <a:p>
            <a:pPr>
              <a:spcBef>
                <a:spcPct val="20000"/>
              </a:spcBef>
              <a:defRPr/>
            </a:pPr>
            <a:r>
              <a:rPr lang="de-DE" dirty="0"/>
              <a:t>Im Nor­mal­fall (nicht Arbeitnehmer) ist zu ver­mu­ten, dass ein ob­jek­ti­ver Pflicht­ver­s­toß auch schuld­haft, d.h. vorsätz­lich oder fahrlässig, be­gan­gen wur­de. Das folgt aus § 278 Abs.1 Satz 2 BGB, wo­nach der Schuld­ner (in dem vom ihm zu be­wei­sen­den Aus­nah­men­fall) nicht er­satz­pflich­tig ist, wenn er "die Pflicht­ver­let­zung nicht zu ver­tre­ten hat". Der Schädi­ger hat da­her im </a:t>
            </a:r>
            <a:r>
              <a:rPr lang="de-DE" b="1" u="sng" dirty="0"/>
              <a:t>Nor­mal­fall</a:t>
            </a:r>
            <a:r>
              <a:rPr lang="de-DE" dirty="0"/>
              <a:t> vor Ge­richt im Scha­dens­er­satz­pro­zess </a:t>
            </a:r>
            <a:r>
              <a:rPr lang="de-DE" b="1" u="sng" dirty="0"/>
              <a:t>sein Nicht-Ver­schul­den zu be­wei­sen</a:t>
            </a:r>
            <a:r>
              <a:rPr lang="de-DE" dirty="0"/>
              <a:t>.</a:t>
            </a:r>
          </a:p>
          <a:p>
            <a:pPr>
              <a:spcBef>
                <a:spcPct val="20000"/>
              </a:spcBef>
              <a:defRPr/>
            </a:pPr>
            <a:endParaRPr lang="de-DE" dirty="0"/>
          </a:p>
          <a:p>
            <a:pPr>
              <a:spcBef>
                <a:spcPct val="20000"/>
              </a:spcBef>
              <a:defRPr/>
            </a:pPr>
            <a:r>
              <a:rPr lang="de-DE" dirty="0"/>
              <a:t>Dem­ge­genüber muss der </a:t>
            </a:r>
            <a:r>
              <a:rPr lang="de-DE" b="1" u="sng" dirty="0"/>
              <a:t>Ar­beit­ge­ber als Geschädig­ter</a:t>
            </a:r>
            <a:r>
              <a:rPr lang="de-DE" dirty="0"/>
              <a:t> An­spruch­stel­ler im Haf­tungs­pro­zess </a:t>
            </a:r>
            <a:r>
              <a:rPr lang="de-DE" b="1" u="sng" dirty="0"/>
              <a:t>be­wei­sen</a:t>
            </a:r>
            <a:r>
              <a:rPr lang="de-DE" dirty="0"/>
              <a:t>, dass der Ar­beit­neh­mer vorsätz­lich oder fahrlässig ge­han­delt hat. Das folgt aus § 619a BGB. Die­se Vor­schrift lau­tet:</a:t>
            </a:r>
          </a:p>
          <a:p>
            <a:pPr>
              <a:spcBef>
                <a:spcPct val="20000"/>
              </a:spcBef>
              <a:defRPr/>
            </a:pPr>
            <a:endParaRPr lang="de-DE" dirty="0"/>
          </a:p>
          <a:p>
            <a:pPr>
              <a:spcBef>
                <a:spcPct val="20000"/>
              </a:spcBef>
              <a:defRPr/>
            </a:pPr>
            <a:r>
              <a:rPr lang="de-DE" dirty="0"/>
              <a:t>"</a:t>
            </a:r>
            <a:r>
              <a:rPr lang="de-DE" i="1" dirty="0"/>
              <a:t>Ab­wei­chend von § 280 Abs.1 hat der Ar­beit­neh­mer dem Ar­beit­ge­ber Er­satz für den aus der Ver­let­zung ei­ner Pflicht aus dem Ar­beits­verhält­nis ent­ste­hen­den Scha­den nur zu leis­ten, wenn er die Pflicht­ver­let­zung zu ver­tre­ten hat</a:t>
            </a:r>
            <a:r>
              <a:rPr lang="de-DE" dirty="0"/>
              <a:t>."</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358673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Wie be­schränkt die Recht­spre­chung die Haf­tung als Ar­beit­neh­mer/leitender Angestellter?</a:t>
            </a:r>
          </a:p>
          <a:p>
            <a:pPr>
              <a:spcBef>
                <a:spcPct val="20000"/>
              </a:spcBef>
              <a:defRPr/>
            </a:pPr>
            <a:endParaRPr lang="de-DE" dirty="0"/>
          </a:p>
          <a:p>
            <a:pPr>
              <a:spcBef>
                <a:spcPct val="20000"/>
              </a:spcBef>
              <a:defRPr/>
            </a:pPr>
            <a:endParaRPr lang="de-DE"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graphicFrame>
        <p:nvGraphicFramePr>
          <p:cNvPr id="5" name="Diagramm 4">
            <a:extLst>
              <a:ext uri="{FF2B5EF4-FFF2-40B4-BE49-F238E27FC236}">
                <a16:creationId xmlns:a16="http://schemas.microsoft.com/office/drawing/2014/main" id="{AD51E8B0-62F8-4F38-B645-49C300006034}"/>
              </a:ext>
            </a:extLst>
          </p:cNvPr>
          <p:cNvGraphicFramePr/>
          <p:nvPr/>
        </p:nvGraphicFramePr>
        <p:xfrm>
          <a:off x="2880000" y="2376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90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Wer muss bei Inanspruchnahme des Geschäftsführers was beweisen?</a:t>
            </a:r>
          </a:p>
          <a:p>
            <a:pPr>
              <a:spcBef>
                <a:spcPct val="20000"/>
              </a:spcBef>
              <a:defRPr/>
            </a:pPr>
            <a:endParaRPr lang="de-DE" b="1" dirty="0"/>
          </a:p>
          <a:p>
            <a:pPr>
              <a:spcBef>
                <a:spcPct val="20000"/>
              </a:spcBef>
              <a:defRPr/>
            </a:pPr>
            <a:r>
              <a:rPr lang="de-DE" dirty="0"/>
              <a:t>Nach Ansicht des BGH obliegt einer GmbH in einem Rechtsstreit um Schadensersatzansprüche gegen ihren Geschäftsführer die Darlegungs- und Beweislast </a:t>
            </a:r>
            <a:r>
              <a:rPr lang="de-DE" b="1" u="sng" dirty="0"/>
              <a:t>nur</a:t>
            </a:r>
            <a:r>
              <a:rPr lang="de-DE" dirty="0"/>
              <a:t> bezüglich der Frage, ob und in welcher Höhe der Gesellschaft durch ein Fehlverhalten des Geschäftsführers in dessen Pflichtenkreis ein Schaden entstanden ist.</a:t>
            </a:r>
          </a:p>
          <a:p>
            <a:pPr>
              <a:spcBef>
                <a:spcPct val="20000"/>
              </a:spcBef>
              <a:defRPr/>
            </a:pPr>
            <a:endParaRPr lang="de-DE" dirty="0"/>
          </a:p>
          <a:p>
            <a:pPr>
              <a:spcBef>
                <a:spcPct val="20000"/>
              </a:spcBef>
              <a:defRPr/>
            </a:pPr>
            <a:r>
              <a:rPr lang="de-DE" dirty="0"/>
              <a:t>Dabei kann die Gesellschaft ihrer Darlegungs- und Beweislast im Einzelfall sogar auch genügen, wenn sie ihre Behauptungen lediglich auf </a:t>
            </a:r>
            <a:r>
              <a:rPr lang="de-DE" b="1" u="sng" dirty="0"/>
              <a:t>vermutete Tatsachen</a:t>
            </a:r>
            <a:r>
              <a:rPr lang="de-DE" dirty="0"/>
              <a:t> stütz, sofern für die Vermutungen der Gesellschaft zumindest greifbare Anhaltspunkte vorhanden sind. Grund für diese Beweiserleichterung zugunsten der Gesellschaft ist nach Auffassung des BGH, dass die Gesellschaft andernfalls im Hinblick auf Tatsachen, die allein den Einflussbereich der Geschäftsführung betreffen, regelmäßig in Beweisnot käme.</a:t>
            </a:r>
          </a:p>
          <a:p>
            <a:pPr>
              <a:spcBef>
                <a:spcPct val="20000"/>
              </a:spcBef>
              <a:defRPr/>
            </a:pPr>
            <a:endParaRPr lang="de-DE" dirty="0"/>
          </a:p>
          <a:p>
            <a:pPr>
              <a:spcBef>
                <a:spcPct val="20000"/>
              </a:spcBef>
              <a:defRPr/>
            </a:pPr>
            <a:r>
              <a:rPr lang="de-DE" dirty="0"/>
              <a:t>-&gt; </a:t>
            </a:r>
            <a:r>
              <a:rPr lang="de-DE" b="1" u="sng" dirty="0">
                <a:solidFill>
                  <a:srgbClr val="FF0000"/>
                </a:solidFill>
              </a:rPr>
              <a:t>Beweislastumkehr</a:t>
            </a:r>
            <a:r>
              <a:rPr lang="de-DE" dirty="0"/>
              <a:t> zu Ungunsten des GF, </a:t>
            </a:r>
            <a:r>
              <a:rPr lang="de-DE" b="1" u="sng" dirty="0">
                <a:solidFill>
                  <a:srgbClr val="FF0000"/>
                </a:solidFill>
              </a:rPr>
              <a:t>er muss sich entlasten</a:t>
            </a:r>
            <a:r>
              <a:rPr lang="de-DE" dirty="0"/>
              <a:t>!</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210441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Wie be­schränkt die Recht­spre­chung die Haf­tung des Geschäftsführers?</a:t>
            </a:r>
          </a:p>
          <a:p>
            <a:pPr>
              <a:spcBef>
                <a:spcPct val="20000"/>
              </a:spcBef>
              <a:defRPr/>
            </a:pPr>
            <a:endParaRPr lang="de-DE" b="1" dirty="0"/>
          </a:p>
          <a:p>
            <a:pPr>
              <a:spcBef>
                <a:spcPct val="20000"/>
              </a:spcBef>
              <a:defRPr/>
            </a:pPr>
            <a:endParaRPr lang="de-DE" b="1" dirty="0"/>
          </a:p>
          <a:p>
            <a:pPr>
              <a:spcBef>
                <a:spcPct val="20000"/>
              </a:spcBef>
              <a:defRPr/>
            </a:pPr>
            <a:endParaRPr lang="de-DE" b="1" dirty="0"/>
          </a:p>
          <a:p>
            <a:pPr algn="ctr">
              <a:spcBef>
                <a:spcPct val="20000"/>
              </a:spcBef>
              <a:defRPr/>
            </a:pPr>
            <a:r>
              <a:rPr lang="de-DE" sz="11500" b="1" dirty="0"/>
              <a:t>Gar nicht!</a:t>
            </a:r>
          </a:p>
          <a:p>
            <a:pPr>
              <a:spcBef>
                <a:spcPct val="20000"/>
              </a:spcBef>
              <a:defRPr/>
            </a:pPr>
            <a:endParaRPr lang="de-DE"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413342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dirty="0"/>
              <a:t>Haftung immer persönlich, gesamtschuldnerisch und </a:t>
            </a:r>
            <a:r>
              <a:rPr lang="de-DE" b="1" u="sng" dirty="0">
                <a:solidFill>
                  <a:srgbClr val="FF0000"/>
                </a:solidFill>
              </a:rPr>
              <a:t>unbegrenzt!</a:t>
            </a:r>
            <a:endParaRPr lang="de-DE" b="1" dirty="0"/>
          </a:p>
          <a:p>
            <a:pPr>
              <a:spcBef>
                <a:spcPct val="20000"/>
              </a:spcBef>
              <a:defRPr/>
            </a:pPr>
            <a:endParaRPr lang="de-DE" b="1" dirty="0"/>
          </a:p>
          <a:p>
            <a:pPr>
              <a:spcBef>
                <a:spcPct val="20000"/>
              </a:spcBef>
              <a:defRPr/>
            </a:pPr>
            <a:endParaRPr lang="de-DE" b="1" dirty="0"/>
          </a:p>
          <a:p>
            <a:pPr>
              <a:spcBef>
                <a:spcPct val="20000"/>
              </a:spcBef>
              <a:defRPr/>
            </a:pPr>
            <a:endParaRPr lang="de-DE"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graphicFrame>
        <p:nvGraphicFramePr>
          <p:cNvPr id="5" name="Diagramm 4">
            <a:extLst>
              <a:ext uri="{FF2B5EF4-FFF2-40B4-BE49-F238E27FC236}">
                <a16:creationId xmlns:a16="http://schemas.microsoft.com/office/drawing/2014/main" id="{5801CC49-7A64-46DD-AE6F-EE4B68F122A0}"/>
              </a:ext>
            </a:extLst>
          </p:cNvPr>
          <p:cNvGraphicFramePr/>
          <p:nvPr/>
        </p:nvGraphicFramePr>
        <p:xfrm>
          <a:off x="2880000" y="2376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274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r>
              <a:rPr lang="de-DE" dirty="0"/>
              <a:t>15</a:t>
            </a:r>
          </a:p>
        </p:txBody>
      </p:sp>
      <p:sp>
        <p:nvSpPr>
          <p:cNvPr id="6" name="Textfeld 5"/>
          <p:cNvSpPr txBox="1"/>
          <p:nvPr/>
        </p:nvSpPr>
        <p:spPr>
          <a:xfrm>
            <a:off x="7069845" y="1613648"/>
            <a:ext cx="4176712" cy="5016758"/>
          </a:xfrm>
          <a:prstGeom prst="rect">
            <a:avLst/>
          </a:prstGeom>
          <a:noFill/>
        </p:spPr>
        <p:txBody>
          <a:bodyPr>
            <a:spAutoFit/>
          </a:bodyPr>
          <a:lstStyle/>
          <a:p>
            <a:pPr algn="just" eaLnBrk="1" hangingPunct="1">
              <a:spcAft>
                <a:spcPts val="300"/>
              </a:spcAft>
              <a:defRPr/>
            </a:pPr>
            <a:r>
              <a:rPr lang="de-DE" sz="1000" b="1" u="sng" dirty="0">
                <a:solidFill>
                  <a:srgbClr val="1D2D4B"/>
                </a:solidFill>
                <a:latin typeface="Arial" charset="0"/>
              </a:rPr>
              <a:t>Dolus directus 1. Grades (Vorsatz)</a:t>
            </a:r>
            <a:endParaRPr lang="de-DE" sz="1000" u="sng" dirty="0">
              <a:solidFill>
                <a:srgbClr val="1D2D4B"/>
              </a:solidFill>
              <a:latin typeface="Arial" charset="0"/>
            </a:endParaRPr>
          </a:p>
          <a:p>
            <a:pPr algn="just" eaLnBrk="1" hangingPunct="1">
              <a:defRPr/>
            </a:pPr>
            <a:r>
              <a:rPr lang="de-DE" sz="1000" dirty="0">
                <a:solidFill>
                  <a:srgbClr val="1D2D4B"/>
                </a:solidFill>
                <a:latin typeface="Arial" charset="0"/>
              </a:rPr>
              <a:t>Man kennt die Schadensfolge und will den Eintritt des Schadens. Der Vorsatz bezieht sich insbesondere auf die </a:t>
            </a:r>
            <a:r>
              <a:rPr lang="de-DE" sz="1000" b="1" dirty="0">
                <a:solidFill>
                  <a:srgbClr val="1D2D4B"/>
                </a:solidFill>
                <a:latin typeface="Arial" charset="0"/>
              </a:rPr>
              <a:t>Schadensfolge</a:t>
            </a:r>
            <a:r>
              <a:rPr lang="de-DE" sz="1000" dirty="0">
                <a:solidFill>
                  <a:srgbClr val="1D2D4B"/>
                </a:solidFill>
                <a:latin typeface="Arial" charset="0"/>
              </a:rPr>
              <a:t>.</a:t>
            </a:r>
          </a:p>
          <a:p>
            <a:pPr algn="just" eaLnBrk="1" hangingPunct="1">
              <a:spcBef>
                <a:spcPts val="600"/>
              </a:spcBef>
              <a:spcAft>
                <a:spcPts val="300"/>
              </a:spcAft>
              <a:defRPr/>
            </a:pPr>
            <a:r>
              <a:rPr lang="de-DE" sz="1000" b="1" u="sng" dirty="0">
                <a:solidFill>
                  <a:srgbClr val="1D2D4B"/>
                </a:solidFill>
                <a:latin typeface="Arial" charset="0"/>
              </a:rPr>
              <a:t>Dolus directus 2. Grades (Wissentlichkeit)</a:t>
            </a:r>
            <a:endParaRPr lang="de-DE" sz="1000" u="sng" dirty="0">
              <a:solidFill>
                <a:srgbClr val="1D2D4B"/>
              </a:solidFill>
              <a:latin typeface="Arial" charset="0"/>
            </a:endParaRPr>
          </a:p>
          <a:p>
            <a:pPr algn="just" eaLnBrk="1" hangingPunct="1">
              <a:defRPr/>
            </a:pPr>
            <a:r>
              <a:rPr lang="de-DE" sz="1000" dirty="0">
                <a:solidFill>
                  <a:srgbClr val="1D2D4B"/>
                </a:solidFill>
                <a:latin typeface="Arial" charset="0"/>
              </a:rPr>
              <a:t>Man kennt die Schadensfolge und weiß, dass der Schaden mit Sicherheit eintreten wird. Der Vorsatz selbst bezieht sich aber nicht auf die Schadensfolge, sondern auf die </a:t>
            </a:r>
            <a:r>
              <a:rPr lang="de-DE" sz="1000" b="1" dirty="0">
                <a:solidFill>
                  <a:srgbClr val="1D2D4B"/>
                </a:solidFill>
                <a:latin typeface="Arial" charset="0"/>
              </a:rPr>
              <a:t>schadenstiftende Handlung</a:t>
            </a:r>
            <a:r>
              <a:rPr lang="de-DE" sz="1000" dirty="0">
                <a:solidFill>
                  <a:srgbClr val="1D2D4B"/>
                </a:solidFill>
                <a:latin typeface="Arial" charset="0"/>
              </a:rPr>
              <a:t>.</a:t>
            </a:r>
          </a:p>
          <a:p>
            <a:pPr algn="just" eaLnBrk="1" hangingPunct="1">
              <a:spcBef>
                <a:spcPts val="600"/>
              </a:spcBef>
              <a:spcAft>
                <a:spcPts val="300"/>
              </a:spcAft>
              <a:defRPr/>
            </a:pPr>
            <a:r>
              <a:rPr lang="de-DE" sz="1000" b="1" u="sng" dirty="0">
                <a:solidFill>
                  <a:srgbClr val="1D2D4B"/>
                </a:solidFill>
                <a:latin typeface="Arial" charset="0"/>
              </a:rPr>
              <a:t>Dolus eventualis (bedingter Vorsatz)</a:t>
            </a:r>
          </a:p>
          <a:p>
            <a:pPr algn="just" eaLnBrk="1" hangingPunct="1">
              <a:defRPr/>
            </a:pPr>
            <a:r>
              <a:rPr lang="de-DE" sz="1000" dirty="0">
                <a:solidFill>
                  <a:srgbClr val="1D2D4B"/>
                </a:solidFill>
                <a:latin typeface="Arial" charset="0"/>
              </a:rPr>
              <a:t>Man kennt die Schadensfolge und hält den Eintritt für möglich (will den Schaden als solchen aber nicht). Dennoch nimmt man die mögliche Schadensfolge </a:t>
            </a:r>
            <a:r>
              <a:rPr lang="de-DE" sz="1000" b="1" dirty="0">
                <a:solidFill>
                  <a:srgbClr val="1D2D4B"/>
                </a:solidFill>
                <a:latin typeface="Arial" charset="0"/>
              </a:rPr>
              <a:t>billigend in Kauf</a:t>
            </a:r>
            <a:r>
              <a:rPr lang="de-DE" sz="1000" dirty="0">
                <a:solidFill>
                  <a:srgbClr val="1D2D4B"/>
                </a:solidFill>
                <a:latin typeface="Arial" charset="0"/>
              </a:rPr>
              <a:t>, um ein bestimmtes Ziel (Handeln) zu erreichen.</a:t>
            </a:r>
          </a:p>
          <a:p>
            <a:pPr algn="just" eaLnBrk="1" hangingPunct="1">
              <a:spcBef>
                <a:spcPts val="600"/>
              </a:spcBef>
              <a:spcAft>
                <a:spcPts val="300"/>
              </a:spcAft>
              <a:defRPr/>
            </a:pPr>
            <a:r>
              <a:rPr lang="de-DE" sz="1000" b="1" u="sng" dirty="0">
                <a:solidFill>
                  <a:srgbClr val="1D2D4B"/>
                </a:solidFill>
                <a:latin typeface="Arial" charset="0"/>
              </a:rPr>
              <a:t>Bewusste Fahrlässigkeit</a:t>
            </a:r>
          </a:p>
          <a:p>
            <a:pPr algn="just" eaLnBrk="1" hangingPunct="1">
              <a:defRPr/>
            </a:pPr>
            <a:r>
              <a:rPr lang="de-DE" sz="1000" dirty="0">
                <a:solidFill>
                  <a:srgbClr val="1D2D4B"/>
                </a:solidFill>
                <a:latin typeface="Arial" charset="0"/>
              </a:rPr>
              <a:t>Man kennt die Schadensfolge, ist aber davon überzeugt, dass der Schaden mit überwiegender Wahrscheinlichkeit nicht eintreten wird. Man begeht die Handlung </a:t>
            </a:r>
            <a:r>
              <a:rPr lang="de-DE" sz="1000" b="1" dirty="0">
                <a:solidFill>
                  <a:srgbClr val="1D2D4B"/>
                </a:solidFill>
                <a:latin typeface="Arial" charset="0"/>
              </a:rPr>
              <a:t>trotz positiver Kenntnis</a:t>
            </a:r>
            <a:r>
              <a:rPr lang="de-DE" sz="1000" dirty="0">
                <a:solidFill>
                  <a:srgbClr val="1D2D4B"/>
                </a:solidFill>
                <a:latin typeface="Arial" charset="0"/>
              </a:rPr>
              <a:t> der möglichen Schadensfolge.</a:t>
            </a:r>
          </a:p>
          <a:p>
            <a:pPr algn="just" eaLnBrk="1" hangingPunct="1">
              <a:spcBef>
                <a:spcPts val="600"/>
              </a:spcBef>
              <a:spcAft>
                <a:spcPts val="300"/>
              </a:spcAft>
              <a:defRPr/>
            </a:pPr>
            <a:r>
              <a:rPr lang="de-DE" sz="1000" b="1" u="sng" dirty="0">
                <a:solidFill>
                  <a:srgbClr val="1D2D4B"/>
                </a:solidFill>
                <a:latin typeface="Arial" charset="0"/>
              </a:rPr>
              <a:t>Grobe Fahrlässigkeit</a:t>
            </a:r>
          </a:p>
          <a:p>
            <a:pPr algn="just" eaLnBrk="1" hangingPunct="1">
              <a:defRPr/>
            </a:pPr>
            <a:r>
              <a:rPr lang="de-DE" sz="1000" dirty="0">
                <a:solidFill>
                  <a:srgbClr val="1D2D4B"/>
                </a:solidFill>
                <a:latin typeface="Arial" charset="0"/>
              </a:rPr>
              <a:t>Man kennt die Schadensfolge nicht und will sie nicht. Bei Würdigung aller objektiver und subjektiver Umstände hätte man jedoch die Schadensfolge kennen müssen. Man lässt die im Verkehr erforderliche Sorgfalt </a:t>
            </a:r>
            <a:r>
              <a:rPr lang="de-DE" sz="1000" b="1" dirty="0">
                <a:solidFill>
                  <a:srgbClr val="1D2D4B"/>
                </a:solidFill>
                <a:latin typeface="Arial" charset="0"/>
              </a:rPr>
              <a:t>in besonders hohem Maße außer Acht</a:t>
            </a:r>
            <a:r>
              <a:rPr lang="de-DE" sz="1000" dirty="0">
                <a:solidFill>
                  <a:srgbClr val="1D2D4B"/>
                </a:solidFill>
                <a:latin typeface="Arial" charset="0"/>
              </a:rPr>
              <a:t> (§ 276 BGB </a:t>
            </a:r>
            <a:r>
              <a:rPr lang="de-DE" sz="1000" spc="50" dirty="0">
                <a:solidFill>
                  <a:srgbClr val="1D2D4B"/>
                </a:solidFill>
                <a:latin typeface="Arial" charset="0"/>
              </a:rPr>
              <a:t>i.V.m.</a:t>
            </a:r>
            <a:r>
              <a:rPr lang="de-DE" sz="1000" dirty="0">
                <a:solidFill>
                  <a:srgbClr val="1D2D4B"/>
                </a:solidFill>
                <a:latin typeface="Arial" charset="0"/>
              </a:rPr>
              <a:t> höchstrichterlicher Rechtsprechung).</a:t>
            </a:r>
          </a:p>
          <a:p>
            <a:pPr algn="just" eaLnBrk="1" hangingPunct="1">
              <a:spcBef>
                <a:spcPts val="600"/>
              </a:spcBef>
              <a:spcAft>
                <a:spcPts val="300"/>
              </a:spcAft>
              <a:defRPr/>
            </a:pPr>
            <a:r>
              <a:rPr lang="de-DE" sz="1000" b="1" u="sng" dirty="0">
                <a:solidFill>
                  <a:srgbClr val="1D2D4B"/>
                </a:solidFill>
                <a:latin typeface="Arial" charset="0"/>
              </a:rPr>
              <a:t>Leichte Fahrlässigkeit</a:t>
            </a:r>
          </a:p>
          <a:p>
            <a:pPr algn="just" eaLnBrk="1" hangingPunct="1">
              <a:defRPr/>
            </a:pPr>
            <a:r>
              <a:rPr lang="de-DE" sz="1000" dirty="0">
                <a:solidFill>
                  <a:srgbClr val="1D2D4B"/>
                </a:solidFill>
                <a:latin typeface="Arial" charset="0"/>
              </a:rPr>
              <a:t>Man kennt die Schadensfolge nicht und will sie nicht. Bei Würdigung aller objektiver und subjektiver Umstände hätte man jedoch die Schadensfolge kennen müssen. Man lässt die im Verkehr erforderliche Sorgfalt </a:t>
            </a:r>
            <a:r>
              <a:rPr lang="de-DE" sz="1000" b="1" dirty="0">
                <a:solidFill>
                  <a:srgbClr val="1D2D4B"/>
                </a:solidFill>
                <a:latin typeface="Arial" charset="0"/>
              </a:rPr>
              <a:t>außer Acht</a:t>
            </a:r>
            <a:r>
              <a:rPr lang="de-DE" sz="1000" dirty="0">
                <a:solidFill>
                  <a:srgbClr val="1D2D4B"/>
                </a:solidFill>
                <a:latin typeface="Arial" charset="0"/>
              </a:rPr>
              <a:t> (§ 276 BGB).</a:t>
            </a:r>
          </a:p>
        </p:txBody>
      </p:sp>
      <p:cxnSp>
        <p:nvCxnSpPr>
          <p:cNvPr id="8" name="Gerade Verbindung 5"/>
          <p:cNvCxnSpPr>
            <a:cxnSpLocks noChangeShapeType="1"/>
          </p:cNvCxnSpPr>
          <p:nvPr/>
        </p:nvCxnSpPr>
        <p:spPr bwMode="auto">
          <a:xfrm>
            <a:off x="6746504" y="1590093"/>
            <a:ext cx="0" cy="5040313"/>
          </a:xfrm>
          <a:prstGeom prst="line">
            <a:avLst/>
          </a:prstGeom>
          <a:noFill/>
          <a:ln w="25400" algn="ctr">
            <a:solidFill>
              <a:srgbClr val="1D2D4B"/>
            </a:solidFill>
            <a:round/>
            <a:headEnd/>
            <a:tailEnd/>
          </a:ln>
          <a:extLst>
            <a:ext uri="{909E8E84-426E-40DD-AFC4-6F175D3DCCD1}">
              <a14:hiddenFill xmlns:a14="http://schemas.microsoft.com/office/drawing/2010/main">
                <a:noFill/>
              </a14:hiddenFill>
            </a:ext>
          </a:extLst>
        </p:spPr>
      </p:cxnSp>
      <p:graphicFrame>
        <p:nvGraphicFramePr>
          <p:cNvPr id="3" name="Diagramm 2"/>
          <p:cNvGraphicFramePr>
            <a:graphicFrameLocks/>
          </p:cNvGraphicFramePr>
          <p:nvPr/>
        </p:nvGraphicFramePr>
        <p:xfrm>
          <a:off x="227052" y="1530913"/>
          <a:ext cx="6407211" cy="5099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Gerade Verbindung mit Pfeil 8"/>
          <p:cNvCxnSpPr/>
          <p:nvPr/>
        </p:nvCxnSpPr>
        <p:spPr>
          <a:xfrm flipH="1" flipV="1">
            <a:off x="3696511" y="1613648"/>
            <a:ext cx="2937753" cy="4738509"/>
          </a:xfrm>
          <a:prstGeom prst="straightConnector1">
            <a:avLst/>
          </a:prstGeom>
          <a:ln w="25400">
            <a:solidFill>
              <a:srgbClr val="1D2D4B"/>
            </a:solidFill>
            <a:tailEnd type="triangle"/>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rot="3539430">
            <a:off x="4253943" y="3686784"/>
            <a:ext cx="2428870" cy="253916"/>
          </a:xfrm>
          <a:prstGeom prst="rect">
            <a:avLst/>
          </a:prstGeom>
          <a:noFill/>
        </p:spPr>
        <p:txBody>
          <a:bodyPr wrap="none" rtlCol="0">
            <a:spAutoFit/>
          </a:bodyPr>
          <a:lstStyle/>
          <a:p>
            <a:r>
              <a:rPr lang="de-DE" sz="1050" b="1" dirty="0"/>
              <a:t>Ein immer enger werdender Begriff</a:t>
            </a:r>
          </a:p>
        </p:txBody>
      </p:sp>
      <p:sp>
        <p:nvSpPr>
          <p:cNvPr id="13" name="Textfeld 12"/>
          <p:cNvSpPr txBox="1"/>
          <p:nvPr/>
        </p:nvSpPr>
        <p:spPr>
          <a:xfrm>
            <a:off x="365475" y="1689116"/>
            <a:ext cx="2313454" cy="415498"/>
          </a:xfrm>
          <a:prstGeom prst="rect">
            <a:avLst/>
          </a:prstGeom>
          <a:noFill/>
        </p:spPr>
        <p:txBody>
          <a:bodyPr wrap="none" rtlCol="0">
            <a:spAutoFit/>
          </a:bodyPr>
          <a:lstStyle/>
          <a:p>
            <a:r>
              <a:rPr lang="de-DE" sz="1050" dirty="0">
                <a:solidFill>
                  <a:srgbClr val="1D2D4B"/>
                </a:solidFill>
              </a:rPr>
              <a:t>Ausschluss des direkten Vorsatzes </a:t>
            </a:r>
          </a:p>
          <a:p>
            <a:r>
              <a:rPr lang="de-DE" sz="1050" dirty="0">
                <a:solidFill>
                  <a:srgbClr val="1D2D4B"/>
                </a:solidFill>
              </a:rPr>
              <a:t>lässt </a:t>
            </a:r>
            <a:r>
              <a:rPr lang="de-DE" sz="1050" dirty="0" err="1">
                <a:solidFill>
                  <a:srgbClr val="1D2D4B"/>
                </a:solidFill>
              </a:rPr>
              <a:t>Wissentlichkeit</a:t>
            </a:r>
            <a:r>
              <a:rPr lang="de-DE" sz="1050" dirty="0">
                <a:solidFill>
                  <a:srgbClr val="1D2D4B"/>
                </a:solidFill>
              </a:rPr>
              <a:t> zu</a:t>
            </a:r>
          </a:p>
        </p:txBody>
      </p:sp>
      <p:sp>
        <p:nvSpPr>
          <p:cNvPr id="14" name="Textfeld 13"/>
          <p:cNvSpPr txBox="1"/>
          <p:nvPr/>
        </p:nvSpPr>
        <p:spPr>
          <a:xfrm>
            <a:off x="365475" y="2538969"/>
            <a:ext cx="2149948" cy="415498"/>
          </a:xfrm>
          <a:prstGeom prst="rect">
            <a:avLst/>
          </a:prstGeom>
          <a:noFill/>
        </p:spPr>
        <p:txBody>
          <a:bodyPr wrap="none" rtlCol="0">
            <a:spAutoFit/>
          </a:bodyPr>
          <a:lstStyle/>
          <a:p>
            <a:r>
              <a:rPr lang="de-DE" sz="1050" dirty="0" err="1">
                <a:solidFill>
                  <a:srgbClr val="1D2D4B"/>
                </a:solidFill>
              </a:rPr>
              <a:t>Wissentlichkeitsausschluss</a:t>
            </a:r>
            <a:r>
              <a:rPr lang="de-DE" sz="1050" dirty="0">
                <a:solidFill>
                  <a:srgbClr val="1D2D4B"/>
                </a:solidFill>
              </a:rPr>
              <a:t> greift</a:t>
            </a:r>
          </a:p>
          <a:p>
            <a:r>
              <a:rPr lang="de-DE" sz="1050" dirty="0">
                <a:solidFill>
                  <a:srgbClr val="1D2D4B"/>
                </a:solidFill>
              </a:rPr>
              <a:t>bereits ab dem 2. Grad</a:t>
            </a:r>
          </a:p>
        </p:txBody>
      </p:sp>
      <p:sp>
        <p:nvSpPr>
          <p:cNvPr id="15" name="Textfeld 14"/>
          <p:cNvSpPr txBox="1"/>
          <p:nvPr/>
        </p:nvSpPr>
        <p:spPr>
          <a:xfrm>
            <a:off x="365475" y="3320422"/>
            <a:ext cx="1755609" cy="577081"/>
          </a:xfrm>
          <a:prstGeom prst="rect">
            <a:avLst/>
          </a:prstGeom>
          <a:noFill/>
        </p:spPr>
        <p:txBody>
          <a:bodyPr wrap="none" rtlCol="0">
            <a:spAutoFit/>
          </a:bodyPr>
          <a:lstStyle/>
          <a:p>
            <a:r>
              <a:rPr lang="de-DE" sz="1050" dirty="0">
                <a:solidFill>
                  <a:srgbClr val="1D2D4B"/>
                </a:solidFill>
              </a:rPr>
              <a:t>Teilweise ausgeschlossen</a:t>
            </a:r>
          </a:p>
          <a:p>
            <a:r>
              <a:rPr lang="de-DE" sz="1050" dirty="0">
                <a:solidFill>
                  <a:srgbClr val="1D2D4B"/>
                </a:solidFill>
              </a:rPr>
              <a:t>wenn im Zusammenhang</a:t>
            </a:r>
          </a:p>
          <a:p>
            <a:r>
              <a:rPr lang="de-DE" sz="1050" dirty="0">
                <a:solidFill>
                  <a:srgbClr val="1D2D4B"/>
                </a:solidFill>
              </a:rPr>
              <a:t>mit einer Straftat</a:t>
            </a:r>
          </a:p>
        </p:txBody>
      </p:sp>
      <p:sp>
        <p:nvSpPr>
          <p:cNvPr id="16" name="Titel 3">
            <a:extLst>
              <a:ext uri="{FF2B5EF4-FFF2-40B4-BE49-F238E27FC236}">
                <a16:creationId xmlns:a16="http://schemas.microsoft.com/office/drawing/2014/main" id="{B76535FC-DFD5-4AB7-BF42-FE8AB8811BCE}"/>
              </a:ext>
            </a:extLst>
          </p:cNvPr>
          <p:cNvSpPr>
            <a:spLocks noGrp="1"/>
          </p:cNvSpPr>
          <p:nvPr>
            <p:ph type="title"/>
          </p:nvPr>
        </p:nvSpPr>
        <p:spPr>
          <a:xfrm>
            <a:off x="364220" y="370203"/>
            <a:ext cx="10314206" cy="1325563"/>
          </a:xfrm>
        </p:spPr>
        <p:txBody>
          <a:bodyPr/>
          <a:lstStyle/>
          <a:p>
            <a:r>
              <a:rPr lang="de-DE" dirty="0"/>
              <a:t>VERSCHULDUNGSGRADE 	</a:t>
            </a:r>
          </a:p>
        </p:txBody>
      </p:sp>
    </p:spTree>
    <p:extLst>
      <p:ext uri="{BB962C8B-B14F-4D97-AF65-F5344CB8AC3E}">
        <p14:creationId xmlns:p14="http://schemas.microsoft.com/office/powerpoint/2010/main" val="1273061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endParaRPr lang="de-DE" dirty="0"/>
          </a:p>
          <a:p>
            <a:pPr>
              <a:spcBef>
                <a:spcPct val="20000"/>
              </a:spcBef>
              <a:defRPr/>
            </a:pPr>
            <a:endParaRPr lang="de-DE" sz="2000" dirty="0"/>
          </a:p>
          <a:p>
            <a:endParaRPr lang="de-DE"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Exkurs: Verteilung der Rechtsformen in Deutschland</a:t>
            </a:r>
          </a:p>
        </p:txBody>
      </p:sp>
      <p:pic>
        <p:nvPicPr>
          <p:cNvPr id="6" name="Grafik 5">
            <a:extLst>
              <a:ext uri="{FF2B5EF4-FFF2-40B4-BE49-F238E27FC236}">
                <a16:creationId xmlns:a16="http://schemas.microsoft.com/office/drawing/2014/main" id="{BDE51897-82DD-46AE-A2C5-59F585F917D5}"/>
              </a:ext>
            </a:extLst>
          </p:cNvPr>
          <p:cNvPicPr>
            <a:picLocks noChangeAspect="1"/>
          </p:cNvPicPr>
          <p:nvPr/>
        </p:nvPicPr>
        <p:blipFill>
          <a:blip r:embed="rId2"/>
          <a:stretch>
            <a:fillRect/>
          </a:stretch>
        </p:blipFill>
        <p:spPr>
          <a:xfrm>
            <a:off x="328612" y="1504195"/>
            <a:ext cx="9632957" cy="4796592"/>
          </a:xfrm>
          <a:prstGeom prst="rect">
            <a:avLst/>
          </a:prstGeom>
        </p:spPr>
      </p:pic>
    </p:spTree>
    <p:extLst>
      <p:ext uri="{BB962C8B-B14F-4D97-AF65-F5344CB8AC3E}">
        <p14:creationId xmlns:p14="http://schemas.microsoft.com/office/powerpoint/2010/main" val="146955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r>
              <a:rPr lang="de-DE" dirty="0"/>
              <a:t>15</a:t>
            </a:r>
          </a:p>
        </p:txBody>
      </p:sp>
      <p:cxnSp>
        <p:nvCxnSpPr>
          <p:cNvPr id="8" name="Gerade Verbindung 5"/>
          <p:cNvCxnSpPr>
            <a:cxnSpLocks noChangeShapeType="1"/>
          </p:cNvCxnSpPr>
          <p:nvPr/>
        </p:nvCxnSpPr>
        <p:spPr bwMode="auto">
          <a:xfrm>
            <a:off x="6746504" y="1590093"/>
            <a:ext cx="0" cy="5040313"/>
          </a:xfrm>
          <a:prstGeom prst="line">
            <a:avLst/>
          </a:prstGeom>
          <a:noFill/>
          <a:ln w="25400" algn="ctr">
            <a:solidFill>
              <a:srgbClr val="1D2D4B"/>
            </a:solidFill>
            <a:round/>
            <a:headEnd/>
            <a:tailEnd/>
          </a:ln>
          <a:extLst>
            <a:ext uri="{909E8E84-426E-40DD-AFC4-6F175D3DCCD1}">
              <a14:hiddenFill xmlns:a14="http://schemas.microsoft.com/office/drawing/2010/main">
                <a:noFill/>
              </a14:hiddenFill>
            </a:ext>
          </a:extLst>
        </p:spPr>
      </p:cxnSp>
      <p:graphicFrame>
        <p:nvGraphicFramePr>
          <p:cNvPr id="3" name="Diagramm 2"/>
          <p:cNvGraphicFramePr>
            <a:graphicFrameLocks/>
          </p:cNvGraphicFramePr>
          <p:nvPr/>
        </p:nvGraphicFramePr>
        <p:xfrm>
          <a:off x="227052" y="1530913"/>
          <a:ext cx="6407211" cy="5099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Gerade Verbindung mit Pfeil 8"/>
          <p:cNvCxnSpPr/>
          <p:nvPr/>
        </p:nvCxnSpPr>
        <p:spPr>
          <a:xfrm flipH="1" flipV="1">
            <a:off x="3696511" y="1613648"/>
            <a:ext cx="2937753" cy="4738509"/>
          </a:xfrm>
          <a:prstGeom prst="straightConnector1">
            <a:avLst/>
          </a:prstGeom>
          <a:ln w="25400">
            <a:solidFill>
              <a:srgbClr val="1D2D4B"/>
            </a:solidFill>
            <a:tailEnd type="triangle"/>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rot="3539430">
            <a:off x="4253943" y="3686784"/>
            <a:ext cx="2428870" cy="253916"/>
          </a:xfrm>
          <a:prstGeom prst="rect">
            <a:avLst/>
          </a:prstGeom>
          <a:noFill/>
        </p:spPr>
        <p:txBody>
          <a:bodyPr wrap="none" rtlCol="0">
            <a:spAutoFit/>
          </a:bodyPr>
          <a:lstStyle/>
          <a:p>
            <a:r>
              <a:rPr lang="de-DE" sz="1050" b="1" dirty="0"/>
              <a:t>Ein immer enger werdender Begriff</a:t>
            </a:r>
          </a:p>
        </p:txBody>
      </p:sp>
      <p:sp>
        <p:nvSpPr>
          <p:cNvPr id="13" name="Textfeld 12"/>
          <p:cNvSpPr txBox="1"/>
          <p:nvPr/>
        </p:nvSpPr>
        <p:spPr>
          <a:xfrm>
            <a:off x="365475" y="1689116"/>
            <a:ext cx="2313454" cy="415498"/>
          </a:xfrm>
          <a:prstGeom prst="rect">
            <a:avLst/>
          </a:prstGeom>
          <a:noFill/>
        </p:spPr>
        <p:txBody>
          <a:bodyPr wrap="none" rtlCol="0">
            <a:spAutoFit/>
          </a:bodyPr>
          <a:lstStyle/>
          <a:p>
            <a:r>
              <a:rPr lang="de-DE" sz="1050" dirty="0">
                <a:solidFill>
                  <a:srgbClr val="1D2D4B"/>
                </a:solidFill>
              </a:rPr>
              <a:t>Ausschluss des direkten Vorsatzes </a:t>
            </a:r>
          </a:p>
          <a:p>
            <a:r>
              <a:rPr lang="de-DE" sz="1050" dirty="0">
                <a:solidFill>
                  <a:srgbClr val="1D2D4B"/>
                </a:solidFill>
              </a:rPr>
              <a:t>lässt </a:t>
            </a:r>
            <a:r>
              <a:rPr lang="de-DE" sz="1050" dirty="0" err="1">
                <a:solidFill>
                  <a:srgbClr val="1D2D4B"/>
                </a:solidFill>
              </a:rPr>
              <a:t>Wissentlichkeit</a:t>
            </a:r>
            <a:r>
              <a:rPr lang="de-DE" sz="1050" dirty="0">
                <a:solidFill>
                  <a:srgbClr val="1D2D4B"/>
                </a:solidFill>
              </a:rPr>
              <a:t> zu</a:t>
            </a:r>
          </a:p>
        </p:txBody>
      </p:sp>
      <p:sp>
        <p:nvSpPr>
          <p:cNvPr id="14" name="Textfeld 13"/>
          <p:cNvSpPr txBox="1"/>
          <p:nvPr/>
        </p:nvSpPr>
        <p:spPr>
          <a:xfrm>
            <a:off x="365475" y="2538969"/>
            <a:ext cx="2149948" cy="415498"/>
          </a:xfrm>
          <a:prstGeom prst="rect">
            <a:avLst/>
          </a:prstGeom>
          <a:noFill/>
        </p:spPr>
        <p:txBody>
          <a:bodyPr wrap="none" rtlCol="0">
            <a:spAutoFit/>
          </a:bodyPr>
          <a:lstStyle/>
          <a:p>
            <a:r>
              <a:rPr lang="de-DE" sz="1050" dirty="0" err="1">
                <a:solidFill>
                  <a:srgbClr val="1D2D4B"/>
                </a:solidFill>
              </a:rPr>
              <a:t>Wissentlichkeitsausschluss</a:t>
            </a:r>
            <a:r>
              <a:rPr lang="de-DE" sz="1050" dirty="0">
                <a:solidFill>
                  <a:srgbClr val="1D2D4B"/>
                </a:solidFill>
              </a:rPr>
              <a:t> greift</a:t>
            </a:r>
          </a:p>
          <a:p>
            <a:r>
              <a:rPr lang="de-DE" sz="1050" dirty="0">
                <a:solidFill>
                  <a:srgbClr val="1D2D4B"/>
                </a:solidFill>
              </a:rPr>
              <a:t>bereits ab dem 2. Grad</a:t>
            </a:r>
          </a:p>
        </p:txBody>
      </p:sp>
      <p:sp>
        <p:nvSpPr>
          <p:cNvPr id="15" name="Textfeld 14"/>
          <p:cNvSpPr txBox="1"/>
          <p:nvPr/>
        </p:nvSpPr>
        <p:spPr>
          <a:xfrm>
            <a:off x="365475" y="3320422"/>
            <a:ext cx="1755609" cy="577081"/>
          </a:xfrm>
          <a:prstGeom prst="rect">
            <a:avLst/>
          </a:prstGeom>
          <a:noFill/>
        </p:spPr>
        <p:txBody>
          <a:bodyPr wrap="none" rtlCol="0">
            <a:spAutoFit/>
          </a:bodyPr>
          <a:lstStyle/>
          <a:p>
            <a:r>
              <a:rPr lang="de-DE" sz="1050" dirty="0">
                <a:solidFill>
                  <a:srgbClr val="1D2D4B"/>
                </a:solidFill>
              </a:rPr>
              <a:t>Teilweise ausgeschlossen</a:t>
            </a:r>
          </a:p>
          <a:p>
            <a:r>
              <a:rPr lang="de-DE" sz="1050" dirty="0">
                <a:solidFill>
                  <a:srgbClr val="1D2D4B"/>
                </a:solidFill>
              </a:rPr>
              <a:t>wenn im Zusammenhang</a:t>
            </a:r>
          </a:p>
          <a:p>
            <a:r>
              <a:rPr lang="de-DE" sz="1050" dirty="0">
                <a:solidFill>
                  <a:srgbClr val="1D2D4B"/>
                </a:solidFill>
              </a:rPr>
              <a:t>mit einer Straftat</a:t>
            </a:r>
          </a:p>
        </p:txBody>
      </p:sp>
      <p:sp>
        <p:nvSpPr>
          <p:cNvPr id="5" name="Trapezoid 4"/>
          <p:cNvSpPr/>
          <p:nvPr/>
        </p:nvSpPr>
        <p:spPr>
          <a:xfrm>
            <a:off x="237303" y="3217887"/>
            <a:ext cx="6396960" cy="3420000"/>
          </a:xfrm>
          <a:prstGeom prst="trapezoid">
            <a:avLst>
              <a:gd name="adj" fmla="val 62474"/>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0"/>
          <p:cNvSpPr txBox="1">
            <a:spLocks noChangeArrowheads="1"/>
          </p:cNvSpPr>
          <p:nvPr/>
        </p:nvSpPr>
        <p:spPr bwMode="auto">
          <a:xfrm>
            <a:off x="6986672" y="1689116"/>
            <a:ext cx="4648279" cy="4296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Aft>
                <a:spcPts val="300"/>
              </a:spcAft>
            </a:pPr>
            <a:r>
              <a:rPr lang="de-DE" altLang="de-DE" sz="1400" dirty="0">
                <a:solidFill>
                  <a:srgbClr val="FF0000"/>
                </a:solidFill>
              </a:rPr>
              <a:t>Dolus directus 1. Grades (Absicht) ist bereits gemäß §103 VVG ausgeschlossen. </a:t>
            </a:r>
          </a:p>
          <a:p>
            <a:pPr eaLnBrk="1" hangingPunct="1">
              <a:spcBef>
                <a:spcPts val="0"/>
              </a:spcBef>
            </a:pPr>
            <a:r>
              <a:rPr lang="de-DE" altLang="de-DE" sz="1400" dirty="0">
                <a:solidFill>
                  <a:srgbClr val="FF0000"/>
                </a:solidFill>
              </a:rPr>
              <a:t>Der Dolus directus 2. Grades ist ebenfalls nicht Gegenstand der Deckung. </a:t>
            </a:r>
            <a:br>
              <a:rPr lang="de-DE" altLang="de-DE" sz="1400" dirty="0">
                <a:solidFill>
                  <a:srgbClr val="FF0000"/>
                </a:solidFill>
              </a:rPr>
            </a:br>
            <a:endParaRPr lang="de-DE" altLang="de-DE" sz="1400" dirty="0">
              <a:solidFill>
                <a:srgbClr val="FF0000"/>
              </a:solidFill>
            </a:endParaRPr>
          </a:p>
          <a:p>
            <a:pPr eaLnBrk="1" hangingPunct="1">
              <a:spcAft>
                <a:spcPts val="300"/>
              </a:spcAft>
            </a:pPr>
            <a:r>
              <a:rPr lang="de-DE" altLang="de-DE" sz="1400">
                <a:solidFill>
                  <a:srgbClr val="FFC000"/>
                </a:solidFill>
              </a:rPr>
              <a:t>(Teilweiser </a:t>
            </a:r>
            <a:r>
              <a:rPr lang="de-DE" altLang="de-DE" sz="1400" dirty="0">
                <a:solidFill>
                  <a:srgbClr val="FFC000"/>
                </a:solidFill>
              </a:rPr>
              <a:t>Wiedereinschluss bei Dolus directus 1. und 2. Grades, wenn auf Unternehmensebene zum Wohle der Gesellschaft gehandelt wurde)</a:t>
            </a:r>
          </a:p>
          <a:p>
            <a:pPr eaLnBrk="1" hangingPunct="1">
              <a:spcBef>
                <a:spcPts val="0"/>
              </a:spcBef>
            </a:pPr>
            <a:endParaRPr lang="de-DE" altLang="de-DE" sz="1400" dirty="0"/>
          </a:p>
          <a:p>
            <a:pPr eaLnBrk="1" hangingPunct="1">
              <a:spcAft>
                <a:spcPts val="300"/>
              </a:spcAft>
            </a:pPr>
            <a:r>
              <a:rPr lang="de-DE" altLang="de-DE" sz="1400" dirty="0">
                <a:solidFill>
                  <a:srgbClr val="00B050"/>
                </a:solidFill>
              </a:rPr>
              <a:t>Es erfolgt jedoch eine Übernahme der Abwehrkosten </a:t>
            </a:r>
            <a:r>
              <a:rPr lang="de-DE" altLang="de-DE" sz="1400" dirty="0">
                <a:solidFill>
                  <a:srgbClr val="FF0000"/>
                </a:solidFill>
              </a:rPr>
              <a:t>bis</a:t>
            </a:r>
            <a:r>
              <a:rPr lang="de-DE" altLang="de-DE" sz="1400" dirty="0">
                <a:solidFill>
                  <a:srgbClr val="00B050"/>
                </a:solidFill>
              </a:rPr>
              <a:t> </a:t>
            </a:r>
            <a:r>
              <a:rPr lang="de-DE" altLang="de-DE" sz="1400" dirty="0">
                <a:solidFill>
                  <a:srgbClr val="FF0000"/>
                </a:solidFill>
              </a:rPr>
              <a:t>zur rechtsverbindlichen Feststellung des Vorsatztatbestandes. </a:t>
            </a:r>
          </a:p>
          <a:p>
            <a:pPr eaLnBrk="1" hangingPunct="1">
              <a:spcAft>
                <a:spcPts val="300"/>
              </a:spcAft>
            </a:pPr>
            <a:r>
              <a:rPr lang="de-DE" altLang="de-DE" sz="1400" dirty="0">
                <a:solidFill>
                  <a:srgbClr val="FF0000"/>
                </a:solidFill>
              </a:rPr>
              <a:t>Nach entsprechender Feststellung muss die versicherte Person die bis dahin erbrachten Leistungen des Versicherer zurückzahlen.</a:t>
            </a:r>
          </a:p>
          <a:p>
            <a:pPr eaLnBrk="1" hangingPunct="1">
              <a:spcBef>
                <a:spcPts val="0"/>
              </a:spcBef>
            </a:pPr>
            <a:endParaRPr lang="de-DE" altLang="de-DE" sz="1400" dirty="0"/>
          </a:p>
          <a:p>
            <a:pPr eaLnBrk="1" hangingPunct="1">
              <a:spcAft>
                <a:spcPts val="300"/>
              </a:spcAft>
            </a:pPr>
            <a:r>
              <a:rPr lang="de-DE" altLang="de-DE" sz="1400" dirty="0">
                <a:solidFill>
                  <a:srgbClr val="00B050"/>
                </a:solidFill>
              </a:rPr>
              <a:t>Dolus eventualis ist bei afm empfohlenen D&amp;O-Risikoträgern immer mitversichert.</a:t>
            </a:r>
          </a:p>
        </p:txBody>
      </p:sp>
      <p:sp>
        <p:nvSpPr>
          <p:cNvPr id="10" name="Gleichschenkliges Dreieck 9"/>
          <p:cNvSpPr>
            <a:spLocks/>
          </p:cNvSpPr>
          <p:nvPr/>
        </p:nvSpPr>
        <p:spPr>
          <a:xfrm>
            <a:off x="2396297" y="1563579"/>
            <a:ext cx="2088000" cy="1621639"/>
          </a:xfrm>
          <a:prstGeom prst="triangle">
            <a:avLst>
              <a:gd name="adj" fmla="val 49384"/>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itel 3">
            <a:extLst>
              <a:ext uri="{FF2B5EF4-FFF2-40B4-BE49-F238E27FC236}">
                <a16:creationId xmlns:a16="http://schemas.microsoft.com/office/drawing/2014/main" id="{55348D9B-92A5-4193-8CE0-9DFD7BBFD6C4}"/>
              </a:ext>
            </a:extLst>
          </p:cNvPr>
          <p:cNvSpPr>
            <a:spLocks noGrp="1"/>
          </p:cNvSpPr>
          <p:nvPr>
            <p:ph type="title"/>
          </p:nvPr>
        </p:nvSpPr>
        <p:spPr>
          <a:xfrm>
            <a:off x="364220" y="370203"/>
            <a:ext cx="10314206" cy="1325563"/>
          </a:xfrm>
        </p:spPr>
        <p:txBody>
          <a:bodyPr/>
          <a:lstStyle/>
          <a:p>
            <a:r>
              <a:rPr lang="de-DE" dirty="0"/>
              <a:t>VORSATZ IN DER D&amp;O-VERSICHERUNG</a:t>
            </a:r>
          </a:p>
        </p:txBody>
      </p:sp>
    </p:spTree>
    <p:extLst>
      <p:ext uri="{BB962C8B-B14F-4D97-AF65-F5344CB8AC3E}">
        <p14:creationId xmlns:p14="http://schemas.microsoft.com/office/powerpoint/2010/main" val="369564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dirty="0"/>
              <a:t>3. Ausschlüsse</a:t>
            </a:r>
          </a:p>
          <a:p>
            <a:pPr>
              <a:spcBef>
                <a:spcPct val="20000"/>
              </a:spcBef>
              <a:defRPr/>
            </a:pPr>
            <a:r>
              <a:rPr lang="de-DE" dirty="0"/>
              <a:t>3.1 Direkt vorsätzliche Pflichtverletzung</a:t>
            </a:r>
          </a:p>
          <a:p>
            <a:pPr>
              <a:spcBef>
                <a:spcPct val="20000"/>
              </a:spcBef>
              <a:defRPr/>
            </a:pPr>
            <a:endParaRPr lang="de-DE" dirty="0"/>
          </a:p>
          <a:p>
            <a:pPr>
              <a:spcBef>
                <a:spcPct val="20000"/>
              </a:spcBef>
              <a:defRPr/>
            </a:pPr>
            <a:r>
              <a:rPr lang="de-DE" dirty="0"/>
              <a:t>…</a:t>
            </a:r>
          </a:p>
          <a:p>
            <a:pPr>
              <a:spcBef>
                <a:spcPct val="20000"/>
              </a:spcBef>
              <a:defRPr/>
            </a:pPr>
            <a:endParaRPr lang="de-DE" dirty="0"/>
          </a:p>
          <a:p>
            <a:pPr>
              <a:spcBef>
                <a:spcPct val="20000"/>
              </a:spcBef>
              <a:defRPr/>
            </a:pPr>
            <a:r>
              <a:rPr lang="de-DE" i="1" dirty="0"/>
              <a:t>Besteht die Pflichtverletzung allein in einer Verletzung von ausschließlich auf Unternehmensebene von der Versicherungsnehmerin oder einem Tochterunternehmen gesetztem Recht in Gestalt von Satzungen, Geschäftsordnungen, Richtlinien oder sonstigen Handlungsanweisungen, </a:t>
            </a:r>
            <a:r>
              <a:rPr lang="de-DE" b="1" i="1" dirty="0">
                <a:solidFill>
                  <a:srgbClr val="00B050"/>
                </a:solidFill>
              </a:rPr>
              <a:t>findet dieser Ausschluss keine Anwendung</a:t>
            </a:r>
            <a:r>
              <a:rPr lang="de-DE" i="1" dirty="0"/>
              <a:t>, wenn die versicherte Person bei der Verletzung der Pflicht unter objektiver Abwägung aller Umstände, insbesondere auf der Grundlage angemessener Informationen, vernünftigerweise annehmen durfte, </a:t>
            </a:r>
            <a:r>
              <a:rPr lang="de-DE" b="1" i="1" u="sng" dirty="0"/>
              <a:t>zum Wohle der Gesellschaft zu handeln</a:t>
            </a:r>
            <a:r>
              <a:rPr lang="de-DE" i="1" dirty="0"/>
              <a:t>.</a:t>
            </a:r>
          </a:p>
          <a:p>
            <a:pPr>
              <a:spcBef>
                <a:spcPct val="20000"/>
              </a:spcBef>
              <a:defRPr/>
            </a:pPr>
            <a:endParaRPr lang="de-DE" dirty="0"/>
          </a:p>
          <a:p>
            <a:pPr>
              <a:spcBef>
                <a:spcPct val="20000"/>
              </a:spcBef>
              <a:defRPr/>
            </a:pPr>
            <a:r>
              <a:rPr lang="de-DE" dirty="0"/>
              <a:t>…</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(Nicht-)Ausschluss Vorsatz – </a:t>
            </a:r>
            <a:r>
              <a:rPr lang="de-DE" dirty="0" err="1"/>
              <a:t>Markel</a:t>
            </a:r>
            <a:r>
              <a:rPr lang="de-DE" dirty="0"/>
              <a:t> MRH </a:t>
            </a:r>
            <a:r>
              <a:rPr lang="de-DE" dirty="0" err="1"/>
              <a:t>Trowe</a:t>
            </a:r>
            <a:r>
              <a:rPr lang="de-DE" dirty="0"/>
              <a:t> Wording</a:t>
            </a:r>
          </a:p>
        </p:txBody>
      </p:sp>
    </p:spTree>
    <p:extLst>
      <p:ext uri="{BB962C8B-B14F-4D97-AF65-F5344CB8AC3E}">
        <p14:creationId xmlns:p14="http://schemas.microsoft.com/office/powerpoint/2010/main" val="2157398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1800" u="sng" dirty="0"/>
              <a:t>Dolus directus I. Grades:</a:t>
            </a:r>
          </a:p>
          <a:p>
            <a:pPr>
              <a:spcBef>
                <a:spcPct val="20000"/>
              </a:spcBef>
              <a:defRPr/>
            </a:pPr>
            <a:r>
              <a:rPr lang="de-DE" sz="1800" b="1" dirty="0"/>
              <a:t>Vorsätzliche Steuerhinterziehung:</a:t>
            </a:r>
          </a:p>
          <a:p>
            <a:pPr>
              <a:spcBef>
                <a:spcPct val="20000"/>
              </a:spcBef>
              <a:defRPr/>
            </a:pPr>
            <a:r>
              <a:rPr lang="de-DE" sz="1800" dirty="0"/>
              <a:t>Ein Geschäftsführer erstellt absichtlich falsche Steuererklärungen, um Steuern zu hinterziehen und dem Unternehmen einen finanziellen Vorteil zu verschaffen.</a:t>
            </a:r>
          </a:p>
          <a:p>
            <a:pPr>
              <a:spcBef>
                <a:spcPct val="20000"/>
              </a:spcBef>
              <a:defRPr/>
            </a:pPr>
            <a:endParaRPr lang="de-DE" sz="1800" dirty="0"/>
          </a:p>
          <a:p>
            <a:pPr>
              <a:spcBef>
                <a:spcPct val="20000"/>
              </a:spcBef>
              <a:defRPr/>
            </a:pPr>
            <a:r>
              <a:rPr lang="de-DE" sz="1800" u="sng" dirty="0"/>
              <a:t>Dolus directus II. Grades:</a:t>
            </a:r>
          </a:p>
          <a:p>
            <a:pPr>
              <a:spcBef>
                <a:spcPct val="20000"/>
              </a:spcBef>
              <a:defRPr/>
            </a:pPr>
            <a:r>
              <a:rPr lang="de-DE" sz="1800" b="1" dirty="0"/>
              <a:t>Missachtung von Sicherheitsvorschriften bei Produktionsprozessen:</a:t>
            </a:r>
          </a:p>
          <a:p>
            <a:pPr>
              <a:spcBef>
                <a:spcPct val="20000"/>
              </a:spcBef>
              <a:defRPr/>
            </a:pPr>
            <a:r>
              <a:rPr lang="de-DE" sz="1800" dirty="0"/>
              <a:t>Ein Geschäftsführer lässt bewusst Sicherheitsvorschriften in der Produktion ignorieren, um die Produktionskosten zu senken, obwohl er sicher weiß, dass dies zu Unfällen und Verletzungen der Mitarbeiter führen wird.</a:t>
            </a:r>
          </a:p>
          <a:p>
            <a:pPr>
              <a:spcBef>
                <a:spcPct val="20000"/>
              </a:spcBef>
              <a:defRPr/>
            </a:pPr>
            <a:endParaRPr lang="de-DE" sz="1800" dirty="0"/>
          </a:p>
          <a:p>
            <a:pPr>
              <a:spcBef>
                <a:spcPct val="20000"/>
              </a:spcBef>
              <a:defRPr/>
            </a:pPr>
            <a:r>
              <a:rPr lang="de-DE" sz="1800" u="sng" dirty="0"/>
              <a:t>Dolus eventualis:</a:t>
            </a:r>
          </a:p>
          <a:p>
            <a:pPr>
              <a:spcBef>
                <a:spcPct val="20000"/>
              </a:spcBef>
              <a:defRPr/>
            </a:pPr>
            <a:r>
              <a:rPr lang="de-DE" sz="1800" b="1" dirty="0"/>
              <a:t>Umgehung von Umweltauflagen:</a:t>
            </a:r>
          </a:p>
          <a:p>
            <a:pPr>
              <a:spcBef>
                <a:spcPct val="20000"/>
              </a:spcBef>
              <a:defRPr/>
            </a:pPr>
            <a:r>
              <a:rPr lang="de-DE" sz="1800" dirty="0"/>
              <a:t>Ein Geschäftsführer entscheidet, Abfälle ohne ausreichende Entsorgungsvorkehrungen zu deponieren, um Kosten zu sparen, obwohl er weiß, dass dies zu Umweltschäden führen könnte. Er nimmt diese Schäden billigend in Kauf.</a:t>
            </a:r>
          </a:p>
          <a:p>
            <a:pPr>
              <a:spcBef>
                <a:spcPct val="20000"/>
              </a:spcBef>
              <a:defRPr/>
            </a:pPr>
            <a:endParaRPr lang="de-DE"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Beispiele </a:t>
            </a:r>
            <a:r>
              <a:rPr lang="de-DE" dirty="0" err="1"/>
              <a:t>dolus</a:t>
            </a:r>
            <a:r>
              <a:rPr lang="de-DE" dirty="0"/>
              <a:t> Directus und </a:t>
            </a:r>
            <a:r>
              <a:rPr lang="de-DE" dirty="0" err="1"/>
              <a:t>dolus</a:t>
            </a:r>
            <a:r>
              <a:rPr lang="de-DE" dirty="0"/>
              <a:t> Eventualis</a:t>
            </a:r>
          </a:p>
        </p:txBody>
      </p:sp>
    </p:spTree>
    <p:extLst>
      <p:ext uri="{BB962C8B-B14F-4D97-AF65-F5344CB8AC3E}">
        <p14:creationId xmlns:p14="http://schemas.microsoft.com/office/powerpoint/2010/main" val="180828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1800" dirty="0"/>
              <a:t>Ein Geschäftsführer erlaubt es, dass Maschinen ohne notwendige Sicherheitsvorkehrungen betrieben werden, um Produktionszeiten zu verkürzen, obwohl er weiß, dass dies zu Arbeitsunfällen führen könnte. Er nimmt diese Unfälle billigend in Kauf.</a:t>
            </a:r>
          </a:p>
          <a:p>
            <a:pPr>
              <a:spcBef>
                <a:spcPct val="20000"/>
              </a:spcBef>
              <a:defRPr/>
            </a:pPr>
            <a:r>
              <a:rPr lang="de-DE" sz="1800" dirty="0"/>
              <a:t>-&gt; </a:t>
            </a:r>
            <a:r>
              <a:rPr lang="de-DE" sz="1800" b="1" dirty="0"/>
              <a:t>Dolus eventualis</a:t>
            </a:r>
          </a:p>
          <a:p>
            <a:pPr>
              <a:spcBef>
                <a:spcPct val="20000"/>
              </a:spcBef>
              <a:defRPr/>
            </a:pPr>
            <a:endParaRPr lang="de-DE" sz="1800" dirty="0"/>
          </a:p>
          <a:p>
            <a:pPr>
              <a:spcBef>
                <a:spcPct val="20000"/>
              </a:spcBef>
              <a:defRPr/>
            </a:pPr>
            <a:r>
              <a:rPr lang="de-DE" sz="1800" dirty="0"/>
              <a:t>Ein Geschäftsführer entscheidet, personenbezogene Daten von Kunden ohne deren Zustimmung an Dritte zu verkaufen, obwohl er sicher weiß, dass dies gegen Datenschutzgesetze verstößt und zu erheblichen Datenschutzverletzungen führen wird.</a:t>
            </a:r>
          </a:p>
          <a:p>
            <a:pPr>
              <a:spcBef>
                <a:spcPct val="20000"/>
              </a:spcBef>
              <a:defRPr/>
            </a:pPr>
            <a:r>
              <a:rPr lang="de-DE" sz="1800" dirty="0"/>
              <a:t>-&gt; </a:t>
            </a:r>
            <a:r>
              <a:rPr lang="de-DE" sz="1800" b="1" dirty="0"/>
              <a:t>Dolus directus II. Grades</a:t>
            </a:r>
          </a:p>
          <a:p>
            <a:pPr>
              <a:spcBef>
                <a:spcPct val="20000"/>
              </a:spcBef>
              <a:defRPr/>
            </a:pPr>
            <a:endParaRPr lang="de-DE" sz="1800" b="1" dirty="0"/>
          </a:p>
          <a:p>
            <a:pPr>
              <a:spcBef>
                <a:spcPct val="20000"/>
              </a:spcBef>
              <a:defRPr/>
            </a:pPr>
            <a:r>
              <a:rPr lang="de-DE" sz="1800" dirty="0"/>
              <a:t>Ein Geschäftsführer manipuliert absichtlich die Buchhaltungsunterlagen des Unternehmens, um die finanzielle Lage besser darzustellen, als sie tatsächlich ist. Dies wird bewusst getan, um Investoren zu täuschen und zusätzliche Finanzmittel zu erhalten.</a:t>
            </a:r>
          </a:p>
          <a:p>
            <a:pPr>
              <a:spcBef>
                <a:spcPct val="20000"/>
              </a:spcBef>
              <a:defRPr/>
            </a:pPr>
            <a:r>
              <a:rPr lang="de-DE" sz="1800" dirty="0"/>
              <a:t>-&gt; </a:t>
            </a:r>
            <a:r>
              <a:rPr lang="de-DE" sz="1800" b="1" dirty="0"/>
              <a:t>Dolus directus I. Grades</a:t>
            </a:r>
            <a:endParaRPr lang="de-DE" sz="1800"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Jetzt seid ihr Dran!</a:t>
            </a:r>
          </a:p>
        </p:txBody>
      </p:sp>
    </p:spTree>
    <p:extLst>
      <p:ext uri="{BB962C8B-B14F-4D97-AF65-F5344CB8AC3E}">
        <p14:creationId xmlns:p14="http://schemas.microsoft.com/office/powerpoint/2010/main" val="287200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Wann haf­tet der Geschäftsführer ge­genüber der GmbH (In­nen­haf­tung)?</a:t>
            </a:r>
          </a:p>
          <a:p>
            <a:pPr>
              <a:spcBef>
                <a:spcPct val="20000"/>
              </a:spcBef>
              <a:defRPr/>
            </a:pPr>
            <a:endParaRPr lang="de-DE" dirty="0"/>
          </a:p>
          <a:p>
            <a:pPr>
              <a:spcBef>
                <a:spcPct val="20000"/>
              </a:spcBef>
              <a:defRPr/>
            </a:pPr>
            <a:r>
              <a:rPr lang="de-DE" dirty="0"/>
              <a:t>Recht­li­cher Aus­gangs­punkt für die In­nen­haf­tung des Geschäftsführers ist in den meis­ten Fällen     § 43 Abs.1 GmbH-Ge­setz (Gmb­HG). Da­nach hat der Geschäftsführer in den An­ge­le­gen­hei­ten der Ge­sell­schaft die "</a:t>
            </a:r>
            <a:r>
              <a:rPr lang="de-DE" b="1" dirty="0"/>
              <a:t>Sorg­falt ei­nes or­dent­li­chen Geschäfts­man­nes an­zu­wen­den</a:t>
            </a:r>
            <a:r>
              <a:rPr lang="de-DE" dirty="0"/>
              <a:t>".</a:t>
            </a:r>
          </a:p>
          <a:p>
            <a:pPr>
              <a:spcBef>
                <a:spcPct val="20000"/>
              </a:spcBef>
              <a:defRPr/>
            </a:pPr>
            <a:endParaRPr lang="de-DE" dirty="0"/>
          </a:p>
          <a:p>
            <a:pPr>
              <a:spcBef>
                <a:spcPct val="20000"/>
              </a:spcBef>
              <a:defRPr/>
            </a:pPr>
            <a:r>
              <a:rPr lang="de-DE" dirty="0"/>
              <a:t>In § 43 Abs.2 Gmb­HG heißt es dann wei­ter:</a:t>
            </a:r>
          </a:p>
          <a:p>
            <a:pPr>
              <a:spcBef>
                <a:spcPct val="20000"/>
              </a:spcBef>
              <a:defRPr/>
            </a:pPr>
            <a:endParaRPr lang="de-DE" dirty="0"/>
          </a:p>
          <a:p>
            <a:pPr>
              <a:spcBef>
                <a:spcPct val="20000"/>
              </a:spcBef>
              <a:defRPr/>
            </a:pPr>
            <a:r>
              <a:rPr lang="de-DE" dirty="0"/>
              <a:t>"</a:t>
            </a:r>
            <a:r>
              <a:rPr lang="de-DE" i="1" dirty="0"/>
              <a:t>Geschäftsführer, wel­che ih­re Ob­lie­gen­hei­ten ver­let­zen, haf­ten der Ge­sell­schaft so­li­da­risch für den ent­stan­de­nen Scha­den</a:t>
            </a:r>
            <a:r>
              <a:rPr lang="de-DE" dirty="0"/>
              <a:t>."</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3453127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dirty="0"/>
              <a:t>Ein Scha­dens­er­satz­an­spruch auf der Grund­la­ge die­ser Vor­schrift be­steht, wenn fol­gen­de drei Vor­aus­set­zun­gen ge­ge­ben sind:</a:t>
            </a:r>
          </a:p>
          <a:p>
            <a:pPr>
              <a:spcBef>
                <a:spcPct val="20000"/>
              </a:spcBef>
              <a:defRPr/>
            </a:pPr>
            <a:endParaRPr lang="de-DE" dirty="0"/>
          </a:p>
          <a:p>
            <a:pPr marL="457200" indent="-457200">
              <a:spcBef>
                <a:spcPct val="20000"/>
              </a:spcBef>
              <a:buFont typeface="+mj-lt"/>
              <a:buAutoNum type="arabicPeriod"/>
              <a:defRPr/>
            </a:pPr>
            <a:r>
              <a:rPr lang="de-DE" b="1" dirty="0"/>
              <a:t>Pflicht­ver­let­zung</a:t>
            </a:r>
            <a:r>
              <a:rPr lang="de-DE" dirty="0"/>
              <a:t>: Der Geschäftsführer hat ei­ne Pflicht ver­letzt, die er der Ge­sell­schaft ge­genüber be­ach­ten muss.</a:t>
            </a:r>
            <a:br>
              <a:rPr lang="de-DE" dirty="0"/>
            </a:br>
            <a:endParaRPr lang="de-DE" dirty="0"/>
          </a:p>
          <a:p>
            <a:pPr marL="457200" indent="-457200">
              <a:spcBef>
                <a:spcPct val="20000"/>
              </a:spcBef>
              <a:buFont typeface="+mj-lt"/>
              <a:buAutoNum type="arabicPeriod"/>
              <a:defRPr/>
            </a:pPr>
            <a:r>
              <a:rPr lang="de-DE" b="1" dirty="0"/>
              <a:t>Ver­schul­den</a:t>
            </a:r>
            <a:r>
              <a:rPr lang="de-DE" dirty="0"/>
              <a:t>: Der Geschäftsführer hat den Pflicht­ver­s­toß schuld­haft, d.h. vorsätz­lich oder zu­min­dest fahrlässig be­gan­gen (im Sin­ne von § 276 Abs.2 BGB).</a:t>
            </a:r>
            <a:br>
              <a:rPr lang="de-DE" dirty="0"/>
            </a:br>
            <a:endParaRPr lang="de-DE" dirty="0"/>
          </a:p>
          <a:p>
            <a:pPr marL="457200" indent="-457200">
              <a:spcBef>
                <a:spcPct val="20000"/>
              </a:spcBef>
              <a:buFont typeface="+mj-lt"/>
              <a:buAutoNum type="arabicPeriod"/>
              <a:defRPr/>
            </a:pPr>
            <a:r>
              <a:rPr lang="de-DE" b="1" dirty="0"/>
              <a:t>Kau­sa­lität von Pflicht­ver­s­toß und Scha­den</a:t>
            </a:r>
            <a:r>
              <a:rPr lang="de-DE" dirty="0"/>
              <a:t>: Der (schuld­haft be­gan­ge­ne) Pflicht­ver­s­toß ist die Ur­sa­che für ei­nen Vermögens­scha­den der GmbH.</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185053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Wie funk­tio­niert die Haf­tung, wenn meh­re­re Geschäftsführer be­stellt sind?</a:t>
            </a:r>
          </a:p>
          <a:p>
            <a:pPr>
              <a:spcBef>
                <a:spcPct val="20000"/>
              </a:spcBef>
              <a:defRPr/>
            </a:pPr>
            <a:endParaRPr lang="de-DE" dirty="0"/>
          </a:p>
          <a:p>
            <a:pPr>
              <a:spcBef>
                <a:spcPct val="20000"/>
              </a:spcBef>
              <a:defRPr/>
            </a:pPr>
            <a:r>
              <a:rPr lang="de-DE" dirty="0"/>
              <a:t>Die Scha­dens­er­satz­haf­tung der Geschäftsführer ist </a:t>
            </a:r>
            <a:r>
              <a:rPr lang="de-DE" b="1" u="sng" dirty="0">
                <a:solidFill>
                  <a:srgbClr val="FF0000"/>
                </a:solidFill>
              </a:rPr>
              <a:t>ge­samt­schuld­ne­risch</a:t>
            </a:r>
            <a:r>
              <a:rPr lang="de-DE" dirty="0"/>
              <a:t>, wie sich aus § 43 Abs.2 Gmb­HG er­gibt:</a:t>
            </a:r>
          </a:p>
          <a:p>
            <a:pPr>
              <a:spcBef>
                <a:spcPct val="20000"/>
              </a:spcBef>
              <a:defRPr/>
            </a:pPr>
            <a:endParaRPr lang="de-DE" dirty="0"/>
          </a:p>
          <a:p>
            <a:pPr>
              <a:spcBef>
                <a:spcPct val="20000"/>
              </a:spcBef>
              <a:defRPr/>
            </a:pPr>
            <a:r>
              <a:rPr lang="de-DE" dirty="0"/>
              <a:t>"</a:t>
            </a:r>
            <a:r>
              <a:rPr lang="de-DE" i="1" dirty="0"/>
              <a:t>Geschäftsführer, wel­che ih­re Ob­lie­gen­hei­ten ver­let­zen, haf­ten der Ge­sell­schaft </a:t>
            </a:r>
            <a:r>
              <a:rPr lang="de-DE" b="1" i="1" u="sng" dirty="0">
                <a:solidFill>
                  <a:srgbClr val="FF0000"/>
                </a:solidFill>
              </a:rPr>
              <a:t>so­li­da­risch</a:t>
            </a:r>
            <a:r>
              <a:rPr lang="de-DE" b="1" i="1" dirty="0">
                <a:solidFill>
                  <a:srgbClr val="FF0000"/>
                </a:solidFill>
              </a:rPr>
              <a:t> </a:t>
            </a:r>
            <a:r>
              <a:rPr lang="de-DE" i="1" dirty="0"/>
              <a:t>für den ent­stan­de­nen Scha­den</a:t>
            </a:r>
            <a:r>
              <a:rPr lang="de-DE" dirty="0"/>
              <a:t>."</a:t>
            </a:r>
          </a:p>
          <a:p>
            <a:pPr>
              <a:spcBef>
                <a:spcPct val="20000"/>
              </a:spcBef>
              <a:defRPr/>
            </a:pPr>
            <a:endParaRPr lang="de-DE" dirty="0"/>
          </a:p>
          <a:p>
            <a:pPr>
              <a:spcBef>
                <a:spcPct val="20000"/>
              </a:spcBef>
              <a:defRPr/>
            </a:pPr>
            <a:r>
              <a:rPr lang="de-DE" dirty="0"/>
              <a:t>-&gt; bei ei­ner ge­samt­schuld­ne­ri­schen Haf­tung kann der Gläubi­ger </a:t>
            </a:r>
            <a:r>
              <a:rPr lang="de-DE" b="1" u="sng" dirty="0"/>
              <a:t>nach sei­nem frei­en Er­mes­sen</a:t>
            </a:r>
            <a:r>
              <a:rPr lang="de-DE" dirty="0"/>
              <a:t> ent­schei­den, wel­chen Schuld­ner er in An­spruch nimmt, d. h. er kann z. B. die gan­ze Sum­me von ei­nem (zah­lungs­kräfti­gen und/oder gut ver­si­cher­ten) Geschäftsführer ver­lan­gen (§ 421 Satz 1 BGB).</a:t>
            </a:r>
          </a:p>
          <a:p>
            <a:pPr>
              <a:spcBef>
                <a:spcPct val="20000"/>
              </a:spcBef>
              <a:defRPr/>
            </a:pPr>
            <a:endParaRPr lang="de-DE" dirty="0"/>
          </a:p>
          <a:p>
            <a:pPr>
              <a:spcBef>
                <a:spcPct val="20000"/>
              </a:spcBef>
              <a:defRPr/>
            </a:pPr>
            <a:r>
              <a:rPr lang="de-DE" dirty="0"/>
              <a:t>Re­gress­an­spruch müssen die Geschäftsführer dann untereinander im Anschluss geltend machen.</a:t>
            </a:r>
          </a:p>
          <a:p>
            <a:pPr>
              <a:spcBef>
                <a:spcPct val="20000"/>
              </a:spcBef>
              <a:defRPr/>
            </a:pPr>
            <a:endParaRPr lang="de-DE" dirty="0"/>
          </a:p>
          <a:p>
            <a:pPr>
              <a:spcBef>
                <a:spcPct val="20000"/>
              </a:spcBef>
              <a:defRPr/>
            </a:pPr>
            <a:endParaRPr lang="de-DE"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44875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dirty="0"/>
              <a:t>Die in der Pra­xis wich­tigs­ten Fälle der Innenhaf­tung erfolgen meist aufgrund eines:</a:t>
            </a:r>
          </a:p>
          <a:p>
            <a:pPr>
              <a:spcBef>
                <a:spcPct val="20000"/>
              </a:spcBef>
              <a:defRPr/>
            </a:pPr>
            <a:endParaRPr lang="de-DE" dirty="0"/>
          </a:p>
          <a:p>
            <a:pPr marL="342900" indent="-342900">
              <a:spcBef>
                <a:spcPct val="20000"/>
              </a:spcBef>
              <a:buFont typeface="Arial" panose="020B0604020202020204" pitchFamily="34" charset="0"/>
              <a:buChar char="•"/>
              <a:defRPr/>
            </a:pPr>
            <a:r>
              <a:rPr lang="de-DE" dirty="0"/>
              <a:t>Organisationsverschuldens</a:t>
            </a:r>
          </a:p>
          <a:p>
            <a:pPr marL="342900" indent="-342900">
              <a:spcBef>
                <a:spcPct val="20000"/>
              </a:spcBef>
              <a:buFont typeface="Arial" panose="020B0604020202020204" pitchFamily="34" charset="0"/>
              <a:buChar char="•"/>
              <a:defRPr/>
            </a:pPr>
            <a:r>
              <a:rPr lang="de-DE" dirty="0"/>
              <a:t>Überwachungsverschuldens</a:t>
            </a:r>
          </a:p>
          <a:p>
            <a:pPr marL="342900" indent="-342900">
              <a:spcBef>
                <a:spcPct val="20000"/>
              </a:spcBef>
              <a:buFont typeface="Arial" panose="020B0604020202020204" pitchFamily="34" charset="0"/>
              <a:buChar char="•"/>
              <a:defRPr/>
            </a:pPr>
            <a:r>
              <a:rPr lang="de-DE" dirty="0"/>
              <a:t>Auswahlverschuldens</a:t>
            </a:r>
          </a:p>
          <a:p>
            <a:pPr>
              <a:spcBef>
                <a:spcPct val="20000"/>
              </a:spcBef>
              <a:defRPr/>
            </a:pPr>
            <a:endParaRPr lang="de-DE" dirty="0"/>
          </a:p>
          <a:p>
            <a:pPr>
              <a:spcBef>
                <a:spcPct val="20000"/>
              </a:spcBef>
              <a:defRPr/>
            </a:pPr>
            <a:endParaRPr lang="de-DE" dirty="0"/>
          </a:p>
          <a:p>
            <a:pPr>
              <a:spcBef>
                <a:spcPct val="20000"/>
              </a:spcBef>
              <a:defRPr/>
            </a:pPr>
            <a:r>
              <a:rPr lang="de-DE" dirty="0"/>
              <a:t>Absicherungsmöglichkeit dieser </a:t>
            </a:r>
            <a:r>
              <a:rPr lang="de-DE" b="1" u="sng" dirty="0"/>
              <a:t>organschaftlichen</a:t>
            </a:r>
            <a:r>
              <a:rPr lang="de-DE" dirty="0"/>
              <a:t> Tätigkeiten? </a:t>
            </a:r>
          </a:p>
          <a:p>
            <a:pPr>
              <a:spcBef>
                <a:spcPct val="20000"/>
              </a:spcBef>
              <a:defRPr/>
            </a:pPr>
            <a:endParaRPr lang="de-DE" dirty="0"/>
          </a:p>
          <a:p>
            <a:pPr>
              <a:spcBef>
                <a:spcPct val="20000"/>
              </a:spcBef>
              <a:defRPr/>
            </a:pPr>
            <a:r>
              <a:rPr lang="de-DE" dirty="0"/>
              <a:t>-&gt; </a:t>
            </a:r>
            <a:r>
              <a:rPr lang="de-DE" b="1" dirty="0"/>
              <a:t>(persönliche) D&amp;O-Versicherung</a:t>
            </a:r>
          </a:p>
          <a:p>
            <a:pPr>
              <a:spcBef>
                <a:spcPct val="20000"/>
              </a:spcBef>
              <a:defRPr/>
            </a:pPr>
            <a:endParaRPr lang="de-DE" b="1" dirty="0"/>
          </a:p>
          <a:p>
            <a:pPr>
              <a:spcBef>
                <a:spcPct val="20000"/>
              </a:spcBef>
              <a:defRPr/>
            </a:pPr>
            <a:r>
              <a:rPr lang="de-DE" dirty="0"/>
              <a:t>(Innenhaftung ca. 80 % der D&amp;O-Schadenfälle)</a:t>
            </a:r>
            <a:endParaRPr lang="de-DE" b="1"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5558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1800" b="1" u="sng" dirty="0"/>
              <a:t>Organisationsverschulden</a:t>
            </a:r>
          </a:p>
          <a:p>
            <a:pPr>
              <a:spcBef>
                <a:spcPct val="20000"/>
              </a:spcBef>
              <a:defRPr/>
            </a:pPr>
            <a:r>
              <a:rPr lang="de-DE" sz="1800" dirty="0"/>
              <a:t>Ein Geschäftsführer eines Produktionsunternehmens hat es versäumt, klare Sicherheitsrichtlinien und -verfahren für die Mitarbeiter zu implementieren. Infolgedessen kommt es zu einem Arbeitsunfall, bei dem ein Mitarbeiter schwer verletzt wird.</a:t>
            </a:r>
          </a:p>
          <a:p>
            <a:pPr>
              <a:spcBef>
                <a:spcPct val="20000"/>
              </a:spcBef>
              <a:defRPr/>
            </a:pPr>
            <a:endParaRPr lang="de-DE" sz="1800" dirty="0"/>
          </a:p>
          <a:p>
            <a:pPr>
              <a:spcBef>
                <a:spcPct val="20000"/>
              </a:spcBef>
              <a:defRPr/>
            </a:pPr>
            <a:r>
              <a:rPr lang="de-DE" sz="1800" b="1" u="sng" dirty="0"/>
              <a:t>Überwachungsverschulden</a:t>
            </a:r>
          </a:p>
          <a:p>
            <a:r>
              <a:rPr lang="de-DE" sz="1800" dirty="0"/>
              <a:t>Ein Geschäftsführer einer GmbH hat einen Abteilungsleiter eingestellt, der für seine Unzuverlässigkeit bekannt ist. Der Geschäftsführer überwacht die Arbeit des Abteilungsleiters jedoch nicht ausreichend. Dieser Abteilungsleiter missbraucht die ihm anvertrauten Mittel, was zu einem erheblichen finanziellen Verlust für das Unternehmen führt.</a:t>
            </a:r>
            <a:br>
              <a:rPr lang="de-DE" sz="1800" dirty="0"/>
            </a:br>
            <a:endParaRPr lang="de-DE" sz="1800" dirty="0"/>
          </a:p>
          <a:p>
            <a:r>
              <a:rPr lang="de-DE" sz="1800" b="1" u="sng" dirty="0"/>
              <a:t>Auswahlverschulden</a:t>
            </a:r>
          </a:p>
          <a:p>
            <a:r>
              <a:rPr lang="de-DE" sz="1800" dirty="0"/>
              <a:t>Ein Geschäftsführer stellt einen neuen Finanzleiter ein, ohne dessen Qualifikationen und Referenzen gründlich zu überprüfen. Der neue Finanzleiter stellt sich als unfähig heraus und verursacht durch fehlerhafte Finanzentscheidungen erhebliche Verluste für das Unternehmen.</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err="1"/>
              <a:t>SchadenbeispieLe</a:t>
            </a:r>
            <a:endParaRPr lang="de-DE" dirty="0"/>
          </a:p>
        </p:txBody>
      </p:sp>
    </p:spTree>
    <p:extLst>
      <p:ext uri="{BB962C8B-B14F-4D97-AF65-F5344CB8AC3E}">
        <p14:creationId xmlns:p14="http://schemas.microsoft.com/office/powerpoint/2010/main" val="329664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(persönliche) D&amp;O-Versicherung </a:t>
            </a:r>
            <a:r>
              <a:rPr lang="de-DE" sz="2000" dirty="0"/>
              <a:t>:</a:t>
            </a:r>
          </a:p>
          <a:p>
            <a:pPr>
              <a:spcBef>
                <a:spcPct val="20000"/>
              </a:spcBef>
              <a:defRPr/>
            </a:pPr>
            <a:endParaRPr lang="de-DE" dirty="0"/>
          </a:p>
          <a:p>
            <a:pPr>
              <a:spcBef>
                <a:spcPct val="20000"/>
              </a:spcBef>
              <a:defRPr/>
            </a:pPr>
            <a:r>
              <a:rPr lang="de-DE" sz="2000" dirty="0"/>
              <a:t>Prüfen, abwehren und freistellen von Haftpflichtansprüchen</a:t>
            </a:r>
          </a:p>
          <a:p>
            <a:pPr>
              <a:spcBef>
                <a:spcPct val="20000"/>
              </a:spcBef>
              <a:defRPr/>
            </a:pPr>
            <a:endParaRPr lang="de-DE" b="1" dirty="0"/>
          </a:p>
          <a:p>
            <a:pPr>
              <a:spcBef>
                <a:spcPct val="20000"/>
              </a:spcBef>
              <a:defRPr/>
            </a:pPr>
            <a:r>
              <a:rPr lang="de-DE" b="1" dirty="0"/>
              <a:t>Wichtige Vertragsbestandteile</a:t>
            </a:r>
            <a:r>
              <a:rPr lang="de-DE" dirty="0"/>
              <a:t>:</a:t>
            </a:r>
          </a:p>
          <a:p>
            <a:pPr marL="342900" indent="-342900">
              <a:spcBef>
                <a:spcPct val="20000"/>
              </a:spcBef>
              <a:buFont typeface="Arial" panose="020B0604020202020204" pitchFamily="34" charset="0"/>
              <a:buChar char="•"/>
              <a:defRPr/>
            </a:pPr>
            <a:r>
              <a:rPr lang="de-DE" sz="2000" dirty="0"/>
              <a:t>Abwehrschutz bei Vorsatz (</a:t>
            </a:r>
            <a:r>
              <a:rPr lang="de-DE" sz="2000" dirty="0" err="1"/>
              <a:t>dolus</a:t>
            </a:r>
            <a:r>
              <a:rPr lang="de-DE" sz="2000" dirty="0"/>
              <a:t> directus 1. &amp; 2. Grades) bis zur rechtskräftigen Feststellung</a:t>
            </a:r>
          </a:p>
          <a:p>
            <a:pPr marL="342900" indent="-342900">
              <a:spcBef>
                <a:spcPct val="20000"/>
              </a:spcBef>
              <a:buFont typeface="Arial" panose="020B0604020202020204" pitchFamily="34" charset="0"/>
              <a:buChar char="•"/>
              <a:defRPr/>
            </a:pPr>
            <a:r>
              <a:rPr lang="de-DE" sz="2000" dirty="0"/>
              <a:t>Bedingter Vorsatz (</a:t>
            </a:r>
            <a:r>
              <a:rPr lang="de-DE" sz="2000" dirty="0" err="1"/>
              <a:t>dolus</a:t>
            </a:r>
            <a:r>
              <a:rPr lang="de-DE" sz="2000" dirty="0"/>
              <a:t> eventualis) mitversichert</a:t>
            </a:r>
          </a:p>
          <a:p>
            <a:pPr marL="342900" indent="-342900">
              <a:spcBef>
                <a:spcPct val="20000"/>
              </a:spcBef>
              <a:buFont typeface="Arial" panose="020B0604020202020204" pitchFamily="34" charset="0"/>
              <a:buChar char="•"/>
              <a:defRPr/>
            </a:pPr>
            <a:r>
              <a:rPr lang="de-DE" sz="2000" dirty="0"/>
              <a:t>Freie Anwaltswahl inkl. Honorarerstattung – </a:t>
            </a:r>
            <a:r>
              <a:rPr lang="de-DE" sz="2000" b="1" dirty="0">
                <a:solidFill>
                  <a:srgbClr val="00B050"/>
                </a:solidFill>
              </a:rPr>
              <a:t>Anwaltsnetzwerk über MRH </a:t>
            </a:r>
            <a:r>
              <a:rPr lang="de-DE" sz="2000" b="1" dirty="0" err="1">
                <a:solidFill>
                  <a:srgbClr val="00B050"/>
                </a:solidFill>
              </a:rPr>
              <a:t>Trowe</a:t>
            </a:r>
            <a:endParaRPr lang="de-DE" sz="2000" b="1" dirty="0">
              <a:solidFill>
                <a:srgbClr val="00B050"/>
              </a:solidFill>
            </a:endParaRPr>
          </a:p>
          <a:p>
            <a:pPr marL="342900" indent="-342900">
              <a:spcBef>
                <a:spcPct val="20000"/>
              </a:spcBef>
              <a:buFont typeface="Arial" panose="020B0604020202020204" pitchFamily="34" charset="0"/>
              <a:buChar char="•"/>
              <a:defRPr/>
            </a:pPr>
            <a:r>
              <a:rPr lang="de-DE" sz="2000" dirty="0"/>
              <a:t>Lange Nachmeldefrist</a:t>
            </a:r>
          </a:p>
          <a:p>
            <a:pPr marL="342900" indent="-342900">
              <a:spcBef>
                <a:spcPct val="20000"/>
              </a:spcBef>
              <a:buFont typeface="Arial" panose="020B0604020202020204" pitchFamily="34" charset="0"/>
              <a:buChar char="•"/>
              <a:defRPr/>
            </a:pPr>
            <a:r>
              <a:rPr lang="de-DE" sz="2000" dirty="0"/>
              <a:t>Unbegrenzte Rückwärtsdeckung</a:t>
            </a:r>
          </a:p>
          <a:p>
            <a:pPr marL="342900" indent="-342900">
              <a:spcBef>
                <a:spcPct val="20000"/>
              </a:spcBef>
              <a:buFont typeface="Arial" panose="020B0604020202020204" pitchFamily="34" charset="0"/>
              <a:buChar char="•"/>
              <a:defRPr/>
            </a:pPr>
            <a:r>
              <a:rPr lang="de-DE" sz="2000" dirty="0">
                <a:solidFill>
                  <a:srgbClr val="00B050"/>
                </a:solidFill>
              </a:rPr>
              <a:t>Fortbestand der Versicherung auch nach Eröffnung eines Insolvenzverfahrens</a:t>
            </a:r>
          </a:p>
          <a:p>
            <a:pPr marL="342900" indent="-342900">
              <a:spcBef>
                <a:spcPct val="20000"/>
              </a:spcBef>
              <a:buFont typeface="Arial" panose="020B0604020202020204" pitchFamily="34" charset="0"/>
              <a:buChar char="•"/>
              <a:defRPr/>
            </a:pPr>
            <a:r>
              <a:rPr lang="de-DE" sz="2000" dirty="0"/>
              <a:t>Gehaltsfortzahlung bei Aufrechnung des Gehalts</a:t>
            </a:r>
          </a:p>
          <a:p>
            <a:pPr marL="342900" indent="-342900">
              <a:spcBef>
                <a:spcPct val="20000"/>
              </a:spcBef>
              <a:buFont typeface="Arial" panose="020B0604020202020204" pitchFamily="34" charset="0"/>
              <a:buChar char="•"/>
              <a:defRPr/>
            </a:pPr>
            <a:r>
              <a:rPr lang="de-DE" sz="2000" dirty="0">
                <a:solidFill>
                  <a:schemeClr val="tx1"/>
                </a:solidFill>
              </a:rPr>
              <a:t>Persönliche Zusatzlimits nach Verbrauch der Versicherungssumme</a:t>
            </a:r>
          </a:p>
          <a:p>
            <a:pPr marL="342900" indent="-342900">
              <a:spcBef>
                <a:spcPct val="20000"/>
              </a:spcBef>
              <a:buFont typeface="Arial" panose="020B0604020202020204" pitchFamily="34" charset="0"/>
              <a:buChar char="•"/>
              <a:defRPr/>
            </a:pPr>
            <a:r>
              <a:rPr lang="de-DE" sz="2000" dirty="0"/>
              <a:t>Umfangreiche Prozesskostendeckung, inkl. Strafrechtsschutz-Ausschnittsdeckung</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organschaftliche Tätigkeiten - Versicherungslösung</a:t>
            </a:r>
          </a:p>
        </p:txBody>
      </p:sp>
    </p:spTree>
    <p:extLst>
      <p:ext uri="{BB962C8B-B14F-4D97-AF65-F5344CB8AC3E}">
        <p14:creationId xmlns:p14="http://schemas.microsoft.com/office/powerpoint/2010/main" val="138750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2000" b="1" dirty="0"/>
              <a:t>Wel­che Haf­tungs­ri­si­ken tref­fen Geschäftsführer ei­ner GmbH?</a:t>
            </a:r>
          </a:p>
          <a:p>
            <a:pPr>
              <a:spcBef>
                <a:spcPct val="20000"/>
              </a:spcBef>
              <a:defRPr/>
            </a:pPr>
            <a:endParaRPr lang="de-DE" dirty="0"/>
          </a:p>
          <a:p>
            <a:pPr>
              <a:spcBef>
                <a:spcPct val="20000"/>
              </a:spcBef>
              <a:defRPr/>
            </a:pPr>
            <a:r>
              <a:rPr lang="de-DE" dirty="0"/>
              <a:t>Die Begrenzung der Haftung bezieht sich bei der GmbH auf das Vermögen der Gesellschafter (Stammkapital von 25.000 EUR) und </a:t>
            </a:r>
            <a:r>
              <a:rPr lang="de-DE" b="1" u="sng" dirty="0">
                <a:solidFill>
                  <a:srgbClr val="FF0000"/>
                </a:solidFill>
              </a:rPr>
              <a:t>nicht</a:t>
            </a:r>
            <a:r>
              <a:rPr lang="de-DE" dirty="0"/>
              <a:t> auf das Vermögen der Geschäftsführer.</a:t>
            </a:r>
            <a:endParaRPr lang="de-DE" sz="2000" dirty="0"/>
          </a:p>
          <a:p>
            <a:endParaRPr lang="de-DE" dirty="0"/>
          </a:p>
          <a:p>
            <a:r>
              <a:rPr lang="de-DE" dirty="0"/>
              <a:t>Geschäftsführer haf­ten je nach­dem, ge­gen wel­che recht­li­chen Pflich­ten sie ver­s­toßen, </a:t>
            </a:r>
          </a:p>
          <a:p>
            <a:endParaRPr lang="de-DE" dirty="0"/>
          </a:p>
          <a:p>
            <a:pPr marL="342900" indent="-342900">
              <a:buFont typeface="Arial" panose="020B0604020202020204" pitchFamily="34" charset="0"/>
              <a:buChar char="•"/>
            </a:pPr>
            <a:r>
              <a:rPr lang="de-DE" dirty="0"/>
              <a:t>der GmbH (Innenhaftung) oder</a:t>
            </a:r>
          </a:p>
          <a:p>
            <a:pPr marL="342900" indent="-342900">
              <a:buFont typeface="Arial" panose="020B0604020202020204" pitchFamily="34" charset="0"/>
              <a:buChar char="•"/>
            </a:pPr>
            <a:r>
              <a:rPr lang="de-DE" dirty="0"/>
              <a:t>drit­ten Per­so­nen (Außenhaftung)</a:t>
            </a:r>
          </a:p>
          <a:p>
            <a:endParaRPr lang="de-DE" dirty="0"/>
          </a:p>
          <a:p>
            <a:r>
              <a:rPr lang="de-DE" dirty="0"/>
              <a:t>persönlich, gesamtschuldnerisch und </a:t>
            </a:r>
            <a:r>
              <a:rPr lang="de-DE" b="1" u="sng" dirty="0">
                <a:solidFill>
                  <a:srgbClr val="FF0000"/>
                </a:solidFill>
              </a:rPr>
              <a:t>unbegrenzt</a:t>
            </a:r>
            <a:r>
              <a:rPr lang="de-DE" dirty="0"/>
              <a:t> mit ih­rem pri­va­ten Vermögen.</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291958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2000" dirty="0"/>
              <a:t>+ 15 % für das </a:t>
            </a:r>
          </a:p>
          <a:p>
            <a:pPr>
              <a:spcBef>
                <a:spcPct val="20000"/>
              </a:spcBef>
              <a:defRPr/>
            </a:pPr>
            <a:r>
              <a:rPr lang="de-DE" dirty="0"/>
              <a:t>MRH </a:t>
            </a:r>
            <a:r>
              <a:rPr lang="de-DE" dirty="0" err="1"/>
              <a:t>Trowe</a:t>
            </a:r>
            <a:r>
              <a:rPr lang="de-DE" dirty="0"/>
              <a:t> Wording</a:t>
            </a:r>
            <a:endParaRPr lang="de-DE" sz="2000"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D&amp;O über </a:t>
            </a:r>
            <a:r>
              <a:rPr lang="de-DE" dirty="0" err="1"/>
              <a:t>Markel</a:t>
            </a:r>
            <a:r>
              <a:rPr lang="de-DE" dirty="0"/>
              <a:t> – MRH </a:t>
            </a:r>
            <a:r>
              <a:rPr lang="de-DE" dirty="0" err="1"/>
              <a:t>Trowe</a:t>
            </a:r>
            <a:r>
              <a:rPr lang="de-DE" dirty="0"/>
              <a:t> Wording</a:t>
            </a:r>
          </a:p>
        </p:txBody>
      </p:sp>
      <p:pic>
        <p:nvPicPr>
          <p:cNvPr id="6" name="Grafik 5">
            <a:extLst>
              <a:ext uri="{FF2B5EF4-FFF2-40B4-BE49-F238E27FC236}">
                <a16:creationId xmlns:a16="http://schemas.microsoft.com/office/drawing/2014/main" id="{6CD65F69-512E-4E85-9517-1F0CB0CEF596}"/>
              </a:ext>
            </a:extLst>
          </p:cNvPr>
          <p:cNvPicPr>
            <a:picLocks noChangeAspect="1"/>
          </p:cNvPicPr>
          <p:nvPr/>
        </p:nvPicPr>
        <p:blipFill>
          <a:blip r:embed="rId2"/>
          <a:stretch>
            <a:fillRect/>
          </a:stretch>
        </p:blipFill>
        <p:spPr>
          <a:xfrm>
            <a:off x="3316836" y="1525273"/>
            <a:ext cx="8395740" cy="4844054"/>
          </a:xfrm>
          <a:prstGeom prst="rect">
            <a:avLst/>
          </a:prstGeom>
        </p:spPr>
      </p:pic>
    </p:spTree>
    <p:extLst>
      <p:ext uri="{BB962C8B-B14F-4D97-AF65-F5344CB8AC3E}">
        <p14:creationId xmlns:p14="http://schemas.microsoft.com/office/powerpoint/2010/main" val="2531472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Wie haf­tet der Geschäftsführer ge­genüber Drit­ten (Außen­haf­tung)?</a:t>
            </a:r>
          </a:p>
          <a:p>
            <a:pPr>
              <a:spcBef>
                <a:spcPct val="20000"/>
              </a:spcBef>
              <a:defRPr/>
            </a:pPr>
            <a:endParaRPr lang="de-DE" dirty="0"/>
          </a:p>
          <a:p>
            <a:pPr>
              <a:spcBef>
                <a:spcPct val="20000"/>
              </a:spcBef>
              <a:defRPr/>
            </a:pPr>
            <a:r>
              <a:rPr lang="de-DE" dirty="0"/>
              <a:t>Bei der Außen­haf­tung werden Ansprüche auf Scha­den­er­satz unmit­tel­bar von </a:t>
            </a:r>
            <a:r>
              <a:rPr lang="de-DE" b="1" u="sng" dirty="0"/>
              <a:t>Dritten</a:t>
            </a:r>
            <a:r>
              <a:rPr lang="de-DE" dirty="0"/>
              <a:t> ge­gen die Geschäftsführer gel­tend ge­macht. -&gt; </a:t>
            </a:r>
            <a:r>
              <a:rPr lang="de-DE" b="1" u="sng" dirty="0">
                <a:solidFill>
                  <a:srgbClr val="FF0000"/>
                </a:solidFill>
              </a:rPr>
              <a:t>gesamtschuldnerisch und unbegrenzt</a:t>
            </a:r>
          </a:p>
          <a:p>
            <a:pPr>
              <a:spcBef>
                <a:spcPct val="20000"/>
              </a:spcBef>
              <a:defRPr/>
            </a:pPr>
            <a:endParaRPr lang="de-DE" dirty="0"/>
          </a:p>
          <a:p>
            <a:pPr>
              <a:spcBef>
                <a:spcPct val="20000"/>
              </a:spcBef>
              <a:defRPr/>
            </a:pPr>
            <a:r>
              <a:rPr lang="de-DE" dirty="0"/>
              <a:t>In der Pra­xis wichtige Fälle der Außen­haf­tung sind z. B.</a:t>
            </a:r>
          </a:p>
          <a:p>
            <a:pPr>
              <a:spcBef>
                <a:spcPct val="20000"/>
              </a:spcBef>
              <a:defRPr/>
            </a:pPr>
            <a:endParaRPr lang="de-DE" dirty="0"/>
          </a:p>
          <a:p>
            <a:pPr marL="342900" indent="-342900">
              <a:spcBef>
                <a:spcPct val="20000"/>
              </a:spcBef>
              <a:buFont typeface="Arial" panose="020B0604020202020204" pitchFamily="34" charset="0"/>
              <a:buChar char="•"/>
              <a:defRPr/>
            </a:pPr>
            <a:r>
              <a:rPr lang="de-DE" dirty="0"/>
              <a:t>das Vor­ent­hal­ten von So­zi­al­ver­si­che­rungs­ab­ga­ben,</a:t>
            </a:r>
          </a:p>
          <a:p>
            <a:pPr marL="342900" indent="-342900">
              <a:spcBef>
                <a:spcPct val="20000"/>
              </a:spcBef>
              <a:buFont typeface="Arial" panose="020B0604020202020204" pitchFamily="34" charset="0"/>
              <a:buChar char="•"/>
              <a:defRPr/>
            </a:pPr>
            <a:r>
              <a:rPr lang="de-DE" dirty="0"/>
              <a:t>die Nich­terfüllung von steu­er­li­chen Pflich­ten,</a:t>
            </a:r>
          </a:p>
          <a:p>
            <a:pPr marL="342900" indent="-342900">
              <a:spcBef>
                <a:spcPct val="20000"/>
              </a:spcBef>
              <a:buFont typeface="Arial" panose="020B0604020202020204" pitchFamily="34" charset="0"/>
              <a:buChar char="•"/>
              <a:defRPr/>
            </a:pPr>
            <a:r>
              <a:rPr lang="de-DE" dirty="0"/>
              <a:t>Pflicht­ver­let­zun­gen im Zu­sam­men­hang mit ei­ner (mögli­chen) In­sol­venz der GmbH.</a:t>
            </a:r>
          </a:p>
          <a:p>
            <a:pPr marL="342900" indent="-342900">
              <a:spcBef>
                <a:spcPct val="20000"/>
              </a:spcBef>
              <a:buFont typeface="Arial" panose="020B0604020202020204" pitchFamily="34" charset="0"/>
              <a:buChar char="•"/>
              <a:defRPr/>
            </a:pPr>
            <a:endParaRPr lang="de-DE" dirty="0"/>
          </a:p>
          <a:p>
            <a:pPr>
              <a:spcBef>
                <a:spcPct val="20000"/>
              </a:spcBef>
              <a:defRPr/>
            </a:pPr>
            <a:r>
              <a:rPr lang="de-DE" dirty="0"/>
              <a:t>Absicherungsmöglichkeit dieser </a:t>
            </a:r>
            <a:r>
              <a:rPr lang="de-DE" b="1" u="sng" dirty="0"/>
              <a:t>organschaftlichen</a:t>
            </a:r>
            <a:r>
              <a:rPr lang="de-DE" dirty="0"/>
              <a:t> Tätigkeiten? </a:t>
            </a:r>
          </a:p>
          <a:p>
            <a:pPr>
              <a:spcBef>
                <a:spcPct val="20000"/>
              </a:spcBef>
              <a:defRPr/>
            </a:pPr>
            <a:r>
              <a:rPr lang="de-DE" dirty="0"/>
              <a:t>-&gt; </a:t>
            </a:r>
            <a:r>
              <a:rPr lang="de-DE" b="1" dirty="0"/>
              <a:t>(persönliche) D&amp;O-Versicherung </a:t>
            </a:r>
            <a:r>
              <a:rPr lang="de-DE" dirty="0"/>
              <a:t>(Außenhaftung ca. 20 % der D&amp;O-Schadenfälle)</a:t>
            </a:r>
            <a:endParaRPr lang="de-DE" b="1" dirty="0"/>
          </a:p>
          <a:p>
            <a:pPr marL="342900" indent="-342900">
              <a:spcBef>
                <a:spcPct val="20000"/>
              </a:spcBef>
              <a:buFont typeface="Arial" panose="020B0604020202020204" pitchFamily="34" charset="0"/>
              <a:buChar char="•"/>
              <a:defRPr/>
            </a:pPr>
            <a:endParaRPr lang="de-DE" dirty="0"/>
          </a:p>
          <a:p>
            <a:pPr>
              <a:spcBef>
                <a:spcPct val="20000"/>
              </a:spcBef>
              <a:defRPr/>
            </a:pPr>
            <a:endParaRPr lang="de-DE"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344365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Wie ist nun aber die strafrechtliche Situation bei</a:t>
            </a:r>
          </a:p>
          <a:p>
            <a:pPr>
              <a:spcBef>
                <a:spcPct val="20000"/>
              </a:spcBef>
              <a:defRPr/>
            </a:pPr>
            <a:endParaRPr lang="de-DE" dirty="0"/>
          </a:p>
          <a:p>
            <a:pPr marL="342900" indent="-342900">
              <a:spcBef>
                <a:spcPct val="20000"/>
              </a:spcBef>
              <a:buFont typeface="Arial" panose="020B0604020202020204" pitchFamily="34" charset="0"/>
              <a:buChar char="•"/>
              <a:defRPr/>
            </a:pPr>
            <a:r>
              <a:rPr lang="de-DE" dirty="0"/>
              <a:t>Vor­ent­hal­ten von So­zi­al­ver­si­che­rungs­ab­ga­ben,</a:t>
            </a:r>
          </a:p>
          <a:p>
            <a:pPr marL="342900" indent="-342900">
              <a:spcBef>
                <a:spcPct val="20000"/>
              </a:spcBef>
              <a:buFont typeface="Arial" panose="020B0604020202020204" pitchFamily="34" charset="0"/>
              <a:buChar char="•"/>
              <a:defRPr/>
            </a:pPr>
            <a:r>
              <a:rPr lang="de-DE" dirty="0"/>
              <a:t>Pflicht­ver­let­zun­gen im Zu­sam­men­hang mit ei­ner (mögli­chen) In­sol­venz der GmbH</a:t>
            </a:r>
          </a:p>
          <a:p>
            <a:pPr>
              <a:spcBef>
                <a:spcPct val="20000"/>
              </a:spcBef>
              <a:defRPr/>
            </a:pPr>
            <a:endParaRPr lang="de-DE" dirty="0"/>
          </a:p>
          <a:p>
            <a:pPr>
              <a:spcBef>
                <a:spcPct val="20000"/>
              </a:spcBef>
              <a:defRPr/>
            </a:pPr>
            <a:r>
              <a:rPr lang="de-DE" b="1" dirty="0"/>
              <a:t>zu beurteilen?</a:t>
            </a:r>
          </a:p>
          <a:p>
            <a:pPr>
              <a:spcBef>
                <a:spcPct val="20000"/>
              </a:spcBef>
              <a:defRPr/>
            </a:pPr>
            <a:endParaRPr lang="de-DE"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1927966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Wann haf­tet der Geschäftsführer für das Nicht­abführen von So­zi­al­ab­ga­ben?</a:t>
            </a:r>
          </a:p>
          <a:p>
            <a:pPr>
              <a:spcBef>
                <a:spcPct val="20000"/>
              </a:spcBef>
              <a:defRPr/>
            </a:pPr>
            <a:endParaRPr lang="de-DE" dirty="0"/>
          </a:p>
          <a:p>
            <a:pPr>
              <a:spcBef>
                <a:spcPct val="20000"/>
              </a:spcBef>
              <a:defRPr/>
            </a:pPr>
            <a:r>
              <a:rPr lang="de-DE" dirty="0"/>
              <a:t>Nach § 266a Abs.1 Straf­ge­setz­buch (StGB) macht sich straf­bar, wer als Ar­beit­ge­ber den Kran­ken­kas­sen So­zi­al­beiträge vor­enthält, die der Ar­beit­neh­mer zu tra­gen hat. Die­se Vor­schrift lau­tet:</a:t>
            </a:r>
          </a:p>
          <a:p>
            <a:pPr>
              <a:spcBef>
                <a:spcPct val="20000"/>
              </a:spcBef>
              <a:defRPr/>
            </a:pPr>
            <a:endParaRPr lang="de-DE" dirty="0"/>
          </a:p>
          <a:p>
            <a:pPr>
              <a:spcBef>
                <a:spcPct val="20000"/>
              </a:spcBef>
              <a:defRPr/>
            </a:pPr>
            <a:r>
              <a:rPr lang="de-DE" i="1" dirty="0"/>
              <a:t>"§ 266a Vor­ent­hal­ten und Ver­un­treu­en von Ar­beits­ent­gelt</a:t>
            </a:r>
          </a:p>
          <a:p>
            <a:pPr>
              <a:spcBef>
                <a:spcPct val="20000"/>
              </a:spcBef>
              <a:defRPr/>
            </a:pPr>
            <a:endParaRPr lang="de-DE" dirty="0"/>
          </a:p>
          <a:p>
            <a:pPr>
              <a:spcBef>
                <a:spcPct val="20000"/>
              </a:spcBef>
              <a:defRPr/>
            </a:pPr>
            <a:r>
              <a:rPr lang="de-DE" dirty="0"/>
              <a:t>(1) </a:t>
            </a:r>
            <a:r>
              <a:rPr lang="de-DE" i="1" dirty="0"/>
              <a:t>Wer als Ar­beit­ge­ber der Ein­zugs­stel­le Beiträge des Ar­beit­neh­mers zur So­zi­al­ver­si­che­rung ein­sch­ließlich der Ar­beitsförde­rung, un­abhängig da­von, ob Ar­beits­ent­gelt ge­zahlt wird, vor­enthält, wird mit </a:t>
            </a:r>
            <a:r>
              <a:rPr lang="de-DE" b="1" i="1" dirty="0">
                <a:solidFill>
                  <a:srgbClr val="FF0000"/>
                </a:solidFill>
              </a:rPr>
              <a:t>Frei­heits­stra­fe bis zu fünf Jah­ren</a:t>
            </a:r>
            <a:r>
              <a:rPr lang="de-DE" i="1" dirty="0"/>
              <a:t> oder mit </a:t>
            </a:r>
            <a:r>
              <a:rPr lang="de-DE" b="1" i="1" dirty="0">
                <a:solidFill>
                  <a:srgbClr val="FF0000"/>
                </a:solidFill>
              </a:rPr>
              <a:t>Geld­stra­fe</a:t>
            </a:r>
            <a:r>
              <a:rPr lang="de-DE" i="1" dirty="0"/>
              <a:t> be­straft</a:t>
            </a:r>
            <a:r>
              <a:rPr lang="de-DE" dirty="0"/>
              <a:t>."</a:t>
            </a:r>
          </a:p>
          <a:p>
            <a:pPr>
              <a:spcBef>
                <a:spcPct val="20000"/>
              </a:spcBef>
              <a:defRPr/>
            </a:pPr>
            <a:endParaRPr lang="de-DE" dirty="0"/>
          </a:p>
          <a:p>
            <a:pPr>
              <a:spcBef>
                <a:spcPct val="20000"/>
              </a:spcBef>
              <a:defRPr/>
            </a:pPr>
            <a:r>
              <a:rPr lang="de-DE" dirty="0"/>
              <a:t>"</a:t>
            </a:r>
            <a:r>
              <a:rPr lang="de-DE" i="1" dirty="0"/>
              <a:t>Ar­beit­ge­ber" der bei der GmbH beschäftig­ten Ar­beit­neh­mer im Sin­ne die­ser Vor­schrift ist zwar nicht der Geschäftsführer, son­dern die GmbH, doch be­stimmt das StGB für sol­che Fälle die Straf­bar­keit des Geschäftsführers (§ 14 Abs.1 Nr.1 StGB). </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Strafbare Handlungen – Schadensszenario I</a:t>
            </a:r>
          </a:p>
        </p:txBody>
      </p:sp>
    </p:spTree>
    <p:extLst>
      <p:ext uri="{BB962C8B-B14F-4D97-AF65-F5344CB8AC3E}">
        <p14:creationId xmlns:p14="http://schemas.microsoft.com/office/powerpoint/2010/main" val="226850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Wann haf­ten Geschäftsführer für die nicht recht­zei­ti­ge In­sol­venz­an­mel­dung?</a:t>
            </a:r>
          </a:p>
          <a:p>
            <a:pPr>
              <a:spcBef>
                <a:spcPct val="20000"/>
              </a:spcBef>
              <a:defRPr/>
            </a:pPr>
            <a:endParaRPr lang="de-DE" dirty="0"/>
          </a:p>
          <a:p>
            <a:pPr>
              <a:spcBef>
                <a:spcPct val="20000"/>
              </a:spcBef>
              <a:defRPr/>
            </a:pPr>
            <a:r>
              <a:rPr lang="de-DE" dirty="0"/>
              <a:t>Für den Fall der In­sol­venz der GmbH schreibt § 15a Abs.1 Satz1 In­sO dem Geschäftsführer vor:</a:t>
            </a:r>
          </a:p>
          <a:p>
            <a:pPr>
              <a:spcBef>
                <a:spcPct val="20000"/>
              </a:spcBef>
              <a:defRPr/>
            </a:pPr>
            <a:endParaRPr lang="de-DE" dirty="0"/>
          </a:p>
          <a:p>
            <a:pPr>
              <a:spcBef>
                <a:spcPct val="20000"/>
              </a:spcBef>
              <a:defRPr/>
            </a:pPr>
            <a:r>
              <a:rPr lang="de-DE" dirty="0"/>
              <a:t>"</a:t>
            </a:r>
            <a:r>
              <a:rPr lang="de-DE" i="1" dirty="0"/>
              <a:t>Wird ei­ne ju­ris­ti­sche Per­son zah­lungs­unfähig oder über­schul­det, ha­ben die Mit­glie­der des Ver­tre­tungs­or­gans oder die Ab­wick­ler oh­ne schuld­haf­tes Zögern, spätes­tens aber drei Wo­chen nach Ein­tritt der Zah­lungs­unfähig­keit oder Über­schul­dung, ei­nen In­sol­venz­an­trag zu stel­len</a:t>
            </a:r>
            <a:r>
              <a:rPr lang="de-DE" dirty="0"/>
              <a:t>.„</a:t>
            </a:r>
          </a:p>
          <a:p>
            <a:pPr>
              <a:spcBef>
                <a:spcPct val="20000"/>
              </a:spcBef>
              <a:defRPr/>
            </a:pPr>
            <a:endParaRPr lang="de-DE" dirty="0"/>
          </a:p>
          <a:p>
            <a:pPr>
              <a:spcBef>
                <a:spcPct val="20000"/>
              </a:spcBef>
              <a:defRPr/>
            </a:pPr>
            <a:r>
              <a:rPr lang="de-DE" dirty="0"/>
              <a:t>Eben­so wie § 266a StGB ist auch § 15a Abs.1 Satz1 In­sO ein Schutz­ge­setz. Da­her ha­ben die durch die nicht recht­zei­ti­ge In­sol­venz­an­mel­dung geschädig­ten Gläubi­ger der GmbH ei­nen An­spruch auf Scha­den­er­satz, der sich un­mit­tel­bar und persönlich ge­gen den Geschäftsführer der GmbH rich­tet. </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Strafbare Handlungen – Schadensszenario II</a:t>
            </a:r>
          </a:p>
        </p:txBody>
      </p:sp>
    </p:spTree>
    <p:extLst>
      <p:ext uri="{BB962C8B-B14F-4D97-AF65-F5344CB8AC3E}">
        <p14:creationId xmlns:p14="http://schemas.microsoft.com/office/powerpoint/2010/main" val="118597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dirty="0"/>
              <a:t>Außer­dem ist ein Ver­s­toß ge­gen die In­sol­venz­an­trags­pflicht straf­bar. Hier­zu schrei­ben § 15a Abs.4 und 5 In­sO vor:</a:t>
            </a:r>
          </a:p>
          <a:p>
            <a:pPr>
              <a:spcBef>
                <a:spcPct val="20000"/>
              </a:spcBef>
              <a:defRPr/>
            </a:pPr>
            <a:endParaRPr lang="de-DE" dirty="0"/>
          </a:p>
          <a:p>
            <a:pPr>
              <a:spcBef>
                <a:spcPct val="20000"/>
              </a:spcBef>
              <a:defRPr/>
            </a:pPr>
            <a:r>
              <a:rPr lang="de-DE" i="1" dirty="0"/>
              <a:t>"(4) Mit </a:t>
            </a:r>
            <a:r>
              <a:rPr lang="de-DE" b="1" i="1" dirty="0">
                <a:solidFill>
                  <a:srgbClr val="FF0000"/>
                </a:solidFill>
              </a:rPr>
              <a:t>Frei­heits­stra­fe bis zu drei Jah­ren </a:t>
            </a:r>
            <a:r>
              <a:rPr lang="de-DE" i="1" dirty="0"/>
              <a:t>oder mit </a:t>
            </a:r>
            <a:r>
              <a:rPr lang="de-DE" b="1" i="1" dirty="0">
                <a:solidFill>
                  <a:srgbClr val="FF0000"/>
                </a:solidFill>
              </a:rPr>
              <a:t>Geld­stra­fe </a:t>
            </a:r>
            <a:r>
              <a:rPr lang="de-DE" i="1" dirty="0"/>
              <a:t>wird be­straft, wer ent­ge­gen Ab­satz 1 Satz 1, auch in Ver­bin­dung mit Satz 2 oder Ab­satz 2 oder Ab­satz 3, ei­nen Eröff­nungs­an­trag</a:t>
            </a:r>
          </a:p>
          <a:p>
            <a:pPr>
              <a:spcBef>
                <a:spcPct val="20000"/>
              </a:spcBef>
              <a:defRPr/>
            </a:pPr>
            <a:endParaRPr lang="de-DE" i="1" dirty="0"/>
          </a:p>
          <a:p>
            <a:pPr>
              <a:spcBef>
                <a:spcPct val="20000"/>
              </a:spcBef>
              <a:defRPr/>
            </a:pPr>
            <a:r>
              <a:rPr lang="de-DE" i="1" dirty="0"/>
              <a:t>1. nicht oder nicht recht­zei­tig stellt oder</a:t>
            </a:r>
          </a:p>
          <a:p>
            <a:pPr>
              <a:spcBef>
                <a:spcPct val="20000"/>
              </a:spcBef>
              <a:defRPr/>
            </a:pPr>
            <a:endParaRPr lang="de-DE" i="1" dirty="0"/>
          </a:p>
          <a:p>
            <a:pPr>
              <a:spcBef>
                <a:spcPct val="20000"/>
              </a:spcBef>
              <a:defRPr/>
            </a:pPr>
            <a:r>
              <a:rPr lang="de-DE" i="1" dirty="0"/>
              <a:t>2. nicht rich­tig stellt.</a:t>
            </a:r>
          </a:p>
          <a:p>
            <a:pPr>
              <a:spcBef>
                <a:spcPct val="20000"/>
              </a:spcBef>
              <a:defRPr/>
            </a:pPr>
            <a:endParaRPr lang="de-DE" i="1" dirty="0"/>
          </a:p>
          <a:p>
            <a:pPr>
              <a:spcBef>
                <a:spcPct val="20000"/>
              </a:spcBef>
              <a:defRPr/>
            </a:pPr>
            <a:r>
              <a:rPr lang="de-DE" i="1" dirty="0"/>
              <a:t>(5) Han­delt der Täter in den Fällen des Ab­sat­zes 4 </a:t>
            </a:r>
            <a:r>
              <a:rPr lang="de-DE" b="1" i="1" dirty="0">
                <a:solidFill>
                  <a:srgbClr val="FF0000"/>
                </a:solidFill>
              </a:rPr>
              <a:t>fahrlässig</a:t>
            </a:r>
            <a:r>
              <a:rPr lang="de-DE" i="1" dirty="0"/>
              <a:t>, ist die Stra­fe </a:t>
            </a:r>
            <a:r>
              <a:rPr lang="de-DE" b="1" i="1" dirty="0">
                <a:solidFill>
                  <a:srgbClr val="FF0000"/>
                </a:solidFill>
              </a:rPr>
              <a:t>Frei­heits­stra­fe bis zu ei­nem Jahr</a:t>
            </a:r>
            <a:r>
              <a:rPr lang="de-DE" i="1" dirty="0"/>
              <a:t> oder </a:t>
            </a:r>
            <a:r>
              <a:rPr lang="de-DE" b="1" i="1" dirty="0">
                <a:solidFill>
                  <a:srgbClr val="FF0000"/>
                </a:solidFill>
              </a:rPr>
              <a:t>Geld­stra­fe</a:t>
            </a:r>
            <a:r>
              <a:rPr lang="de-DE" i="1" dirty="0"/>
              <a:t>."</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Strafbare Handlungen – Schadensszenario II</a:t>
            </a:r>
          </a:p>
        </p:txBody>
      </p:sp>
    </p:spTree>
    <p:extLst>
      <p:ext uri="{BB962C8B-B14F-4D97-AF65-F5344CB8AC3E}">
        <p14:creationId xmlns:p14="http://schemas.microsoft.com/office/powerpoint/2010/main" val="344694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2000" b="1" dirty="0"/>
              <a:t>Spezial-Straf-RS</a:t>
            </a:r>
            <a:r>
              <a:rPr lang="de-DE" sz="2000" dirty="0"/>
              <a:t> über den </a:t>
            </a:r>
            <a:r>
              <a:rPr lang="de-DE" sz="2000" b="1" dirty="0"/>
              <a:t>Manager-RS </a:t>
            </a:r>
            <a:r>
              <a:rPr lang="de-DE" sz="2000" dirty="0"/>
              <a:t>oder als </a:t>
            </a:r>
            <a:r>
              <a:rPr lang="de-DE" sz="2000" b="1" dirty="0"/>
              <a:t>Unternehmenslösung</a:t>
            </a:r>
            <a:r>
              <a:rPr lang="de-DE" sz="2000" dirty="0"/>
              <a:t>:</a:t>
            </a:r>
          </a:p>
          <a:p>
            <a:pPr>
              <a:spcBef>
                <a:spcPct val="20000"/>
              </a:spcBef>
              <a:defRPr/>
            </a:pPr>
            <a:endParaRPr lang="de-DE" dirty="0"/>
          </a:p>
          <a:p>
            <a:pPr>
              <a:spcBef>
                <a:spcPct val="20000"/>
              </a:spcBef>
              <a:defRPr/>
            </a:pPr>
            <a:r>
              <a:rPr lang="de-DE" sz="2000" b="1" dirty="0"/>
              <a:t>Versicherungsschutz besteht bei folgenden Risiken</a:t>
            </a:r>
            <a:r>
              <a:rPr lang="de-DE" sz="2000" dirty="0"/>
              <a:t>:</a:t>
            </a:r>
          </a:p>
          <a:p>
            <a:pPr marL="342900" indent="-342900">
              <a:spcBef>
                <a:spcPct val="20000"/>
              </a:spcBef>
              <a:buFont typeface="Arial" panose="020B0604020202020204" pitchFamily="34" charset="0"/>
              <a:buChar char="•"/>
              <a:defRPr/>
            </a:pPr>
            <a:r>
              <a:rPr lang="de-DE" sz="2000" dirty="0"/>
              <a:t>Vorwurf strafrechtlicher Vergehen, die vorsätzlich oder fahrlässig begehbar sind </a:t>
            </a:r>
          </a:p>
          <a:p>
            <a:pPr marL="342900" indent="-342900">
              <a:spcBef>
                <a:spcPct val="20000"/>
              </a:spcBef>
              <a:buFont typeface="Arial" panose="020B0604020202020204" pitchFamily="34" charset="0"/>
              <a:buChar char="•"/>
              <a:defRPr/>
            </a:pPr>
            <a:r>
              <a:rPr lang="de-DE" sz="2000" dirty="0"/>
              <a:t>Vorwurf strafrechtlicher Vergehen, die nur vorsätzlich begehbar sind </a:t>
            </a:r>
          </a:p>
          <a:p>
            <a:pPr marL="342900" indent="-342900">
              <a:spcBef>
                <a:spcPct val="20000"/>
              </a:spcBef>
              <a:buFont typeface="Arial" panose="020B0604020202020204" pitchFamily="34" charset="0"/>
              <a:buChar char="•"/>
              <a:defRPr/>
            </a:pPr>
            <a:r>
              <a:rPr lang="de-DE" sz="2000" dirty="0"/>
              <a:t>Ordnungswidrigkeiten </a:t>
            </a:r>
          </a:p>
          <a:p>
            <a:pPr marL="342900" indent="-342900">
              <a:spcBef>
                <a:spcPct val="20000"/>
              </a:spcBef>
              <a:buFont typeface="Arial" panose="020B0604020202020204" pitchFamily="34" charset="0"/>
              <a:buChar char="•"/>
              <a:defRPr/>
            </a:pPr>
            <a:r>
              <a:rPr lang="de-DE" sz="2000" dirty="0"/>
              <a:t>Verbrechen</a:t>
            </a:r>
          </a:p>
          <a:p>
            <a:pPr marL="342900" indent="-342900">
              <a:spcBef>
                <a:spcPct val="20000"/>
              </a:spcBef>
              <a:buFont typeface="Arial" panose="020B0604020202020204" pitchFamily="34" charset="0"/>
              <a:buChar char="•"/>
              <a:defRPr/>
            </a:pPr>
            <a:endParaRPr lang="de-DE" dirty="0"/>
          </a:p>
          <a:p>
            <a:pPr>
              <a:spcBef>
                <a:spcPct val="20000"/>
              </a:spcBef>
              <a:defRPr/>
            </a:pPr>
            <a:r>
              <a:rPr lang="de-DE" b="1" dirty="0"/>
              <a:t>Wichtige Vertragsbestandteile</a:t>
            </a:r>
            <a:r>
              <a:rPr lang="de-DE" dirty="0"/>
              <a:t>:</a:t>
            </a:r>
          </a:p>
          <a:p>
            <a:pPr marL="342900" indent="-342900">
              <a:spcBef>
                <a:spcPct val="20000"/>
              </a:spcBef>
              <a:buFont typeface="Arial" panose="020B0604020202020204" pitchFamily="34" charset="0"/>
              <a:buChar char="•"/>
              <a:defRPr/>
            </a:pPr>
            <a:r>
              <a:rPr lang="de-DE" sz="2000" dirty="0"/>
              <a:t>Freie Anwaltswahl inkl. Erstattung nach Honorarvereinbarungen, nicht nur nach RVG</a:t>
            </a:r>
          </a:p>
          <a:p>
            <a:pPr marL="342900" indent="-342900">
              <a:spcBef>
                <a:spcPct val="20000"/>
              </a:spcBef>
              <a:buFont typeface="Arial" panose="020B0604020202020204" pitchFamily="34" charset="0"/>
              <a:buChar char="•"/>
              <a:defRPr/>
            </a:pPr>
            <a:r>
              <a:rPr lang="de-DE" sz="2000" dirty="0"/>
              <a:t>Rückforderungsverzicht bei Verurteilung wegen bedingten Vorsatzes (</a:t>
            </a:r>
            <a:r>
              <a:rPr lang="de-DE" sz="2000" dirty="0" err="1"/>
              <a:t>dolus</a:t>
            </a:r>
            <a:r>
              <a:rPr lang="de-DE" sz="2000" dirty="0"/>
              <a:t> eventualis)</a:t>
            </a:r>
          </a:p>
          <a:p>
            <a:pPr marL="342900" indent="-342900">
              <a:spcBef>
                <a:spcPct val="20000"/>
              </a:spcBef>
              <a:buFont typeface="Arial" panose="020B0604020202020204" pitchFamily="34" charset="0"/>
              <a:buChar char="•"/>
              <a:defRPr/>
            </a:pPr>
            <a:r>
              <a:rPr lang="de-DE" sz="2000" dirty="0"/>
              <a:t>Rückforderungsverzicht bei Vorsatzverurteilung per Strafbefehl</a:t>
            </a:r>
          </a:p>
          <a:p>
            <a:pPr marL="342900" indent="-342900">
              <a:spcBef>
                <a:spcPct val="20000"/>
              </a:spcBef>
              <a:buFont typeface="Arial" panose="020B0604020202020204" pitchFamily="34" charset="0"/>
              <a:buChar char="•"/>
              <a:defRPr/>
            </a:pPr>
            <a:r>
              <a:rPr lang="de-DE" sz="2000" dirty="0"/>
              <a:t>Kosten für Sachverständigen- und Rechtsgutachten</a:t>
            </a:r>
          </a:p>
          <a:p>
            <a:pPr marL="342900" indent="-342900">
              <a:spcBef>
                <a:spcPct val="20000"/>
              </a:spcBef>
              <a:buFont typeface="Arial" panose="020B0604020202020204" pitchFamily="34" charset="0"/>
              <a:buChar char="•"/>
              <a:defRPr/>
            </a:pPr>
            <a:r>
              <a:rPr lang="de-DE" sz="2000" dirty="0"/>
              <a:t>Forensische Dienstleistungen, Strafkaution, Assistance-Leistungen</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Strafbare Handlungen - Versicherungslösung</a:t>
            </a:r>
          </a:p>
        </p:txBody>
      </p:sp>
    </p:spTree>
    <p:extLst>
      <p:ext uri="{BB962C8B-B14F-4D97-AF65-F5344CB8AC3E}">
        <p14:creationId xmlns:p14="http://schemas.microsoft.com/office/powerpoint/2010/main" val="68983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Variante 1: </a:t>
            </a:r>
            <a:r>
              <a:rPr lang="de-DE" dirty="0"/>
              <a:t>VSU 500.000 EUR und Premium </a:t>
            </a:r>
            <a:r>
              <a:rPr lang="de-DE" b="1" u="sng" dirty="0"/>
              <a:t>ohne</a:t>
            </a:r>
            <a:r>
              <a:rPr lang="de-DE" dirty="0"/>
              <a:t> Rabatt</a:t>
            </a:r>
          </a:p>
          <a:p>
            <a:pPr>
              <a:spcBef>
                <a:spcPct val="20000"/>
              </a:spcBef>
              <a:defRPr/>
            </a:pPr>
            <a:endParaRPr lang="de-DE" sz="2000" b="1" dirty="0"/>
          </a:p>
          <a:p>
            <a:pPr>
              <a:spcBef>
                <a:spcPct val="20000"/>
              </a:spcBef>
              <a:defRPr/>
            </a:pPr>
            <a:endParaRPr lang="de-DE" sz="2000" b="1" dirty="0"/>
          </a:p>
          <a:p>
            <a:pPr>
              <a:spcBef>
                <a:spcPct val="20000"/>
              </a:spcBef>
              <a:defRPr/>
            </a:pPr>
            <a:endParaRPr lang="de-DE" b="1" dirty="0"/>
          </a:p>
          <a:p>
            <a:pPr>
              <a:spcBef>
                <a:spcPct val="20000"/>
              </a:spcBef>
              <a:defRPr/>
            </a:pPr>
            <a:endParaRPr lang="de-DE" sz="2000" b="1" dirty="0"/>
          </a:p>
          <a:p>
            <a:pPr>
              <a:spcBef>
                <a:spcPct val="20000"/>
              </a:spcBef>
              <a:defRPr/>
            </a:pPr>
            <a:endParaRPr lang="de-DE" b="1" dirty="0"/>
          </a:p>
          <a:p>
            <a:pPr>
              <a:spcBef>
                <a:spcPct val="20000"/>
              </a:spcBef>
              <a:defRPr/>
            </a:pPr>
            <a:endParaRPr lang="de-DE" sz="2000" b="1" dirty="0"/>
          </a:p>
          <a:p>
            <a:pPr>
              <a:spcBef>
                <a:spcPct val="20000"/>
              </a:spcBef>
              <a:defRPr/>
            </a:pPr>
            <a:r>
              <a:rPr lang="de-DE" b="1" dirty="0"/>
              <a:t>Variante 2: </a:t>
            </a:r>
            <a:r>
              <a:rPr lang="de-DE" dirty="0"/>
              <a:t>VSU 500.000 EUR und Standard </a:t>
            </a:r>
            <a:r>
              <a:rPr lang="de-DE" b="1" u="sng" dirty="0"/>
              <a:t>ohne</a:t>
            </a:r>
            <a:r>
              <a:rPr lang="de-DE" dirty="0"/>
              <a:t> Rabatt</a:t>
            </a:r>
            <a:endParaRPr lang="de-DE" sz="2000"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Spezial-Straf-RS über Manager-RS - Roland</a:t>
            </a:r>
          </a:p>
        </p:txBody>
      </p:sp>
      <p:graphicFrame>
        <p:nvGraphicFramePr>
          <p:cNvPr id="5" name="Tabelle 5">
            <a:extLst>
              <a:ext uri="{FF2B5EF4-FFF2-40B4-BE49-F238E27FC236}">
                <a16:creationId xmlns:a16="http://schemas.microsoft.com/office/drawing/2014/main" id="{CA18130B-BEE4-4592-AC8D-C10A6C823ADE}"/>
              </a:ext>
            </a:extLst>
          </p:cNvPr>
          <p:cNvGraphicFramePr>
            <a:graphicFrameLocks noGrp="1"/>
          </p:cNvGraphicFramePr>
          <p:nvPr>
            <p:extLst>
              <p:ext uri="{D42A27DB-BD31-4B8C-83A1-F6EECF244321}">
                <p14:modId xmlns:p14="http://schemas.microsoft.com/office/powerpoint/2010/main" val="3816068099"/>
              </p:ext>
            </p:extLst>
          </p:nvPr>
        </p:nvGraphicFramePr>
        <p:xfrm>
          <a:off x="364219" y="2367162"/>
          <a:ext cx="11458424" cy="1483360"/>
        </p:xfrm>
        <a:graphic>
          <a:graphicData uri="http://schemas.openxmlformats.org/drawingml/2006/table">
            <a:tbl>
              <a:tblPr firstRow="1" bandRow="1">
                <a:tableStyleId>{5C22544A-7EE6-4342-B048-85BDC9FD1C3A}</a:tableStyleId>
              </a:tblPr>
              <a:tblGrid>
                <a:gridCol w="2864606">
                  <a:extLst>
                    <a:ext uri="{9D8B030D-6E8A-4147-A177-3AD203B41FA5}">
                      <a16:colId xmlns:a16="http://schemas.microsoft.com/office/drawing/2014/main" val="2707218460"/>
                    </a:ext>
                  </a:extLst>
                </a:gridCol>
                <a:gridCol w="2864606">
                  <a:extLst>
                    <a:ext uri="{9D8B030D-6E8A-4147-A177-3AD203B41FA5}">
                      <a16:colId xmlns:a16="http://schemas.microsoft.com/office/drawing/2014/main" val="1383451716"/>
                    </a:ext>
                  </a:extLst>
                </a:gridCol>
                <a:gridCol w="2864606">
                  <a:extLst>
                    <a:ext uri="{9D8B030D-6E8A-4147-A177-3AD203B41FA5}">
                      <a16:colId xmlns:a16="http://schemas.microsoft.com/office/drawing/2014/main" val="1358942159"/>
                    </a:ext>
                  </a:extLst>
                </a:gridCol>
                <a:gridCol w="2864606">
                  <a:extLst>
                    <a:ext uri="{9D8B030D-6E8A-4147-A177-3AD203B41FA5}">
                      <a16:colId xmlns:a16="http://schemas.microsoft.com/office/drawing/2014/main" val="3191505075"/>
                    </a:ext>
                  </a:extLst>
                </a:gridCol>
              </a:tblGrid>
              <a:tr h="370840">
                <a:tc>
                  <a:txBody>
                    <a:bodyPr/>
                    <a:lstStyle/>
                    <a:p>
                      <a:endParaRPr lang="de-DE" dirty="0"/>
                    </a:p>
                  </a:txBody>
                  <a:tcPr/>
                </a:tc>
                <a:tc>
                  <a:txBody>
                    <a:bodyPr/>
                    <a:lstStyle/>
                    <a:p>
                      <a:r>
                        <a:rPr lang="de-DE" dirty="0"/>
                        <a:t>1 bis 50 Mitarbeiter</a:t>
                      </a:r>
                    </a:p>
                  </a:txBody>
                  <a:tcPr/>
                </a:tc>
                <a:tc>
                  <a:txBody>
                    <a:bodyPr/>
                    <a:lstStyle/>
                    <a:p>
                      <a:r>
                        <a:rPr lang="de-DE" dirty="0"/>
                        <a:t>51 bis 200 Mitarbeiter</a:t>
                      </a:r>
                    </a:p>
                  </a:txBody>
                  <a:tcPr/>
                </a:tc>
                <a:tc>
                  <a:txBody>
                    <a:bodyPr/>
                    <a:lstStyle/>
                    <a:p>
                      <a:r>
                        <a:rPr lang="de-DE" dirty="0"/>
                        <a:t>201 bis 1.000 Mitarbeiter</a:t>
                      </a:r>
                    </a:p>
                  </a:txBody>
                  <a:tcPr/>
                </a:tc>
                <a:extLst>
                  <a:ext uri="{0D108BD9-81ED-4DB2-BD59-A6C34878D82A}">
                    <a16:rowId xmlns:a16="http://schemas.microsoft.com/office/drawing/2014/main" val="198603331"/>
                  </a:ext>
                </a:extLst>
              </a:tr>
              <a:tr h="370840">
                <a:tc>
                  <a:txBody>
                    <a:bodyPr/>
                    <a:lstStyle/>
                    <a:p>
                      <a:r>
                        <a:rPr lang="de-DE" dirty="0"/>
                        <a:t>Bauunternehmen</a:t>
                      </a:r>
                    </a:p>
                  </a:txBody>
                  <a:tcPr/>
                </a:tc>
                <a:tc>
                  <a:txBody>
                    <a:bodyPr/>
                    <a:lstStyle/>
                    <a:p>
                      <a:pPr algn="r"/>
                      <a:r>
                        <a:rPr lang="de-DE" dirty="0"/>
                        <a:t>490,56 EUR </a:t>
                      </a:r>
                    </a:p>
                  </a:txBody>
                  <a:tcPr anchor="b"/>
                </a:tc>
                <a:tc>
                  <a:txBody>
                    <a:bodyPr/>
                    <a:lstStyle/>
                    <a:p>
                      <a:pPr algn="r"/>
                      <a:r>
                        <a:rPr lang="de-DE" dirty="0"/>
                        <a:t>534,48 EUR</a:t>
                      </a:r>
                    </a:p>
                  </a:txBody>
                  <a:tcPr anchor="b"/>
                </a:tc>
                <a:tc>
                  <a:txBody>
                    <a:bodyPr/>
                    <a:lstStyle/>
                    <a:p>
                      <a:pPr algn="r"/>
                      <a:r>
                        <a:rPr lang="de-DE" dirty="0"/>
                        <a:t>666,22 EUR</a:t>
                      </a:r>
                    </a:p>
                  </a:txBody>
                  <a:tcPr anchor="b"/>
                </a:tc>
                <a:extLst>
                  <a:ext uri="{0D108BD9-81ED-4DB2-BD59-A6C34878D82A}">
                    <a16:rowId xmlns:a16="http://schemas.microsoft.com/office/drawing/2014/main" val="361194524"/>
                  </a:ext>
                </a:extLst>
              </a:tr>
              <a:tr h="370840">
                <a:tc>
                  <a:txBody>
                    <a:bodyPr/>
                    <a:lstStyle/>
                    <a:p>
                      <a:r>
                        <a:rPr lang="de-DE" dirty="0"/>
                        <a:t>Elektrowarenhandel</a:t>
                      </a:r>
                    </a:p>
                  </a:txBody>
                  <a:tcPr/>
                </a:tc>
                <a:tc>
                  <a:txBody>
                    <a:bodyPr/>
                    <a:lstStyle/>
                    <a:p>
                      <a:pPr algn="r"/>
                      <a:r>
                        <a:rPr lang="de-DE" dirty="0"/>
                        <a:t>408,80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445,39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555,18 EUR</a:t>
                      </a:r>
                    </a:p>
                  </a:txBody>
                  <a:tcPr anchor="b"/>
                </a:tc>
                <a:extLst>
                  <a:ext uri="{0D108BD9-81ED-4DB2-BD59-A6C34878D82A}">
                    <a16:rowId xmlns:a16="http://schemas.microsoft.com/office/drawing/2014/main" val="1566994811"/>
                  </a:ext>
                </a:extLst>
              </a:tr>
              <a:tr h="370840">
                <a:tc>
                  <a:txBody>
                    <a:bodyPr/>
                    <a:lstStyle/>
                    <a:p>
                      <a:r>
                        <a:rPr lang="de-DE" dirty="0"/>
                        <a:t>Spedition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490,56 EUR </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534,48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666,22 EUR</a:t>
                      </a:r>
                    </a:p>
                  </a:txBody>
                  <a:tcPr anchor="b"/>
                </a:tc>
                <a:extLst>
                  <a:ext uri="{0D108BD9-81ED-4DB2-BD59-A6C34878D82A}">
                    <a16:rowId xmlns:a16="http://schemas.microsoft.com/office/drawing/2014/main" val="927529923"/>
                  </a:ext>
                </a:extLst>
              </a:tr>
            </a:tbl>
          </a:graphicData>
        </a:graphic>
      </p:graphicFrame>
      <p:graphicFrame>
        <p:nvGraphicFramePr>
          <p:cNvPr id="6" name="Tabelle 5">
            <a:extLst>
              <a:ext uri="{FF2B5EF4-FFF2-40B4-BE49-F238E27FC236}">
                <a16:creationId xmlns:a16="http://schemas.microsoft.com/office/drawing/2014/main" id="{BC65D472-E1DC-420C-975E-7538A8728CC1}"/>
              </a:ext>
            </a:extLst>
          </p:cNvPr>
          <p:cNvGraphicFramePr>
            <a:graphicFrameLocks noGrp="1"/>
          </p:cNvGraphicFramePr>
          <p:nvPr>
            <p:extLst>
              <p:ext uri="{D42A27DB-BD31-4B8C-83A1-F6EECF244321}">
                <p14:modId xmlns:p14="http://schemas.microsoft.com/office/powerpoint/2010/main" val="3655757953"/>
              </p:ext>
            </p:extLst>
          </p:nvPr>
        </p:nvGraphicFramePr>
        <p:xfrm>
          <a:off x="364219" y="4722596"/>
          <a:ext cx="11458424" cy="1483360"/>
        </p:xfrm>
        <a:graphic>
          <a:graphicData uri="http://schemas.openxmlformats.org/drawingml/2006/table">
            <a:tbl>
              <a:tblPr firstRow="1" bandRow="1">
                <a:tableStyleId>{5C22544A-7EE6-4342-B048-85BDC9FD1C3A}</a:tableStyleId>
              </a:tblPr>
              <a:tblGrid>
                <a:gridCol w="2864606">
                  <a:extLst>
                    <a:ext uri="{9D8B030D-6E8A-4147-A177-3AD203B41FA5}">
                      <a16:colId xmlns:a16="http://schemas.microsoft.com/office/drawing/2014/main" val="2707218460"/>
                    </a:ext>
                  </a:extLst>
                </a:gridCol>
                <a:gridCol w="2864606">
                  <a:extLst>
                    <a:ext uri="{9D8B030D-6E8A-4147-A177-3AD203B41FA5}">
                      <a16:colId xmlns:a16="http://schemas.microsoft.com/office/drawing/2014/main" val="1383451716"/>
                    </a:ext>
                  </a:extLst>
                </a:gridCol>
                <a:gridCol w="2864606">
                  <a:extLst>
                    <a:ext uri="{9D8B030D-6E8A-4147-A177-3AD203B41FA5}">
                      <a16:colId xmlns:a16="http://schemas.microsoft.com/office/drawing/2014/main" val="1358942159"/>
                    </a:ext>
                  </a:extLst>
                </a:gridCol>
                <a:gridCol w="2864606">
                  <a:extLst>
                    <a:ext uri="{9D8B030D-6E8A-4147-A177-3AD203B41FA5}">
                      <a16:colId xmlns:a16="http://schemas.microsoft.com/office/drawing/2014/main" val="3191505075"/>
                    </a:ext>
                  </a:extLst>
                </a:gridCol>
              </a:tblGrid>
              <a:tr h="370840">
                <a:tc>
                  <a:txBody>
                    <a:bodyPr/>
                    <a:lstStyle/>
                    <a:p>
                      <a:endParaRPr lang="de-DE" dirty="0"/>
                    </a:p>
                  </a:txBody>
                  <a:tcPr/>
                </a:tc>
                <a:tc>
                  <a:txBody>
                    <a:bodyPr/>
                    <a:lstStyle/>
                    <a:p>
                      <a:r>
                        <a:rPr lang="de-DE" dirty="0"/>
                        <a:t>1 bis 50 Mitarbeiter</a:t>
                      </a:r>
                    </a:p>
                  </a:txBody>
                  <a:tcPr/>
                </a:tc>
                <a:tc>
                  <a:txBody>
                    <a:bodyPr/>
                    <a:lstStyle/>
                    <a:p>
                      <a:r>
                        <a:rPr lang="de-DE" dirty="0"/>
                        <a:t>51 bis 200 Mitarbeiter</a:t>
                      </a:r>
                    </a:p>
                  </a:txBody>
                  <a:tcPr/>
                </a:tc>
                <a:tc>
                  <a:txBody>
                    <a:bodyPr/>
                    <a:lstStyle/>
                    <a:p>
                      <a:r>
                        <a:rPr lang="de-DE" dirty="0"/>
                        <a:t>201 bis 1.000 Mitarbeiter</a:t>
                      </a:r>
                    </a:p>
                  </a:txBody>
                  <a:tcPr/>
                </a:tc>
                <a:extLst>
                  <a:ext uri="{0D108BD9-81ED-4DB2-BD59-A6C34878D82A}">
                    <a16:rowId xmlns:a16="http://schemas.microsoft.com/office/drawing/2014/main" val="198603331"/>
                  </a:ext>
                </a:extLst>
              </a:tr>
              <a:tr h="370840">
                <a:tc>
                  <a:txBody>
                    <a:bodyPr/>
                    <a:lstStyle/>
                    <a:p>
                      <a:r>
                        <a:rPr lang="de-DE" dirty="0"/>
                        <a:t>Bauunternehmen</a:t>
                      </a:r>
                    </a:p>
                  </a:txBody>
                  <a:tcPr/>
                </a:tc>
                <a:tc>
                  <a:txBody>
                    <a:bodyPr/>
                    <a:lstStyle/>
                    <a:p>
                      <a:pPr algn="r"/>
                      <a:r>
                        <a:rPr lang="de-DE" dirty="0"/>
                        <a:t>389,21 EUR </a:t>
                      </a:r>
                    </a:p>
                  </a:txBody>
                  <a:tcPr anchor="b"/>
                </a:tc>
                <a:tc>
                  <a:txBody>
                    <a:bodyPr/>
                    <a:lstStyle/>
                    <a:p>
                      <a:pPr algn="r"/>
                      <a:r>
                        <a:rPr lang="de-DE" dirty="0"/>
                        <a:t>422,99 EUR</a:t>
                      </a:r>
                    </a:p>
                  </a:txBody>
                  <a:tcPr anchor="b"/>
                </a:tc>
                <a:tc>
                  <a:txBody>
                    <a:bodyPr/>
                    <a:lstStyle/>
                    <a:p>
                      <a:pPr algn="r"/>
                      <a:r>
                        <a:rPr lang="de-DE" dirty="0"/>
                        <a:t>524,33 EUR</a:t>
                      </a:r>
                    </a:p>
                  </a:txBody>
                  <a:tcPr anchor="b"/>
                </a:tc>
                <a:extLst>
                  <a:ext uri="{0D108BD9-81ED-4DB2-BD59-A6C34878D82A}">
                    <a16:rowId xmlns:a16="http://schemas.microsoft.com/office/drawing/2014/main" val="361194524"/>
                  </a:ext>
                </a:extLst>
              </a:tr>
              <a:tr h="370840">
                <a:tc>
                  <a:txBody>
                    <a:bodyPr/>
                    <a:lstStyle/>
                    <a:p>
                      <a:r>
                        <a:rPr lang="de-DE" dirty="0"/>
                        <a:t>Elektrowarenhandel</a:t>
                      </a:r>
                    </a:p>
                  </a:txBody>
                  <a:tcPr/>
                </a:tc>
                <a:tc>
                  <a:txBody>
                    <a:bodyPr/>
                    <a:lstStyle/>
                    <a:p>
                      <a:pPr algn="r"/>
                      <a:r>
                        <a:rPr lang="de-DE" dirty="0"/>
                        <a:t>324,34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352,49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436,94 EUR</a:t>
                      </a:r>
                    </a:p>
                  </a:txBody>
                  <a:tcPr anchor="b"/>
                </a:tc>
                <a:extLst>
                  <a:ext uri="{0D108BD9-81ED-4DB2-BD59-A6C34878D82A}">
                    <a16:rowId xmlns:a16="http://schemas.microsoft.com/office/drawing/2014/main" val="1566994811"/>
                  </a:ext>
                </a:extLst>
              </a:tr>
              <a:tr h="370840">
                <a:tc>
                  <a:txBody>
                    <a:bodyPr/>
                    <a:lstStyle/>
                    <a:p>
                      <a:r>
                        <a:rPr lang="de-DE" dirty="0"/>
                        <a:t>Spedition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389,21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422,99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524,33 EUR</a:t>
                      </a:r>
                    </a:p>
                  </a:txBody>
                  <a:tcPr anchor="b"/>
                </a:tc>
                <a:extLst>
                  <a:ext uri="{0D108BD9-81ED-4DB2-BD59-A6C34878D82A}">
                    <a16:rowId xmlns:a16="http://schemas.microsoft.com/office/drawing/2014/main" val="927529923"/>
                  </a:ext>
                </a:extLst>
              </a:tr>
            </a:tbl>
          </a:graphicData>
        </a:graphic>
      </p:graphicFrame>
    </p:spTree>
    <p:extLst>
      <p:ext uri="{BB962C8B-B14F-4D97-AF65-F5344CB8AC3E}">
        <p14:creationId xmlns:p14="http://schemas.microsoft.com/office/powerpoint/2010/main" val="710701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38</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a:xfrm>
            <a:off x="364219" y="1635521"/>
            <a:ext cx="11343218" cy="4796592"/>
          </a:xfrm>
        </p:spPr>
        <p:txBody>
          <a:bodyPr/>
          <a:lstStyle/>
          <a:p>
            <a:pPr>
              <a:spcBef>
                <a:spcPct val="20000"/>
              </a:spcBef>
              <a:defRPr/>
            </a:pPr>
            <a:r>
              <a:rPr lang="de-DE" b="1" dirty="0"/>
              <a:t>Variante: </a:t>
            </a:r>
            <a:r>
              <a:rPr lang="de-DE" dirty="0"/>
              <a:t>VSU 500.000 EUR </a:t>
            </a:r>
            <a:r>
              <a:rPr lang="de-DE" b="1" u="sng" dirty="0"/>
              <a:t>ohne</a:t>
            </a:r>
            <a:r>
              <a:rPr lang="de-DE" dirty="0"/>
              <a:t> Rabatt und inkl. Forensische Dienstleistungen</a:t>
            </a:r>
          </a:p>
          <a:p>
            <a:pPr>
              <a:spcBef>
                <a:spcPct val="20000"/>
              </a:spcBef>
              <a:defRPr/>
            </a:pPr>
            <a:endParaRPr lang="de-DE" sz="2000" b="1" dirty="0"/>
          </a:p>
          <a:p>
            <a:pPr>
              <a:spcBef>
                <a:spcPct val="20000"/>
              </a:spcBef>
              <a:defRPr/>
            </a:pPr>
            <a:endParaRPr lang="de-DE" sz="2000" b="1" dirty="0"/>
          </a:p>
          <a:p>
            <a:pPr>
              <a:spcBef>
                <a:spcPct val="20000"/>
              </a:spcBef>
              <a:defRPr/>
            </a:pPr>
            <a:endParaRPr lang="de-DE" b="1" dirty="0"/>
          </a:p>
          <a:p>
            <a:pPr>
              <a:spcBef>
                <a:spcPct val="20000"/>
              </a:spcBef>
              <a:defRPr/>
            </a:pPr>
            <a:endParaRPr lang="de-DE" sz="2000" b="1" dirty="0"/>
          </a:p>
          <a:p>
            <a:pPr>
              <a:spcBef>
                <a:spcPct val="20000"/>
              </a:spcBef>
              <a:defRPr/>
            </a:pPr>
            <a:endParaRPr lang="de-DE" b="1"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Spezial-Straf-RS für unternehmen - Roland</a:t>
            </a:r>
          </a:p>
        </p:txBody>
      </p:sp>
      <p:graphicFrame>
        <p:nvGraphicFramePr>
          <p:cNvPr id="5" name="Tabelle 5">
            <a:extLst>
              <a:ext uri="{FF2B5EF4-FFF2-40B4-BE49-F238E27FC236}">
                <a16:creationId xmlns:a16="http://schemas.microsoft.com/office/drawing/2014/main" id="{CA18130B-BEE4-4592-AC8D-C10A6C823ADE}"/>
              </a:ext>
            </a:extLst>
          </p:cNvPr>
          <p:cNvGraphicFramePr>
            <a:graphicFrameLocks noGrp="1"/>
          </p:cNvGraphicFramePr>
          <p:nvPr>
            <p:extLst>
              <p:ext uri="{D42A27DB-BD31-4B8C-83A1-F6EECF244321}">
                <p14:modId xmlns:p14="http://schemas.microsoft.com/office/powerpoint/2010/main" val="998057796"/>
              </p:ext>
            </p:extLst>
          </p:nvPr>
        </p:nvGraphicFramePr>
        <p:xfrm>
          <a:off x="364219" y="2113878"/>
          <a:ext cx="11458424" cy="1483360"/>
        </p:xfrm>
        <a:graphic>
          <a:graphicData uri="http://schemas.openxmlformats.org/drawingml/2006/table">
            <a:tbl>
              <a:tblPr firstRow="1" bandRow="1">
                <a:tableStyleId>{5C22544A-7EE6-4342-B048-85BDC9FD1C3A}</a:tableStyleId>
              </a:tblPr>
              <a:tblGrid>
                <a:gridCol w="2864606">
                  <a:extLst>
                    <a:ext uri="{9D8B030D-6E8A-4147-A177-3AD203B41FA5}">
                      <a16:colId xmlns:a16="http://schemas.microsoft.com/office/drawing/2014/main" val="2707218460"/>
                    </a:ext>
                  </a:extLst>
                </a:gridCol>
                <a:gridCol w="2864606">
                  <a:extLst>
                    <a:ext uri="{9D8B030D-6E8A-4147-A177-3AD203B41FA5}">
                      <a16:colId xmlns:a16="http://schemas.microsoft.com/office/drawing/2014/main" val="1383451716"/>
                    </a:ext>
                  </a:extLst>
                </a:gridCol>
                <a:gridCol w="2864606">
                  <a:extLst>
                    <a:ext uri="{9D8B030D-6E8A-4147-A177-3AD203B41FA5}">
                      <a16:colId xmlns:a16="http://schemas.microsoft.com/office/drawing/2014/main" val="1358942159"/>
                    </a:ext>
                  </a:extLst>
                </a:gridCol>
                <a:gridCol w="2864606">
                  <a:extLst>
                    <a:ext uri="{9D8B030D-6E8A-4147-A177-3AD203B41FA5}">
                      <a16:colId xmlns:a16="http://schemas.microsoft.com/office/drawing/2014/main" val="3191505075"/>
                    </a:ext>
                  </a:extLst>
                </a:gridCol>
              </a:tblGrid>
              <a:tr h="370840">
                <a:tc>
                  <a:txBody>
                    <a:bodyPr/>
                    <a:lstStyle/>
                    <a:p>
                      <a:endParaRPr lang="de-DE" dirty="0"/>
                    </a:p>
                  </a:txBody>
                  <a:tcPr/>
                </a:tc>
                <a:tc>
                  <a:txBody>
                    <a:bodyPr/>
                    <a:lstStyle/>
                    <a:p>
                      <a:r>
                        <a:rPr lang="de-DE" dirty="0"/>
                        <a:t>1 bis 3 Mitarbeiter</a:t>
                      </a:r>
                    </a:p>
                  </a:txBody>
                  <a:tcPr/>
                </a:tc>
                <a:tc>
                  <a:txBody>
                    <a:bodyPr/>
                    <a:lstStyle/>
                    <a:p>
                      <a:r>
                        <a:rPr lang="de-DE" dirty="0"/>
                        <a:t>4 bis 6 Mitarbeiter</a:t>
                      </a:r>
                    </a:p>
                  </a:txBody>
                  <a:tcPr/>
                </a:tc>
                <a:tc>
                  <a:txBody>
                    <a:bodyPr/>
                    <a:lstStyle/>
                    <a:p>
                      <a:r>
                        <a:rPr lang="de-DE" dirty="0"/>
                        <a:t>7 bis 10 Mitarbeiter</a:t>
                      </a:r>
                    </a:p>
                  </a:txBody>
                  <a:tcPr/>
                </a:tc>
                <a:extLst>
                  <a:ext uri="{0D108BD9-81ED-4DB2-BD59-A6C34878D82A}">
                    <a16:rowId xmlns:a16="http://schemas.microsoft.com/office/drawing/2014/main" val="198603331"/>
                  </a:ext>
                </a:extLst>
              </a:tr>
              <a:tr h="370840">
                <a:tc>
                  <a:txBody>
                    <a:bodyPr/>
                    <a:lstStyle/>
                    <a:p>
                      <a:r>
                        <a:rPr lang="de-DE" dirty="0"/>
                        <a:t>Bauunternehmen</a:t>
                      </a:r>
                    </a:p>
                  </a:txBody>
                  <a:tcPr/>
                </a:tc>
                <a:tc>
                  <a:txBody>
                    <a:bodyPr/>
                    <a:lstStyle/>
                    <a:p>
                      <a:pPr algn="r"/>
                      <a:r>
                        <a:rPr lang="de-DE" dirty="0"/>
                        <a:t>662,42 EUR </a:t>
                      </a:r>
                    </a:p>
                  </a:txBody>
                  <a:tcPr anchor="b"/>
                </a:tc>
                <a:tc>
                  <a:txBody>
                    <a:bodyPr/>
                    <a:lstStyle/>
                    <a:p>
                      <a:pPr algn="r"/>
                      <a:r>
                        <a:rPr lang="de-DE" dirty="0"/>
                        <a:t>800,16 EUR</a:t>
                      </a:r>
                    </a:p>
                  </a:txBody>
                  <a:tcPr anchor="b"/>
                </a:tc>
                <a:tc>
                  <a:txBody>
                    <a:bodyPr/>
                    <a:lstStyle/>
                    <a:p>
                      <a:pPr algn="r"/>
                      <a:r>
                        <a:rPr lang="de-DE" dirty="0"/>
                        <a:t>942,61 EUR</a:t>
                      </a:r>
                    </a:p>
                  </a:txBody>
                  <a:tcPr anchor="b"/>
                </a:tc>
                <a:extLst>
                  <a:ext uri="{0D108BD9-81ED-4DB2-BD59-A6C34878D82A}">
                    <a16:rowId xmlns:a16="http://schemas.microsoft.com/office/drawing/2014/main" val="361194524"/>
                  </a:ext>
                </a:extLst>
              </a:tr>
              <a:tr h="370840">
                <a:tc>
                  <a:txBody>
                    <a:bodyPr/>
                    <a:lstStyle/>
                    <a:p>
                      <a:r>
                        <a:rPr lang="de-DE" dirty="0"/>
                        <a:t>Elektrowarenhandel</a:t>
                      </a:r>
                    </a:p>
                  </a:txBody>
                  <a:tcPr/>
                </a:tc>
                <a:tc>
                  <a:txBody>
                    <a:bodyPr/>
                    <a:lstStyle/>
                    <a:p>
                      <a:pPr algn="r"/>
                      <a:r>
                        <a:rPr lang="de-DE" dirty="0"/>
                        <a:t>552,02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666,79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785,51 EUR</a:t>
                      </a:r>
                    </a:p>
                  </a:txBody>
                  <a:tcPr anchor="b"/>
                </a:tc>
                <a:extLst>
                  <a:ext uri="{0D108BD9-81ED-4DB2-BD59-A6C34878D82A}">
                    <a16:rowId xmlns:a16="http://schemas.microsoft.com/office/drawing/2014/main" val="1566994811"/>
                  </a:ext>
                </a:extLst>
              </a:tr>
              <a:tr h="370840">
                <a:tc>
                  <a:txBody>
                    <a:bodyPr/>
                    <a:lstStyle/>
                    <a:p>
                      <a:r>
                        <a:rPr lang="de-DE" dirty="0"/>
                        <a:t>Spedition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662,42 EUR </a:t>
                      </a:r>
                    </a:p>
                  </a:txBody>
                  <a:tcPr anchor="b"/>
                </a:tc>
                <a:tc>
                  <a:txBody>
                    <a:bodyPr/>
                    <a:lstStyle/>
                    <a:p>
                      <a:pPr algn="r"/>
                      <a:r>
                        <a:rPr lang="de-DE" dirty="0"/>
                        <a:t>800,16 EUR</a:t>
                      </a:r>
                    </a:p>
                  </a:txBody>
                  <a:tcPr anchor="b"/>
                </a:tc>
                <a:tc>
                  <a:txBody>
                    <a:bodyPr/>
                    <a:lstStyle/>
                    <a:p>
                      <a:pPr algn="r"/>
                      <a:r>
                        <a:rPr lang="de-DE" dirty="0"/>
                        <a:t>942,61 EUR</a:t>
                      </a:r>
                    </a:p>
                  </a:txBody>
                  <a:tcPr anchor="b"/>
                </a:tc>
                <a:extLst>
                  <a:ext uri="{0D108BD9-81ED-4DB2-BD59-A6C34878D82A}">
                    <a16:rowId xmlns:a16="http://schemas.microsoft.com/office/drawing/2014/main" val="927529923"/>
                  </a:ext>
                </a:extLst>
              </a:tr>
            </a:tbl>
          </a:graphicData>
        </a:graphic>
      </p:graphicFrame>
      <p:graphicFrame>
        <p:nvGraphicFramePr>
          <p:cNvPr id="6" name="Tabelle 5">
            <a:extLst>
              <a:ext uri="{FF2B5EF4-FFF2-40B4-BE49-F238E27FC236}">
                <a16:creationId xmlns:a16="http://schemas.microsoft.com/office/drawing/2014/main" id="{BC65D472-E1DC-420C-975E-7538A8728CC1}"/>
              </a:ext>
            </a:extLst>
          </p:cNvPr>
          <p:cNvGraphicFramePr>
            <a:graphicFrameLocks noGrp="1"/>
          </p:cNvGraphicFramePr>
          <p:nvPr>
            <p:extLst>
              <p:ext uri="{D42A27DB-BD31-4B8C-83A1-F6EECF244321}">
                <p14:modId xmlns:p14="http://schemas.microsoft.com/office/powerpoint/2010/main" val="1706398782"/>
              </p:ext>
            </p:extLst>
          </p:nvPr>
        </p:nvGraphicFramePr>
        <p:xfrm>
          <a:off x="364219" y="3597238"/>
          <a:ext cx="11458424" cy="1483360"/>
        </p:xfrm>
        <a:graphic>
          <a:graphicData uri="http://schemas.openxmlformats.org/drawingml/2006/table">
            <a:tbl>
              <a:tblPr firstRow="1" bandRow="1">
                <a:tableStyleId>{5C22544A-7EE6-4342-B048-85BDC9FD1C3A}</a:tableStyleId>
              </a:tblPr>
              <a:tblGrid>
                <a:gridCol w="2864606">
                  <a:extLst>
                    <a:ext uri="{9D8B030D-6E8A-4147-A177-3AD203B41FA5}">
                      <a16:colId xmlns:a16="http://schemas.microsoft.com/office/drawing/2014/main" val="2707218460"/>
                    </a:ext>
                  </a:extLst>
                </a:gridCol>
                <a:gridCol w="2864606">
                  <a:extLst>
                    <a:ext uri="{9D8B030D-6E8A-4147-A177-3AD203B41FA5}">
                      <a16:colId xmlns:a16="http://schemas.microsoft.com/office/drawing/2014/main" val="1383451716"/>
                    </a:ext>
                  </a:extLst>
                </a:gridCol>
                <a:gridCol w="2864606">
                  <a:extLst>
                    <a:ext uri="{9D8B030D-6E8A-4147-A177-3AD203B41FA5}">
                      <a16:colId xmlns:a16="http://schemas.microsoft.com/office/drawing/2014/main" val="1358942159"/>
                    </a:ext>
                  </a:extLst>
                </a:gridCol>
                <a:gridCol w="2864606">
                  <a:extLst>
                    <a:ext uri="{9D8B030D-6E8A-4147-A177-3AD203B41FA5}">
                      <a16:colId xmlns:a16="http://schemas.microsoft.com/office/drawing/2014/main" val="3191505075"/>
                    </a:ext>
                  </a:extLst>
                </a:gridCol>
              </a:tblGrid>
              <a:tr h="370840">
                <a:tc>
                  <a:txBody>
                    <a:bodyPr/>
                    <a:lstStyle/>
                    <a:p>
                      <a:endParaRPr lang="de-DE" dirty="0"/>
                    </a:p>
                  </a:txBody>
                  <a:tcPr/>
                </a:tc>
                <a:tc>
                  <a:txBody>
                    <a:bodyPr/>
                    <a:lstStyle/>
                    <a:p>
                      <a:r>
                        <a:rPr lang="de-DE" dirty="0"/>
                        <a:t>11 bis 15 Mitarbeiter</a:t>
                      </a:r>
                    </a:p>
                  </a:txBody>
                  <a:tcPr/>
                </a:tc>
                <a:tc>
                  <a:txBody>
                    <a:bodyPr/>
                    <a:lstStyle/>
                    <a:p>
                      <a:r>
                        <a:rPr lang="de-DE" dirty="0"/>
                        <a:t>16 bis 20 Mitarbeiter</a:t>
                      </a:r>
                    </a:p>
                  </a:txBody>
                  <a:tcPr/>
                </a:tc>
                <a:tc>
                  <a:txBody>
                    <a:bodyPr/>
                    <a:lstStyle/>
                    <a:p>
                      <a:r>
                        <a:rPr lang="de-DE" dirty="0"/>
                        <a:t>21 bis 25 Mitarbeiter</a:t>
                      </a:r>
                    </a:p>
                  </a:txBody>
                  <a:tcPr/>
                </a:tc>
                <a:extLst>
                  <a:ext uri="{0D108BD9-81ED-4DB2-BD59-A6C34878D82A}">
                    <a16:rowId xmlns:a16="http://schemas.microsoft.com/office/drawing/2014/main" val="198603331"/>
                  </a:ext>
                </a:extLst>
              </a:tr>
              <a:tr h="370840">
                <a:tc>
                  <a:txBody>
                    <a:bodyPr/>
                    <a:lstStyle/>
                    <a:p>
                      <a:r>
                        <a:rPr lang="de-DE" dirty="0"/>
                        <a:t>Bauunternehmen</a:t>
                      </a:r>
                    </a:p>
                  </a:txBody>
                  <a:tcPr/>
                </a:tc>
                <a:tc>
                  <a:txBody>
                    <a:bodyPr/>
                    <a:lstStyle/>
                    <a:p>
                      <a:pPr algn="r"/>
                      <a:r>
                        <a:rPr lang="de-DE" dirty="0"/>
                        <a:t>1.078,33 EUR </a:t>
                      </a:r>
                    </a:p>
                  </a:txBody>
                  <a:tcPr anchor="b"/>
                </a:tc>
                <a:tc>
                  <a:txBody>
                    <a:bodyPr/>
                    <a:lstStyle/>
                    <a:p>
                      <a:pPr algn="r"/>
                      <a:r>
                        <a:rPr lang="de-DE" dirty="0"/>
                        <a:t>1.210,31 EUR</a:t>
                      </a:r>
                    </a:p>
                  </a:txBody>
                  <a:tcPr anchor="b"/>
                </a:tc>
                <a:tc>
                  <a:txBody>
                    <a:bodyPr/>
                    <a:lstStyle/>
                    <a:p>
                      <a:pPr algn="r"/>
                      <a:r>
                        <a:rPr lang="de-DE" dirty="0"/>
                        <a:t>1.338,81 EUR</a:t>
                      </a:r>
                    </a:p>
                  </a:txBody>
                  <a:tcPr anchor="b"/>
                </a:tc>
                <a:extLst>
                  <a:ext uri="{0D108BD9-81ED-4DB2-BD59-A6C34878D82A}">
                    <a16:rowId xmlns:a16="http://schemas.microsoft.com/office/drawing/2014/main" val="361194524"/>
                  </a:ext>
                </a:extLst>
              </a:tr>
              <a:tr h="370840">
                <a:tc>
                  <a:txBody>
                    <a:bodyPr/>
                    <a:lstStyle/>
                    <a:p>
                      <a:r>
                        <a:rPr lang="de-DE" dirty="0"/>
                        <a:t>Elektrowarenhandel</a:t>
                      </a:r>
                    </a:p>
                  </a:txBody>
                  <a:tcPr/>
                </a:tc>
                <a:tc>
                  <a:txBody>
                    <a:bodyPr/>
                    <a:lstStyle/>
                    <a:p>
                      <a:pPr algn="r"/>
                      <a:r>
                        <a:rPr lang="de-DE" dirty="0"/>
                        <a:t>898,61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1.008,59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1.115,68 EUR</a:t>
                      </a:r>
                    </a:p>
                  </a:txBody>
                  <a:tcPr anchor="b"/>
                </a:tc>
                <a:extLst>
                  <a:ext uri="{0D108BD9-81ED-4DB2-BD59-A6C34878D82A}">
                    <a16:rowId xmlns:a16="http://schemas.microsoft.com/office/drawing/2014/main" val="1566994811"/>
                  </a:ext>
                </a:extLst>
              </a:tr>
              <a:tr h="370840">
                <a:tc>
                  <a:txBody>
                    <a:bodyPr/>
                    <a:lstStyle/>
                    <a:p>
                      <a:r>
                        <a:rPr lang="de-DE" dirty="0"/>
                        <a:t>Spedition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1.078,33 EUR</a:t>
                      </a:r>
                    </a:p>
                  </a:txBody>
                  <a:tcPr anchor="b"/>
                </a:tc>
                <a:tc>
                  <a:txBody>
                    <a:bodyPr/>
                    <a:lstStyle/>
                    <a:p>
                      <a:pPr algn="r"/>
                      <a:r>
                        <a:rPr lang="de-DE" dirty="0"/>
                        <a:t>1.210,31 EUR</a:t>
                      </a:r>
                    </a:p>
                  </a:txBody>
                  <a:tcPr anchor="b"/>
                </a:tc>
                <a:tc>
                  <a:txBody>
                    <a:bodyPr/>
                    <a:lstStyle/>
                    <a:p>
                      <a:pPr algn="r"/>
                      <a:r>
                        <a:rPr lang="de-DE" dirty="0"/>
                        <a:t>1.338,81 EUR</a:t>
                      </a:r>
                    </a:p>
                  </a:txBody>
                  <a:tcPr anchor="b"/>
                </a:tc>
                <a:extLst>
                  <a:ext uri="{0D108BD9-81ED-4DB2-BD59-A6C34878D82A}">
                    <a16:rowId xmlns:a16="http://schemas.microsoft.com/office/drawing/2014/main" val="927529923"/>
                  </a:ext>
                </a:extLst>
              </a:tr>
            </a:tbl>
          </a:graphicData>
        </a:graphic>
      </p:graphicFrame>
      <p:graphicFrame>
        <p:nvGraphicFramePr>
          <p:cNvPr id="7" name="Tabelle 6">
            <a:extLst>
              <a:ext uri="{FF2B5EF4-FFF2-40B4-BE49-F238E27FC236}">
                <a16:creationId xmlns:a16="http://schemas.microsoft.com/office/drawing/2014/main" id="{96DCE47B-96F4-4BF8-B8F8-AC6BD8598CD4}"/>
              </a:ext>
            </a:extLst>
          </p:cNvPr>
          <p:cNvGraphicFramePr>
            <a:graphicFrameLocks noGrp="1"/>
          </p:cNvGraphicFramePr>
          <p:nvPr>
            <p:extLst>
              <p:ext uri="{D42A27DB-BD31-4B8C-83A1-F6EECF244321}">
                <p14:modId xmlns:p14="http://schemas.microsoft.com/office/powerpoint/2010/main" val="2396593012"/>
              </p:ext>
            </p:extLst>
          </p:nvPr>
        </p:nvGraphicFramePr>
        <p:xfrm>
          <a:off x="364219" y="5083112"/>
          <a:ext cx="11458424" cy="1478280"/>
        </p:xfrm>
        <a:graphic>
          <a:graphicData uri="http://schemas.openxmlformats.org/drawingml/2006/table">
            <a:tbl>
              <a:tblPr firstRow="1" bandRow="1">
                <a:tableStyleId>{5C22544A-7EE6-4342-B048-85BDC9FD1C3A}</a:tableStyleId>
              </a:tblPr>
              <a:tblGrid>
                <a:gridCol w="2864606">
                  <a:extLst>
                    <a:ext uri="{9D8B030D-6E8A-4147-A177-3AD203B41FA5}">
                      <a16:colId xmlns:a16="http://schemas.microsoft.com/office/drawing/2014/main" val="2707218460"/>
                    </a:ext>
                  </a:extLst>
                </a:gridCol>
                <a:gridCol w="2864606">
                  <a:extLst>
                    <a:ext uri="{9D8B030D-6E8A-4147-A177-3AD203B41FA5}">
                      <a16:colId xmlns:a16="http://schemas.microsoft.com/office/drawing/2014/main" val="1383451716"/>
                    </a:ext>
                  </a:extLst>
                </a:gridCol>
                <a:gridCol w="2864606">
                  <a:extLst>
                    <a:ext uri="{9D8B030D-6E8A-4147-A177-3AD203B41FA5}">
                      <a16:colId xmlns:a16="http://schemas.microsoft.com/office/drawing/2014/main" val="1358942159"/>
                    </a:ext>
                  </a:extLst>
                </a:gridCol>
                <a:gridCol w="2864606">
                  <a:extLst>
                    <a:ext uri="{9D8B030D-6E8A-4147-A177-3AD203B41FA5}">
                      <a16:colId xmlns:a16="http://schemas.microsoft.com/office/drawing/2014/main" val="3191505075"/>
                    </a:ext>
                  </a:extLst>
                </a:gridCol>
              </a:tblGrid>
              <a:tr h="0">
                <a:tc>
                  <a:txBody>
                    <a:bodyPr/>
                    <a:lstStyle/>
                    <a:p>
                      <a:endParaRPr lang="de-DE" dirty="0"/>
                    </a:p>
                  </a:txBody>
                  <a:tcPr/>
                </a:tc>
                <a:tc>
                  <a:txBody>
                    <a:bodyPr/>
                    <a:lstStyle/>
                    <a:p>
                      <a:r>
                        <a:rPr lang="de-DE" dirty="0"/>
                        <a:t>50 Mitarbeiter</a:t>
                      </a:r>
                    </a:p>
                  </a:txBody>
                  <a:tcPr/>
                </a:tc>
                <a:tc>
                  <a:txBody>
                    <a:bodyPr/>
                    <a:lstStyle/>
                    <a:p>
                      <a:r>
                        <a:rPr lang="de-DE" dirty="0"/>
                        <a:t>100 Mitarbeiter</a:t>
                      </a:r>
                    </a:p>
                  </a:txBody>
                  <a:tcPr/>
                </a:tc>
                <a:tc>
                  <a:txBody>
                    <a:bodyPr/>
                    <a:lstStyle/>
                    <a:p>
                      <a:r>
                        <a:rPr lang="de-DE" dirty="0"/>
                        <a:t>200 Mitarbeiter</a:t>
                      </a:r>
                    </a:p>
                  </a:txBody>
                  <a:tcPr/>
                </a:tc>
                <a:extLst>
                  <a:ext uri="{0D108BD9-81ED-4DB2-BD59-A6C34878D82A}">
                    <a16:rowId xmlns:a16="http://schemas.microsoft.com/office/drawing/2014/main" val="198603331"/>
                  </a:ext>
                </a:extLst>
              </a:tr>
              <a:tr h="370840">
                <a:tc>
                  <a:txBody>
                    <a:bodyPr/>
                    <a:lstStyle/>
                    <a:p>
                      <a:r>
                        <a:rPr lang="de-DE" dirty="0"/>
                        <a:t>Bauunternehmen</a:t>
                      </a:r>
                    </a:p>
                  </a:txBody>
                  <a:tcPr/>
                </a:tc>
                <a:tc>
                  <a:txBody>
                    <a:bodyPr/>
                    <a:lstStyle/>
                    <a:p>
                      <a:pPr algn="r"/>
                      <a:r>
                        <a:rPr lang="de-DE" dirty="0"/>
                        <a:t>1.680,88 EUR </a:t>
                      </a:r>
                    </a:p>
                  </a:txBody>
                  <a:tcPr anchor="b"/>
                </a:tc>
                <a:tc>
                  <a:txBody>
                    <a:bodyPr/>
                    <a:lstStyle/>
                    <a:p>
                      <a:pPr algn="r"/>
                      <a:r>
                        <a:rPr lang="de-DE" dirty="0"/>
                        <a:t>2.300,46 EUR</a:t>
                      </a:r>
                    </a:p>
                  </a:txBody>
                  <a:tcPr anchor="b"/>
                </a:tc>
                <a:tc>
                  <a:txBody>
                    <a:bodyPr/>
                    <a:lstStyle/>
                    <a:p>
                      <a:pPr algn="r"/>
                      <a:r>
                        <a:rPr lang="de-DE" dirty="0"/>
                        <a:t>4.752,56 EUR</a:t>
                      </a:r>
                    </a:p>
                  </a:txBody>
                  <a:tcPr anchor="b"/>
                </a:tc>
                <a:extLst>
                  <a:ext uri="{0D108BD9-81ED-4DB2-BD59-A6C34878D82A}">
                    <a16:rowId xmlns:a16="http://schemas.microsoft.com/office/drawing/2014/main" val="361194524"/>
                  </a:ext>
                </a:extLst>
              </a:tr>
              <a:tr h="370840">
                <a:tc>
                  <a:txBody>
                    <a:bodyPr/>
                    <a:lstStyle/>
                    <a:p>
                      <a:r>
                        <a:rPr lang="de-DE" dirty="0"/>
                        <a:t>Elektrowarenhandel</a:t>
                      </a:r>
                    </a:p>
                  </a:txBody>
                  <a:tcPr/>
                </a:tc>
                <a:tc>
                  <a:txBody>
                    <a:bodyPr/>
                    <a:lstStyle/>
                    <a:p>
                      <a:pPr algn="r"/>
                      <a:r>
                        <a:rPr lang="de-DE" dirty="0"/>
                        <a:t>1.400,73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1.917,04 EUR</a:t>
                      </a:r>
                    </a:p>
                  </a:txBody>
                  <a:tcPr anchor="b"/>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3.960,47 EUR</a:t>
                      </a:r>
                    </a:p>
                  </a:txBody>
                  <a:tcPr anchor="b"/>
                </a:tc>
                <a:extLst>
                  <a:ext uri="{0D108BD9-81ED-4DB2-BD59-A6C34878D82A}">
                    <a16:rowId xmlns:a16="http://schemas.microsoft.com/office/drawing/2014/main" val="1566994811"/>
                  </a:ext>
                </a:extLst>
              </a:tr>
              <a:tr h="370840">
                <a:tc>
                  <a:txBody>
                    <a:bodyPr/>
                    <a:lstStyle/>
                    <a:p>
                      <a:r>
                        <a:rPr lang="de-DE" dirty="0"/>
                        <a:t>Spedition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1.680,88 EUR</a:t>
                      </a:r>
                    </a:p>
                  </a:txBody>
                  <a:tcPr anchor="b"/>
                </a:tc>
                <a:tc>
                  <a:txBody>
                    <a:bodyPr/>
                    <a:lstStyle/>
                    <a:p>
                      <a:pPr algn="r"/>
                      <a:r>
                        <a:rPr lang="de-DE" dirty="0"/>
                        <a:t>2.300,46 EUR</a:t>
                      </a:r>
                    </a:p>
                  </a:txBody>
                  <a:tcPr anchor="b"/>
                </a:tc>
                <a:tc>
                  <a:txBody>
                    <a:bodyPr/>
                    <a:lstStyle/>
                    <a:p>
                      <a:pPr algn="r"/>
                      <a:r>
                        <a:rPr lang="de-DE" dirty="0"/>
                        <a:t>4.752,56 EUR</a:t>
                      </a:r>
                    </a:p>
                  </a:txBody>
                  <a:tcPr anchor="b"/>
                </a:tc>
                <a:extLst>
                  <a:ext uri="{0D108BD9-81ED-4DB2-BD59-A6C34878D82A}">
                    <a16:rowId xmlns:a16="http://schemas.microsoft.com/office/drawing/2014/main" val="927529923"/>
                  </a:ext>
                </a:extLst>
              </a:tr>
            </a:tbl>
          </a:graphicData>
        </a:graphic>
      </p:graphicFrame>
    </p:spTree>
    <p:extLst>
      <p:ext uri="{BB962C8B-B14F-4D97-AF65-F5344CB8AC3E}">
        <p14:creationId xmlns:p14="http://schemas.microsoft.com/office/powerpoint/2010/main" val="13963934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D9AF216-788A-4C2F-9A81-4A0876C73E3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10405241" cy="6858000"/>
          </a:xfrm>
          <a:prstGeom prst="rect">
            <a:avLst/>
          </a:prstGeom>
          <a:noFill/>
          <a:ln>
            <a:noFill/>
          </a:ln>
        </p:spPr>
      </p:pic>
      <p:sp>
        <p:nvSpPr>
          <p:cNvPr id="2" name="Foliennummernplatzhalter 1">
            <a:extLst>
              <a:ext uri="{FF2B5EF4-FFF2-40B4-BE49-F238E27FC236}">
                <a16:creationId xmlns:a16="http://schemas.microsoft.com/office/drawing/2014/main" id="{627829DC-03CF-451A-97B4-E405CBFFD6B6}"/>
              </a:ext>
            </a:extLst>
          </p:cNvPr>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a:extLst>
              <a:ext uri="{FF2B5EF4-FFF2-40B4-BE49-F238E27FC236}">
                <a16:creationId xmlns:a16="http://schemas.microsoft.com/office/drawing/2014/main" id="{4D66A168-E263-49F7-8E59-579EA086748D}"/>
              </a:ext>
            </a:extLst>
          </p:cNvPr>
          <p:cNvSpPr>
            <a:spLocks noGrp="1"/>
          </p:cNvSpPr>
          <p:nvPr>
            <p:ph type="body" sz="half" idx="2"/>
          </p:nvPr>
        </p:nvSpPr>
        <p:spPr/>
        <p:txBody>
          <a:bodyPr/>
          <a:lstStyle/>
          <a:p>
            <a:pPr lvl="2"/>
            <a:endParaRPr lang="de-DE" sz="4400" dirty="0">
              <a:solidFill>
                <a:schemeClr val="bg1"/>
              </a:solidFill>
            </a:endParaRPr>
          </a:p>
          <a:p>
            <a:pPr lvl="2"/>
            <a:endParaRPr lang="de-DE" sz="4400" dirty="0">
              <a:solidFill>
                <a:schemeClr val="bg1"/>
              </a:solidFill>
            </a:endParaRPr>
          </a:p>
          <a:p>
            <a:pPr lvl="2"/>
            <a:endParaRPr lang="de-DE" sz="4400">
              <a:solidFill>
                <a:schemeClr val="bg1"/>
              </a:solidFill>
            </a:endParaRPr>
          </a:p>
          <a:p>
            <a:pPr lvl="2"/>
            <a:r>
              <a:rPr lang="de-DE" sz="4400">
                <a:solidFill>
                  <a:schemeClr val="bg1"/>
                </a:solidFill>
              </a:rPr>
              <a:t>Cyber</a:t>
            </a:r>
            <a:r>
              <a:rPr lang="de-DE" sz="4400" dirty="0">
                <a:solidFill>
                  <a:schemeClr val="bg1"/>
                </a:solidFill>
              </a:rPr>
              <a:t> &amp; Vertrauensschaden </a:t>
            </a:r>
            <a:endParaRPr lang="de-DE" sz="4400" dirty="0"/>
          </a:p>
        </p:txBody>
      </p:sp>
      <p:sp>
        <p:nvSpPr>
          <p:cNvPr id="4" name="Titel 3">
            <a:extLst>
              <a:ext uri="{FF2B5EF4-FFF2-40B4-BE49-F238E27FC236}">
                <a16:creationId xmlns:a16="http://schemas.microsoft.com/office/drawing/2014/main" id="{77E5166B-751A-4E73-B7CC-BE15731CB1EE}"/>
              </a:ext>
            </a:extLst>
          </p:cNvPr>
          <p:cNvSpPr>
            <a:spLocks noGrp="1"/>
          </p:cNvSpPr>
          <p:nvPr>
            <p:ph type="title"/>
          </p:nvPr>
        </p:nvSpPr>
        <p:spPr/>
        <p:txBody>
          <a:bodyPr/>
          <a:lstStyle/>
          <a:p>
            <a:r>
              <a:rPr lang="de-DE" dirty="0">
                <a:solidFill>
                  <a:schemeClr val="bg1"/>
                </a:solidFill>
              </a:rPr>
              <a:t>Geschäftsführer Haftung</a:t>
            </a:r>
          </a:p>
        </p:txBody>
      </p:sp>
    </p:spTree>
    <p:extLst>
      <p:ext uri="{BB962C8B-B14F-4D97-AF65-F5344CB8AC3E}">
        <p14:creationId xmlns:p14="http://schemas.microsoft.com/office/powerpoint/2010/main" val="1538101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endParaRPr lang="de-DE" b="1" dirty="0"/>
          </a:p>
          <a:p>
            <a:pPr>
              <a:spcBef>
                <a:spcPct val="20000"/>
              </a:spcBef>
              <a:defRPr/>
            </a:pPr>
            <a:endParaRPr lang="de-DE" b="1" dirty="0"/>
          </a:p>
          <a:p>
            <a:pPr>
              <a:spcBef>
                <a:spcPct val="20000"/>
              </a:spcBef>
              <a:defRPr/>
            </a:pPr>
            <a:endParaRPr lang="de-DE" b="1" dirty="0"/>
          </a:p>
          <a:p>
            <a:pPr>
              <a:spcBef>
                <a:spcPct val="20000"/>
              </a:spcBef>
              <a:defRPr/>
            </a:pPr>
            <a:endParaRPr lang="de-DE" b="1" dirty="0"/>
          </a:p>
          <a:p>
            <a:pPr>
              <a:spcBef>
                <a:spcPct val="20000"/>
              </a:spcBef>
              <a:defRPr/>
            </a:pPr>
            <a:endParaRPr lang="de-DE" b="1" dirty="0"/>
          </a:p>
          <a:p>
            <a:pPr>
              <a:spcBef>
                <a:spcPct val="20000"/>
              </a:spcBef>
              <a:defRPr/>
            </a:pPr>
            <a:endParaRPr lang="de-DE" b="1" dirty="0"/>
          </a:p>
          <a:p>
            <a:pPr>
              <a:spcBef>
                <a:spcPct val="20000"/>
              </a:spcBef>
              <a:defRPr/>
            </a:pPr>
            <a:r>
              <a:rPr lang="de-DE" b="1" dirty="0"/>
              <a:t>Welche rechtlichen Unterschiede ergeben sich auf Seiten der Geschäftsführer im Vergleich mit den „normalen“ Arbeitnehmern in Hinblick auf den Arbeitsvertrag?</a:t>
            </a:r>
            <a:endParaRPr lang="de-DE" dirty="0"/>
          </a:p>
          <a:p>
            <a:pPr>
              <a:spcBef>
                <a:spcPct val="20000"/>
              </a:spcBef>
              <a:defRPr/>
            </a:pPr>
            <a:endParaRPr lang="de-DE" sz="2000"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Geschäftsführung – Grundlagen der Haftung</a:t>
            </a:r>
          </a:p>
        </p:txBody>
      </p:sp>
    </p:spTree>
    <p:extLst>
      <p:ext uri="{BB962C8B-B14F-4D97-AF65-F5344CB8AC3E}">
        <p14:creationId xmlns:p14="http://schemas.microsoft.com/office/powerpoint/2010/main" val="549787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F6E2796-B93F-4A2C-A205-A107E293B96E}"/>
              </a:ext>
            </a:extLst>
          </p:cNvPr>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a:extLst>
              <a:ext uri="{FF2B5EF4-FFF2-40B4-BE49-F238E27FC236}">
                <a16:creationId xmlns:a16="http://schemas.microsoft.com/office/drawing/2014/main" id="{E37DCDF3-ECA0-4118-BBED-929E706DAC84}"/>
              </a:ext>
            </a:extLst>
          </p:cNvPr>
          <p:cNvSpPr>
            <a:spLocks noGrp="1"/>
          </p:cNvSpPr>
          <p:nvPr>
            <p:ph type="body" sz="half" idx="2"/>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Quelle: HDI 2024</a:t>
            </a:r>
          </a:p>
        </p:txBody>
      </p:sp>
      <p:sp>
        <p:nvSpPr>
          <p:cNvPr id="4" name="Titel 3">
            <a:extLst>
              <a:ext uri="{FF2B5EF4-FFF2-40B4-BE49-F238E27FC236}">
                <a16:creationId xmlns:a16="http://schemas.microsoft.com/office/drawing/2014/main" id="{6D8A15A4-AF76-44A2-BFE9-62AD0AA8C347}"/>
              </a:ext>
            </a:extLst>
          </p:cNvPr>
          <p:cNvSpPr>
            <a:spLocks noGrp="1"/>
          </p:cNvSpPr>
          <p:nvPr>
            <p:ph type="title"/>
          </p:nvPr>
        </p:nvSpPr>
        <p:spPr/>
        <p:txBody>
          <a:bodyPr/>
          <a:lstStyle/>
          <a:p>
            <a:r>
              <a:rPr lang="de-DE" dirty="0"/>
              <a:t>Erfahrungen mit Cyberattacken</a:t>
            </a:r>
          </a:p>
        </p:txBody>
      </p:sp>
      <p:pic>
        <p:nvPicPr>
          <p:cNvPr id="8" name="Grafik 7">
            <a:extLst>
              <a:ext uri="{FF2B5EF4-FFF2-40B4-BE49-F238E27FC236}">
                <a16:creationId xmlns:a16="http://schemas.microsoft.com/office/drawing/2014/main" id="{441D2323-09DC-421E-A42E-361F9F2AF95F}"/>
              </a:ext>
            </a:extLst>
          </p:cNvPr>
          <p:cNvPicPr>
            <a:picLocks noChangeAspect="1"/>
          </p:cNvPicPr>
          <p:nvPr/>
        </p:nvPicPr>
        <p:blipFill>
          <a:blip r:embed="rId2"/>
          <a:stretch>
            <a:fillRect/>
          </a:stretch>
        </p:blipFill>
        <p:spPr>
          <a:xfrm>
            <a:off x="0" y="1955440"/>
            <a:ext cx="12192000" cy="4242334"/>
          </a:xfrm>
          <a:prstGeom prst="rect">
            <a:avLst/>
          </a:prstGeom>
        </p:spPr>
      </p:pic>
      <p:graphicFrame>
        <p:nvGraphicFramePr>
          <p:cNvPr id="9" name="Diagramm 8">
            <a:extLst>
              <a:ext uri="{FF2B5EF4-FFF2-40B4-BE49-F238E27FC236}">
                <a16:creationId xmlns:a16="http://schemas.microsoft.com/office/drawing/2014/main" id="{8D65F037-4F05-4F25-9748-9FA8D855A26E}"/>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1899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F6E2796-B93F-4A2C-A205-A107E293B96E}"/>
              </a:ext>
            </a:extLst>
          </p:cNvPr>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a:extLst>
              <a:ext uri="{FF2B5EF4-FFF2-40B4-BE49-F238E27FC236}">
                <a16:creationId xmlns:a16="http://schemas.microsoft.com/office/drawing/2014/main" id="{E37DCDF3-ECA0-4118-BBED-929E706DAC84}"/>
              </a:ext>
            </a:extLst>
          </p:cNvPr>
          <p:cNvSpPr>
            <a:spLocks noGrp="1"/>
          </p:cNvSpPr>
          <p:nvPr>
            <p:ph type="body" sz="half" idx="2"/>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Quelle: HDI 2024</a:t>
            </a:r>
          </a:p>
        </p:txBody>
      </p:sp>
      <p:sp>
        <p:nvSpPr>
          <p:cNvPr id="4" name="Titel 3">
            <a:extLst>
              <a:ext uri="{FF2B5EF4-FFF2-40B4-BE49-F238E27FC236}">
                <a16:creationId xmlns:a16="http://schemas.microsoft.com/office/drawing/2014/main" id="{6D8A15A4-AF76-44A2-BFE9-62AD0AA8C347}"/>
              </a:ext>
            </a:extLst>
          </p:cNvPr>
          <p:cNvSpPr>
            <a:spLocks noGrp="1"/>
          </p:cNvSpPr>
          <p:nvPr>
            <p:ph type="title"/>
          </p:nvPr>
        </p:nvSpPr>
        <p:spPr/>
        <p:txBody>
          <a:bodyPr/>
          <a:lstStyle/>
          <a:p>
            <a:r>
              <a:rPr lang="de-DE" dirty="0"/>
              <a:t>Erfahrungen mit Cyberattacken</a:t>
            </a:r>
          </a:p>
        </p:txBody>
      </p:sp>
      <p:pic>
        <p:nvPicPr>
          <p:cNvPr id="6" name="Grafik 5">
            <a:extLst>
              <a:ext uri="{FF2B5EF4-FFF2-40B4-BE49-F238E27FC236}">
                <a16:creationId xmlns:a16="http://schemas.microsoft.com/office/drawing/2014/main" id="{9A82DD5B-7793-4142-B196-6B425B5B538B}"/>
              </a:ext>
            </a:extLst>
          </p:cNvPr>
          <p:cNvPicPr>
            <a:picLocks noChangeAspect="1"/>
          </p:cNvPicPr>
          <p:nvPr/>
        </p:nvPicPr>
        <p:blipFill>
          <a:blip r:embed="rId2"/>
          <a:stretch>
            <a:fillRect/>
          </a:stretch>
        </p:blipFill>
        <p:spPr>
          <a:xfrm>
            <a:off x="4991" y="1988623"/>
            <a:ext cx="12187009" cy="4175968"/>
          </a:xfrm>
          <a:prstGeom prst="rect">
            <a:avLst/>
          </a:prstGeom>
        </p:spPr>
      </p:pic>
      <p:graphicFrame>
        <p:nvGraphicFramePr>
          <p:cNvPr id="9" name="Diagramm 8">
            <a:extLst>
              <a:ext uri="{FF2B5EF4-FFF2-40B4-BE49-F238E27FC236}">
                <a16:creationId xmlns:a16="http://schemas.microsoft.com/office/drawing/2014/main" id="{6D06B116-0673-47E3-AB5B-2220D6DAB308}"/>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3201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F6E2796-B93F-4A2C-A205-A107E293B96E}"/>
              </a:ext>
            </a:extLst>
          </p:cNvPr>
          <p:cNvSpPr>
            <a:spLocks noGrp="1"/>
          </p:cNvSpPr>
          <p:nvPr>
            <p:ph type="sldNum" sz="quarter" idx="4"/>
          </p:nvPr>
        </p:nvSpPr>
        <p:spPr/>
        <p:txBody>
          <a:bodyPr/>
          <a:lstStyle/>
          <a:p>
            <a:fld id="{0DB11324-E0A8-4199-978D-02885A0D0942}" type="slidenum">
              <a:rPr lang="de-DE" smtClean="0"/>
              <a:t>42</a:t>
            </a:fld>
            <a:endParaRPr lang="de-DE"/>
          </a:p>
        </p:txBody>
      </p:sp>
      <p:sp>
        <p:nvSpPr>
          <p:cNvPr id="3" name="Textplatzhalter 2">
            <a:extLst>
              <a:ext uri="{FF2B5EF4-FFF2-40B4-BE49-F238E27FC236}">
                <a16:creationId xmlns:a16="http://schemas.microsoft.com/office/drawing/2014/main" id="{E37DCDF3-ECA0-4118-BBED-929E706DAC84}"/>
              </a:ext>
            </a:extLst>
          </p:cNvPr>
          <p:cNvSpPr>
            <a:spLocks noGrp="1"/>
          </p:cNvSpPr>
          <p:nvPr>
            <p:ph type="body" sz="half" idx="2"/>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4" name="Titel 3">
            <a:extLst>
              <a:ext uri="{FF2B5EF4-FFF2-40B4-BE49-F238E27FC236}">
                <a16:creationId xmlns:a16="http://schemas.microsoft.com/office/drawing/2014/main" id="{6D8A15A4-AF76-44A2-BFE9-62AD0AA8C347}"/>
              </a:ext>
            </a:extLst>
          </p:cNvPr>
          <p:cNvSpPr>
            <a:spLocks noGrp="1"/>
          </p:cNvSpPr>
          <p:nvPr>
            <p:ph type="title"/>
          </p:nvPr>
        </p:nvSpPr>
        <p:spPr/>
        <p:txBody>
          <a:bodyPr/>
          <a:lstStyle/>
          <a:p>
            <a:r>
              <a:rPr lang="de-DE" dirty="0"/>
              <a:t>Erfahrungen mit Cyberattacken</a:t>
            </a:r>
          </a:p>
        </p:txBody>
      </p:sp>
      <p:graphicFrame>
        <p:nvGraphicFramePr>
          <p:cNvPr id="9" name="Diagramm 8">
            <a:extLst>
              <a:ext uri="{FF2B5EF4-FFF2-40B4-BE49-F238E27FC236}">
                <a16:creationId xmlns:a16="http://schemas.microsoft.com/office/drawing/2014/main" id="{6D06B116-0673-47E3-AB5B-2220D6DAB308}"/>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fik 6">
            <a:extLst>
              <a:ext uri="{FF2B5EF4-FFF2-40B4-BE49-F238E27FC236}">
                <a16:creationId xmlns:a16="http://schemas.microsoft.com/office/drawing/2014/main" id="{5FE807A5-DE23-4084-971A-78B82CAE4D05}"/>
              </a:ext>
            </a:extLst>
          </p:cNvPr>
          <p:cNvPicPr>
            <a:picLocks noChangeAspect="1"/>
          </p:cNvPicPr>
          <p:nvPr/>
        </p:nvPicPr>
        <p:blipFill>
          <a:blip r:embed="rId7"/>
          <a:stretch>
            <a:fillRect/>
          </a:stretch>
        </p:blipFill>
        <p:spPr>
          <a:xfrm>
            <a:off x="1024178" y="2067220"/>
            <a:ext cx="9487446" cy="4650061"/>
          </a:xfrm>
          <a:prstGeom prst="rect">
            <a:avLst/>
          </a:prstGeom>
        </p:spPr>
      </p:pic>
    </p:spTree>
    <p:extLst>
      <p:ext uri="{BB962C8B-B14F-4D97-AF65-F5344CB8AC3E}">
        <p14:creationId xmlns:p14="http://schemas.microsoft.com/office/powerpoint/2010/main" val="27322171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F6E2796-B93F-4A2C-A205-A107E293B96E}"/>
              </a:ext>
            </a:extLst>
          </p:cNvPr>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a:extLst>
              <a:ext uri="{FF2B5EF4-FFF2-40B4-BE49-F238E27FC236}">
                <a16:creationId xmlns:a16="http://schemas.microsoft.com/office/drawing/2014/main" id="{E37DCDF3-ECA0-4118-BBED-929E706DAC84}"/>
              </a:ext>
            </a:extLst>
          </p:cNvPr>
          <p:cNvSpPr>
            <a:spLocks noGrp="1"/>
          </p:cNvSpPr>
          <p:nvPr>
            <p:ph type="body" sz="half" idx="2"/>
          </p:nvPr>
        </p:nvSpPr>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4" name="Titel 3">
            <a:extLst>
              <a:ext uri="{FF2B5EF4-FFF2-40B4-BE49-F238E27FC236}">
                <a16:creationId xmlns:a16="http://schemas.microsoft.com/office/drawing/2014/main" id="{6D8A15A4-AF76-44A2-BFE9-62AD0AA8C347}"/>
              </a:ext>
            </a:extLst>
          </p:cNvPr>
          <p:cNvSpPr>
            <a:spLocks noGrp="1"/>
          </p:cNvSpPr>
          <p:nvPr>
            <p:ph type="title"/>
          </p:nvPr>
        </p:nvSpPr>
        <p:spPr/>
        <p:txBody>
          <a:bodyPr/>
          <a:lstStyle/>
          <a:p>
            <a:r>
              <a:rPr lang="de-DE" dirty="0"/>
              <a:t>Cyber-betriebsunterbrechungsschäden</a:t>
            </a:r>
          </a:p>
        </p:txBody>
      </p:sp>
      <p:graphicFrame>
        <p:nvGraphicFramePr>
          <p:cNvPr id="9" name="Diagramm 8">
            <a:extLst>
              <a:ext uri="{FF2B5EF4-FFF2-40B4-BE49-F238E27FC236}">
                <a16:creationId xmlns:a16="http://schemas.microsoft.com/office/drawing/2014/main" id="{6D06B116-0673-47E3-AB5B-2220D6DAB308}"/>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fik 5">
            <a:extLst>
              <a:ext uri="{FF2B5EF4-FFF2-40B4-BE49-F238E27FC236}">
                <a16:creationId xmlns:a16="http://schemas.microsoft.com/office/drawing/2014/main" id="{266C07A2-DEDE-4B45-A88E-651AC2D18BA8}"/>
              </a:ext>
            </a:extLst>
          </p:cNvPr>
          <p:cNvPicPr>
            <a:picLocks noChangeAspect="1"/>
          </p:cNvPicPr>
          <p:nvPr/>
        </p:nvPicPr>
        <p:blipFill>
          <a:blip r:embed="rId7"/>
          <a:stretch>
            <a:fillRect/>
          </a:stretch>
        </p:blipFill>
        <p:spPr>
          <a:xfrm>
            <a:off x="549127" y="2065588"/>
            <a:ext cx="10983678" cy="4838264"/>
          </a:xfrm>
          <a:prstGeom prst="rect">
            <a:avLst/>
          </a:prstGeom>
        </p:spPr>
      </p:pic>
    </p:spTree>
    <p:extLst>
      <p:ext uri="{BB962C8B-B14F-4D97-AF65-F5344CB8AC3E}">
        <p14:creationId xmlns:p14="http://schemas.microsoft.com/office/powerpoint/2010/main" val="3947077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C65BD520-3F97-4095-912D-7EB2F66D36D9}"/>
              </a:ext>
            </a:extLst>
          </p:cNvPr>
          <p:cNvSpPr>
            <a:spLocks noGrp="1"/>
          </p:cNvSpPr>
          <p:nvPr>
            <p:ph type="body" sz="half" idx="2"/>
          </p:nvPr>
        </p:nvSpPr>
        <p:spPr/>
        <p:txBody>
          <a:bodyPr/>
          <a:lstStyle/>
          <a:p>
            <a:pPr lvl="1"/>
            <a:endParaRPr lang="de-DE" sz="2400" dirty="0"/>
          </a:p>
          <a:p>
            <a:endParaRPr lang="de-DE" dirty="0"/>
          </a:p>
          <a:p>
            <a:endParaRPr lang="de-DE" dirty="0"/>
          </a:p>
        </p:txBody>
      </p:sp>
      <p:sp>
        <p:nvSpPr>
          <p:cNvPr id="12" name="Titel 11"/>
          <p:cNvSpPr>
            <a:spLocks noGrp="1"/>
          </p:cNvSpPr>
          <p:nvPr>
            <p:ph type="title"/>
          </p:nvPr>
        </p:nvSpPr>
        <p:spPr/>
        <p:txBody>
          <a:bodyPr/>
          <a:lstStyle/>
          <a:p>
            <a:r>
              <a:rPr lang="de-DE" dirty="0"/>
              <a:t>Cyber-betriebsunterbrechungsschäden</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fik 6">
            <a:extLst>
              <a:ext uri="{FF2B5EF4-FFF2-40B4-BE49-F238E27FC236}">
                <a16:creationId xmlns:a16="http://schemas.microsoft.com/office/drawing/2014/main" id="{CC1B6410-559A-4C48-9158-022C8A4BA34C}"/>
              </a:ext>
            </a:extLst>
          </p:cNvPr>
          <p:cNvPicPr>
            <a:picLocks noChangeAspect="1"/>
          </p:cNvPicPr>
          <p:nvPr/>
        </p:nvPicPr>
        <p:blipFill>
          <a:blip r:embed="rId7"/>
          <a:stretch>
            <a:fillRect/>
          </a:stretch>
        </p:blipFill>
        <p:spPr>
          <a:xfrm>
            <a:off x="2038437" y="1795462"/>
            <a:ext cx="6153063" cy="4796592"/>
          </a:xfrm>
          <a:prstGeom prst="rect">
            <a:avLst/>
          </a:prstGeom>
        </p:spPr>
      </p:pic>
    </p:spTree>
    <p:extLst>
      <p:ext uri="{BB962C8B-B14F-4D97-AF65-F5344CB8AC3E}">
        <p14:creationId xmlns:p14="http://schemas.microsoft.com/office/powerpoint/2010/main" val="33011731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a:t>Vertrauensschaden</a:t>
            </a:r>
          </a:p>
        </p:txBody>
      </p:sp>
      <p:sp>
        <p:nvSpPr>
          <p:cNvPr id="3" name="Textplatzhalter 2">
            <a:extLst>
              <a:ext uri="{FF2B5EF4-FFF2-40B4-BE49-F238E27FC236}">
                <a16:creationId xmlns:a16="http://schemas.microsoft.com/office/drawing/2014/main" id="{286412DC-165F-4105-80EB-2CC9CAB5BF78}"/>
              </a:ext>
            </a:extLst>
          </p:cNvPr>
          <p:cNvSpPr>
            <a:spLocks noGrp="1"/>
          </p:cNvSpPr>
          <p:nvPr>
            <p:ph type="body" sz="quarter" idx="12"/>
          </p:nvPr>
        </p:nvSpPr>
        <p:spPr/>
        <p:txBody>
          <a:bodyPr/>
          <a:lstStyle/>
          <a:p>
            <a:r>
              <a:rPr lang="de-DE" dirty="0"/>
              <a:t>Cyberschaden</a:t>
            </a:r>
          </a:p>
        </p:txBody>
      </p:sp>
      <p:sp>
        <p:nvSpPr>
          <p:cNvPr id="6" name="Textplatzhalter 5">
            <a:extLst>
              <a:ext uri="{FF2B5EF4-FFF2-40B4-BE49-F238E27FC236}">
                <a16:creationId xmlns:a16="http://schemas.microsoft.com/office/drawing/2014/main" id="{B14377A8-F09E-453E-830A-D435824AD972}"/>
              </a:ext>
            </a:extLst>
          </p:cNvPr>
          <p:cNvSpPr>
            <a:spLocks noGrp="1"/>
          </p:cNvSpPr>
          <p:nvPr>
            <p:ph type="body" sz="half" idx="13"/>
          </p:nvPr>
        </p:nvSpPr>
        <p:spPr/>
        <p:txBody>
          <a:bodyPr/>
          <a:lstStyle/>
          <a:p>
            <a:pPr marL="0" indent="0">
              <a:buNone/>
            </a:pPr>
            <a:r>
              <a:rPr lang="de-DE" dirty="0">
                <a:solidFill>
                  <a:srgbClr val="002060"/>
                </a:solidFill>
              </a:rPr>
              <a:t>Schaden an eigenen und fremden Daten, an Datenleitungen und der IT-Infrastruktur </a:t>
            </a:r>
          </a:p>
          <a:p>
            <a:pPr marL="0" indent="0" algn="ctr">
              <a:spcBef>
                <a:spcPts val="0"/>
              </a:spcBef>
              <a:buNone/>
            </a:pPr>
            <a:r>
              <a:rPr lang="de-DE" dirty="0"/>
              <a:t>&amp; </a:t>
            </a:r>
          </a:p>
          <a:p>
            <a:pPr marL="0" indent="0">
              <a:spcBef>
                <a:spcPts val="0"/>
              </a:spcBef>
              <a:buNone/>
            </a:pPr>
            <a:r>
              <a:rPr lang="de-DE" dirty="0">
                <a:solidFill>
                  <a:srgbClr val="00B050"/>
                </a:solidFill>
              </a:rPr>
              <a:t>Präventions- und Assistance Leistungen mit Notfall- und Krisenmanagementteams</a:t>
            </a:r>
          </a:p>
          <a:p>
            <a:pPr marL="0" indent="0">
              <a:spcBef>
                <a:spcPts val="0"/>
              </a:spcBef>
              <a:buNone/>
            </a:pPr>
            <a:endParaRPr lang="de-DE" sz="1200" dirty="0">
              <a:solidFill>
                <a:srgbClr val="00B050"/>
              </a:solidFill>
            </a:endParaRPr>
          </a:p>
          <a:p>
            <a:pPr lvl="1">
              <a:spcBef>
                <a:spcPts val="0"/>
              </a:spcBef>
              <a:buFont typeface="Wingdings" panose="05000000000000000000" pitchFamily="2" charset="2"/>
              <a:buChar char="ü"/>
            </a:pPr>
            <a:r>
              <a:rPr lang="de-DE" dirty="0">
                <a:solidFill>
                  <a:srgbClr val="00B050"/>
                </a:solidFill>
              </a:rPr>
              <a:t>Risikomonitoring &amp; Warnsysteme</a:t>
            </a:r>
          </a:p>
          <a:p>
            <a:pPr lvl="1">
              <a:spcBef>
                <a:spcPts val="0"/>
              </a:spcBef>
              <a:buFont typeface="Wingdings" panose="05000000000000000000" pitchFamily="2" charset="2"/>
              <a:buChar char="ü"/>
            </a:pPr>
            <a:r>
              <a:rPr lang="de-DE" dirty="0">
                <a:solidFill>
                  <a:srgbClr val="00B050"/>
                </a:solidFill>
              </a:rPr>
              <a:t>Schulung, Training, Zertifizierung</a:t>
            </a:r>
          </a:p>
          <a:p>
            <a:pPr lvl="1">
              <a:spcBef>
                <a:spcPts val="0"/>
              </a:spcBef>
              <a:buFont typeface="Wingdings" panose="05000000000000000000" pitchFamily="2" charset="2"/>
              <a:buChar char="ü"/>
            </a:pPr>
            <a:r>
              <a:rPr lang="de-DE" dirty="0">
                <a:solidFill>
                  <a:srgbClr val="00B050"/>
                </a:solidFill>
                <a:latin typeface="+mn-lt"/>
                <a:ea typeface="Roboto" panose="02000000000000000000" pitchFamily="2" charset="0"/>
                <a:cs typeface="Roboto" panose="02000000000000000000" pitchFamily="2" charset="0"/>
              </a:rPr>
              <a:t>IT-Forensik </a:t>
            </a:r>
          </a:p>
          <a:p>
            <a:pPr lvl="1">
              <a:spcBef>
                <a:spcPts val="0"/>
              </a:spcBef>
              <a:buFont typeface="Wingdings" panose="05000000000000000000" pitchFamily="2" charset="2"/>
              <a:buChar char="ü"/>
            </a:pPr>
            <a:r>
              <a:rPr lang="de-DE" dirty="0">
                <a:solidFill>
                  <a:srgbClr val="00B050"/>
                </a:solidFill>
                <a:latin typeface="+mn-lt"/>
                <a:ea typeface="Roboto" panose="02000000000000000000" pitchFamily="2" charset="0"/>
                <a:cs typeface="Roboto" panose="02000000000000000000" pitchFamily="2" charset="0"/>
              </a:rPr>
              <a:t>Rechtsberatung und Datenschutz-Information</a:t>
            </a:r>
          </a:p>
          <a:p>
            <a:pPr lvl="1">
              <a:spcBef>
                <a:spcPts val="0"/>
              </a:spcBef>
              <a:buFont typeface="Wingdings" panose="05000000000000000000" pitchFamily="2" charset="2"/>
              <a:buChar char="ü"/>
            </a:pPr>
            <a:r>
              <a:rPr lang="de-DE" dirty="0">
                <a:solidFill>
                  <a:srgbClr val="00B050"/>
                </a:solidFill>
                <a:latin typeface="+mn-lt"/>
                <a:ea typeface="Roboto" panose="02000000000000000000" pitchFamily="2" charset="0"/>
                <a:cs typeface="Roboto" panose="02000000000000000000" pitchFamily="2" charset="0"/>
              </a:rPr>
              <a:t>Reputationsmanagement</a:t>
            </a:r>
          </a:p>
          <a:p>
            <a:pPr lvl="1">
              <a:spcBef>
                <a:spcPts val="0"/>
              </a:spcBef>
              <a:buFont typeface="Wingdings" panose="05000000000000000000" pitchFamily="2" charset="2"/>
              <a:buChar char="ü"/>
            </a:pPr>
            <a:r>
              <a:rPr lang="de-DE" dirty="0">
                <a:solidFill>
                  <a:srgbClr val="00B050"/>
                </a:solidFill>
                <a:latin typeface="+mn-lt"/>
                <a:ea typeface="Roboto" panose="02000000000000000000" pitchFamily="2" charset="0"/>
                <a:cs typeface="Roboto" panose="02000000000000000000" pitchFamily="2" charset="0"/>
              </a:rPr>
              <a:t>Erpressungsexperten</a:t>
            </a:r>
          </a:p>
          <a:p>
            <a:pPr lvl="1">
              <a:spcBef>
                <a:spcPts val="0"/>
              </a:spcBef>
              <a:buFont typeface="Wingdings" panose="05000000000000000000" pitchFamily="2" charset="2"/>
              <a:buChar char="ü"/>
            </a:pPr>
            <a:r>
              <a:rPr lang="de-DE" dirty="0">
                <a:solidFill>
                  <a:srgbClr val="00B050"/>
                </a:solidFill>
                <a:latin typeface="+mn-lt"/>
              </a:rPr>
              <a:t>Betriebsunterbrechungs-Experten</a:t>
            </a:r>
          </a:p>
          <a:p>
            <a:pPr marL="0" indent="0">
              <a:buNone/>
            </a:pPr>
            <a:endParaRPr lang="de-DE" dirty="0">
              <a:solidFill>
                <a:srgbClr val="00B050"/>
              </a:solidFill>
            </a:endParaRPr>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pPr marL="0" indent="0">
              <a:buNone/>
            </a:pPr>
            <a:r>
              <a:rPr lang="de-DE" dirty="0">
                <a:solidFill>
                  <a:srgbClr val="002060"/>
                </a:solidFill>
              </a:rPr>
              <a:t>Vermögens(eigen)</a:t>
            </a:r>
            <a:r>
              <a:rPr lang="de-DE" dirty="0" err="1">
                <a:solidFill>
                  <a:srgbClr val="002060"/>
                </a:solidFill>
              </a:rPr>
              <a:t>schäden</a:t>
            </a:r>
            <a:r>
              <a:rPr lang="de-DE" dirty="0">
                <a:solidFill>
                  <a:srgbClr val="002060"/>
                </a:solidFill>
              </a:rPr>
              <a:t> </a:t>
            </a:r>
          </a:p>
          <a:p>
            <a:pPr marL="0" indent="0">
              <a:buNone/>
            </a:pPr>
            <a:r>
              <a:rPr lang="de-DE" dirty="0"/>
              <a:t>aus </a:t>
            </a:r>
            <a:r>
              <a:rPr lang="de-DE" dirty="0">
                <a:solidFill>
                  <a:srgbClr val="FF0000"/>
                </a:solidFill>
              </a:rPr>
              <a:t>unerlaubten Handlungen </a:t>
            </a:r>
            <a:r>
              <a:rPr lang="de-DE" dirty="0"/>
              <a:t>von Betriebsangehörigen, sonstigen Vertrauenspersonen und auch betriebsfremden Personen</a:t>
            </a:r>
          </a:p>
          <a:p>
            <a:pPr marL="0" indent="0">
              <a:buNone/>
            </a:pPr>
            <a:r>
              <a:rPr lang="de-DE" dirty="0">
                <a:solidFill>
                  <a:srgbClr val="002060"/>
                </a:solidFill>
              </a:rPr>
              <a:t>Betrug, Unterschlagung, Diebstahl, Untreue, Sabotage, Unterschlagung und andere vorsätzlich unerlaubte Handlungen, </a:t>
            </a:r>
            <a:r>
              <a:rPr lang="de-DE" sz="2000" dirty="0">
                <a:solidFill>
                  <a:srgbClr val="002060"/>
                </a:solidFill>
                <a:latin typeface="Roboto" panose="02000000000000000000" pitchFamily="2" charset="0"/>
                <a:ea typeface="Roboto" panose="02000000000000000000" pitchFamily="2" charset="0"/>
                <a:cs typeface="Roboto" panose="02000000000000000000" pitchFamily="2" charset="0"/>
              </a:rPr>
              <a:t>die nach    § 823 BGB zum Schadenersatz verpflichten</a:t>
            </a:r>
            <a:endParaRPr lang="de-DE" dirty="0">
              <a:solidFill>
                <a:srgbClr val="002060"/>
              </a:solidFill>
            </a:endParaRPr>
          </a:p>
          <a:p>
            <a:pPr>
              <a:buFont typeface="Wingdings" panose="05000000000000000000" pitchFamily="2" charset="2"/>
              <a:buChar char="ü"/>
            </a:pPr>
            <a:endParaRPr lang="de-DE" dirty="0">
              <a:solidFill>
                <a:srgbClr val="00B050"/>
              </a:solidFill>
            </a:endParaRPr>
          </a:p>
          <a:p>
            <a:endParaRPr lang="de-DE" dirty="0"/>
          </a:p>
          <a:p>
            <a:endParaRPr lang="de-DE" dirty="0"/>
          </a:p>
        </p:txBody>
      </p:sp>
      <p:sp>
        <p:nvSpPr>
          <p:cNvPr id="12" name="Titel 11"/>
          <p:cNvSpPr>
            <a:spLocks noGrp="1"/>
          </p:cNvSpPr>
          <p:nvPr>
            <p:ph type="title"/>
          </p:nvPr>
        </p:nvSpPr>
        <p:spPr/>
        <p:txBody>
          <a:bodyPr/>
          <a:lstStyle/>
          <a:p>
            <a:r>
              <a:rPr lang="de-DE" dirty="0"/>
              <a:t>Vertrauensschaden – </a:t>
            </a:r>
            <a:r>
              <a:rPr lang="de-DE" dirty="0" err="1"/>
              <a:t>cyber</a:t>
            </a:r>
            <a:r>
              <a:rPr lang="de-DE" dirty="0"/>
              <a:t>: eine gute Ergänzung</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hteck 6">
            <a:extLst>
              <a:ext uri="{FF2B5EF4-FFF2-40B4-BE49-F238E27FC236}">
                <a16:creationId xmlns:a16="http://schemas.microsoft.com/office/drawing/2014/main" id="{BE8862F1-ABC6-48AA-B009-F23A8BBCA565}"/>
              </a:ext>
            </a:extLst>
          </p:cNvPr>
          <p:cNvSpPr/>
          <p:nvPr/>
        </p:nvSpPr>
        <p:spPr>
          <a:xfrm>
            <a:off x="479426" y="5585791"/>
            <a:ext cx="2568272" cy="803082"/>
          </a:xfrm>
          <a:prstGeom prst="rect">
            <a:avLst/>
          </a:prstGeom>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Versicherung</a:t>
            </a:r>
          </a:p>
        </p:txBody>
      </p:sp>
      <p:sp>
        <p:nvSpPr>
          <p:cNvPr id="9" name="Rechteck 8">
            <a:extLst>
              <a:ext uri="{FF2B5EF4-FFF2-40B4-BE49-F238E27FC236}">
                <a16:creationId xmlns:a16="http://schemas.microsoft.com/office/drawing/2014/main" id="{7BC45FB1-45BF-421E-BA4B-1476C4F23902}"/>
              </a:ext>
            </a:extLst>
          </p:cNvPr>
          <p:cNvSpPr/>
          <p:nvPr/>
        </p:nvSpPr>
        <p:spPr>
          <a:xfrm>
            <a:off x="9352114" y="5585791"/>
            <a:ext cx="2568272" cy="8030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Versicherung</a:t>
            </a:r>
          </a:p>
        </p:txBody>
      </p:sp>
      <p:sp>
        <p:nvSpPr>
          <p:cNvPr id="10" name="Rechteck 9">
            <a:extLst>
              <a:ext uri="{FF2B5EF4-FFF2-40B4-BE49-F238E27FC236}">
                <a16:creationId xmlns:a16="http://schemas.microsoft.com/office/drawing/2014/main" id="{5C39321A-5DE7-4948-82CA-B17EAED80F4F}"/>
              </a:ext>
            </a:extLst>
          </p:cNvPr>
          <p:cNvSpPr/>
          <p:nvPr/>
        </p:nvSpPr>
        <p:spPr>
          <a:xfrm>
            <a:off x="6242100" y="5454595"/>
            <a:ext cx="2568272" cy="11246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Service</a:t>
            </a:r>
          </a:p>
        </p:txBody>
      </p:sp>
      <p:sp>
        <p:nvSpPr>
          <p:cNvPr id="8" name="Kreuz 7">
            <a:extLst>
              <a:ext uri="{FF2B5EF4-FFF2-40B4-BE49-F238E27FC236}">
                <a16:creationId xmlns:a16="http://schemas.microsoft.com/office/drawing/2014/main" id="{BD8437C8-436B-465F-9BA9-615751400E76}"/>
              </a:ext>
            </a:extLst>
          </p:cNvPr>
          <p:cNvSpPr/>
          <p:nvPr/>
        </p:nvSpPr>
        <p:spPr>
          <a:xfrm>
            <a:off x="8919098" y="5840233"/>
            <a:ext cx="305478" cy="294198"/>
          </a:xfrm>
          <a:prstGeom prst="plus">
            <a:avLst/>
          </a:prstGeom>
          <a:solidFill>
            <a:srgbClr val="AAA2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7704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628A48F-3C48-480B-86ED-3A353DC2554A}"/>
              </a:ext>
            </a:extLst>
          </p:cNvPr>
          <p:cNvSpPr>
            <a:spLocks noGrp="1"/>
          </p:cNvSpPr>
          <p:nvPr>
            <p:ph type="sldNum" sz="quarter" idx="4"/>
          </p:nvPr>
        </p:nvSpPr>
        <p:spPr/>
        <p:txBody>
          <a:bodyPr/>
          <a:lstStyle/>
          <a:p>
            <a:fld id="{0DB11324-E0A8-4199-978D-02885A0D0942}" type="slidenum">
              <a:rPr lang="de-DE" smtClean="0"/>
              <a:t>46</a:t>
            </a:fld>
            <a:endParaRPr lang="de-DE"/>
          </a:p>
        </p:txBody>
      </p:sp>
      <p:sp>
        <p:nvSpPr>
          <p:cNvPr id="9" name="Textplatzhalter 8">
            <a:extLst>
              <a:ext uri="{FF2B5EF4-FFF2-40B4-BE49-F238E27FC236}">
                <a16:creationId xmlns:a16="http://schemas.microsoft.com/office/drawing/2014/main" id="{E5D16FF7-155E-49DD-A88C-591B3125B5C2}"/>
              </a:ext>
            </a:extLst>
          </p:cNvPr>
          <p:cNvSpPr>
            <a:spLocks noGrp="1"/>
          </p:cNvSpPr>
          <p:nvPr>
            <p:ph type="body" sz="half" idx="2"/>
          </p:nvPr>
        </p:nvSpPr>
        <p:spPr/>
        <p:txBody>
          <a:bodyPr/>
          <a:lstStyle/>
          <a:p>
            <a:endParaRPr lang="de-DE" dirty="0"/>
          </a:p>
        </p:txBody>
      </p:sp>
      <p:sp>
        <p:nvSpPr>
          <p:cNvPr id="8" name="Titel 7">
            <a:extLst>
              <a:ext uri="{FF2B5EF4-FFF2-40B4-BE49-F238E27FC236}">
                <a16:creationId xmlns:a16="http://schemas.microsoft.com/office/drawing/2014/main" id="{CF02D017-C191-4F6B-9A65-A3D98313CCD6}"/>
              </a:ext>
            </a:extLst>
          </p:cNvPr>
          <p:cNvSpPr>
            <a:spLocks noGrp="1"/>
          </p:cNvSpPr>
          <p:nvPr>
            <p:ph type="title"/>
          </p:nvPr>
        </p:nvSpPr>
        <p:spPr/>
        <p:txBody>
          <a:bodyPr/>
          <a:lstStyle/>
          <a:p>
            <a:r>
              <a:rPr lang="de-DE" dirty="0"/>
              <a:t>Vertrauensschaden – </a:t>
            </a:r>
            <a:r>
              <a:rPr lang="de-DE" dirty="0" err="1"/>
              <a:t>cyber</a:t>
            </a:r>
            <a:r>
              <a:rPr lang="de-DE" dirty="0"/>
              <a:t>: eine gute Ergänzung</a:t>
            </a:r>
          </a:p>
        </p:txBody>
      </p:sp>
      <p:graphicFrame>
        <p:nvGraphicFramePr>
          <p:cNvPr id="10" name="Tabelle 9">
            <a:extLst>
              <a:ext uri="{FF2B5EF4-FFF2-40B4-BE49-F238E27FC236}">
                <a16:creationId xmlns:a16="http://schemas.microsoft.com/office/drawing/2014/main" id="{274B2B73-3CD7-4373-A267-9907E282AEB9}"/>
              </a:ext>
            </a:extLst>
          </p:cNvPr>
          <p:cNvGraphicFramePr>
            <a:graphicFrameLocks noGrp="1"/>
          </p:cNvGraphicFramePr>
          <p:nvPr/>
        </p:nvGraphicFramePr>
        <p:xfrm>
          <a:off x="364220" y="1614115"/>
          <a:ext cx="11343218" cy="5005901"/>
        </p:xfrm>
        <a:graphic>
          <a:graphicData uri="http://schemas.openxmlformats.org/drawingml/2006/table">
            <a:tbl>
              <a:tblPr firstRow="1" bandRow="1">
                <a:tableStyleId>{5C22544A-7EE6-4342-B048-85BDC9FD1C3A}</a:tableStyleId>
              </a:tblPr>
              <a:tblGrid>
                <a:gridCol w="3454224">
                  <a:extLst>
                    <a:ext uri="{9D8B030D-6E8A-4147-A177-3AD203B41FA5}">
                      <a16:colId xmlns:a16="http://schemas.microsoft.com/office/drawing/2014/main" val="2423006324"/>
                    </a:ext>
                  </a:extLst>
                </a:gridCol>
                <a:gridCol w="3740286">
                  <a:extLst>
                    <a:ext uri="{9D8B030D-6E8A-4147-A177-3AD203B41FA5}">
                      <a16:colId xmlns:a16="http://schemas.microsoft.com/office/drawing/2014/main" val="1828608742"/>
                    </a:ext>
                  </a:extLst>
                </a:gridCol>
                <a:gridCol w="4148708">
                  <a:extLst>
                    <a:ext uri="{9D8B030D-6E8A-4147-A177-3AD203B41FA5}">
                      <a16:colId xmlns:a16="http://schemas.microsoft.com/office/drawing/2014/main" val="762169300"/>
                    </a:ext>
                  </a:extLst>
                </a:gridCol>
              </a:tblGrid>
              <a:tr h="485029">
                <a:tc>
                  <a:txBody>
                    <a:bodyPr/>
                    <a:lstStyle/>
                    <a:p>
                      <a:pPr algn="ctr">
                        <a:lnSpc>
                          <a:spcPct val="115000"/>
                        </a:lnSpc>
                        <a:spcAft>
                          <a:spcPts val="1000"/>
                        </a:spcAft>
                      </a:pPr>
                      <a:r>
                        <a:rPr lang="de-DE" sz="1700" dirty="0">
                          <a:effectLst/>
                        </a:rPr>
                        <a:t> </a:t>
                      </a:r>
                      <a:endParaRPr lang="de-DE" sz="900" dirty="0">
                        <a:effectLst/>
                        <a:latin typeface="Arial" panose="020B0604020202020204" pitchFamily="34" charset="0"/>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gn="ctr">
                        <a:lnSpc>
                          <a:spcPct val="115000"/>
                        </a:lnSpc>
                        <a:spcAft>
                          <a:spcPts val="1000"/>
                        </a:spcAft>
                      </a:pPr>
                      <a:r>
                        <a:rPr lang="de-DE" sz="1700" dirty="0">
                          <a:effectLst/>
                        </a:rPr>
                        <a:t>VSV</a:t>
                      </a:r>
                      <a:endParaRPr lang="de-DE" sz="900" dirty="0">
                        <a:effectLst/>
                        <a:latin typeface="Arial" panose="020B0604020202020204" pitchFamily="34" charset="0"/>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gn="ctr">
                        <a:lnSpc>
                          <a:spcPct val="115000"/>
                        </a:lnSpc>
                        <a:spcAft>
                          <a:spcPts val="1000"/>
                        </a:spcAft>
                      </a:pPr>
                      <a:r>
                        <a:rPr lang="de-DE" sz="1700" dirty="0" err="1">
                          <a:effectLst/>
                        </a:rPr>
                        <a:t>Cyber</a:t>
                      </a:r>
                      <a:endParaRPr lang="de-DE" sz="900" dirty="0">
                        <a:effectLst/>
                        <a:latin typeface="Arial" panose="020B0604020202020204" pitchFamily="34" charset="0"/>
                        <a:ea typeface="Calibri" panose="020F0502020204030204" pitchFamily="34" charset="0"/>
                        <a:cs typeface="Cambria" panose="02040503050406030204" pitchFamily="18" charset="0"/>
                      </a:endParaRPr>
                    </a:p>
                  </a:txBody>
                  <a:tcPr marL="50297" marR="50297" marT="24872" marB="24872" anchor="ctr">
                    <a:solidFill>
                      <a:srgbClr val="002060"/>
                    </a:solidFill>
                  </a:tcPr>
                </a:tc>
                <a:extLst>
                  <a:ext uri="{0D108BD9-81ED-4DB2-BD59-A6C34878D82A}">
                    <a16:rowId xmlns:a16="http://schemas.microsoft.com/office/drawing/2014/main" val="3413772859"/>
                  </a:ext>
                </a:extLst>
              </a:tr>
              <a:tr h="608062">
                <a:tc>
                  <a:txBody>
                    <a:bodyPr/>
                    <a:lstStyle/>
                    <a:p>
                      <a:pPr algn="ctr">
                        <a:lnSpc>
                          <a:spcPct val="115000"/>
                        </a:lnSpc>
                        <a:spcAft>
                          <a:spcPts val="1000"/>
                        </a:spcAft>
                      </a:pPr>
                      <a:r>
                        <a:rPr lang="de-DE" sz="1200" dirty="0">
                          <a:solidFill>
                            <a:schemeClr val="bg1"/>
                          </a:solidFill>
                          <a:effectLst/>
                          <a:latin typeface="+mn-lt"/>
                        </a:rPr>
                        <a:t>Informationssicherheits-, Datenrechts-, Persönlichkeits-, Vertraulichkeitsverletzung</a:t>
                      </a:r>
                      <a:endParaRPr lang="de-DE" sz="1200" dirty="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gn="ctr">
                        <a:lnSpc>
                          <a:spcPct val="115000"/>
                        </a:lnSpc>
                        <a:spcAft>
                          <a:spcPts val="1000"/>
                        </a:spcAft>
                      </a:pPr>
                      <a:r>
                        <a:rPr lang="de-DE" sz="1200" dirty="0">
                          <a:effectLst/>
                          <a:latin typeface="+mn-lt"/>
                        </a:rPr>
                        <a:t>Nur (Haftpflicht-)Ansprüche oder Vermögensschäden (Eigenschäden), die durch eine strafbare Handlung verursacht wurden.</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FFC000"/>
                    </a:solidFill>
                  </a:tcPr>
                </a:tc>
                <a:tc>
                  <a:txBody>
                    <a:bodyPr/>
                    <a:lstStyle/>
                    <a:p>
                      <a:pPr algn="ctr">
                        <a:lnSpc>
                          <a:spcPct val="115000"/>
                        </a:lnSpc>
                        <a:spcAft>
                          <a:spcPts val="1000"/>
                        </a:spcAft>
                      </a:pPr>
                      <a:r>
                        <a:rPr lang="de-DE" sz="1200" dirty="0">
                          <a:effectLst/>
                          <a:latin typeface="+mn-lt"/>
                        </a:rPr>
                        <a:t>Jede Art von Daten-, Persönlichkeits- und Cyberrechtsverletzung.</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00B050"/>
                    </a:solidFill>
                  </a:tcPr>
                </a:tc>
                <a:extLst>
                  <a:ext uri="{0D108BD9-81ED-4DB2-BD59-A6C34878D82A}">
                    <a16:rowId xmlns:a16="http://schemas.microsoft.com/office/drawing/2014/main" val="3639087521"/>
                  </a:ext>
                </a:extLst>
              </a:tr>
              <a:tr h="417262">
                <a:tc>
                  <a:txBody>
                    <a:bodyPr/>
                    <a:lstStyle/>
                    <a:p>
                      <a:pPr algn="ctr">
                        <a:lnSpc>
                          <a:spcPct val="115000"/>
                        </a:lnSpc>
                        <a:spcAft>
                          <a:spcPts val="1000"/>
                        </a:spcAft>
                      </a:pPr>
                      <a:r>
                        <a:rPr lang="de-DE" sz="1200" dirty="0">
                          <a:solidFill>
                            <a:schemeClr val="bg1"/>
                          </a:solidFill>
                          <a:effectLst/>
                          <a:latin typeface="+mn-lt"/>
                        </a:rPr>
                        <a:t>Geheimnisverrat von Geschäfts- und Betriebsgeheimnissen</a:t>
                      </a:r>
                      <a:endParaRPr lang="de-DE" sz="1200" dirty="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gn="ctr">
                        <a:lnSpc>
                          <a:spcPct val="115000"/>
                        </a:lnSpc>
                        <a:spcAft>
                          <a:spcPts val="1000"/>
                        </a:spcAft>
                      </a:pPr>
                      <a:r>
                        <a:rPr lang="de-DE" sz="1200" dirty="0">
                          <a:effectLst/>
                          <a:latin typeface="+mn-lt"/>
                        </a:rPr>
                        <a:t>Entschädigung auch für entgangenen Gewinn.</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00B050"/>
                    </a:solidFill>
                  </a:tcPr>
                </a:tc>
                <a:tc>
                  <a:txBody>
                    <a:bodyPr/>
                    <a:lstStyle/>
                    <a:p>
                      <a:pPr algn="ctr">
                        <a:lnSpc>
                          <a:spcPct val="115000"/>
                        </a:lnSpc>
                        <a:spcAft>
                          <a:spcPts val="1000"/>
                        </a:spcAft>
                      </a:pPr>
                      <a:r>
                        <a:rPr lang="de-DE" sz="1200" dirty="0">
                          <a:effectLst/>
                          <a:latin typeface="+mn-lt"/>
                        </a:rPr>
                        <a:t>Standardmäßig nicht versicherbar unter </a:t>
                      </a:r>
                      <a:r>
                        <a:rPr lang="de-DE" sz="1200" dirty="0" err="1">
                          <a:effectLst/>
                          <a:latin typeface="+mn-lt"/>
                        </a:rPr>
                        <a:t>Cyber</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FF0000"/>
                    </a:solidFill>
                  </a:tcPr>
                </a:tc>
                <a:extLst>
                  <a:ext uri="{0D108BD9-81ED-4DB2-BD59-A6C34878D82A}">
                    <a16:rowId xmlns:a16="http://schemas.microsoft.com/office/drawing/2014/main" val="4187529634"/>
                  </a:ext>
                </a:extLst>
              </a:tr>
              <a:tr h="515311">
                <a:tc>
                  <a:txBody>
                    <a:bodyPr/>
                    <a:lstStyle/>
                    <a:p>
                      <a:pPr algn="ctr">
                        <a:lnSpc>
                          <a:spcPct val="115000"/>
                        </a:lnSpc>
                        <a:spcAft>
                          <a:spcPts val="1000"/>
                        </a:spcAft>
                      </a:pPr>
                      <a:r>
                        <a:rPr lang="de-DE" sz="1200" dirty="0">
                          <a:solidFill>
                            <a:schemeClr val="bg1"/>
                          </a:solidFill>
                          <a:effectLst/>
                          <a:latin typeface="+mn-lt"/>
                        </a:rPr>
                        <a:t>Hacker-Angriff</a:t>
                      </a:r>
                      <a:endParaRPr lang="de-DE" sz="1200" dirty="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gn="ctr">
                        <a:lnSpc>
                          <a:spcPct val="115000"/>
                        </a:lnSpc>
                        <a:spcAft>
                          <a:spcPts val="1000"/>
                        </a:spcAft>
                      </a:pPr>
                      <a:r>
                        <a:rPr lang="de-DE" sz="1200" dirty="0">
                          <a:effectLst/>
                          <a:latin typeface="+mn-lt"/>
                        </a:rPr>
                        <a:t>Nur direkte Angriffe, die Schäden auf Programme, Daten, Computer-Hardware zur Folge haben.</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FFC000"/>
                    </a:solidFill>
                  </a:tcPr>
                </a:tc>
                <a:tc>
                  <a:txBody>
                    <a:bodyPr/>
                    <a:lstStyle/>
                    <a:p>
                      <a:pPr algn="ctr">
                        <a:lnSpc>
                          <a:spcPct val="115000"/>
                        </a:lnSpc>
                        <a:spcAft>
                          <a:spcPts val="1000"/>
                        </a:spcAft>
                      </a:pPr>
                      <a:r>
                        <a:rPr lang="de-DE" sz="1200" dirty="0">
                          <a:effectLst/>
                          <a:latin typeface="+mn-lt"/>
                        </a:rPr>
                        <a:t>Direkte und indirekte Angriffe und die daraus resultierenden Schäden.</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00B050"/>
                    </a:solidFill>
                  </a:tcPr>
                </a:tc>
                <a:extLst>
                  <a:ext uri="{0D108BD9-81ED-4DB2-BD59-A6C34878D82A}">
                    <a16:rowId xmlns:a16="http://schemas.microsoft.com/office/drawing/2014/main" val="3938287046"/>
                  </a:ext>
                </a:extLst>
              </a:tr>
              <a:tr h="376762">
                <a:tc>
                  <a:txBody>
                    <a:bodyPr/>
                    <a:lstStyle/>
                    <a:p>
                      <a:pPr algn="ctr">
                        <a:lnSpc>
                          <a:spcPct val="115000"/>
                        </a:lnSpc>
                        <a:spcAft>
                          <a:spcPts val="1000"/>
                        </a:spcAft>
                      </a:pPr>
                      <a:r>
                        <a:rPr lang="en-GB" sz="1200" dirty="0">
                          <a:solidFill>
                            <a:schemeClr val="bg1"/>
                          </a:solidFill>
                          <a:effectLst/>
                          <a:latin typeface="+mn-lt"/>
                        </a:rPr>
                        <a:t>Phishing, Pharming</a:t>
                      </a:r>
                      <a:endParaRPr lang="de-DE" sz="1200" dirty="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nSpc>
                          <a:spcPct val="115000"/>
                        </a:lnSpc>
                      </a:pPr>
                      <a:endParaRPr lang="de-DE" sz="1200" dirty="0">
                        <a:effectLst/>
                        <a:latin typeface="+mn-lt"/>
                        <a:cs typeface="Cambria" panose="02040503050406030204" pitchFamily="18" charset="0"/>
                      </a:endParaRPr>
                    </a:p>
                  </a:txBody>
                  <a:tcPr marL="50297" marR="50297" marT="24872" marB="24872" anchor="ctr">
                    <a:solidFill>
                      <a:srgbClr val="00B050"/>
                    </a:solidFill>
                  </a:tcPr>
                </a:tc>
                <a:tc>
                  <a:txBody>
                    <a:bodyPr/>
                    <a:lstStyle/>
                    <a:p>
                      <a:pPr algn="ctr">
                        <a:lnSpc>
                          <a:spcPct val="115000"/>
                        </a:lnSpc>
                        <a:spcAft>
                          <a:spcPts val="1000"/>
                        </a:spcAft>
                      </a:pPr>
                      <a:r>
                        <a:rPr lang="de-DE" sz="1200" dirty="0">
                          <a:effectLst/>
                          <a:latin typeface="+mn-lt"/>
                        </a:rPr>
                        <a:t>Vermögensschäden, die aus einem Geldtransfer resultieren, nicht immer mitversichert.</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FFC000"/>
                    </a:solidFill>
                  </a:tcPr>
                </a:tc>
                <a:extLst>
                  <a:ext uri="{0D108BD9-81ED-4DB2-BD59-A6C34878D82A}">
                    <a16:rowId xmlns:a16="http://schemas.microsoft.com/office/drawing/2014/main" val="568015981"/>
                  </a:ext>
                </a:extLst>
              </a:tr>
              <a:tr h="417262">
                <a:tc>
                  <a:txBody>
                    <a:bodyPr/>
                    <a:lstStyle/>
                    <a:p>
                      <a:pPr algn="ctr">
                        <a:lnSpc>
                          <a:spcPct val="115000"/>
                        </a:lnSpc>
                        <a:spcAft>
                          <a:spcPts val="1000"/>
                        </a:spcAft>
                      </a:pPr>
                      <a:r>
                        <a:rPr lang="de-DE" sz="1200" dirty="0">
                          <a:solidFill>
                            <a:schemeClr val="bg1"/>
                          </a:solidFill>
                          <a:effectLst/>
                          <a:latin typeface="+mn-lt"/>
                        </a:rPr>
                        <a:t>Fälschen von Zahlungsanweisungen /          “Fake-</a:t>
                      </a:r>
                      <a:r>
                        <a:rPr lang="de-DE" sz="1200" dirty="0" err="1">
                          <a:solidFill>
                            <a:schemeClr val="bg1"/>
                          </a:solidFill>
                          <a:effectLst/>
                          <a:latin typeface="+mn-lt"/>
                        </a:rPr>
                        <a:t>President</a:t>
                      </a:r>
                      <a:r>
                        <a:rPr lang="de-DE" sz="1200" dirty="0">
                          <a:solidFill>
                            <a:schemeClr val="bg1"/>
                          </a:solidFill>
                          <a:effectLst/>
                          <a:latin typeface="+mn-lt"/>
                        </a:rPr>
                        <a:t>“</a:t>
                      </a:r>
                      <a:endParaRPr lang="de-DE" sz="1200" dirty="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nSpc>
                          <a:spcPct val="115000"/>
                        </a:lnSpc>
                      </a:pPr>
                      <a:endParaRPr lang="de-DE" sz="1200" dirty="0">
                        <a:effectLst/>
                        <a:latin typeface="+mn-lt"/>
                        <a:cs typeface="Cambria" panose="02040503050406030204" pitchFamily="18" charset="0"/>
                      </a:endParaRPr>
                    </a:p>
                  </a:txBody>
                  <a:tcPr marL="50297" marR="50297" marT="24872" marB="24872" anchor="ctr">
                    <a:solidFill>
                      <a:srgbClr val="00B050"/>
                    </a:solidFill>
                  </a:tcPr>
                </a:tc>
                <a:tc>
                  <a:txBody>
                    <a:bodyPr/>
                    <a:lstStyle/>
                    <a:p>
                      <a:pPr algn="ctr">
                        <a:lnSpc>
                          <a:spcPct val="115000"/>
                        </a:lnSpc>
                        <a:spcAft>
                          <a:spcPts val="1000"/>
                        </a:spcAft>
                      </a:pPr>
                      <a:r>
                        <a:rPr lang="de-DE" sz="1200" dirty="0">
                          <a:effectLst/>
                          <a:latin typeface="+mn-lt"/>
                        </a:rPr>
                        <a:t>Nur bei ausgewählten Versicherern versicherbar. Eine Informationssicherheitsverletzung muss vorhergehen.</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FFC000"/>
                    </a:solidFill>
                  </a:tcPr>
                </a:tc>
                <a:extLst>
                  <a:ext uri="{0D108BD9-81ED-4DB2-BD59-A6C34878D82A}">
                    <a16:rowId xmlns:a16="http://schemas.microsoft.com/office/drawing/2014/main" val="262885510"/>
                  </a:ext>
                </a:extLst>
              </a:tr>
              <a:tr h="417262">
                <a:tc>
                  <a:txBody>
                    <a:bodyPr/>
                    <a:lstStyle/>
                    <a:p>
                      <a:pPr algn="ctr">
                        <a:lnSpc>
                          <a:spcPct val="115000"/>
                        </a:lnSpc>
                        <a:spcAft>
                          <a:spcPts val="1000"/>
                        </a:spcAft>
                      </a:pPr>
                      <a:r>
                        <a:rPr lang="de-DE" sz="1200" dirty="0">
                          <a:solidFill>
                            <a:schemeClr val="bg1"/>
                          </a:solidFill>
                          <a:effectLst/>
                          <a:latin typeface="+mn-lt"/>
                        </a:rPr>
                        <a:t>Schäden durch Mitarbeiter                                  (unbefugter Eingriff von „Innen“)</a:t>
                      </a:r>
                      <a:endParaRPr lang="de-DE" sz="1200" dirty="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nSpc>
                          <a:spcPct val="115000"/>
                        </a:lnSpc>
                      </a:pPr>
                      <a:endParaRPr lang="de-DE" sz="1200" dirty="0">
                        <a:effectLst/>
                        <a:latin typeface="+mn-lt"/>
                        <a:cs typeface="Cambria" panose="02040503050406030204" pitchFamily="18" charset="0"/>
                      </a:endParaRPr>
                    </a:p>
                  </a:txBody>
                  <a:tcPr marL="50297" marR="50297" marT="24872" marB="24872" anchor="ctr">
                    <a:solidFill>
                      <a:srgbClr val="00B050"/>
                    </a:solidFill>
                  </a:tcPr>
                </a:tc>
                <a:tc>
                  <a:txBody>
                    <a:bodyPr/>
                    <a:lstStyle/>
                    <a:p>
                      <a:pPr algn="ctr">
                        <a:lnSpc>
                          <a:spcPct val="115000"/>
                        </a:lnSpc>
                        <a:spcAft>
                          <a:spcPts val="1000"/>
                        </a:spcAft>
                      </a:pPr>
                      <a:r>
                        <a:rPr lang="de-DE" sz="1200" dirty="0">
                          <a:effectLst/>
                          <a:latin typeface="+mn-lt"/>
                        </a:rPr>
                        <a:t>Nicht immer standardmäßig mitversichert!! Vorsatz teilweise ausgeschlossen.</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FFC000"/>
                    </a:solidFill>
                  </a:tcPr>
                </a:tc>
                <a:extLst>
                  <a:ext uri="{0D108BD9-81ED-4DB2-BD59-A6C34878D82A}">
                    <a16:rowId xmlns:a16="http://schemas.microsoft.com/office/drawing/2014/main" val="3301687816"/>
                  </a:ext>
                </a:extLst>
              </a:tr>
              <a:tr h="417262">
                <a:tc>
                  <a:txBody>
                    <a:bodyPr/>
                    <a:lstStyle/>
                    <a:p>
                      <a:pPr algn="ctr">
                        <a:lnSpc>
                          <a:spcPct val="115000"/>
                        </a:lnSpc>
                        <a:spcAft>
                          <a:spcPts val="1000"/>
                        </a:spcAft>
                      </a:pPr>
                      <a:r>
                        <a:rPr lang="de-DE" sz="1200">
                          <a:solidFill>
                            <a:schemeClr val="bg1"/>
                          </a:solidFill>
                          <a:effectLst/>
                          <a:latin typeface="+mn-lt"/>
                        </a:rPr>
                        <a:t>Eingriffe Dritter in EDV-Systeme (Cloud)</a:t>
                      </a:r>
                      <a:endParaRPr lang="de-DE" sz="120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nSpc>
                          <a:spcPct val="115000"/>
                        </a:lnSpc>
                      </a:pPr>
                      <a:endParaRPr lang="de-DE" sz="1200" dirty="0">
                        <a:effectLst/>
                        <a:latin typeface="+mn-lt"/>
                        <a:cs typeface="Cambria" panose="02040503050406030204" pitchFamily="18" charset="0"/>
                      </a:endParaRPr>
                    </a:p>
                  </a:txBody>
                  <a:tcPr marL="50297" marR="50297" marT="24872" marB="24872" anchor="ctr">
                    <a:solidFill>
                      <a:srgbClr val="00B050"/>
                    </a:solidFill>
                  </a:tcPr>
                </a:tc>
                <a:tc>
                  <a:txBody>
                    <a:bodyPr/>
                    <a:lstStyle/>
                    <a:p>
                      <a:pPr>
                        <a:lnSpc>
                          <a:spcPct val="115000"/>
                        </a:lnSpc>
                      </a:pPr>
                      <a:endParaRPr lang="de-DE" sz="1200" dirty="0">
                        <a:effectLst/>
                        <a:latin typeface="+mn-lt"/>
                        <a:cs typeface="Cambria" panose="02040503050406030204" pitchFamily="18" charset="0"/>
                      </a:endParaRPr>
                    </a:p>
                  </a:txBody>
                  <a:tcPr marL="50297" marR="50297" marT="24872" marB="24872" anchor="ctr">
                    <a:solidFill>
                      <a:srgbClr val="00B050"/>
                    </a:solidFill>
                  </a:tcPr>
                </a:tc>
                <a:extLst>
                  <a:ext uri="{0D108BD9-81ED-4DB2-BD59-A6C34878D82A}">
                    <a16:rowId xmlns:a16="http://schemas.microsoft.com/office/drawing/2014/main" val="111673941"/>
                  </a:ext>
                </a:extLst>
              </a:tr>
              <a:tr h="419393">
                <a:tc>
                  <a:txBody>
                    <a:bodyPr/>
                    <a:lstStyle/>
                    <a:p>
                      <a:pPr algn="ctr">
                        <a:lnSpc>
                          <a:spcPct val="115000"/>
                        </a:lnSpc>
                        <a:spcAft>
                          <a:spcPts val="1000"/>
                        </a:spcAft>
                      </a:pPr>
                      <a:r>
                        <a:rPr lang="de-DE" sz="1200" dirty="0">
                          <a:solidFill>
                            <a:schemeClr val="bg1"/>
                          </a:solidFill>
                          <a:effectLst/>
                          <a:latin typeface="+mn-lt"/>
                        </a:rPr>
                        <a:t>Eingriffe Dritter in EDV-Systeme                      (Man-in-</a:t>
                      </a:r>
                      <a:r>
                        <a:rPr lang="de-DE" sz="1200" dirty="0" err="1">
                          <a:solidFill>
                            <a:schemeClr val="bg1"/>
                          </a:solidFill>
                          <a:effectLst/>
                          <a:latin typeface="+mn-lt"/>
                        </a:rPr>
                        <a:t>the</a:t>
                      </a:r>
                      <a:r>
                        <a:rPr lang="de-DE" sz="1200" dirty="0">
                          <a:solidFill>
                            <a:schemeClr val="bg1"/>
                          </a:solidFill>
                          <a:effectLst/>
                          <a:latin typeface="+mn-lt"/>
                        </a:rPr>
                        <a:t>-</a:t>
                      </a:r>
                      <a:r>
                        <a:rPr lang="de-DE" sz="1200" dirty="0" err="1">
                          <a:solidFill>
                            <a:schemeClr val="bg1"/>
                          </a:solidFill>
                          <a:effectLst/>
                          <a:latin typeface="+mn-lt"/>
                        </a:rPr>
                        <a:t>middle</a:t>
                      </a:r>
                      <a:r>
                        <a:rPr lang="de-DE" sz="1200" dirty="0">
                          <a:solidFill>
                            <a:schemeClr val="bg1"/>
                          </a:solidFill>
                          <a:effectLst/>
                          <a:latin typeface="+mn-lt"/>
                        </a:rPr>
                        <a:t>-Angriffe)</a:t>
                      </a:r>
                      <a:endParaRPr lang="de-DE" sz="1200" dirty="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nSpc>
                          <a:spcPct val="115000"/>
                        </a:lnSpc>
                      </a:pPr>
                      <a:endParaRPr lang="de-DE" sz="1200" dirty="0">
                        <a:effectLst/>
                        <a:latin typeface="+mn-lt"/>
                        <a:cs typeface="Cambria" panose="02040503050406030204" pitchFamily="18" charset="0"/>
                      </a:endParaRPr>
                    </a:p>
                  </a:txBody>
                  <a:tcPr marL="50297" marR="50297" marT="24872" marB="24872" anchor="ctr">
                    <a:solidFill>
                      <a:srgbClr val="00B050"/>
                    </a:solidFill>
                  </a:tcPr>
                </a:tc>
                <a:tc>
                  <a:txBody>
                    <a:bodyPr/>
                    <a:lstStyle/>
                    <a:p>
                      <a:pPr>
                        <a:lnSpc>
                          <a:spcPct val="115000"/>
                        </a:lnSpc>
                      </a:pPr>
                      <a:endParaRPr lang="de-DE" sz="1200" dirty="0">
                        <a:effectLst/>
                        <a:latin typeface="+mn-lt"/>
                        <a:cs typeface="Cambria" panose="02040503050406030204" pitchFamily="18" charset="0"/>
                      </a:endParaRPr>
                    </a:p>
                  </a:txBody>
                  <a:tcPr marL="50297" marR="50297" marT="24872" marB="24872" anchor="ctr">
                    <a:solidFill>
                      <a:srgbClr val="00B050"/>
                    </a:solidFill>
                  </a:tcPr>
                </a:tc>
                <a:extLst>
                  <a:ext uri="{0D108BD9-81ED-4DB2-BD59-A6C34878D82A}">
                    <a16:rowId xmlns:a16="http://schemas.microsoft.com/office/drawing/2014/main" val="481845453"/>
                  </a:ext>
                </a:extLst>
              </a:tr>
              <a:tr h="531032">
                <a:tc>
                  <a:txBody>
                    <a:bodyPr/>
                    <a:lstStyle/>
                    <a:p>
                      <a:pPr algn="ctr">
                        <a:lnSpc>
                          <a:spcPct val="115000"/>
                        </a:lnSpc>
                        <a:spcAft>
                          <a:spcPts val="1000"/>
                        </a:spcAft>
                      </a:pPr>
                      <a:r>
                        <a:rPr lang="de-DE" sz="1200" dirty="0">
                          <a:solidFill>
                            <a:schemeClr val="bg1"/>
                          </a:solidFill>
                          <a:effectLst/>
                          <a:latin typeface="+mn-lt"/>
                        </a:rPr>
                        <a:t>Cybererpressung</a:t>
                      </a:r>
                      <a:endParaRPr lang="de-DE" sz="1200" dirty="0">
                        <a:solidFill>
                          <a:schemeClr val="bg1"/>
                        </a:solidFill>
                        <a:effectLst/>
                        <a:latin typeface="+mn-lt"/>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gn="ctr">
                        <a:lnSpc>
                          <a:spcPct val="115000"/>
                        </a:lnSpc>
                        <a:spcAft>
                          <a:spcPts val="1000"/>
                        </a:spcAft>
                      </a:pPr>
                      <a:r>
                        <a:rPr lang="de-DE" sz="1200" dirty="0">
                          <a:effectLst/>
                          <a:latin typeface="+mn-lt"/>
                        </a:rPr>
                        <a:t>Nicht versichert, da es sich nur um eine Androhung eines Vertrauensschadens (bzw. Vermögeneigenschaden) handelt.</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FF0000"/>
                    </a:solidFill>
                  </a:tcPr>
                </a:tc>
                <a:tc>
                  <a:txBody>
                    <a:bodyPr/>
                    <a:lstStyle/>
                    <a:p>
                      <a:pPr algn="ctr">
                        <a:lnSpc>
                          <a:spcPct val="115000"/>
                        </a:lnSpc>
                        <a:spcAft>
                          <a:spcPts val="1000"/>
                        </a:spcAft>
                      </a:pPr>
                      <a:r>
                        <a:rPr lang="de-DE" sz="1200" dirty="0">
                          <a:effectLst/>
                          <a:latin typeface="+mn-lt"/>
                        </a:rPr>
                        <a:t>Zusätzlich: Cyber-Erpressungsgelder innerhalb der Police erhältlich.</a:t>
                      </a:r>
                      <a:endParaRPr lang="de-DE" sz="1200" dirty="0">
                        <a:effectLst/>
                        <a:latin typeface="+mn-lt"/>
                        <a:ea typeface="Calibri" panose="020F0502020204030204" pitchFamily="34" charset="0"/>
                        <a:cs typeface="Cambria" panose="02040503050406030204" pitchFamily="18" charset="0"/>
                      </a:endParaRPr>
                    </a:p>
                  </a:txBody>
                  <a:tcPr marL="50297" marR="50297" marT="24872" marB="24872" anchor="ctr">
                    <a:solidFill>
                      <a:srgbClr val="00B050"/>
                    </a:solidFill>
                  </a:tcPr>
                </a:tc>
                <a:extLst>
                  <a:ext uri="{0D108BD9-81ED-4DB2-BD59-A6C34878D82A}">
                    <a16:rowId xmlns:a16="http://schemas.microsoft.com/office/drawing/2014/main" val="446428816"/>
                  </a:ext>
                </a:extLst>
              </a:tr>
            </a:tbl>
          </a:graphicData>
        </a:graphic>
      </p:graphicFrame>
    </p:spTree>
    <p:extLst>
      <p:ext uri="{BB962C8B-B14F-4D97-AF65-F5344CB8AC3E}">
        <p14:creationId xmlns:p14="http://schemas.microsoft.com/office/powerpoint/2010/main" val="182590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628A48F-3C48-480B-86ED-3A353DC2554A}"/>
              </a:ext>
            </a:extLst>
          </p:cNvPr>
          <p:cNvSpPr>
            <a:spLocks noGrp="1"/>
          </p:cNvSpPr>
          <p:nvPr>
            <p:ph type="sldNum" sz="quarter" idx="4"/>
          </p:nvPr>
        </p:nvSpPr>
        <p:spPr/>
        <p:txBody>
          <a:bodyPr/>
          <a:lstStyle/>
          <a:p>
            <a:fld id="{0DB11324-E0A8-4199-978D-02885A0D0942}" type="slidenum">
              <a:rPr lang="de-DE" smtClean="0"/>
              <a:t>47</a:t>
            </a:fld>
            <a:endParaRPr lang="de-DE"/>
          </a:p>
        </p:txBody>
      </p:sp>
      <p:sp>
        <p:nvSpPr>
          <p:cNvPr id="9" name="Textplatzhalter 8">
            <a:extLst>
              <a:ext uri="{FF2B5EF4-FFF2-40B4-BE49-F238E27FC236}">
                <a16:creationId xmlns:a16="http://schemas.microsoft.com/office/drawing/2014/main" id="{E5D16FF7-155E-49DD-A88C-591B3125B5C2}"/>
              </a:ext>
            </a:extLst>
          </p:cNvPr>
          <p:cNvSpPr>
            <a:spLocks noGrp="1"/>
          </p:cNvSpPr>
          <p:nvPr>
            <p:ph type="body" sz="half" idx="2"/>
          </p:nvPr>
        </p:nvSpPr>
        <p:spPr/>
        <p:txBody>
          <a:bodyPr/>
          <a:lstStyle/>
          <a:p>
            <a:endParaRPr lang="de-DE" dirty="0"/>
          </a:p>
        </p:txBody>
      </p:sp>
      <p:sp>
        <p:nvSpPr>
          <p:cNvPr id="8" name="Titel 7">
            <a:extLst>
              <a:ext uri="{FF2B5EF4-FFF2-40B4-BE49-F238E27FC236}">
                <a16:creationId xmlns:a16="http://schemas.microsoft.com/office/drawing/2014/main" id="{CF02D017-C191-4F6B-9A65-A3D98313CCD6}"/>
              </a:ext>
            </a:extLst>
          </p:cNvPr>
          <p:cNvSpPr>
            <a:spLocks noGrp="1"/>
          </p:cNvSpPr>
          <p:nvPr>
            <p:ph type="title"/>
          </p:nvPr>
        </p:nvSpPr>
        <p:spPr/>
        <p:txBody>
          <a:bodyPr/>
          <a:lstStyle/>
          <a:p>
            <a:r>
              <a:rPr lang="de-DE" dirty="0"/>
              <a:t>Vertrauensschaden – </a:t>
            </a:r>
            <a:r>
              <a:rPr lang="de-DE" dirty="0" err="1"/>
              <a:t>cyber</a:t>
            </a:r>
            <a:r>
              <a:rPr lang="de-DE" dirty="0"/>
              <a:t>: eine gute Ergänzung</a:t>
            </a:r>
          </a:p>
        </p:txBody>
      </p:sp>
      <p:graphicFrame>
        <p:nvGraphicFramePr>
          <p:cNvPr id="10" name="Tabelle 9">
            <a:extLst>
              <a:ext uri="{FF2B5EF4-FFF2-40B4-BE49-F238E27FC236}">
                <a16:creationId xmlns:a16="http://schemas.microsoft.com/office/drawing/2014/main" id="{274B2B73-3CD7-4373-A267-9907E282AEB9}"/>
              </a:ext>
            </a:extLst>
          </p:cNvPr>
          <p:cNvGraphicFramePr>
            <a:graphicFrameLocks noGrp="1"/>
          </p:cNvGraphicFramePr>
          <p:nvPr/>
        </p:nvGraphicFramePr>
        <p:xfrm>
          <a:off x="364220" y="1598212"/>
          <a:ext cx="11343218" cy="5147035"/>
        </p:xfrm>
        <a:graphic>
          <a:graphicData uri="http://schemas.openxmlformats.org/drawingml/2006/table">
            <a:tbl>
              <a:tblPr firstRow="1" bandRow="1">
                <a:tableStyleId>{5C22544A-7EE6-4342-B048-85BDC9FD1C3A}</a:tableStyleId>
              </a:tblPr>
              <a:tblGrid>
                <a:gridCol w="3454224">
                  <a:extLst>
                    <a:ext uri="{9D8B030D-6E8A-4147-A177-3AD203B41FA5}">
                      <a16:colId xmlns:a16="http://schemas.microsoft.com/office/drawing/2014/main" val="2423006324"/>
                    </a:ext>
                  </a:extLst>
                </a:gridCol>
                <a:gridCol w="3740286">
                  <a:extLst>
                    <a:ext uri="{9D8B030D-6E8A-4147-A177-3AD203B41FA5}">
                      <a16:colId xmlns:a16="http://schemas.microsoft.com/office/drawing/2014/main" val="1828608742"/>
                    </a:ext>
                  </a:extLst>
                </a:gridCol>
                <a:gridCol w="4148708">
                  <a:extLst>
                    <a:ext uri="{9D8B030D-6E8A-4147-A177-3AD203B41FA5}">
                      <a16:colId xmlns:a16="http://schemas.microsoft.com/office/drawing/2014/main" val="762169300"/>
                    </a:ext>
                  </a:extLst>
                </a:gridCol>
              </a:tblGrid>
              <a:tr h="516835">
                <a:tc>
                  <a:txBody>
                    <a:bodyPr/>
                    <a:lstStyle/>
                    <a:p>
                      <a:pPr algn="ctr">
                        <a:lnSpc>
                          <a:spcPct val="115000"/>
                        </a:lnSpc>
                        <a:spcAft>
                          <a:spcPts val="1000"/>
                        </a:spcAft>
                      </a:pPr>
                      <a:r>
                        <a:rPr lang="de-DE" sz="1700" dirty="0">
                          <a:solidFill>
                            <a:schemeClr val="bg1"/>
                          </a:solidFill>
                          <a:effectLst/>
                        </a:rPr>
                        <a:t> </a:t>
                      </a:r>
                      <a:endParaRPr lang="de-DE" sz="900" dirty="0">
                        <a:solidFill>
                          <a:schemeClr val="bg1"/>
                        </a:solidFill>
                        <a:effectLst/>
                        <a:latin typeface="Arial" panose="020B0604020202020204" pitchFamily="34" charset="0"/>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gn="ctr">
                        <a:lnSpc>
                          <a:spcPct val="115000"/>
                        </a:lnSpc>
                        <a:spcAft>
                          <a:spcPts val="1000"/>
                        </a:spcAft>
                      </a:pPr>
                      <a:r>
                        <a:rPr lang="de-DE" sz="1700" dirty="0">
                          <a:solidFill>
                            <a:schemeClr val="bg1"/>
                          </a:solidFill>
                          <a:effectLst/>
                        </a:rPr>
                        <a:t>VSV</a:t>
                      </a:r>
                      <a:endParaRPr lang="de-DE" sz="900" dirty="0">
                        <a:solidFill>
                          <a:schemeClr val="bg1"/>
                        </a:solidFill>
                        <a:effectLst/>
                        <a:latin typeface="Arial" panose="020B0604020202020204" pitchFamily="34" charset="0"/>
                        <a:ea typeface="Calibri" panose="020F0502020204030204" pitchFamily="34" charset="0"/>
                        <a:cs typeface="Cambria" panose="02040503050406030204" pitchFamily="18" charset="0"/>
                      </a:endParaRPr>
                    </a:p>
                  </a:txBody>
                  <a:tcPr marL="50297" marR="50297" marT="24872" marB="24872" anchor="ctr">
                    <a:solidFill>
                      <a:srgbClr val="002060"/>
                    </a:solidFill>
                  </a:tcPr>
                </a:tc>
                <a:tc>
                  <a:txBody>
                    <a:bodyPr/>
                    <a:lstStyle/>
                    <a:p>
                      <a:pPr algn="ctr">
                        <a:lnSpc>
                          <a:spcPct val="115000"/>
                        </a:lnSpc>
                        <a:spcAft>
                          <a:spcPts val="1000"/>
                        </a:spcAft>
                      </a:pPr>
                      <a:r>
                        <a:rPr lang="de-DE" sz="1700" dirty="0" err="1">
                          <a:solidFill>
                            <a:schemeClr val="bg1"/>
                          </a:solidFill>
                          <a:effectLst/>
                        </a:rPr>
                        <a:t>Cyber</a:t>
                      </a:r>
                      <a:endParaRPr lang="de-DE" sz="900" dirty="0">
                        <a:solidFill>
                          <a:schemeClr val="bg1"/>
                        </a:solidFill>
                        <a:effectLst/>
                        <a:latin typeface="Arial" panose="020B0604020202020204" pitchFamily="34" charset="0"/>
                        <a:ea typeface="Calibri" panose="020F0502020204030204" pitchFamily="34" charset="0"/>
                        <a:cs typeface="Cambria" panose="02040503050406030204" pitchFamily="18" charset="0"/>
                      </a:endParaRPr>
                    </a:p>
                  </a:txBody>
                  <a:tcPr marL="50297" marR="50297" marT="24872" marB="24872" anchor="ctr">
                    <a:solidFill>
                      <a:srgbClr val="002060"/>
                    </a:solidFill>
                  </a:tcPr>
                </a:tc>
                <a:extLst>
                  <a:ext uri="{0D108BD9-81ED-4DB2-BD59-A6C34878D82A}">
                    <a16:rowId xmlns:a16="http://schemas.microsoft.com/office/drawing/2014/main" val="3413772859"/>
                  </a:ext>
                </a:extLst>
              </a:tr>
              <a:tr h="698251">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Cyberbedingte Betriebsunterbrechungsschäden</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Mitversicherung von Kosten zur Aufrecht-erhaltung/Fortführung des Geschäftsbetriebes; </a:t>
                      </a:r>
                      <a:b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b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Nur mittelbare Kosten versichert.</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FFC00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Fortlaufende Kosten, Mehrkosten zur Betriebsweiterführung und entgangene Gewinne. Üblich: Zeitlicher SB 12 Stunden</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B050"/>
                    </a:solidFill>
                  </a:tcPr>
                </a:tc>
                <a:extLst>
                  <a:ext uri="{0D108BD9-81ED-4DB2-BD59-A6C34878D82A}">
                    <a16:rowId xmlns:a16="http://schemas.microsoft.com/office/drawing/2014/main" val="3639087521"/>
                  </a:ext>
                </a:extLst>
              </a:tr>
              <a:tr h="412752">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Ertragsausfall infolge Cloud-Ausfall</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nSpc>
                          <a:spcPct val="115000"/>
                        </a:lnSpc>
                      </a:pPr>
                      <a:endParaRPr lang="de-DE" sz="1200" dirty="0">
                        <a:effectLst/>
                        <a:latin typeface="Arial" panose="020B0604020202020204" pitchFamily="34" charset="0"/>
                        <a:cs typeface="Cambria" panose="02040503050406030204" pitchFamily="18" charset="0"/>
                      </a:endParaRPr>
                    </a:p>
                  </a:txBody>
                  <a:tcPr marL="57785" marR="57785" marT="28575" marB="28575" anchor="ctr">
                    <a:solidFill>
                      <a:srgbClr val="FF0000"/>
                    </a:solidFill>
                  </a:tcPr>
                </a:tc>
                <a:tc>
                  <a:txBody>
                    <a:bodyPr/>
                    <a:lstStyle/>
                    <a:p>
                      <a:pPr>
                        <a:lnSpc>
                          <a:spcPct val="115000"/>
                        </a:lnSpc>
                      </a:pPr>
                      <a:endParaRPr lang="de-DE" sz="1200">
                        <a:effectLst/>
                        <a:latin typeface="Arial" panose="020B0604020202020204" pitchFamily="34" charset="0"/>
                        <a:cs typeface="Cambria" panose="02040503050406030204" pitchFamily="18" charset="0"/>
                      </a:endParaRPr>
                    </a:p>
                  </a:txBody>
                  <a:tcPr marL="57785" marR="57785" marT="28575" marB="28575" anchor="ctr">
                    <a:solidFill>
                      <a:srgbClr val="00B050"/>
                    </a:solidFill>
                  </a:tcPr>
                </a:tc>
                <a:extLst>
                  <a:ext uri="{0D108BD9-81ED-4DB2-BD59-A6C34878D82A}">
                    <a16:rowId xmlns:a16="http://schemas.microsoft.com/office/drawing/2014/main" val="4187529634"/>
                  </a:ext>
                </a:extLst>
              </a:tr>
              <a:tr h="509742">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Betriebsunterbrechung IT-Bedienfehler</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nSpc>
                          <a:spcPct val="115000"/>
                        </a:lnSpc>
                      </a:pPr>
                      <a:endParaRPr lang="de-DE" sz="1200" dirty="0">
                        <a:effectLst/>
                        <a:latin typeface="Arial" panose="020B0604020202020204" pitchFamily="34" charset="0"/>
                        <a:cs typeface="Cambria" panose="02040503050406030204" pitchFamily="18" charset="0"/>
                      </a:endParaRPr>
                    </a:p>
                  </a:txBody>
                  <a:tcPr marL="57785" marR="57785" marT="28575" marB="28575" anchor="ctr">
                    <a:solidFill>
                      <a:srgbClr val="FF0000"/>
                    </a:solidFill>
                  </a:tcPr>
                </a:tc>
                <a:tc>
                  <a:txBody>
                    <a:bodyPr/>
                    <a:lstStyle/>
                    <a:p>
                      <a:pPr>
                        <a:lnSpc>
                          <a:spcPct val="115000"/>
                        </a:lnSpc>
                      </a:pPr>
                      <a:endParaRPr lang="de-DE" sz="1200" dirty="0">
                        <a:effectLst/>
                        <a:latin typeface="Arial" panose="020B0604020202020204" pitchFamily="34" charset="0"/>
                        <a:cs typeface="Cambria" panose="02040503050406030204" pitchFamily="18" charset="0"/>
                      </a:endParaRPr>
                    </a:p>
                  </a:txBody>
                  <a:tcPr marL="57785" marR="57785" marT="28575" marB="28575" anchor="ctr">
                    <a:solidFill>
                      <a:srgbClr val="00B050"/>
                    </a:solidFill>
                  </a:tcPr>
                </a:tc>
                <a:extLst>
                  <a:ext uri="{0D108BD9-81ED-4DB2-BD59-A6C34878D82A}">
                    <a16:rowId xmlns:a16="http://schemas.microsoft.com/office/drawing/2014/main" val="3938287046"/>
                  </a:ext>
                </a:extLst>
              </a:tr>
              <a:tr h="479150">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Kosten für IT-Forensik / Schadenermittlungskosten</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Bedingte Kostenübernahme mit niedrigen Sublimits.</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FFC00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Auch bei Verdacht (kein SB oder Anrechnung an Versicherungssumme)</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B050"/>
                    </a:solidFill>
                  </a:tcPr>
                </a:tc>
                <a:extLst>
                  <a:ext uri="{0D108BD9-81ED-4DB2-BD59-A6C34878D82A}">
                    <a16:rowId xmlns:a16="http://schemas.microsoft.com/office/drawing/2014/main" val="568015981"/>
                  </a:ext>
                </a:extLst>
              </a:tr>
              <a:tr h="479150">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Kosten PR-Berater bei </a:t>
                      </a:r>
                      <a:r>
                        <a:rPr lang="de-DE" sz="1200" b="1" dirty="0" err="1">
                          <a:solidFill>
                            <a:srgbClr val="FFFFFF"/>
                          </a:solidFill>
                          <a:effectLst/>
                          <a:latin typeface="Arial" panose="020B0604020202020204" pitchFamily="34" charset="0"/>
                          <a:ea typeface="Calibri" panose="020F0502020204030204" pitchFamily="34" charset="0"/>
                          <a:cs typeface="Arial" panose="020B0604020202020204" pitchFamily="34" charset="0"/>
                        </a:rPr>
                        <a:t>Cyber-</a:t>
                      </a: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  oder Datenschutzvorfall</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Bedingte Kostenübernahme mit niedrigen Sublimits.</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FFC000"/>
                    </a:solidFill>
                  </a:tcPr>
                </a:tc>
                <a:tc>
                  <a:txBody>
                    <a:bodyPr/>
                    <a:lstStyle/>
                    <a:p>
                      <a:pPr>
                        <a:lnSpc>
                          <a:spcPct val="115000"/>
                        </a:lnSpc>
                      </a:pPr>
                      <a:endParaRPr lang="de-DE" sz="1200" dirty="0">
                        <a:effectLst/>
                        <a:latin typeface="Arial" panose="020B0604020202020204" pitchFamily="34" charset="0"/>
                        <a:cs typeface="Cambria" panose="02040503050406030204" pitchFamily="18" charset="0"/>
                      </a:endParaRPr>
                    </a:p>
                  </a:txBody>
                  <a:tcPr marL="57785" marR="57785" marT="28575" marB="28575" anchor="ctr">
                    <a:solidFill>
                      <a:srgbClr val="00B050"/>
                    </a:solidFill>
                  </a:tcPr>
                </a:tc>
                <a:extLst>
                  <a:ext uri="{0D108BD9-81ED-4DB2-BD59-A6C34878D82A}">
                    <a16:rowId xmlns:a16="http://schemas.microsoft.com/office/drawing/2014/main" val="262885510"/>
                  </a:ext>
                </a:extLst>
              </a:tr>
              <a:tr h="412752">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Abwehrkosten</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Bedingte Kostenübernahme mit niedrigen Sublimits</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FFC00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Voraussetzung: Versichertes Ereignis</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B050"/>
                    </a:solidFill>
                  </a:tcPr>
                </a:tc>
                <a:extLst>
                  <a:ext uri="{0D108BD9-81ED-4DB2-BD59-A6C34878D82A}">
                    <a16:rowId xmlns:a16="http://schemas.microsoft.com/office/drawing/2014/main" val="3301687816"/>
                  </a:ext>
                </a:extLst>
              </a:tr>
              <a:tr h="698251">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Diebstahl Geld oder Vermögens-werte in elektronischer Form</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 </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B05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Bedingt versichert. Bei vielen Anbietern keine Rückerstattung des monetären Wertes, sondern nur Schadenkosten.</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FFC000"/>
                    </a:solidFill>
                  </a:tcPr>
                </a:tc>
                <a:extLst>
                  <a:ext uri="{0D108BD9-81ED-4DB2-BD59-A6C34878D82A}">
                    <a16:rowId xmlns:a16="http://schemas.microsoft.com/office/drawing/2014/main" val="111673941"/>
                  </a:ext>
                </a:extLst>
              </a:tr>
              <a:tr h="414860">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Forderungen der Payment Card-Industrie</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nSpc>
                          <a:spcPct val="115000"/>
                        </a:lnSpc>
                      </a:pPr>
                      <a:endParaRPr lang="de-DE" sz="1200" dirty="0">
                        <a:effectLst/>
                        <a:latin typeface="Arial" panose="020B0604020202020204" pitchFamily="34" charset="0"/>
                        <a:cs typeface="Cambria" panose="02040503050406030204" pitchFamily="18" charset="0"/>
                      </a:endParaRPr>
                    </a:p>
                  </a:txBody>
                  <a:tcPr marL="57785" marR="57785" marT="28575" marB="28575" anchor="ctr">
                    <a:solidFill>
                      <a:srgbClr val="FF0000"/>
                    </a:solidFill>
                  </a:tcPr>
                </a:tc>
                <a:tc>
                  <a:txBody>
                    <a:bodyPr/>
                    <a:lstStyle/>
                    <a:p>
                      <a:pPr>
                        <a:lnSpc>
                          <a:spcPct val="115000"/>
                        </a:lnSpc>
                      </a:pPr>
                      <a:endParaRPr lang="de-DE" sz="1200" dirty="0">
                        <a:effectLst/>
                        <a:latin typeface="Arial" panose="020B0604020202020204" pitchFamily="34" charset="0"/>
                        <a:cs typeface="Cambria" panose="02040503050406030204" pitchFamily="18" charset="0"/>
                      </a:endParaRPr>
                    </a:p>
                  </a:txBody>
                  <a:tcPr marL="57785" marR="57785" marT="28575" marB="28575" anchor="ctr">
                    <a:solidFill>
                      <a:srgbClr val="00B050"/>
                    </a:solidFill>
                  </a:tcPr>
                </a:tc>
                <a:extLst>
                  <a:ext uri="{0D108BD9-81ED-4DB2-BD59-A6C34878D82A}">
                    <a16:rowId xmlns:a16="http://schemas.microsoft.com/office/drawing/2014/main" val="481845453"/>
                  </a:ext>
                </a:extLst>
              </a:tr>
              <a:tr h="525292">
                <a:tc>
                  <a:txBody>
                    <a:bodyPr/>
                    <a:lstStyle/>
                    <a:p>
                      <a:pPr algn="ctr">
                        <a:lnSpc>
                          <a:spcPct val="115000"/>
                        </a:lnSpc>
                        <a:spcAft>
                          <a:spcPts val="1000"/>
                        </a:spcAft>
                      </a:pPr>
                      <a:r>
                        <a:rPr lang="de-DE"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Vertragsstrafen</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002060"/>
                    </a:solidFill>
                  </a:tcPr>
                </a:tc>
                <a:tc>
                  <a:txBody>
                    <a:bodyPr/>
                    <a:lstStyle/>
                    <a:p>
                      <a:pPr>
                        <a:lnSpc>
                          <a:spcPct val="115000"/>
                        </a:lnSpc>
                      </a:pPr>
                      <a:endParaRPr lang="de-DE" sz="1200" dirty="0">
                        <a:effectLst/>
                        <a:latin typeface="Arial" panose="020B0604020202020204" pitchFamily="34" charset="0"/>
                        <a:cs typeface="Cambria" panose="02040503050406030204" pitchFamily="18" charset="0"/>
                      </a:endParaRPr>
                    </a:p>
                  </a:txBody>
                  <a:tcPr marL="57785" marR="57785" marT="28575" marB="28575" anchor="ctr">
                    <a:solidFill>
                      <a:srgbClr val="00B050"/>
                    </a:solidFill>
                  </a:tcPr>
                </a:tc>
                <a:tc>
                  <a:txBody>
                    <a:bodyPr/>
                    <a:lstStyle/>
                    <a:p>
                      <a:pPr algn="ctr">
                        <a:lnSpc>
                          <a:spcPct val="115000"/>
                        </a:lnSpc>
                        <a:spcAft>
                          <a:spcPts val="1000"/>
                        </a:spcAft>
                      </a:pPr>
                      <a:r>
                        <a:rPr lang="de-DE" sz="1200" dirty="0">
                          <a:solidFill>
                            <a:srgbClr val="25303B"/>
                          </a:solidFill>
                          <a:effectLst/>
                          <a:latin typeface="Arial" panose="020B0604020202020204" pitchFamily="34" charset="0"/>
                          <a:ea typeface="Calibri" panose="020F0502020204030204" pitchFamily="34" charset="0"/>
                          <a:cs typeface="Arial" panose="020B0604020202020204" pitchFamily="34" charset="0"/>
                        </a:rPr>
                        <a:t>Bedingt versichert, meist nur PCI-Vertragsstrafen. Weitere Vertragsstrafen (z.B. Leistungsverzug): Anfrage/ Optional.</a:t>
                      </a:r>
                      <a:endParaRPr lang="de-DE" sz="1200" dirty="0">
                        <a:effectLst/>
                        <a:latin typeface="Arial" panose="020B0604020202020204" pitchFamily="34" charset="0"/>
                        <a:ea typeface="Calibri" panose="020F0502020204030204" pitchFamily="34" charset="0"/>
                        <a:cs typeface="Cambria" panose="02040503050406030204" pitchFamily="18" charset="0"/>
                      </a:endParaRPr>
                    </a:p>
                  </a:txBody>
                  <a:tcPr marL="57785" marR="57785" marT="28575" marB="28575" anchor="ctr">
                    <a:solidFill>
                      <a:srgbClr val="FFC000"/>
                    </a:solidFill>
                  </a:tcPr>
                </a:tc>
                <a:extLst>
                  <a:ext uri="{0D108BD9-81ED-4DB2-BD59-A6C34878D82A}">
                    <a16:rowId xmlns:a16="http://schemas.microsoft.com/office/drawing/2014/main" val="446428816"/>
                  </a:ext>
                </a:extLst>
              </a:tr>
            </a:tbl>
          </a:graphicData>
        </a:graphic>
      </p:graphicFrame>
    </p:spTree>
    <p:extLst>
      <p:ext uri="{BB962C8B-B14F-4D97-AF65-F5344CB8AC3E}">
        <p14:creationId xmlns:p14="http://schemas.microsoft.com/office/powerpoint/2010/main" val="326669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sp>
        <p:nvSpPr>
          <p:cNvPr id="3" name="Textplatzhalter 2">
            <a:extLst>
              <a:ext uri="{FF2B5EF4-FFF2-40B4-BE49-F238E27FC236}">
                <a16:creationId xmlns:a16="http://schemas.microsoft.com/office/drawing/2014/main" id="{C65BD520-3F97-4095-912D-7EB2F66D36D9}"/>
              </a:ext>
            </a:extLst>
          </p:cNvPr>
          <p:cNvSpPr>
            <a:spLocks noGrp="1"/>
          </p:cNvSpPr>
          <p:nvPr>
            <p:ph type="body" sz="quarter" idx="10"/>
          </p:nvPr>
        </p:nvSpPr>
        <p:spPr/>
        <p:txBody>
          <a:bodyPr/>
          <a:lstStyle/>
          <a:p>
            <a:r>
              <a:rPr lang="de-DE" dirty="0" err="1"/>
              <a:t>Social</a:t>
            </a:r>
            <a:r>
              <a:rPr lang="de-DE" dirty="0"/>
              <a:t> Engineering Angriff auf ein Beratungsunternehmen </a:t>
            </a:r>
          </a:p>
          <a:p>
            <a:endParaRPr lang="de-DE" dirty="0"/>
          </a:p>
          <a:p>
            <a:pPr lvl="1"/>
            <a:endParaRPr lang="de-DE" sz="2400" dirty="0"/>
          </a:p>
          <a:p>
            <a:endParaRPr lang="de-DE" dirty="0"/>
          </a:p>
          <a:p>
            <a:endParaRPr lang="de-DE" dirty="0"/>
          </a:p>
        </p:txBody>
      </p:sp>
      <p:sp>
        <p:nvSpPr>
          <p:cNvPr id="10" name="Textplatzhalter 9">
            <a:extLst>
              <a:ext uri="{FF2B5EF4-FFF2-40B4-BE49-F238E27FC236}">
                <a16:creationId xmlns:a16="http://schemas.microsoft.com/office/drawing/2014/main" id="{6CB500F2-6C18-481A-947B-C1AB9086F3EF}"/>
              </a:ext>
            </a:extLst>
          </p:cNvPr>
          <p:cNvSpPr>
            <a:spLocks noGrp="1"/>
          </p:cNvSpPr>
          <p:nvPr>
            <p:ph type="body" sz="half" idx="12"/>
          </p:nvPr>
        </p:nvSpPr>
        <p:spPr/>
        <p:txBody>
          <a:bodyPr/>
          <a:lstStyle/>
          <a:p>
            <a:r>
              <a:rPr lang="de-DE" dirty="0"/>
              <a:t>„</a:t>
            </a:r>
            <a:r>
              <a:rPr lang="de-DE" dirty="0" err="1"/>
              <a:t>Social</a:t>
            </a:r>
            <a:r>
              <a:rPr lang="de-DE" dirty="0"/>
              <a:t> Engineering” :  </a:t>
            </a:r>
          </a:p>
          <a:p>
            <a:endParaRPr lang="de-DE" dirty="0"/>
          </a:p>
          <a:p>
            <a:r>
              <a:rPr lang="de-DE" dirty="0"/>
              <a:t>Hierbei bringen Cyber-Kriminelle ihre Opfer über unterschiedliche emotionale Manipulations-techniken dazu, sensible Daten preiszugeben. </a:t>
            </a:r>
          </a:p>
          <a:p>
            <a:endParaRPr lang="de-DE" dirty="0"/>
          </a:p>
          <a:p>
            <a:r>
              <a:rPr lang="de-DE" dirty="0"/>
              <a:t>Der Ablauf des Cyber-Angriffs:</a:t>
            </a:r>
          </a:p>
          <a:p>
            <a:endParaRPr lang="de-DE" dirty="0"/>
          </a:p>
          <a:p>
            <a:r>
              <a:rPr lang="de-DE" dirty="0"/>
              <a:t>Nachdem der Internetanschluss des Unternehmens gestört wird, erhält ein Mitarbeiter den Anruf des vermeintlichen Internetanbieters. </a:t>
            </a:r>
          </a:p>
          <a:p>
            <a:r>
              <a:rPr lang="de-DE" dirty="0"/>
              <a:t>Der IT-Spezialist, bei dem es sich um einen Hacker handelt, erhält unter Anleitung der Mitarbeitenden Fernzugriff auf das Netzwerk. Durch den Fernzugriff kann der Hacker eine Schadsoftware auf dem System installieren und Daten des Unternehmens verschlüsseln. </a:t>
            </a:r>
          </a:p>
          <a:p>
            <a:endParaRPr lang="de-DE" dirty="0"/>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023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sp>
        <p:nvSpPr>
          <p:cNvPr id="3" name="Textplatzhalter 2">
            <a:extLst>
              <a:ext uri="{FF2B5EF4-FFF2-40B4-BE49-F238E27FC236}">
                <a16:creationId xmlns:a16="http://schemas.microsoft.com/office/drawing/2014/main" id="{C65BD520-3F97-4095-912D-7EB2F66D36D9}"/>
              </a:ext>
            </a:extLst>
          </p:cNvPr>
          <p:cNvSpPr>
            <a:spLocks noGrp="1"/>
          </p:cNvSpPr>
          <p:nvPr>
            <p:ph type="body" sz="quarter" idx="10"/>
          </p:nvPr>
        </p:nvSpPr>
        <p:spPr/>
        <p:txBody>
          <a:bodyPr/>
          <a:lstStyle/>
          <a:p>
            <a:r>
              <a:rPr lang="de-DE" dirty="0" err="1"/>
              <a:t>Social</a:t>
            </a:r>
            <a:r>
              <a:rPr lang="de-DE" dirty="0"/>
              <a:t> Engineering Angriff auf ein Beratungsunternehmen </a:t>
            </a:r>
          </a:p>
          <a:p>
            <a:endParaRPr lang="de-DE" dirty="0"/>
          </a:p>
          <a:p>
            <a:pPr lvl="1"/>
            <a:endParaRPr lang="de-DE" sz="2400" dirty="0"/>
          </a:p>
          <a:p>
            <a:endParaRPr lang="de-DE" dirty="0"/>
          </a:p>
          <a:p>
            <a:endParaRPr lang="de-DE" dirty="0"/>
          </a:p>
        </p:txBody>
      </p:sp>
      <p:sp>
        <p:nvSpPr>
          <p:cNvPr id="10" name="Textplatzhalter 9">
            <a:extLst>
              <a:ext uri="{FF2B5EF4-FFF2-40B4-BE49-F238E27FC236}">
                <a16:creationId xmlns:a16="http://schemas.microsoft.com/office/drawing/2014/main" id="{6CB500F2-6C18-481A-947B-C1AB9086F3EF}"/>
              </a:ext>
            </a:extLst>
          </p:cNvPr>
          <p:cNvSpPr>
            <a:spLocks noGrp="1"/>
          </p:cNvSpPr>
          <p:nvPr>
            <p:ph type="body" sz="half" idx="12"/>
          </p:nvPr>
        </p:nvSpPr>
        <p:spPr>
          <a:xfrm>
            <a:off x="484561" y="2567112"/>
            <a:ext cx="11343218" cy="4001826"/>
          </a:xfrm>
        </p:spPr>
        <p:txBody>
          <a:bodyPr/>
          <a:lstStyle/>
          <a:p>
            <a:r>
              <a:rPr lang="de-DE" dirty="0"/>
              <a:t>Branche: </a:t>
            </a:r>
          </a:p>
          <a:p>
            <a:endParaRPr lang="de-DE" dirty="0"/>
          </a:p>
          <a:p>
            <a:r>
              <a:rPr lang="de-DE" dirty="0"/>
              <a:t>Beratung /  Mitarbeitende: 6 / Umsatz: 650.000 EUR </a:t>
            </a:r>
          </a:p>
          <a:p>
            <a:endParaRPr lang="de-DE" dirty="0"/>
          </a:p>
          <a:p>
            <a:r>
              <a:rPr lang="de-DE" dirty="0"/>
              <a:t>Die Auswirkung auf den Betrieb </a:t>
            </a:r>
          </a:p>
          <a:p>
            <a:endParaRPr lang="de-DE" dirty="0"/>
          </a:p>
          <a:p>
            <a:pPr marL="342900" indent="-342900">
              <a:buFont typeface="Symbol" panose="05050102010706020507" pitchFamily="18" charset="2"/>
              <a:buChar char="-"/>
            </a:pPr>
            <a:r>
              <a:rPr lang="de-DE" dirty="0"/>
              <a:t>14 Tage ohne Zugriff auf interne Systeme </a:t>
            </a:r>
          </a:p>
          <a:p>
            <a:pPr marL="342900" indent="-342900">
              <a:buFont typeface="Symbol" panose="05050102010706020507" pitchFamily="18" charset="2"/>
              <a:buChar char="-"/>
            </a:pPr>
            <a:r>
              <a:rPr lang="de-DE" dirty="0"/>
              <a:t>Langfristiger Verlust wichtiger Daten </a:t>
            </a:r>
          </a:p>
          <a:p>
            <a:pPr marL="342900" indent="-342900">
              <a:buFont typeface="Symbol" panose="05050102010706020507" pitchFamily="18" charset="2"/>
              <a:buChar char="-"/>
            </a:pPr>
            <a:r>
              <a:rPr lang="de-DE" dirty="0"/>
              <a:t>Neuanschaffung von Laptops &amp; Speichermedien </a:t>
            </a:r>
          </a:p>
          <a:p>
            <a:pPr marL="342900" indent="-342900">
              <a:buFont typeface="Symbol" panose="05050102010706020507" pitchFamily="18" charset="2"/>
              <a:buChar char="-"/>
            </a:pPr>
            <a:r>
              <a:rPr lang="de-DE" dirty="0"/>
              <a:t>Neuaufbau der IT-Infrastruktur </a:t>
            </a:r>
          </a:p>
          <a:p>
            <a:endParaRPr lang="de-DE" dirty="0"/>
          </a:p>
          <a:p>
            <a:r>
              <a:rPr lang="de-DE" dirty="0"/>
              <a:t>Schaden: 75.000 EUR </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094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b="1" dirty="0"/>
              <a:t>Arbeitsvertrag:</a:t>
            </a:r>
          </a:p>
          <a:p>
            <a:pPr>
              <a:spcBef>
                <a:spcPct val="20000"/>
              </a:spcBef>
              <a:defRPr/>
            </a:pPr>
            <a:r>
              <a:rPr lang="de-DE" dirty="0"/>
              <a:t>Der Arbeitsvertrag ist ein Vertrag zwischen Unternehmen und „normalen“ Arbeitnehmern. </a:t>
            </a:r>
          </a:p>
          <a:p>
            <a:pPr>
              <a:spcBef>
                <a:spcPct val="20000"/>
              </a:spcBef>
              <a:defRPr/>
            </a:pPr>
            <a:endParaRPr lang="de-DE" dirty="0"/>
          </a:p>
          <a:p>
            <a:pPr>
              <a:spcBef>
                <a:spcPct val="20000"/>
              </a:spcBef>
              <a:defRPr/>
            </a:pPr>
            <a:r>
              <a:rPr lang="de-DE" dirty="0"/>
              <a:t>D</a:t>
            </a:r>
            <a:r>
              <a:rPr lang="de-DE" sz="2000" dirty="0"/>
              <a:t>abei sind viele Fragen zum Kündigungsschutz, Entgeltfortzahlung im Krankheitsfall, Urlaubsanspruch und der Altersvorsorge schon </a:t>
            </a:r>
            <a:r>
              <a:rPr lang="de-DE" sz="2000" u="sng" dirty="0"/>
              <a:t>gesetzlich</a:t>
            </a:r>
            <a:r>
              <a:rPr lang="de-DE" sz="2000" dirty="0"/>
              <a:t> geregelt.</a:t>
            </a:r>
            <a:endParaRPr lang="de-DE" dirty="0"/>
          </a:p>
          <a:p>
            <a:pPr>
              <a:spcBef>
                <a:spcPct val="20000"/>
              </a:spcBef>
              <a:defRPr/>
            </a:pPr>
            <a:endParaRPr lang="de-DE" dirty="0"/>
          </a:p>
          <a:p>
            <a:pPr>
              <a:spcBef>
                <a:spcPct val="20000"/>
              </a:spcBef>
              <a:defRPr/>
            </a:pPr>
            <a:r>
              <a:rPr lang="de-DE" b="1" dirty="0"/>
              <a:t>Anstellungsvertrag (GmbH)</a:t>
            </a:r>
            <a:r>
              <a:rPr lang="de-DE" dirty="0"/>
              <a:t>:</a:t>
            </a:r>
          </a:p>
          <a:p>
            <a:pPr>
              <a:spcBef>
                <a:spcPct val="20000"/>
              </a:spcBef>
              <a:defRPr/>
            </a:pPr>
            <a:r>
              <a:rPr lang="de-DE" dirty="0"/>
              <a:t>Ein Geschäftsführer­an­stel­lungs­ver­trag bzw. ein Geschäftsführer­ver­trag ist ein Dienst­ver­trag im Sin­ne von § 611 Bürger­li­ches Ge­setz­buch (BGB). Der Anstellungsvertrag ist damit de facto ein Arbeitsvertrag für Angestellte in höheren Positionen.</a:t>
            </a:r>
          </a:p>
          <a:p>
            <a:pPr>
              <a:spcBef>
                <a:spcPct val="20000"/>
              </a:spcBef>
              <a:defRPr/>
            </a:pPr>
            <a:r>
              <a:rPr lang="de-DE" dirty="0"/>
              <a:t>(Des Weiteren muss der GF auch noch als Organ </a:t>
            </a:r>
            <a:r>
              <a:rPr lang="de-DE" u="sng" dirty="0"/>
              <a:t>berufen</a:t>
            </a:r>
            <a:r>
              <a:rPr lang="de-DE" dirty="0"/>
              <a:t> werden)</a:t>
            </a:r>
          </a:p>
          <a:p>
            <a:pPr>
              <a:spcBef>
                <a:spcPct val="20000"/>
              </a:spcBef>
              <a:defRPr/>
            </a:pPr>
            <a:endParaRPr lang="de-DE" sz="2000" dirty="0"/>
          </a:p>
          <a:p>
            <a:pPr>
              <a:spcBef>
                <a:spcPct val="20000"/>
              </a:spcBef>
              <a:defRPr/>
            </a:pPr>
            <a:r>
              <a:rPr lang="de-DE" dirty="0"/>
              <a:t>Fragen </a:t>
            </a:r>
            <a:r>
              <a:rPr lang="de-DE" sz="2000" dirty="0"/>
              <a:t>zum Kündigungsschutz, Entgeltfortzahlung im Krankheitsfall, Urlaubsanspruch und (teilweise) der Altersvorsorge müssen dabei </a:t>
            </a:r>
            <a:r>
              <a:rPr lang="de-DE" sz="2000" u="sng" dirty="0"/>
              <a:t>individuell vertraglich</a:t>
            </a:r>
            <a:r>
              <a:rPr lang="de-DE" sz="2000" dirty="0"/>
              <a:t> geregelt werden.</a:t>
            </a:r>
            <a:endParaRPr lang="de-DE" dirty="0"/>
          </a:p>
          <a:p>
            <a:pPr>
              <a:spcBef>
                <a:spcPct val="20000"/>
              </a:spcBef>
              <a:defRPr/>
            </a:pPr>
            <a:endParaRPr lang="de-DE" sz="2000"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Unterschied - Arbeitsvertrag und Anstellungsvertrag</a:t>
            </a:r>
          </a:p>
        </p:txBody>
      </p:sp>
    </p:spTree>
    <p:extLst>
      <p:ext uri="{BB962C8B-B14F-4D97-AF65-F5344CB8AC3E}">
        <p14:creationId xmlns:p14="http://schemas.microsoft.com/office/powerpoint/2010/main" val="286922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998B259E-4DEA-4FD6-87D0-194191BA28C3}"/>
              </a:ext>
            </a:extLst>
          </p:cNvPr>
          <p:cNvSpPr>
            <a:spLocks noGrp="1"/>
          </p:cNvSpPr>
          <p:nvPr>
            <p:ph type="body" sz="quarter" idx="10"/>
          </p:nvPr>
        </p:nvSpPr>
        <p:spPr/>
        <p:txBody>
          <a:bodyPr/>
          <a:lstStyle/>
          <a:p>
            <a:r>
              <a:rPr lang="de-DE" dirty="0" err="1"/>
              <a:t>Social</a:t>
            </a:r>
            <a:r>
              <a:rPr lang="de-DE" dirty="0"/>
              <a:t> Engineering Angriff auf ein Beratungsunternehmen </a:t>
            </a:r>
          </a:p>
        </p:txBody>
      </p:sp>
      <p:sp>
        <p:nvSpPr>
          <p:cNvPr id="3" name="Textplatzhalter 2">
            <a:extLst>
              <a:ext uri="{FF2B5EF4-FFF2-40B4-BE49-F238E27FC236}">
                <a16:creationId xmlns:a16="http://schemas.microsoft.com/office/drawing/2014/main" id="{1FE15A86-602F-4447-A67E-A676C7324390}"/>
              </a:ext>
            </a:extLst>
          </p:cNvPr>
          <p:cNvSpPr>
            <a:spLocks noGrp="1"/>
          </p:cNvSpPr>
          <p:nvPr>
            <p:ph type="body" sz="half" idx="2"/>
          </p:nvPr>
        </p:nvSpPr>
        <p:spPr/>
        <p:txBody>
          <a:bodyPr/>
          <a:lstStyle/>
          <a:p>
            <a:endParaRPr lang="de-DE" dirty="0"/>
          </a:p>
        </p:txBody>
      </p:sp>
      <p:sp>
        <p:nvSpPr>
          <p:cNvPr id="12" name="Titel 11"/>
          <p:cNvSpPr>
            <a:spLocks noGrp="1"/>
          </p:cNvSpPr>
          <p:nvPr>
            <p:ph type="title"/>
          </p:nvPr>
        </p:nvSpPr>
        <p:spPr/>
        <p:txBody>
          <a:bodyPr/>
          <a:lstStyle/>
          <a:p>
            <a:r>
              <a:rPr lang="de-DE" dirty="0"/>
              <a:t>Cyber-Risiko für Geschäftsführer</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elle 5">
            <a:extLst>
              <a:ext uri="{FF2B5EF4-FFF2-40B4-BE49-F238E27FC236}">
                <a16:creationId xmlns:a16="http://schemas.microsoft.com/office/drawing/2014/main" id="{2ABD8D5D-10BA-400B-8190-22C465EC1CC2}"/>
              </a:ext>
            </a:extLst>
          </p:cNvPr>
          <p:cNvGraphicFramePr>
            <a:graphicFrameLocks noGrp="1"/>
          </p:cNvGraphicFramePr>
          <p:nvPr/>
        </p:nvGraphicFramePr>
        <p:xfrm>
          <a:off x="365760" y="2237521"/>
          <a:ext cx="11341677" cy="4250742"/>
        </p:xfrm>
        <a:graphic>
          <a:graphicData uri="http://schemas.openxmlformats.org/drawingml/2006/table">
            <a:tbl>
              <a:tblPr firstRow="1" bandRow="1">
                <a:tableStyleId>{5C22544A-7EE6-4342-B048-85BDC9FD1C3A}</a:tableStyleId>
              </a:tblPr>
              <a:tblGrid>
                <a:gridCol w="5772647">
                  <a:extLst>
                    <a:ext uri="{9D8B030D-6E8A-4147-A177-3AD203B41FA5}">
                      <a16:colId xmlns:a16="http://schemas.microsoft.com/office/drawing/2014/main" val="2088444070"/>
                    </a:ext>
                  </a:extLst>
                </a:gridCol>
                <a:gridCol w="5569030">
                  <a:extLst>
                    <a:ext uri="{9D8B030D-6E8A-4147-A177-3AD203B41FA5}">
                      <a16:colId xmlns:a16="http://schemas.microsoft.com/office/drawing/2014/main" val="619276904"/>
                    </a:ext>
                  </a:extLst>
                </a:gridCol>
              </a:tblGrid>
              <a:tr h="683174">
                <a:tc>
                  <a:txBody>
                    <a:bodyPr/>
                    <a:lstStyle/>
                    <a:p>
                      <a:r>
                        <a:rPr lang="de-DE" b="0" dirty="0"/>
                        <a:t>Allgemeine Pflichten der Geschäftsführung</a:t>
                      </a:r>
                    </a:p>
                  </a:txBody>
                  <a:tcPr>
                    <a:solidFill>
                      <a:srgbClr val="002060"/>
                    </a:solidFill>
                  </a:tcPr>
                </a:tc>
                <a:tc>
                  <a:txBody>
                    <a:bodyPr/>
                    <a:lstStyle/>
                    <a:p>
                      <a:r>
                        <a:rPr lang="de-DE" b="0" dirty="0"/>
                        <a:t>Spezielle</a:t>
                      </a:r>
                      <a:r>
                        <a:rPr lang="de-DE" dirty="0"/>
                        <a:t> </a:t>
                      </a:r>
                      <a:r>
                        <a:rPr lang="de-DE" b="0" dirty="0"/>
                        <a:t>Pflichten zur Risikobewertung und zum Risikotransfer (Versicherung) </a:t>
                      </a:r>
                    </a:p>
                  </a:txBody>
                  <a:tcPr>
                    <a:solidFill>
                      <a:srgbClr val="002060"/>
                    </a:solidFill>
                  </a:tcPr>
                </a:tc>
                <a:extLst>
                  <a:ext uri="{0D108BD9-81ED-4DB2-BD59-A6C34878D82A}">
                    <a16:rowId xmlns:a16="http://schemas.microsoft.com/office/drawing/2014/main" val="3960289631"/>
                  </a:ext>
                </a:extLst>
              </a:tr>
              <a:tr h="412671">
                <a:tc>
                  <a:txBody>
                    <a:bodyPr/>
                    <a:lstStyle/>
                    <a:p>
                      <a:r>
                        <a:rPr lang="de-DE" b="0" dirty="0">
                          <a:solidFill>
                            <a:srgbClr val="FF0000"/>
                          </a:solidFill>
                        </a:rPr>
                        <a:t>Sorgfaltspflicht</a:t>
                      </a:r>
                      <a:r>
                        <a:rPr lang="de-DE" b="0" dirty="0"/>
                        <a:t> (Organisation, Auswahl, Überwachung)</a:t>
                      </a:r>
                    </a:p>
                  </a:txBody>
                  <a:tcPr/>
                </a:tc>
                <a:tc>
                  <a:txBody>
                    <a:bodyPr/>
                    <a:lstStyle/>
                    <a:p>
                      <a:r>
                        <a:rPr lang="de-DE" b="0" dirty="0">
                          <a:solidFill>
                            <a:srgbClr val="FF0000"/>
                          </a:solidFill>
                        </a:rPr>
                        <a:t>Risikomanagementsystem implementieren</a:t>
                      </a:r>
                    </a:p>
                  </a:txBody>
                  <a:tcPr/>
                </a:tc>
                <a:extLst>
                  <a:ext uri="{0D108BD9-81ED-4DB2-BD59-A6C34878D82A}">
                    <a16:rowId xmlns:a16="http://schemas.microsoft.com/office/drawing/2014/main" val="2250460085"/>
                  </a:ext>
                </a:extLst>
              </a:tr>
              <a:tr h="208940">
                <a:tc>
                  <a:txBody>
                    <a:bodyPr/>
                    <a:lstStyle/>
                    <a:p>
                      <a:r>
                        <a:rPr lang="de-DE" b="0" dirty="0">
                          <a:solidFill>
                            <a:srgbClr val="FFC000"/>
                          </a:solidFill>
                        </a:rPr>
                        <a:t>Pflicht zur ordnungsgemäßen Buchführung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Regelmäßige Risikoanalysen durchführen</a:t>
                      </a:r>
                    </a:p>
                  </a:txBody>
                  <a:tcPr/>
                </a:tc>
                <a:extLst>
                  <a:ext uri="{0D108BD9-81ED-4DB2-BD59-A6C34878D82A}">
                    <a16:rowId xmlns:a16="http://schemas.microsoft.com/office/drawing/2014/main" val="735657804"/>
                  </a:ext>
                </a:extLst>
              </a:tr>
              <a:tr h="403747">
                <a:tc>
                  <a:txBody>
                    <a:bodyPr/>
                    <a:lstStyle/>
                    <a:p>
                      <a:r>
                        <a:rPr lang="de-DE" b="0" dirty="0"/>
                        <a:t>Insolvenzrechtliche Pflichten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Dokumentation und Berichterstattung</a:t>
                      </a:r>
                    </a:p>
                  </a:txBody>
                  <a:tcPr/>
                </a:tc>
                <a:extLst>
                  <a:ext uri="{0D108BD9-81ED-4DB2-BD59-A6C34878D82A}">
                    <a16:rowId xmlns:a16="http://schemas.microsoft.com/office/drawing/2014/main" val="349709317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C000"/>
                          </a:solidFill>
                        </a:rPr>
                        <a:t>Steuerliche 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Passende Versicherungen abschließen</a:t>
                      </a:r>
                    </a:p>
                  </a:txBody>
                  <a:tcPr/>
                </a:tc>
                <a:extLst>
                  <a:ext uri="{0D108BD9-81ED-4DB2-BD59-A6C34878D82A}">
                    <a16:rowId xmlns:a16="http://schemas.microsoft.com/office/drawing/2014/main" val="1197029474"/>
                  </a:ext>
                </a:extLst>
              </a:tr>
              <a:tr h="421420">
                <a:tc>
                  <a:txBody>
                    <a:bodyPr/>
                    <a:lstStyle/>
                    <a:p>
                      <a:r>
                        <a:rPr lang="de-DE" b="0" dirty="0">
                          <a:solidFill>
                            <a:srgbClr val="FFC000"/>
                          </a:solidFill>
                        </a:rPr>
                        <a:t>Sozialversicherungsbeiträge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Versicherungsbedarf regelmäßig überprüfen</a:t>
                      </a:r>
                    </a:p>
                  </a:txBody>
                  <a:tcPr/>
                </a:tc>
                <a:extLst>
                  <a:ext uri="{0D108BD9-81ED-4DB2-BD59-A6C34878D82A}">
                    <a16:rowId xmlns:a16="http://schemas.microsoft.com/office/drawing/2014/main" val="239888323"/>
                  </a:ext>
                </a:extLst>
              </a:tr>
              <a:tr h="389613">
                <a:tc>
                  <a:txBody>
                    <a:bodyPr/>
                    <a:lstStyle/>
                    <a:p>
                      <a:r>
                        <a:rPr lang="de-DE" b="0" dirty="0">
                          <a:solidFill>
                            <a:srgbClr val="FF0000"/>
                          </a:solidFill>
                        </a:rPr>
                        <a:t>Gesetzliche</a:t>
                      </a:r>
                      <a:r>
                        <a:rPr lang="de-DE" b="0" dirty="0"/>
                        <a:t> </a:t>
                      </a:r>
                      <a:r>
                        <a:rPr lang="de-DE" b="0" dirty="0">
                          <a:solidFill>
                            <a:srgbClr val="FF0000"/>
                          </a:solidFill>
                        </a:rPr>
                        <a:t>und vertragliche 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Prämienzahlungen sicherstellen</a:t>
                      </a:r>
                    </a:p>
                  </a:txBody>
                  <a:tcPr/>
                </a:tc>
                <a:extLst>
                  <a:ext uri="{0D108BD9-81ED-4DB2-BD59-A6C34878D82A}">
                    <a16:rowId xmlns:a16="http://schemas.microsoft.com/office/drawing/2014/main" val="1919488582"/>
                  </a:ext>
                </a:extLst>
              </a:tr>
              <a:tr h="397565">
                <a:tc>
                  <a:txBody>
                    <a:bodyPr/>
                    <a:lstStyle/>
                    <a:p>
                      <a:r>
                        <a:rPr lang="de-DE" b="0" dirty="0"/>
                        <a:t>Informations- und Berichtspflichten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Schadensfälle melden</a:t>
                      </a:r>
                    </a:p>
                  </a:txBody>
                  <a:tcPr/>
                </a:tc>
                <a:extLst>
                  <a:ext uri="{0D108BD9-81ED-4DB2-BD59-A6C34878D82A}">
                    <a16:rowId xmlns:a16="http://schemas.microsoft.com/office/drawing/2014/main" val="1941948099"/>
                  </a:ext>
                </a:extLst>
              </a:tr>
              <a:tr h="381662">
                <a:tc>
                  <a:txBody>
                    <a:bodyPr/>
                    <a:lstStyle/>
                    <a:p>
                      <a:r>
                        <a:rPr lang="de-DE" b="0" dirty="0"/>
                        <a:t>Geschäftsführungspflichten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Compliance mit gesetzlichen Vorgaben</a:t>
                      </a:r>
                    </a:p>
                  </a:txBody>
                  <a:tcPr/>
                </a:tc>
                <a:extLst>
                  <a:ext uri="{0D108BD9-81ED-4DB2-BD59-A6C34878D82A}">
                    <a16:rowId xmlns:a16="http://schemas.microsoft.com/office/drawing/2014/main" val="3873262240"/>
                  </a:ext>
                </a:extLst>
              </a:tr>
              <a:tr h="429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Schulung und Sensibilisierung</a:t>
                      </a:r>
                    </a:p>
                  </a:txBody>
                  <a:tcPr/>
                </a:tc>
                <a:extLst>
                  <a:ext uri="{0D108BD9-81ED-4DB2-BD59-A6C34878D82A}">
                    <a16:rowId xmlns:a16="http://schemas.microsoft.com/office/drawing/2014/main" val="3980376770"/>
                  </a:ext>
                </a:extLst>
              </a:tr>
            </a:tbl>
          </a:graphicData>
        </a:graphic>
      </p:graphicFrame>
    </p:spTree>
    <p:extLst>
      <p:ext uri="{BB962C8B-B14F-4D97-AF65-F5344CB8AC3E}">
        <p14:creationId xmlns:p14="http://schemas.microsoft.com/office/powerpoint/2010/main" val="15379061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err="1"/>
              <a:t>Social</a:t>
            </a:r>
            <a:r>
              <a:rPr lang="de-DE" dirty="0"/>
              <a:t> Engineering Angriff auf ein Beratungsunternehmen </a:t>
            </a:r>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endParaRPr lang="de-DE" dirty="0"/>
          </a:p>
          <a:p>
            <a:endParaRPr lang="de-DE" dirty="0"/>
          </a:p>
        </p:txBody>
      </p:sp>
      <p:sp>
        <p:nvSpPr>
          <p:cNvPr id="12" name="Titel 11"/>
          <p:cNvSpPr>
            <a:spLocks noGrp="1"/>
          </p:cNvSpPr>
          <p:nvPr>
            <p:ph type="title"/>
          </p:nvPr>
        </p:nvSpPr>
        <p:spPr/>
        <p:txBody>
          <a:bodyPr/>
          <a:lstStyle/>
          <a:p>
            <a:r>
              <a:rPr lang="de-DE" dirty="0"/>
              <a:t>Welche Zusatzleistungen hätten hier geholfen?</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Tabelle 8">
            <a:extLst>
              <a:ext uri="{FF2B5EF4-FFF2-40B4-BE49-F238E27FC236}">
                <a16:creationId xmlns:a16="http://schemas.microsoft.com/office/drawing/2014/main" id="{5AF1ED63-1755-4174-9AB4-295A69FBCB9B}"/>
              </a:ext>
            </a:extLst>
          </p:cNvPr>
          <p:cNvGraphicFramePr>
            <a:graphicFrameLocks noGrp="1"/>
          </p:cNvGraphicFramePr>
          <p:nvPr>
            <p:extLst>
              <p:ext uri="{D42A27DB-BD31-4B8C-83A1-F6EECF244321}">
                <p14:modId xmlns:p14="http://schemas.microsoft.com/office/powerpoint/2010/main" val="1979007370"/>
              </p:ext>
            </p:extLst>
          </p:nvPr>
        </p:nvGraphicFramePr>
        <p:xfrm>
          <a:off x="364583" y="2316480"/>
          <a:ext cx="11299980" cy="3726512"/>
        </p:xfrm>
        <a:graphic>
          <a:graphicData uri="http://schemas.openxmlformats.org/drawingml/2006/table">
            <a:tbl>
              <a:tblPr firstRow="1" bandRow="1">
                <a:tableStyleId>{5C22544A-7EE6-4342-B048-85BDC9FD1C3A}</a:tableStyleId>
              </a:tblPr>
              <a:tblGrid>
                <a:gridCol w="11299980">
                  <a:extLst>
                    <a:ext uri="{9D8B030D-6E8A-4147-A177-3AD203B41FA5}">
                      <a16:colId xmlns:a16="http://schemas.microsoft.com/office/drawing/2014/main" val="3095667163"/>
                    </a:ext>
                  </a:extLst>
                </a:gridCol>
              </a:tblGrid>
              <a:tr h="528320">
                <a:tc>
                  <a:txBody>
                    <a:bodyPr/>
                    <a:lstStyle/>
                    <a:p>
                      <a:r>
                        <a:rPr lang="de-DE" dirty="0" err="1"/>
                        <a:t>Cyber</a:t>
                      </a:r>
                      <a:r>
                        <a:rPr lang="de-DE" dirty="0"/>
                        <a:t> Präventionsmaßnahmen</a:t>
                      </a:r>
                    </a:p>
                  </a:txBody>
                  <a:tcPr>
                    <a:solidFill>
                      <a:srgbClr val="002060"/>
                    </a:solidFill>
                  </a:tcPr>
                </a:tc>
                <a:extLst>
                  <a:ext uri="{0D108BD9-81ED-4DB2-BD59-A6C34878D82A}">
                    <a16:rowId xmlns:a16="http://schemas.microsoft.com/office/drawing/2014/main" val="3083530607"/>
                  </a:ext>
                </a:extLst>
              </a:tr>
              <a:tr h="383430">
                <a:tc>
                  <a:txBody>
                    <a:bodyPr/>
                    <a:lstStyle/>
                    <a:p>
                      <a:r>
                        <a:rPr lang="de-DE" dirty="0">
                          <a:solidFill>
                            <a:srgbClr val="00B050"/>
                          </a:solidFill>
                        </a:rPr>
                        <a:t>Sicherheits-Check &amp; regelmäßiger Risikoscan-Bericht: Überblick über das Sicherheitsrisiko</a:t>
                      </a:r>
                    </a:p>
                  </a:txBody>
                  <a:tcPr/>
                </a:tc>
                <a:extLst>
                  <a:ext uri="{0D108BD9-81ED-4DB2-BD59-A6C34878D82A}">
                    <a16:rowId xmlns:a16="http://schemas.microsoft.com/office/drawing/2014/main" val="3025427089"/>
                  </a:ext>
                </a:extLst>
              </a:tr>
              <a:tr h="389613">
                <a:tc>
                  <a:txBody>
                    <a:bodyPr/>
                    <a:lstStyle/>
                    <a:p>
                      <a:r>
                        <a:rPr lang="de-DE" dirty="0">
                          <a:solidFill>
                            <a:srgbClr val="00B050"/>
                          </a:solidFill>
                        </a:rPr>
                        <a:t>Alarmierung bei Sicherheitslücken: Schwachstellen rechtzeitig schließen</a:t>
                      </a:r>
                    </a:p>
                  </a:txBody>
                  <a:tcPr/>
                </a:tc>
                <a:extLst>
                  <a:ext uri="{0D108BD9-81ED-4DB2-BD59-A6C34878D82A}">
                    <a16:rowId xmlns:a16="http://schemas.microsoft.com/office/drawing/2014/main" val="1334014962"/>
                  </a:ext>
                </a:extLst>
              </a:tr>
              <a:tr h="389614">
                <a:tc>
                  <a:txBody>
                    <a:bodyPr/>
                    <a:lstStyle/>
                    <a:p>
                      <a:r>
                        <a:rPr lang="de-DE" dirty="0">
                          <a:solidFill>
                            <a:srgbClr val="00B050"/>
                          </a:solidFill>
                        </a:rPr>
                        <a:t>Schulung &amp; Training: Phishing, Awareness, </a:t>
                      </a:r>
                    </a:p>
                  </a:txBody>
                  <a:tcPr/>
                </a:tc>
                <a:extLst>
                  <a:ext uri="{0D108BD9-81ED-4DB2-BD59-A6C34878D82A}">
                    <a16:rowId xmlns:a16="http://schemas.microsoft.com/office/drawing/2014/main" val="3916062328"/>
                  </a:ext>
                </a:extLst>
              </a:tr>
              <a:tr h="3816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IT-Krisenplan: im Notfall die richtigen Schritte einleiten</a:t>
                      </a:r>
                    </a:p>
                  </a:txBody>
                  <a:tcPr/>
                </a:tc>
                <a:extLst>
                  <a:ext uri="{0D108BD9-81ED-4DB2-BD59-A6C34878D82A}">
                    <a16:rowId xmlns:a16="http://schemas.microsoft.com/office/drawing/2014/main" val="1933021686"/>
                  </a:ext>
                </a:extLst>
              </a:tr>
              <a:tr h="413468">
                <a:tc>
                  <a:txBody>
                    <a:bodyPr/>
                    <a:lstStyle/>
                    <a:p>
                      <a:r>
                        <a:rPr lang="de-DE" dirty="0"/>
                        <a:t>IT-Richtlinien: Passwortsicherheit,  Vertraulichkeit (Datenschutz), Gruppenrichtlinien für </a:t>
                      </a:r>
                      <a:r>
                        <a:rPr lang="de-DE" dirty="0" err="1"/>
                        <a:t>Active</a:t>
                      </a:r>
                      <a:r>
                        <a:rPr lang="de-DE" dirty="0"/>
                        <a:t> Directory </a:t>
                      </a:r>
                    </a:p>
                  </a:txBody>
                  <a:tcPr/>
                </a:tc>
                <a:extLst>
                  <a:ext uri="{0D108BD9-81ED-4DB2-BD59-A6C34878D82A}">
                    <a16:rowId xmlns:a16="http://schemas.microsoft.com/office/drawing/2014/main" val="2242363180"/>
                  </a:ext>
                </a:extLst>
              </a:tr>
              <a:tr h="413468">
                <a:tc>
                  <a:txBody>
                    <a:bodyPr/>
                    <a:lstStyle/>
                    <a:p>
                      <a:r>
                        <a:rPr lang="de-DE" dirty="0"/>
                        <a:t>Cyber-Partnernetzwerk: Forensik, Krisenmanagement, Erpressungsexperten, BU-Experten</a:t>
                      </a:r>
                    </a:p>
                  </a:txBody>
                  <a:tcPr/>
                </a:tc>
                <a:extLst>
                  <a:ext uri="{0D108BD9-81ED-4DB2-BD59-A6C34878D82A}">
                    <a16:rowId xmlns:a16="http://schemas.microsoft.com/office/drawing/2014/main" val="1587350438"/>
                  </a:ext>
                </a:extLst>
              </a:tr>
              <a:tr h="413468">
                <a:tc>
                  <a:txBody>
                    <a:bodyPr/>
                    <a:lstStyle/>
                    <a:p>
                      <a:r>
                        <a:rPr lang="de-DE" dirty="0"/>
                        <a:t>Cyber-Partnernetzwerk: Rechtsberatung, Datenschutz-Kundeninformation, Reputationsmanagement</a:t>
                      </a:r>
                    </a:p>
                  </a:txBody>
                  <a:tcPr/>
                </a:tc>
                <a:extLst>
                  <a:ext uri="{0D108BD9-81ED-4DB2-BD59-A6C34878D82A}">
                    <a16:rowId xmlns:a16="http://schemas.microsoft.com/office/drawing/2014/main" val="3143754973"/>
                  </a:ext>
                </a:extLst>
              </a:tr>
              <a:tr h="413468">
                <a:tc>
                  <a:txBody>
                    <a:bodyPr/>
                    <a:lstStyle/>
                    <a:p>
                      <a:r>
                        <a:rPr lang="de-DE" b="0" dirty="0"/>
                        <a:t>Zertifizierung nach DIN SPEC 27076</a:t>
                      </a:r>
                    </a:p>
                  </a:txBody>
                  <a:tcPr/>
                </a:tc>
                <a:extLst>
                  <a:ext uri="{0D108BD9-81ED-4DB2-BD59-A6C34878D82A}">
                    <a16:rowId xmlns:a16="http://schemas.microsoft.com/office/drawing/2014/main" val="2611459921"/>
                  </a:ext>
                </a:extLst>
              </a:tr>
            </a:tbl>
          </a:graphicData>
        </a:graphic>
      </p:graphicFrame>
    </p:spTree>
    <p:extLst>
      <p:ext uri="{BB962C8B-B14F-4D97-AF65-F5344CB8AC3E}">
        <p14:creationId xmlns:p14="http://schemas.microsoft.com/office/powerpoint/2010/main" val="35216250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err="1"/>
              <a:t>Social</a:t>
            </a:r>
            <a:r>
              <a:rPr lang="de-DE" dirty="0"/>
              <a:t> Engineering Angriff auf ein Beratungsunternehmen </a:t>
            </a:r>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endParaRPr lang="de-DE" dirty="0"/>
          </a:p>
          <a:p>
            <a:endParaRPr lang="de-DE" dirty="0"/>
          </a:p>
        </p:txBody>
      </p:sp>
      <p:sp>
        <p:nvSpPr>
          <p:cNvPr id="12" name="Titel 11"/>
          <p:cNvSpPr>
            <a:spLocks noGrp="1"/>
          </p:cNvSpPr>
          <p:nvPr>
            <p:ph type="title"/>
          </p:nvPr>
        </p:nvSpPr>
        <p:spPr/>
        <p:txBody>
          <a:bodyPr/>
          <a:lstStyle/>
          <a:p>
            <a:r>
              <a:rPr lang="de-DE" dirty="0"/>
              <a:t>Was hätten die Versicherungen abgedeckt?</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Tabelle 8">
            <a:extLst>
              <a:ext uri="{FF2B5EF4-FFF2-40B4-BE49-F238E27FC236}">
                <a16:creationId xmlns:a16="http://schemas.microsoft.com/office/drawing/2014/main" id="{5AF1ED63-1755-4174-9AB4-295A69FBCB9B}"/>
              </a:ext>
            </a:extLst>
          </p:cNvPr>
          <p:cNvGraphicFramePr>
            <a:graphicFrameLocks noGrp="1"/>
          </p:cNvGraphicFramePr>
          <p:nvPr/>
        </p:nvGraphicFramePr>
        <p:xfrm>
          <a:off x="373711" y="2316480"/>
          <a:ext cx="11448932" cy="4480560"/>
        </p:xfrm>
        <a:graphic>
          <a:graphicData uri="http://schemas.openxmlformats.org/drawingml/2006/table">
            <a:tbl>
              <a:tblPr firstRow="1" bandRow="1">
                <a:tableStyleId>{5C22544A-7EE6-4342-B048-85BDC9FD1C3A}</a:tableStyleId>
              </a:tblPr>
              <a:tblGrid>
                <a:gridCol w="2855387">
                  <a:extLst>
                    <a:ext uri="{9D8B030D-6E8A-4147-A177-3AD203B41FA5}">
                      <a16:colId xmlns:a16="http://schemas.microsoft.com/office/drawing/2014/main" val="3095667163"/>
                    </a:ext>
                  </a:extLst>
                </a:gridCol>
                <a:gridCol w="2864515">
                  <a:extLst>
                    <a:ext uri="{9D8B030D-6E8A-4147-A177-3AD203B41FA5}">
                      <a16:colId xmlns:a16="http://schemas.microsoft.com/office/drawing/2014/main" val="2377327062"/>
                    </a:ext>
                  </a:extLst>
                </a:gridCol>
                <a:gridCol w="2864515">
                  <a:extLst>
                    <a:ext uri="{9D8B030D-6E8A-4147-A177-3AD203B41FA5}">
                      <a16:colId xmlns:a16="http://schemas.microsoft.com/office/drawing/2014/main" val="2675071999"/>
                    </a:ext>
                  </a:extLst>
                </a:gridCol>
                <a:gridCol w="2864515">
                  <a:extLst>
                    <a:ext uri="{9D8B030D-6E8A-4147-A177-3AD203B41FA5}">
                      <a16:colId xmlns:a16="http://schemas.microsoft.com/office/drawing/2014/main" val="3945701997"/>
                    </a:ext>
                  </a:extLst>
                </a:gridCol>
              </a:tblGrid>
              <a:tr h="528320">
                <a:tc>
                  <a:txBody>
                    <a:bodyPr/>
                    <a:lstStyle/>
                    <a:p>
                      <a:r>
                        <a:rPr lang="de-DE" dirty="0" err="1"/>
                        <a:t>Cyber</a:t>
                      </a:r>
                      <a:endParaRPr lang="de-DE" dirty="0"/>
                    </a:p>
                  </a:txBody>
                  <a:tcPr>
                    <a:solidFill>
                      <a:srgbClr val="002060"/>
                    </a:solidFill>
                  </a:tcPr>
                </a:tc>
                <a:tc>
                  <a:txBody>
                    <a:bodyPr/>
                    <a:lstStyle/>
                    <a:p>
                      <a:r>
                        <a:rPr lang="de-DE" dirty="0"/>
                        <a:t>Vertrauensschaden</a:t>
                      </a:r>
                    </a:p>
                  </a:txBody>
                  <a:tcPr>
                    <a:solidFill>
                      <a:srgbClr val="002060"/>
                    </a:solidFill>
                  </a:tcPr>
                </a:tc>
                <a:tc>
                  <a:txBody>
                    <a:bodyPr/>
                    <a:lstStyle/>
                    <a:p>
                      <a:r>
                        <a:rPr lang="de-DE" dirty="0"/>
                        <a:t>Spezial-Straf-RS</a:t>
                      </a:r>
                    </a:p>
                    <a:p>
                      <a:r>
                        <a:rPr lang="de-DE" dirty="0"/>
                        <a:t>Manager-RS</a:t>
                      </a:r>
                    </a:p>
                  </a:txBody>
                  <a:tcPr>
                    <a:solidFill>
                      <a:srgbClr val="002060"/>
                    </a:solidFill>
                  </a:tcPr>
                </a:tc>
                <a:tc>
                  <a:txBody>
                    <a:bodyPr/>
                    <a:lstStyle/>
                    <a:p>
                      <a:r>
                        <a:rPr lang="de-DE" dirty="0"/>
                        <a:t>D&amp;O</a:t>
                      </a:r>
                    </a:p>
                  </a:txBody>
                  <a:tcPr>
                    <a:solidFill>
                      <a:srgbClr val="002060"/>
                    </a:solidFill>
                  </a:tcPr>
                </a:tc>
                <a:extLst>
                  <a:ext uri="{0D108BD9-81ED-4DB2-BD59-A6C34878D82A}">
                    <a16:rowId xmlns:a16="http://schemas.microsoft.com/office/drawing/2014/main" val="3083530607"/>
                  </a:ext>
                </a:extLst>
              </a:tr>
              <a:tr h="528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B050"/>
                          </a:solidFill>
                          <a:latin typeface="RobotoCondensed-Light"/>
                        </a:rPr>
                        <a:t>24/7/365 erreichbare Notfall-Profi-Hotline</a:t>
                      </a:r>
                    </a:p>
                  </a:txBody>
                  <a:tcPr/>
                </a:tc>
                <a:tc>
                  <a:txBody>
                    <a:bodyPr/>
                    <a:lstStyle/>
                    <a:p>
                      <a:pPr>
                        <a:buFont typeface="Wingdings" panose="05000000000000000000" pitchFamily="2" charset="2"/>
                        <a:buNone/>
                      </a:pPr>
                      <a:r>
                        <a:rPr lang="de-DE" dirty="0">
                          <a:solidFill>
                            <a:schemeClr val="bg2">
                              <a:lumMod val="75000"/>
                            </a:schemeClr>
                          </a:solidFill>
                        </a:rPr>
                        <a:t>Verrat von Geschäfts- und Betriebsgeheimnissen </a:t>
                      </a:r>
                    </a:p>
                  </a:txBody>
                  <a:tcPr/>
                </a:tc>
                <a:tc>
                  <a:txBody>
                    <a:bodyPr/>
                    <a:lstStyle/>
                    <a:p>
                      <a:endParaRPr lang="de-DE" dirty="0"/>
                    </a:p>
                  </a:txBody>
                  <a:tcPr/>
                </a:tc>
                <a:tc>
                  <a:txBody>
                    <a:bodyPr/>
                    <a:lstStyle/>
                    <a:p>
                      <a:endParaRPr lang="de-DE"/>
                    </a:p>
                  </a:txBody>
                  <a:tcPr/>
                </a:tc>
                <a:extLst>
                  <a:ext uri="{0D108BD9-81ED-4DB2-BD59-A6C34878D82A}">
                    <a16:rowId xmlns:a16="http://schemas.microsoft.com/office/drawing/2014/main" val="3025427089"/>
                  </a:ext>
                </a:extLst>
              </a:tr>
              <a:tr h="528320">
                <a:tc>
                  <a:txBody>
                    <a:bodyPr/>
                    <a:lstStyle/>
                    <a:p>
                      <a:r>
                        <a:rPr lang="de-DE" dirty="0">
                          <a:solidFill>
                            <a:srgbClr val="00B050"/>
                          </a:solidFill>
                        </a:rPr>
                        <a:t>Übernahme Kosten der Forensik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chemeClr val="bg2">
                              <a:lumMod val="75000"/>
                            </a:schemeClr>
                          </a:solidFill>
                        </a:rPr>
                        <a:t>Fälschen von Zahlungsanweisungen</a:t>
                      </a:r>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1334014962"/>
                  </a:ext>
                </a:extLst>
              </a:tr>
              <a:tr h="528320">
                <a:tc>
                  <a:txBody>
                    <a:bodyPr/>
                    <a:lstStyle/>
                    <a:p>
                      <a:r>
                        <a:rPr lang="de-DE" sz="1800" b="0" i="0" u="none" strike="noStrike" baseline="0" dirty="0">
                          <a:solidFill>
                            <a:srgbClr val="00B050"/>
                          </a:solidFill>
                          <a:latin typeface="RobotoCondensed-Light"/>
                        </a:rPr>
                        <a:t>Übernahme Prüfkosten zu Ansprüchen Dritter </a:t>
                      </a:r>
                      <a:endParaRPr lang="de-DE" dirty="0">
                        <a:solidFill>
                          <a:srgbClr val="00B05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chemeClr val="bg2">
                              <a:lumMod val="75000"/>
                            </a:schemeClr>
                          </a:solidFill>
                        </a:rPr>
                        <a:t>Diebstahl von Geld und Vermögenswerten</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916062328"/>
                  </a:ext>
                </a:extLst>
              </a:tr>
              <a:tr h="528320">
                <a:tc>
                  <a:txBody>
                    <a:bodyPr/>
                    <a:lstStyle/>
                    <a:p>
                      <a:r>
                        <a:rPr lang="de-DE" dirty="0">
                          <a:solidFill>
                            <a:srgbClr val="00B050"/>
                          </a:solidFill>
                        </a:rPr>
                        <a:t>Entschädigung der BU-Kosten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Kostenübernahme Vertragsstrafen</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933021686"/>
                  </a:ext>
                </a:extLst>
              </a:tr>
              <a:tr h="528320">
                <a:tc>
                  <a:txBody>
                    <a:bodyPr/>
                    <a:lstStyle/>
                    <a:p>
                      <a:r>
                        <a:rPr lang="de-DE" dirty="0">
                          <a:solidFill>
                            <a:srgbClr val="00B050"/>
                          </a:solidFill>
                        </a:rPr>
                        <a:t>Kostenübernahme neue IT-Infrastruktur</a:t>
                      </a:r>
                    </a:p>
                  </a:txBody>
                  <a:tcPr/>
                </a:tc>
                <a:tc>
                  <a:txBody>
                    <a:bodyPr/>
                    <a:lstStyle/>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4172858616"/>
                  </a:ext>
                </a:extLst>
              </a:tr>
              <a:tr h="528320">
                <a:tc>
                  <a:txBody>
                    <a:bodyPr/>
                    <a:lstStyle/>
                    <a:p>
                      <a:r>
                        <a:rPr lang="de-DE" dirty="0">
                          <a:solidFill>
                            <a:schemeClr val="bg2">
                              <a:lumMod val="75000"/>
                            </a:schemeClr>
                          </a:solidFill>
                        </a:rPr>
                        <a:t>Kosten der Information Betroffener bei Datenleck</a:t>
                      </a:r>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3671037330"/>
                  </a:ext>
                </a:extLst>
              </a:tr>
            </a:tbl>
          </a:graphicData>
        </a:graphic>
      </p:graphicFrame>
    </p:spTree>
    <p:extLst>
      <p:ext uri="{BB962C8B-B14F-4D97-AF65-F5344CB8AC3E}">
        <p14:creationId xmlns:p14="http://schemas.microsoft.com/office/powerpoint/2010/main" val="3485849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sp>
        <p:nvSpPr>
          <p:cNvPr id="3" name="Textplatzhalter 2">
            <a:extLst>
              <a:ext uri="{FF2B5EF4-FFF2-40B4-BE49-F238E27FC236}">
                <a16:creationId xmlns:a16="http://schemas.microsoft.com/office/drawing/2014/main" id="{C65BD520-3F97-4095-912D-7EB2F66D36D9}"/>
              </a:ext>
            </a:extLst>
          </p:cNvPr>
          <p:cNvSpPr>
            <a:spLocks noGrp="1"/>
          </p:cNvSpPr>
          <p:nvPr>
            <p:ph type="body" sz="quarter" idx="10"/>
          </p:nvPr>
        </p:nvSpPr>
        <p:spPr/>
        <p:txBody>
          <a:bodyPr/>
          <a:lstStyle/>
          <a:p>
            <a:r>
              <a:rPr lang="de-DE" dirty="0"/>
              <a:t>Zero Day Angriff auf einen Fahrradhersteller</a:t>
            </a:r>
          </a:p>
          <a:p>
            <a:endParaRPr lang="de-DE" dirty="0"/>
          </a:p>
          <a:p>
            <a:pPr lvl="1"/>
            <a:endParaRPr lang="de-DE" sz="2400" dirty="0"/>
          </a:p>
          <a:p>
            <a:endParaRPr lang="de-DE" dirty="0"/>
          </a:p>
          <a:p>
            <a:endParaRPr lang="de-DE" dirty="0"/>
          </a:p>
        </p:txBody>
      </p:sp>
      <p:sp>
        <p:nvSpPr>
          <p:cNvPr id="10" name="Textplatzhalter 9">
            <a:extLst>
              <a:ext uri="{FF2B5EF4-FFF2-40B4-BE49-F238E27FC236}">
                <a16:creationId xmlns:a16="http://schemas.microsoft.com/office/drawing/2014/main" id="{6CB500F2-6C18-481A-947B-C1AB9086F3EF}"/>
              </a:ext>
            </a:extLst>
          </p:cNvPr>
          <p:cNvSpPr>
            <a:spLocks noGrp="1"/>
          </p:cNvSpPr>
          <p:nvPr>
            <p:ph type="body" sz="half" idx="12"/>
          </p:nvPr>
        </p:nvSpPr>
        <p:spPr/>
        <p:txBody>
          <a:bodyPr/>
          <a:lstStyle/>
          <a:p>
            <a:r>
              <a:rPr lang="de-DE" dirty="0"/>
              <a:t>„Zero Day-Sicherheitslücke“ </a:t>
            </a:r>
          </a:p>
          <a:p>
            <a:endParaRPr lang="de-DE" dirty="0"/>
          </a:p>
          <a:p>
            <a:r>
              <a:rPr lang="de-DE" dirty="0"/>
              <a:t>Durch Schwachstellen oder Fehlkonfigurationen in Software-Systemen können Hacker Zugriff auf Unternehmensdaten erhalten und diese stehlen. </a:t>
            </a:r>
          </a:p>
          <a:p>
            <a:endParaRPr lang="de-DE" dirty="0"/>
          </a:p>
          <a:p>
            <a:r>
              <a:rPr lang="de-DE" dirty="0"/>
              <a:t>Der Ablauf des Cyber-Angriffs:</a:t>
            </a:r>
          </a:p>
          <a:p>
            <a:endParaRPr lang="de-DE" dirty="0"/>
          </a:p>
          <a:p>
            <a:r>
              <a:rPr lang="de-DE" dirty="0"/>
              <a:t>Cyber-Kriminelle haben eine Zero Day-Sicherheitslücke einer Software entdeckt, für die noch kein Update der Entwickler existiert. </a:t>
            </a:r>
          </a:p>
          <a:p>
            <a:r>
              <a:rPr lang="de-DE" dirty="0"/>
              <a:t>Über mehrere Stunden werden Daten gestohlen sowie das System mit schädlicher Software infiziert. Die Produktion muss eingestellt werden. </a:t>
            </a:r>
          </a:p>
          <a:p>
            <a:r>
              <a:rPr lang="de-DE" dirty="0"/>
              <a:t>Der Hersteller kann weder die Produktion fortführen, noch Kunden beliefern. </a:t>
            </a:r>
          </a:p>
          <a:p>
            <a:r>
              <a:rPr lang="de-DE" dirty="0"/>
              <a:t>Gestohlene Daten werden im Internet zum Verkauf angeboten. </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33285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sp>
        <p:nvSpPr>
          <p:cNvPr id="3" name="Textplatzhalter 2">
            <a:extLst>
              <a:ext uri="{FF2B5EF4-FFF2-40B4-BE49-F238E27FC236}">
                <a16:creationId xmlns:a16="http://schemas.microsoft.com/office/drawing/2014/main" id="{C65BD520-3F97-4095-912D-7EB2F66D36D9}"/>
              </a:ext>
            </a:extLst>
          </p:cNvPr>
          <p:cNvSpPr>
            <a:spLocks noGrp="1"/>
          </p:cNvSpPr>
          <p:nvPr>
            <p:ph type="body" sz="quarter" idx="10"/>
          </p:nvPr>
        </p:nvSpPr>
        <p:spPr/>
        <p:txBody>
          <a:bodyPr/>
          <a:lstStyle/>
          <a:p>
            <a:r>
              <a:rPr lang="de-DE" dirty="0"/>
              <a:t>Zero Day Angriff auf einen Fahrradhersteller</a:t>
            </a:r>
          </a:p>
          <a:p>
            <a:endParaRPr lang="de-DE" dirty="0"/>
          </a:p>
          <a:p>
            <a:pPr lvl="1"/>
            <a:endParaRPr lang="de-DE" sz="2400" dirty="0"/>
          </a:p>
          <a:p>
            <a:endParaRPr lang="de-DE" dirty="0"/>
          </a:p>
          <a:p>
            <a:endParaRPr lang="de-DE" dirty="0"/>
          </a:p>
        </p:txBody>
      </p:sp>
      <p:sp>
        <p:nvSpPr>
          <p:cNvPr id="10" name="Textplatzhalter 9">
            <a:extLst>
              <a:ext uri="{FF2B5EF4-FFF2-40B4-BE49-F238E27FC236}">
                <a16:creationId xmlns:a16="http://schemas.microsoft.com/office/drawing/2014/main" id="{6CB500F2-6C18-481A-947B-C1AB9086F3EF}"/>
              </a:ext>
            </a:extLst>
          </p:cNvPr>
          <p:cNvSpPr>
            <a:spLocks noGrp="1"/>
          </p:cNvSpPr>
          <p:nvPr>
            <p:ph type="body" sz="half" idx="12"/>
          </p:nvPr>
        </p:nvSpPr>
        <p:spPr>
          <a:xfrm>
            <a:off x="484561" y="2567112"/>
            <a:ext cx="11343218" cy="4001826"/>
          </a:xfrm>
        </p:spPr>
        <p:txBody>
          <a:bodyPr/>
          <a:lstStyle/>
          <a:p>
            <a:r>
              <a:rPr lang="de-DE" dirty="0"/>
              <a:t>Branche: </a:t>
            </a:r>
          </a:p>
          <a:p>
            <a:endParaRPr lang="de-DE" dirty="0"/>
          </a:p>
          <a:p>
            <a:r>
              <a:rPr lang="de-DE" dirty="0"/>
              <a:t>Hersteller  /  Mitarbeitende: 80  /  Umsatz: 31.500.000 EUR </a:t>
            </a:r>
          </a:p>
          <a:p>
            <a:endParaRPr lang="de-DE" dirty="0"/>
          </a:p>
          <a:p>
            <a:r>
              <a:rPr lang="de-DE" dirty="0"/>
              <a:t>Die Auswirkung auf den Betrieb </a:t>
            </a:r>
          </a:p>
          <a:p>
            <a:endParaRPr lang="de-DE" dirty="0"/>
          </a:p>
          <a:p>
            <a:pPr marL="342900" indent="-342900">
              <a:buFont typeface="Symbol" panose="05050102010706020507" pitchFamily="18" charset="2"/>
              <a:buChar char="-"/>
            </a:pPr>
            <a:r>
              <a:rPr lang="de-DE" dirty="0"/>
              <a:t>Komplette Betriebsunterbrechung von 6 Wochen </a:t>
            </a:r>
          </a:p>
          <a:p>
            <a:pPr marL="342900" indent="-342900">
              <a:buFont typeface="Symbol" panose="05050102010706020507" pitchFamily="18" charset="2"/>
              <a:buChar char="-"/>
            </a:pPr>
            <a:r>
              <a:rPr lang="de-DE" dirty="0"/>
              <a:t>Keine vollständige Regeneration möglich </a:t>
            </a:r>
          </a:p>
          <a:p>
            <a:pPr marL="342900" indent="-342900">
              <a:buFont typeface="Symbol" panose="05050102010706020507" pitchFamily="18" charset="2"/>
              <a:buChar char="-"/>
            </a:pPr>
            <a:r>
              <a:rPr lang="de-DE" dirty="0"/>
              <a:t>Der Hersteller muss nach 11 Monaten Insolvenz anmelden </a:t>
            </a:r>
          </a:p>
          <a:p>
            <a:pPr marL="342900" indent="-342900">
              <a:buFont typeface="Symbol" panose="05050102010706020507" pitchFamily="18" charset="2"/>
              <a:buChar char="-"/>
            </a:pPr>
            <a:r>
              <a:rPr lang="de-DE" dirty="0"/>
              <a:t>Abfindungskosten der Mitarbeiter von 1,6 Mio. € </a:t>
            </a:r>
          </a:p>
          <a:p>
            <a:pPr marL="342900" indent="-342900">
              <a:buFont typeface="Symbol" panose="05050102010706020507" pitchFamily="18" charset="2"/>
              <a:buChar char="-"/>
            </a:pPr>
            <a:endParaRPr lang="de-DE" dirty="0"/>
          </a:p>
          <a:p>
            <a:r>
              <a:rPr lang="de-DE" dirty="0"/>
              <a:t>Schaden: Insolvenz </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47508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998B259E-4DEA-4FD6-87D0-194191BA28C3}"/>
              </a:ext>
            </a:extLst>
          </p:cNvPr>
          <p:cNvSpPr>
            <a:spLocks noGrp="1"/>
          </p:cNvSpPr>
          <p:nvPr>
            <p:ph type="body" sz="quarter" idx="10"/>
          </p:nvPr>
        </p:nvSpPr>
        <p:spPr/>
        <p:txBody>
          <a:bodyPr/>
          <a:lstStyle/>
          <a:p>
            <a:r>
              <a:rPr lang="de-DE" dirty="0"/>
              <a:t>Zero Day Angriff auf einen Fahrradhersteller</a:t>
            </a:r>
          </a:p>
        </p:txBody>
      </p:sp>
      <p:sp>
        <p:nvSpPr>
          <p:cNvPr id="3" name="Textplatzhalter 2">
            <a:extLst>
              <a:ext uri="{FF2B5EF4-FFF2-40B4-BE49-F238E27FC236}">
                <a16:creationId xmlns:a16="http://schemas.microsoft.com/office/drawing/2014/main" id="{1FE15A86-602F-4447-A67E-A676C7324390}"/>
              </a:ext>
            </a:extLst>
          </p:cNvPr>
          <p:cNvSpPr>
            <a:spLocks noGrp="1"/>
          </p:cNvSpPr>
          <p:nvPr>
            <p:ph type="body" sz="half" idx="2"/>
          </p:nvPr>
        </p:nvSpPr>
        <p:spPr/>
        <p:txBody>
          <a:bodyPr/>
          <a:lstStyle/>
          <a:p>
            <a:endParaRPr lang="de-DE" dirty="0"/>
          </a:p>
        </p:txBody>
      </p:sp>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elle 5">
            <a:extLst>
              <a:ext uri="{FF2B5EF4-FFF2-40B4-BE49-F238E27FC236}">
                <a16:creationId xmlns:a16="http://schemas.microsoft.com/office/drawing/2014/main" id="{2ABD8D5D-10BA-400B-8190-22C465EC1CC2}"/>
              </a:ext>
            </a:extLst>
          </p:cNvPr>
          <p:cNvGraphicFramePr>
            <a:graphicFrameLocks noGrp="1"/>
          </p:cNvGraphicFramePr>
          <p:nvPr/>
        </p:nvGraphicFramePr>
        <p:xfrm>
          <a:off x="364220" y="2237521"/>
          <a:ext cx="11343217" cy="4250742"/>
        </p:xfrm>
        <a:graphic>
          <a:graphicData uri="http://schemas.openxmlformats.org/drawingml/2006/table">
            <a:tbl>
              <a:tblPr firstRow="1" bandRow="1">
                <a:tableStyleId>{5C22544A-7EE6-4342-B048-85BDC9FD1C3A}</a:tableStyleId>
              </a:tblPr>
              <a:tblGrid>
                <a:gridCol w="5774187">
                  <a:extLst>
                    <a:ext uri="{9D8B030D-6E8A-4147-A177-3AD203B41FA5}">
                      <a16:colId xmlns:a16="http://schemas.microsoft.com/office/drawing/2014/main" val="2088444070"/>
                    </a:ext>
                  </a:extLst>
                </a:gridCol>
                <a:gridCol w="5569030">
                  <a:extLst>
                    <a:ext uri="{9D8B030D-6E8A-4147-A177-3AD203B41FA5}">
                      <a16:colId xmlns:a16="http://schemas.microsoft.com/office/drawing/2014/main" val="619276904"/>
                    </a:ext>
                  </a:extLst>
                </a:gridCol>
              </a:tblGrid>
              <a:tr h="683174">
                <a:tc>
                  <a:txBody>
                    <a:bodyPr/>
                    <a:lstStyle/>
                    <a:p>
                      <a:r>
                        <a:rPr lang="de-DE" b="0" dirty="0"/>
                        <a:t>Allgemeine Pflichten der Geschäftsführung</a:t>
                      </a:r>
                    </a:p>
                  </a:txBody>
                  <a:tcPr>
                    <a:solidFill>
                      <a:srgbClr val="002060"/>
                    </a:solidFill>
                  </a:tcPr>
                </a:tc>
                <a:tc>
                  <a:txBody>
                    <a:bodyPr/>
                    <a:lstStyle/>
                    <a:p>
                      <a:r>
                        <a:rPr lang="de-DE" b="0" dirty="0"/>
                        <a:t>Spezielle</a:t>
                      </a:r>
                      <a:r>
                        <a:rPr lang="de-DE" dirty="0"/>
                        <a:t> </a:t>
                      </a:r>
                      <a:r>
                        <a:rPr lang="de-DE" b="0" dirty="0"/>
                        <a:t>Pflichten zur Risikobewertung und zum Risikotransfer (Versicherung) </a:t>
                      </a:r>
                    </a:p>
                  </a:txBody>
                  <a:tcPr>
                    <a:solidFill>
                      <a:srgbClr val="002060"/>
                    </a:solidFill>
                  </a:tcPr>
                </a:tc>
                <a:extLst>
                  <a:ext uri="{0D108BD9-81ED-4DB2-BD59-A6C34878D82A}">
                    <a16:rowId xmlns:a16="http://schemas.microsoft.com/office/drawing/2014/main" val="3960289631"/>
                  </a:ext>
                </a:extLst>
              </a:tr>
              <a:tr h="412671">
                <a:tc>
                  <a:txBody>
                    <a:bodyPr/>
                    <a:lstStyle/>
                    <a:p>
                      <a:r>
                        <a:rPr lang="de-DE" b="0" dirty="0">
                          <a:solidFill>
                            <a:srgbClr val="FF0000"/>
                          </a:solidFill>
                        </a:rPr>
                        <a:t>Sorgfaltspflicht</a:t>
                      </a:r>
                      <a:r>
                        <a:rPr lang="de-DE" b="0" dirty="0"/>
                        <a:t> (Organisation, Auswahl, Überwachung)</a:t>
                      </a:r>
                    </a:p>
                  </a:txBody>
                  <a:tcPr/>
                </a:tc>
                <a:tc>
                  <a:txBody>
                    <a:bodyPr/>
                    <a:lstStyle/>
                    <a:p>
                      <a:r>
                        <a:rPr lang="de-DE" b="0" dirty="0">
                          <a:solidFill>
                            <a:srgbClr val="FF0000"/>
                          </a:solidFill>
                        </a:rPr>
                        <a:t>Risikomanagementsystem implementieren</a:t>
                      </a:r>
                    </a:p>
                  </a:txBody>
                  <a:tcPr/>
                </a:tc>
                <a:extLst>
                  <a:ext uri="{0D108BD9-81ED-4DB2-BD59-A6C34878D82A}">
                    <a16:rowId xmlns:a16="http://schemas.microsoft.com/office/drawing/2014/main" val="2250460085"/>
                  </a:ext>
                </a:extLst>
              </a:tr>
              <a:tr h="208940">
                <a:tc>
                  <a:txBody>
                    <a:bodyPr/>
                    <a:lstStyle/>
                    <a:p>
                      <a:r>
                        <a:rPr lang="de-DE" b="0" dirty="0">
                          <a:solidFill>
                            <a:srgbClr val="FFC000"/>
                          </a:solidFill>
                        </a:rPr>
                        <a:t>Pflicht zur ordnungsgemäßen Buchführung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Regelmäßige Risikoanalysen durchführen</a:t>
                      </a:r>
                    </a:p>
                  </a:txBody>
                  <a:tcPr/>
                </a:tc>
                <a:extLst>
                  <a:ext uri="{0D108BD9-81ED-4DB2-BD59-A6C34878D82A}">
                    <a16:rowId xmlns:a16="http://schemas.microsoft.com/office/drawing/2014/main" val="735657804"/>
                  </a:ext>
                </a:extLst>
              </a:tr>
              <a:tr h="403747">
                <a:tc>
                  <a:txBody>
                    <a:bodyPr/>
                    <a:lstStyle/>
                    <a:p>
                      <a:r>
                        <a:rPr lang="de-DE" b="0" dirty="0">
                          <a:solidFill>
                            <a:srgbClr val="FF0000"/>
                          </a:solidFill>
                        </a:rPr>
                        <a:t>Insolvenzrechtliche Pflichten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Dokumentation und Berichterstattung</a:t>
                      </a:r>
                    </a:p>
                  </a:txBody>
                  <a:tcPr/>
                </a:tc>
                <a:extLst>
                  <a:ext uri="{0D108BD9-81ED-4DB2-BD59-A6C34878D82A}">
                    <a16:rowId xmlns:a16="http://schemas.microsoft.com/office/drawing/2014/main" val="349709317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C000"/>
                          </a:solidFill>
                        </a:rPr>
                        <a:t>Steuerliche 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Passende Versicherungen abschließen</a:t>
                      </a:r>
                    </a:p>
                  </a:txBody>
                  <a:tcPr/>
                </a:tc>
                <a:extLst>
                  <a:ext uri="{0D108BD9-81ED-4DB2-BD59-A6C34878D82A}">
                    <a16:rowId xmlns:a16="http://schemas.microsoft.com/office/drawing/2014/main" val="1197029474"/>
                  </a:ext>
                </a:extLst>
              </a:tr>
              <a:tr h="421420">
                <a:tc>
                  <a:txBody>
                    <a:bodyPr/>
                    <a:lstStyle/>
                    <a:p>
                      <a:r>
                        <a:rPr lang="de-DE" b="0" dirty="0">
                          <a:solidFill>
                            <a:srgbClr val="FFC000"/>
                          </a:solidFill>
                        </a:rPr>
                        <a:t>Sozialversicherungsbeiträge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Versicherungsbedarf regelmäßig überprüfen</a:t>
                      </a:r>
                    </a:p>
                  </a:txBody>
                  <a:tcPr/>
                </a:tc>
                <a:extLst>
                  <a:ext uri="{0D108BD9-81ED-4DB2-BD59-A6C34878D82A}">
                    <a16:rowId xmlns:a16="http://schemas.microsoft.com/office/drawing/2014/main" val="239888323"/>
                  </a:ext>
                </a:extLst>
              </a:tr>
              <a:tr h="389613">
                <a:tc>
                  <a:txBody>
                    <a:bodyPr/>
                    <a:lstStyle/>
                    <a:p>
                      <a:r>
                        <a:rPr lang="de-DE" b="0" dirty="0">
                          <a:solidFill>
                            <a:srgbClr val="FF0000"/>
                          </a:solidFill>
                        </a:rPr>
                        <a:t>Gesetzliche und vertragliche 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Prämienzahlungen sicherstellen</a:t>
                      </a:r>
                    </a:p>
                  </a:txBody>
                  <a:tcPr/>
                </a:tc>
                <a:extLst>
                  <a:ext uri="{0D108BD9-81ED-4DB2-BD59-A6C34878D82A}">
                    <a16:rowId xmlns:a16="http://schemas.microsoft.com/office/drawing/2014/main" val="1919488582"/>
                  </a:ext>
                </a:extLst>
              </a:tr>
              <a:tr h="397565">
                <a:tc>
                  <a:txBody>
                    <a:bodyPr/>
                    <a:lstStyle/>
                    <a:p>
                      <a:r>
                        <a:rPr lang="de-DE" b="0" dirty="0">
                          <a:solidFill>
                            <a:srgbClr val="FFC000"/>
                          </a:solidFill>
                        </a:rPr>
                        <a:t>Informations- und Berichtspflichten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Schadensfälle melden</a:t>
                      </a:r>
                    </a:p>
                  </a:txBody>
                  <a:tcPr/>
                </a:tc>
                <a:extLst>
                  <a:ext uri="{0D108BD9-81ED-4DB2-BD59-A6C34878D82A}">
                    <a16:rowId xmlns:a16="http://schemas.microsoft.com/office/drawing/2014/main" val="1941948099"/>
                  </a:ext>
                </a:extLst>
              </a:tr>
              <a:tr h="381662">
                <a:tc>
                  <a:txBody>
                    <a:bodyPr/>
                    <a:lstStyle/>
                    <a:p>
                      <a:r>
                        <a:rPr lang="de-DE" b="0" dirty="0"/>
                        <a:t>Geschäftsführungspflichten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Compliance mit gesetzlichen Vorgaben</a:t>
                      </a:r>
                    </a:p>
                  </a:txBody>
                  <a:tcPr/>
                </a:tc>
                <a:extLst>
                  <a:ext uri="{0D108BD9-81ED-4DB2-BD59-A6C34878D82A}">
                    <a16:rowId xmlns:a16="http://schemas.microsoft.com/office/drawing/2014/main" val="3873262240"/>
                  </a:ext>
                </a:extLst>
              </a:tr>
              <a:tr h="429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Schulung und Sensibilisierung</a:t>
                      </a:r>
                    </a:p>
                  </a:txBody>
                  <a:tcPr/>
                </a:tc>
                <a:extLst>
                  <a:ext uri="{0D108BD9-81ED-4DB2-BD59-A6C34878D82A}">
                    <a16:rowId xmlns:a16="http://schemas.microsoft.com/office/drawing/2014/main" val="3980376770"/>
                  </a:ext>
                </a:extLst>
              </a:tr>
            </a:tbl>
          </a:graphicData>
        </a:graphic>
      </p:graphicFrame>
    </p:spTree>
    <p:extLst>
      <p:ext uri="{BB962C8B-B14F-4D97-AF65-F5344CB8AC3E}">
        <p14:creationId xmlns:p14="http://schemas.microsoft.com/office/powerpoint/2010/main" val="12728225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a:t>Zero Day Angriff auf einen Fahrradhersteller</a:t>
            </a:r>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endParaRPr lang="de-DE" dirty="0"/>
          </a:p>
          <a:p>
            <a:endParaRPr lang="de-DE" dirty="0"/>
          </a:p>
        </p:txBody>
      </p:sp>
      <p:sp>
        <p:nvSpPr>
          <p:cNvPr id="12" name="Titel 11"/>
          <p:cNvSpPr>
            <a:spLocks noGrp="1"/>
          </p:cNvSpPr>
          <p:nvPr>
            <p:ph type="title"/>
          </p:nvPr>
        </p:nvSpPr>
        <p:spPr/>
        <p:txBody>
          <a:bodyPr/>
          <a:lstStyle/>
          <a:p>
            <a:r>
              <a:rPr lang="de-DE" dirty="0"/>
              <a:t>Welche </a:t>
            </a:r>
            <a:r>
              <a:rPr lang="de-DE" dirty="0" err="1"/>
              <a:t>zusatzleistungen</a:t>
            </a:r>
            <a:r>
              <a:rPr lang="de-DE" dirty="0"/>
              <a:t> hätten hier geholfen?</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Tabelle 8">
            <a:extLst>
              <a:ext uri="{FF2B5EF4-FFF2-40B4-BE49-F238E27FC236}">
                <a16:creationId xmlns:a16="http://schemas.microsoft.com/office/drawing/2014/main" id="{5AF1ED63-1755-4174-9AB4-295A69FBCB9B}"/>
              </a:ext>
            </a:extLst>
          </p:cNvPr>
          <p:cNvGraphicFramePr>
            <a:graphicFrameLocks noGrp="1"/>
          </p:cNvGraphicFramePr>
          <p:nvPr>
            <p:extLst>
              <p:ext uri="{D42A27DB-BD31-4B8C-83A1-F6EECF244321}">
                <p14:modId xmlns:p14="http://schemas.microsoft.com/office/powerpoint/2010/main" val="601486463"/>
              </p:ext>
            </p:extLst>
          </p:nvPr>
        </p:nvGraphicFramePr>
        <p:xfrm>
          <a:off x="364583" y="2316480"/>
          <a:ext cx="11299980" cy="3726512"/>
        </p:xfrm>
        <a:graphic>
          <a:graphicData uri="http://schemas.openxmlformats.org/drawingml/2006/table">
            <a:tbl>
              <a:tblPr firstRow="1" bandRow="1">
                <a:tableStyleId>{5C22544A-7EE6-4342-B048-85BDC9FD1C3A}</a:tableStyleId>
              </a:tblPr>
              <a:tblGrid>
                <a:gridCol w="11299980">
                  <a:extLst>
                    <a:ext uri="{9D8B030D-6E8A-4147-A177-3AD203B41FA5}">
                      <a16:colId xmlns:a16="http://schemas.microsoft.com/office/drawing/2014/main" val="3095667163"/>
                    </a:ext>
                  </a:extLst>
                </a:gridCol>
              </a:tblGrid>
              <a:tr h="528320">
                <a:tc>
                  <a:txBody>
                    <a:bodyPr/>
                    <a:lstStyle/>
                    <a:p>
                      <a:r>
                        <a:rPr lang="de-DE" dirty="0" err="1"/>
                        <a:t>Cyber</a:t>
                      </a:r>
                      <a:r>
                        <a:rPr lang="de-DE" dirty="0"/>
                        <a:t> Präventionsmaßnahmen</a:t>
                      </a:r>
                    </a:p>
                  </a:txBody>
                  <a:tcPr>
                    <a:solidFill>
                      <a:srgbClr val="002060"/>
                    </a:solidFill>
                  </a:tcPr>
                </a:tc>
                <a:extLst>
                  <a:ext uri="{0D108BD9-81ED-4DB2-BD59-A6C34878D82A}">
                    <a16:rowId xmlns:a16="http://schemas.microsoft.com/office/drawing/2014/main" val="3083530607"/>
                  </a:ext>
                </a:extLst>
              </a:tr>
              <a:tr h="383430">
                <a:tc>
                  <a:txBody>
                    <a:bodyPr/>
                    <a:lstStyle/>
                    <a:p>
                      <a:r>
                        <a:rPr lang="de-DE" dirty="0">
                          <a:solidFill>
                            <a:srgbClr val="00B050"/>
                          </a:solidFill>
                        </a:rPr>
                        <a:t>Sicherheits-Check &amp; regelmäßiger Risikoscan-Bericht: Überblick über das Sicherheitsrisiko</a:t>
                      </a:r>
                    </a:p>
                  </a:txBody>
                  <a:tcPr/>
                </a:tc>
                <a:extLst>
                  <a:ext uri="{0D108BD9-81ED-4DB2-BD59-A6C34878D82A}">
                    <a16:rowId xmlns:a16="http://schemas.microsoft.com/office/drawing/2014/main" val="3025427089"/>
                  </a:ext>
                </a:extLst>
              </a:tr>
              <a:tr h="389613">
                <a:tc>
                  <a:txBody>
                    <a:bodyPr/>
                    <a:lstStyle/>
                    <a:p>
                      <a:r>
                        <a:rPr lang="de-DE" dirty="0">
                          <a:solidFill>
                            <a:srgbClr val="00B050"/>
                          </a:solidFill>
                        </a:rPr>
                        <a:t>Alarmierung bei Sicherheitslücken: Schwachstellen rechtzeitig schließen</a:t>
                      </a:r>
                    </a:p>
                  </a:txBody>
                  <a:tcPr/>
                </a:tc>
                <a:extLst>
                  <a:ext uri="{0D108BD9-81ED-4DB2-BD59-A6C34878D82A}">
                    <a16:rowId xmlns:a16="http://schemas.microsoft.com/office/drawing/2014/main" val="1334014962"/>
                  </a:ext>
                </a:extLst>
              </a:tr>
              <a:tr h="389614">
                <a:tc>
                  <a:txBody>
                    <a:bodyPr/>
                    <a:lstStyle/>
                    <a:p>
                      <a:r>
                        <a:rPr lang="de-DE" dirty="0">
                          <a:solidFill>
                            <a:srgbClr val="00B050"/>
                          </a:solidFill>
                        </a:rPr>
                        <a:t>Schulung &amp; Training: Phishing, Awareness, </a:t>
                      </a:r>
                    </a:p>
                  </a:txBody>
                  <a:tcPr/>
                </a:tc>
                <a:extLst>
                  <a:ext uri="{0D108BD9-81ED-4DB2-BD59-A6C34878D82A}">
                    <a16:rowId xmlns:a16="http://schemas.microsoft.com/office/drawing/2014/main" val="3916062328"/>
                  </a:ext>
                </a:extLst>
              </a:tr>
              <a:tr h="3816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IT-Krisenplan: im Notfall die richtigen Schritte einleiten</a:t>
                      </a:r>
                    </a:p>
                  </a:txBody>
                  <a:tcPr/>
                </a:tc>
                <a:extLst>
                  <a:ext uri="{0D108BD9-81ED-4DB2-BD59-A6C34878D82A}">
                    <a16:rowId xmlns:a16="http://schemas.microsoft.com/office/drawing/2014/main" val="1933021686"/>
                  </a:ext>
                </a:extLst>
              </a:tr>
              <a:tr h="413468">
                <a:tc>
                  <a:txBody>
                    <a:bodyPr/>
                    <a:lstStyle/>
                    <a:p>
                      <a:r>
                        <a:rPr lang="de-DE" dirty="0"/>
                        <a:t>IT-Richtlinien: Passwortsicherheit,  Vertraulichkeit (Datenschutz), Gruppenrichtlinien für </a:t>
                      </a:r>
                      <a:r>
                        <a:rPr lang="de-DE" dirty="0" err="1"/>
                        <a:t>Active</a:t>
                      </a:r>
                      <a:r>
                        <a:rPr lang="de-DE" dirty="0"/>
                        <a:t> Directory </a:t>
                      </a:r>
                    </a:p>
                  </a:txBody>
                  <a:tcPr/>
                </a:tc>
                <a:extLst>
                  <a:ext uri="{0D108BD9-81ED-4DB2-BD59-A6C34878D82A}">
                    <a16:rowId xmlns:a16="http://schemas.microsoft.com/office/drawing/2014/main" val="2242363180"/>
                  </a:ext>
                </a:extLst>
              </a:tr>
              <a:tr h="413468">
                <a:tc>
                  <a:txBody>
                    <a:bodyPr/>
                    <a:lstStyle/>
                    <a:p>
                      <a:r>
                        <a:rPr lang="de-DE" dirty="0"/>
                        <a:t>Cyber-Partnernetzwerk</a:t>
                      </a:r>
                      <a:r>
                        <a:rPr lang="de-DE" dirty="0">
                          <a:solidFill>
                            <a:srgbClr val="00B050"/>
                          </a:solidFill>
                        </a:rPr>
                        <a:t>: Forensik, Krisenmanagement</a:t>
                      </a:r>
                      <a:r>
                        <a:rPr lang="de-DE" dirty="0"/>
                        <a:t>, Erpressungsexperten, </a:t>
                      </a:r>
                      <a:r>
                        <a:rPr lang="de-DE" dirty="0">
                          <a:solidFill>
                            <a:srgbClr val="00B050"/>
                          </a:solidFill>
                        </a:rPr>
                        <a:t>BU-Experten</a:t>
                      </a:r>
                    </a:p>
                  </a:txBody>
                  <a:tcPr/>
                </a:tc>
                <a:extLst>
                  <a:ext uri="{0D108BD9-81ED-4DB2-BD59-A6C34878D82A}">
                    <a16:rowId xmlns:a16="http://schemas.microsoft.com/office/drawing/2014/main" val="1587350438"/>
                  </a:ext>
                </a:extLst>
              </a:tr>
              <a:tr h="413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Cyber-Partnernetzwerk: Rechtsberatung, Datenschutz-Kundeninformation, Reputationsmanagement</a:t>
                      </a:r>
                    </a:p>
                  </a:txBody>
                  <a:tcPr/>
                </a:tc>
                <a:extLst>
                  <a:ext uri="{0D108BD9-81ED-4DB2-BD59-A6C34878D82A}">
                    <a16:rowId xmlns:a16="http://schemas.microsoft.com/office/drawing/2014/main" val="298416930"/>
                  </a:ext>
                </a:extLst>
              </a:tr>
              <a:tr h="413468">
                <a:tc>
                  <a:txBody>
                    <a:bodyPr/>
                    <a:lstStyle/>
                    <a:p>
                      <a:r>
                        <a:rPr lang="de-DE" b="0" dirty="0">
                          <a:solidFill>
                            <a:schemeClr val="bg2">
                              <a:lumMod val="75000"/>
                            </a:schemeClr>
                          </a:solidFill>
                        </a:rPr>
                        <a:t>Zertifizierung nach DIN SPEC 27076</a:t>
                      </a:r>
                    </a:p>
                  </a:txBody>
                  <a:tcPr/>
                </a:tc>
                <a:extLst>
                  <a:ext uri="{0D108BD9-81ED-4DB2-BD59-A6C34878D82A}">
                    <a16:rowId xmlns:a16="http://schemas.microsoft.com/office/drawing/2014/main" val="2611459921"/>
                  </a:ext>
                </a:extLst>
              </a:tr>
            </a:tbl>
          </a:graphicData>
        </a:graphic>
      </p:graphicFrame>
    </p:spTree>
    <p:extLst>
      <p:ext uri="{BB962C8B-B14F-4D97-AF65-F5344CB8AC3E}">
        <p14:creationId xmlns:p14="http://schemas.microsoft.com/office/powerpoint/2010/main" val="41459877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a:t>Zero Day Angriff auf einen Fahrradhersteller</a:t>
            </a:r>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endParaRPr lang="de-DE" dirty="0"/>
          </a:p>
          <a:p>
            <a:endParaRPr lang="de-DE" dirty="0"/>
          </a:p>
        </p:txBody>
      </p:sp>
      <p:sp>
        <p:nvSpPr>
          <p:cNvPr id="12" name="Titel 11"/>
          <p:cNvSpPr>
            <a:spLocks noGrp="1"/>
          </p:cNvSpPr>
          <p:nvPr>
            <p:ph type="title"/>
          </p:nvPr>
        </p:nvSpPr>
        <p:spPr/>
        <p:txBody>
          <a:bodyPr/>
          <a:lstStyle/>
          <a:p>
            <a:r>
              <a:rPr lang="de-DE" dirty="0"/>
              <a:t>Was hätten die Versicherungen abgedeckt?</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Tabelle 8">
            <a:extLst>
              <a:ext uri="{FF2B5EF4-FFF2-40B4-BE49-F238E27FC236}">
                <a16:creationId xmlns:a16="http://schemas.microsoft.com/office/drawing/2014/main" id="{5AF1ED63-1755-4174-9AB4-295A69FBCB9B}"/>
              </a:ext>
            </a:extLst>
          </p:cNvPr>
          <p:cNvGraphicFramePr>
            <a:graphicFrameLocks noGrp="1"/>
          </p:cNvGraphicFramePr>
          <p:nvPr/>
        </p:nvGraphicFramePr>
        <p:xfrm>
          <a:off x="364583" y="2316480"/>
          <a:ext cx="11458060" cy="4480560"/>
        </p:xfrm>
        <a:graphic>
          <a:graphicData uri="http://schemas.openxmlformats.org/drawingml/2006/table">
            <a:tbl>
              <a:tblPr firstRow="1" bandRow="1">
                <a:tableStyleId>{5C22544A-7EE6-4342-B048-85BDC9FD1C3A}</a:tableStyleId>
              </a:tblPr>
              <a:tblGrid>
                <a:gridCol w="2864515">
                  <a:extLst>
                    <a:ext uri="{9D8B030D-6E8A-4147-A177-3AD203B41FA5}">
                      <a16:colId xmlns:a16="http://schemas.microsoft.com/office/drawing/2014/main" val="3095667163"/>
                    </a:ext>
                  </a:extLst>
                </a:gridCol>
                <a:gridCol w="2864515">
                  <a:extLst>
                    <a:ext uri="{9D8B030D-6E8A-4147-A177-3AD203B41FA5}">
                      <a16:colId xmlns:a16="http://schemas.microsoft.com/office/drawing/2014/main" val="2377327062"/>
                    </a:ext>
                  </a:extLst>
                </a:gridCol>
                <a:gridCol w="2864515">
                  <a:extLst>
                    <a:ext uri="{9D8B030D-6E8A-4147-A177-3AD203B41FA5}">
                      <a16:colId xmlns:a16="http://schemas.microsoft.com/office/drawing/2014/main" val="2675071999"/>
                    </a:ext>
                  </a:extLst>
                </a:gridCol>
                <a:gridCol w="2864515">
                  <a:extLst>
                    <a:ext uri="{9D8B030D-6E8A-4147-A177-3AD203B41FA5}">
                      <a16:colId xmlns:a16="http://schemas.microsoft.com/office/drawing/2014/main" val="3945701997"/>
                    </a:ext>
                  </a:extLst>
                </a:gridCol>
              </a:tblGrid>
              <a:tr h="528320">
                <a:tc>
                  <a:txBody>
                    <a:bodyPr/>
                    <a:lstStyle/>
                    <a:p>
                      <a:r>
                        <a:rPr lang="de-DE" dirty="0" err="1"/>
                        <a:t>Cyber</a:t>
                      </a:r>
                      <a:endParaRPr lang="de-DE" dirty="0"/>
                    </a:p>
                  </a:txBody>
                  <a:tcPr>
                    <a:solidFill>
                      <a:srgbClr val="002060"/>
                    </a:solidFill>
                  </a:tcPr>
                </a:tc>
                <a:tc>
                  <a:txBody>
                    <a:bodyPr/>
                    <a:lstStyle/>
                    <a:p>
                      <a:r>
                        <a:rPr lang="de-DE" dirty="0"/>
                        <a:t>Vertrauensschaden</a:t>
                      </a:r>
                    </a:p>
                  </a:txBody>
                  <a:tcPr>
                    <a:solidFill>
                      <a:srgbClr val="002060"/>
                    </a:solidFill>
                  </a:tcPr>
                </a:tc>
                <a:tc>
                  <a:txBody>
                    <a:bodyPr/>
                    <a:lstStyle/>
                    <a:p>
                      <a:r>
                        <a:rPr lang="de-DE" dirty="0"/>
                        <a:t>Spezial-Straf-RS (1)</a:t>
                      </a:r>
                    </a:p>
                    <a:p>
                      <a:r>
                        <a:rPr lang="de-DE" dirty="0"/>
                        <a:t>Manager-RS (2)</a:t>
                      </a:r>
                    </a:p>
                  </a:txBody>
                  <a:tcPr>
                    <a:solidFill>
                      <a:srgbClr val="002060"/>
                    </a:solidFill>
                  </a:tcPr>
                </a:tc>
                <a:tc>
                  <a:txBody>
                    <a:bodyPr/>
                    <a:lstStyle/>
                    <a:p>
                      <a:r>
                        <a:rPr lang="de-DE" dirty="0"/>
                        <a:t>D&amp;O</a:t>
                      </a:r>
                    </a:p>
                  </a:txBody>
                  <a:tcPr>
                    <a:solidFill>
                      <a:srgbClr val="002060"/>
                    </a:solidFill>
                  </a:tcPr>
                </a:tc>
                <a:extLst>
                  <a:ext uri="{0D108BD9-81ED-4DB2-BD59-A6C34878D82A}">
                    <a16:rowId xmlns:a16="http://schemas.microsoft.com/office/drawing/2014/main" val="3083530607"/>
                  </a:ext>
                </a:extLst>
              </a:tr>
              <a:tr h="528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B050"/>
                          </a:solidFill>
                          <a:latin typeface="RobotoCondensed-Light"/>
                        </a:rPr>
                        <a:t>24/7/365 erreichbare Notfall-Profi-Hotline</a:t>
                      </a:r>
                    </a:p>
                  </a:txBody>
                  <a:tcPr/>
                </a:tc>
                <a:tc>
                  <a:txBody>
                    <a:bodyPr/>
                    <a:lstStyle/>
                    <a:p>
                      <a:pPr>
                        <a:buFont typeface="Wingdings" panose="05000000000000000000" pitchFamily="2" charset="2"/>
                        <a:buNone/>
                      </a:pPr>
                      <a:r>
                        <a:rPr lang="de-DE" dirty="0">
                          <a:solidFill>
                            <a:schemeClr val="bg2">
                              <a:lumMod val="75000"/>
                            </a:schemeClr>
                          </a:solidFill>
                        </a:rPr>
                        <a:t>Verrat von Geschäfts- und Betriebsgeheimnissen </a:t>
                      </a:r>
                    </a:p>
                  </a:txBody>
                  <a:tcPr/>
                </a:tc>
                <a:tc>
                  <a:txBody>
                    <a:bodyPr/>
                    <a:lstStyle/>
                    <a:p>
                      <a:r>
                        <a:rPr lang="de-DE" dirty="0">
                          <a:solidFill>
                            <a:srgbClr val="00B050"/>
                          </a:solidFill>
                        </a:rPr>
                        <a:t>Vorwürfe(1) Insolvenzverschleppung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Schadenersatz für  Managementfehler</a:t>
                      </a:r>
                    </a:p>
                  </a:txBody>
                  <a:tcPr/>
                </a:tc>
                <a:extLst>
                  <a:ext uri="{0D108BD9-81ED-4DB2-BD59-A6C34878D82A}">
                    <a16:rowId xmlns:a16="http://schemas.microsoft.com/office/drawing/2014/main" val="3025427089"/>
                  </a:ext>
                </a:extLst>
              </a:tr>
              <a:tr h="528320">
                <a:tc>
                  <a:txBody>
                    <a:bodyPr/>
                    <a:lstStyle/>
                    <a:p>
                      <a:r>
                        <a:rPr lang="de-DE" dirty="0">
                          <a:solidFill>
                            <a:srgbClr val="00B050"/>
                          </a:solidFill>
                        </a:rPr>
                        <a:t>Übernahme Kosten der Forensik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chemeClr val="bg2">
                              <a:lumMod val="75000"/>
                            </a:schemeClr>
                          </a:solidFill>
                        </a:rPr>
                        <a:t>Fälschen von Zahlungsanweisungen</a:t>
                      </a:r>
                    </a:p>
                  </a:txBody>
                  <a:tcPr/>
                </a:tc>
                <a:tc>
                  <a:txBody>
                    <a:bodyPr/>
                    <a:lstStyle/>
                    <a:p>
                      <a:endParaRPr lang="de-DE" dirty="0">
                        <a:solidFill>
                          <a:srgbClr val="00B050"/>
                        </a:solidFill>
                      </a:endParaRPr>
                    </a:p>
                  </a:txBody>
                  <a:tcPr/>
                </a:tc>
                <a:tc>
                  <a:txBody>
                    <a:bodyPr/>
                    <a:lstStyle/>
                    <a:p>
                      <a:r>
                        <a:rPr lang="de-DE" dirty="0">
                          <a:solidFill>
                            <a:srgbClr val="00B050"/>
                          </a:solidFill>
                        </a:rPr>
                        <a:t>Insolvenzverwalter prüft mit Insiderwissen</a:t>
                      </a:r>
                    </a:p>
                  </a:txBody>
                  <a:tcPr/>
                </a:tc>
                <a:extLst>
                  <a:ext uri="{0D108BD9-81ED-4DB2-BD59-A6C34878D82A}">
                    <a16:rowId xmlns:a16="http://schemas.microsoft.com/office/drawing/2014/main" val="1334014962"/>
                  </a:ext>
                </a:extLst>
              </a:tr>
              <a:tr h="528320">
                <a:tc>
                  <a:txBody>
                    <a:bodyPr/>
                    <a:lstStyle/>
                    <a:p>
                      <a:r>
                        <a:rPr lang="de-DE" sz="1800" b="0" i="0" u="none" strike="noStrike" baseline="0" dirty="0">
                          <a:solidFill>
                            <a:srgbClr val="00B050"/>
                          </a:solidFill>
                          <a:latin typeface="RobotoCondensed-Light"/>
                        </a:rPr>
                        <a:t>Übernahme Prüfkosten zu Ansprüchen Dritter </a:t>
                      </a:r>
                      <a:endParaRPr lang="de-DE" dirty="0">
                        <a:solidFill>
                          <a:srgbClr val="00B05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chemeClr val="bg2">
                              <a:lumMod val="75000"/>
                            </a:schemeClr>
                          </a:solidFill>
                        </a:rPr>
                        <a:t>Diebstahl von Geld und Vermögenswerten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Dienstvertrag (2) Streitigkeiten</a:t>
                      </a:r>
                    </a:p>
                  </a:txBody>
                  <a:tcPr/>
                </a:tc>
                <a:tc>
                  <a:txBody>
                    <a:bodyPr/>
                    <a:lstStyle/>
                    <a:p>
                      <a:endParaRPr lang="de-DE" dirty="0">
                        <a:solidFill>
                          <a:srgbClr val="00B050"/>
                        </a:solidFill>
                      </a:endParaRPr>
                    </a:p>
                  </a:txBody>
                  <a:tcPr/>
                </a:tc>
                <a:extLst>
                  <a:ext uri="{0D108BD9-81ED-4DB2-BD59-A6C34878D82A}">
                    <a16:rowId xmlns:a16="http://schemas.microsoft.com/office/drawing/2014/main" val="3916062328"/>
                  </a:ext>
                </a:extLst>
              </a:tr>
              <a:tr h="528320">
                <a:tc>
                  <a:txBody>
                    <a:bodyPr/>
                    <a:lstStyle/>
                    <a:p>
                      <a:r>
                        <a:rPr lang="de-DE" dirty="0">
                          <a:solidFill>
                            <a:srgbClr val="00B050"/>
                          </a:solidFill>
                        </a:rPr>
                        <a:t>Entschädigung der BU-Kosten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Kostenübernahme Vertragsstrafen</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933021686"/>
                  </a:ext>
                </a:extLst>
              </a:tr>
              <a:tr h="528320">
                <a:tc>
                  <a:txBody>
                    <a:bodyPr/>
                    <a:lstStyle/>
                    <a:p>
                      <a:r>
                        <a:rPr lang="de-DE" dirty="0">
                          <a:solidFill>
                            <a:srgbClr val="00B050"/>
                          </a:solidFill>
                        </a:rPr>
                        <a:t>Kostenübernahme neue IT-Infrastruktur</a:t>
                      </a:r>
                    </a:p>
                  </a:txBody>
                  <a:tcPr/>
                </a:tc>
                <a:tc>
                  <a:txBody>
                    <a:bodyPr/>
                    <a:lstStyle/>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4172858616"/>
                  </a:ext>
                </a:extLst>
              </a:tr>
              <a:tr h="528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Kosten der Information Betroffener bei Datenleck</a:t>
                      </a:r>
                    </a:p>
                  </a:txBody>
                  <a:tcPr/>
                </a:tc>
                <a:tc>
                  <a:txBody>
                    <a:bodyPr/>
                    <a:lstStyle/>
                    <a:p>
                      <a:endParaRPr lang="de-DE"/>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703523128"/>
                  </a:ext>
                </a:extLst>
              </a:tr>
            </a:tbl>
          </a:graphicData>
        </a:graphic>
      </p:graphicFrame>
    </p:spTree>
    <p:extLst>
      <p:ext uri="{BB962C8B-B14F-4D97-AF65-F5344CB8AC3E}">
        <p14:creationId xmlns:p14="http://schemas.microsoft.com/office/powerpoint/2010/main" val="17973750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sp>
        <p:nvSpPr>
          <p:cNvPr id="3" name="Textplatzhalter 2">
            <a:extLst>
              <a:ext uri="{FF2B5EF4-FFF2-40B4-BE49-F238E27FC236}">
                <a16:creationId xmlns:a16="http://schemas.microsoft.com/office/drawing/2014/main" id="{C65BD520-3F97-4095-912D-7EB2F66D36D9}"/>
              </a:ext>
            </a:extLst>
          </p:cNvPr>
          <p:cNvSpPr>
            <a:spLocks noGrp="1"/>
          </p:cNvSpPr>
          <p:nvPr>
            <p:ph type="body" sz="quarter" idx="10"/>
          </p:nvPr>
        </p:nvSpPr>
        <p:spPr/>
        <p:txBody>
          <a:bodyPr/>
          <a:lstStyle/>
          <a:p>
            <a:r>
              <a:rPr lang="de-DE" dirty="0"/>
              <a:t>Phishing-Angriff auf mehrere Mitarbeitende eines Handwerks </a:t>
            </a:r>
          </a:p>
          <a:p>
            <a:pPr lvl="1"/>
            <a:endParaRPr lang="de-DE" sz="2400" dirty="0"/>
          </a:p>
          <a:p>
            <a:endParaRPr lang="de-DE" dirty="0"/>
          </a:p>
          <a:p>
            <a:endParaRPr lang="de-DE" dirty="0"/>
          </a:p>
        </p:txBody>
      </p:sp>
      <p:sp>
        <p:nvSpPr>
          <p:cNvPr id="10" name="Textplatzhalter 9">
            <a:extLst>
              <a:ext uri="{FF2B5EF4-FFF2-40B4-BE49-F238E27FC236}">
                <a16:creationId xmlns:a16="http://schemas.microsoft.com/office/drawing/2014/main" id="{6CB500F2-6C18-481A-947B-C1AB9086F3EF}"/>
              </a:ext>
            </a:extLst>
          </p:cNvPr>
          <p:cNvSpPr>
            <a:spLocks noGrp="1"/>
          </p:cNvSpPr>
          <p:nvPr>
            <p:ph type="body" sz="half" idx="12"/>
          </p:nvPr>
        </p:nvSpPr>
        <p:spPr/>
        <p:txBody>
          <a:bodyPr/>
          <a:lstStyle/>
          <a:p>
            <a:r>
              <a:rPr lang="de-DE" dirty="0"/>
              <a:t>„Phishing“ </a:t>
            </a:r>
          </a:p>
          <a:p>
            <a:endParaRPr lang="de-DE" dirty="0"/>
          </a:p>
          <a:p>
            <a:r>
              <a:rPr lang="de-DE" dirty="0"/>
              <a:t>Phishing ist eine Betrugsmasche, bei der Hacker (meistens) versuchen, Zugangsdaten, Bankinformationen oder andere sensible Daten zu stehlen. </a:t>
            </a:r>
          </a:p>
          <a:p>
            <a:endParaRPr lang="de-DE" dirty="0"/>
          </a:p>
          <a:p>
            <a:r>
              <a:rPr lang="de-DE" dirty="0"/>
              <a:t>Der Ablauf des Cyber-Angriffs:</a:t>
            </a:r>
          </a:p>
          <a:p>
            <a:endParaRPr lang="de-DE" dirty="0"/>
          </a:p>
          <a:p>
            <a:r>
              <a:rPr lang="de-DE" dirty="0"/>
              <a:t>Ein Mitarbeiter erhält eine SMS auf sein Arbeitshandy mit Link zu einer Paketverfolgung. </a:t>
            </a:r>
          </a:p>
          <a:p>
            <a:r>
              <a:rPr lang="de-DE" dirty="0"/>
              <a:t>Er wird jedoch auf eine Phishing-Seite weitergeleitet. </a:t>
            </a:r>
          </a:p>
          <a:p>
            <a:r>
              <a:rPr lang="de-DE" dirty="0"/>
              <a:t>Die Hacker erhalten Zugriff auf Zugangsdaten des Mitarbeiters sowie Einblick in weitere verwendete Software des Unternehmens. </a:t>
            </a:r>
          </a:p>
          <a:p>
            <a:r>
              <a:rPr lang="de-DE" dirty="0"/>
              <a:t>Die Daten der Software werden verschlüsselt, sodass der Betrieb keinen Zugriff auf das System hat. </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856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sp>
        <p:nvSpPr>
          <p:cNvPr id="3" name="Textplatzhalter 2">
            <a:extLst>
              <a:ext uri="{FF2B5EF4-FFF2-40B4-BE49-F238E27FC236}">
                <a16:creationId xmlns:a16="http://schemas.microsoft.com/office/drawing/2014/main" id="{C65BD520-3F97-4095-912D-7EB2F66D36D9}"/>
              </a:ext>
            </a:extLst>
          </p:cNvPr>
          <p:cNvSpPr>
            <a:spLocks noGrp="1"/>
          </p:cNvSpPr>
          <p:nvPr>
            <p:ph type="body" sz="quarter" idx="10"/>
          </p:nvPr>
        </p:nvSpPr>
        <p:spPr/>
        <p:txBody>
          <a:bodyPr/>
          <a:lstStyle/>
          <a:p>
            <a:r>
              <a:rPr lang="de-DE" dirty="0"/>
              <a:t>Phishing-Angriff auf mehrere Mitarbeitende eines Handwerks </a:t>
            </a:r>
          </a:p>
          <a:p>
            <a:pPr lvl="1"/>
            <a:endParaRPr lang="de-DE" sz="2400" dirty="0"/>
          </a:p>
          <a:p>
            <a:endParaRPr lang="de-DE" dirty="0"/>
          </a:p>
          <a:p>
            <a:endParaRPr lang="de-DE" dirty="0"/>
          </a:p>
        </p:txBody>
      </p:sp>
      <p:sp>
        <p:nvSpPr>
          <p:cNvPr id="10" name="Textplatzhalter 9">
            <a:extLst>
              <a:ext uri="{FF2B5EF4-FFF2-40B4-BE49-F238E27FC236}">
                <a16:creationId xmlns:a16="http://schemas.microsoft.com/office/drawing/2014/main" id="{6CB500F2-6C18-481A-947B-C1AB9086F3EF}"/>
              </a:ext>
            </a:extLst>
          </p:cNvPr>
          <p:cNvSpPr>
            <a:spLocks noGrp="1"/>
          </p:cNvSpPr>
          <p:nvPr>
            <p:ph type="body" sz="half" idx="12"/>
          </p:nvPr>
        </p:nvSpPr>
        <p:spPr>
          <a:xfrm>
            <a:off x="484561" y="2567112"/>
            <a:ext cx="11343218" cy="4001826"/>
          </a:xfrm>
        </p:spPr>
        <p:txBody>
          <a:bodyPr/>
          <a:lstStyle/>
          <a:p>
            <a:r>
              <a:rPr lang="de-DE" dirty="0"/>
              <a:t>Branche: </a:t>
            </a:r>
          </a:p>
          <a:p>
            <a:endParaRPr lang="de-DE" dirty="0"/>
          </a:p>
          <a:p>
            <a:r>
              <a:rPr lang="de-DE" dirty="0"/>
              <a:t>Handwerk  /  Mitarbeitende: 7  /  Umsatz: 360.000 EUR </a:t>
            </a:r>
          </a:p>
          <a:p>
            <a:endParaRPr lang="de-DE" dirty="0"/>
          </a:p>
          <a:p>
            <a:r>
              <a:rPr lang="de-DE" dirty="0"/>
              <a:t>Die Auswirkung auf den Betrieb </a:t>
            </a:r>
          </a:p>
          <a:p>
            <a:endParaRPr lang="de-DE" dirty="0"/>
          </a:p>
          <a:p>
            <a:pPr marL="342900" indent="-342900">
              <a:buFont typeface="Symbol" panose="05050102010706020507" pitchFamily="18" charset="2"/>
              <a:buChar char="-"/>
            </a:pPr>
            <a:r>
              <a:rPr lang="de-DE" dirty="0"/>
              <a:t>Der Betrieb steht einen Tag still </a:t>
            </a:r>
          </a:p>
          <a:p>
            <a:pPr marL="342900" indent="-342900">
              <a:buFont typeface="Symbol" panose="05050102010706020507" pitchFamily="18" charset="2"/>
              <a:buChar char="-"/>
            </a:pPr>
            <a:r>
              <a:rPr lang="de-DE" dirty="0"/>
              <a:t>Ruf des Unternehmens wird stark geschädigt </a:t>
            </a:r>
          </a:p>
          <a:p>
            <a:pPr marL="342900" indent="-342900">
              <a:buFont typeface="Symbol" panose="05050102010706020507" pitchFamily="18" charset="2"/>
              <a:buChar char="-"/>
            </a:pPr>
            <a:r>
              <a:rPr lang="de-DE" dirty="0"/>
              <a:t>28 Unternehmenspartner beenden die Kooperation </a:t>
            </a:r>
          </a:p>
          <a:p>
            <a:pPr marL="342900" indent="-342900">
              <a:buFont typeface="Symbol" panose="05050102010706020507" pitchFamily="18" charset="2"/>
              <a:buChar char="-"/>
            </a:pPr>
            <a:r>
              <a:rPr lang="de-DE" dirty="0"/>
              <a:t>Durch die Umsatzeinbußen müssen 3 Mitarbeitende gehen </a:t>
            </a:r>
          </a:p>
          <a:p>
            <a:endParaRPr lang="de-DE" dirty="0"/>
          </a:p>
          <a:p>
            <a:r>
              <a:rPr lang="de-DE" dirty="0"/>
              <a:t>Schaden: 75.000 EUR + Reputationsverlust </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2978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2000" dirty="0"/>
              <a:t>§ 622 BGB - Kündigungsfristen bei </a:t>
            </a:r>
            <a:r>
              <a:rPr lang="de-DE" sz="2000" b="1" dirty="0"/>
              <a:t>Arbeitsverhältnissen</a:t>
            </a:r>
          </a:p>
          <a:p>
            <a:pPr>
              <a:spcBef>
                <a:spcPct val="20000"/>
              </a:spcBef>
              <a:defRPr/>
            </a:pPr>
            <a:endParaRPr lang="de-DE" dirty="0"/>
          </a:p>
          <a:p>
            <a:pPr>
              <a:spcBef>
                <a:spcPct val="20000"/>
              </a:spcBef>
              <a:defRPr/>
            </a:pPr>
            <a:r>
              <a:rPr lang="de-DE" sz="2000" dirty="0"/>
              <a:t>(1) Das Arbeitsverhältnis eines Arbeiters oder eines Angestellten (Arbeitnehmers) kann mit einer Frist von vier Wochen zum Fünfzehnten oder zum Ende eines Kalendermonats gekündigt werden.</a:t>
            </a:r>
          </a:p>
          <a:p>
            <a:pPr>
              <a:spcBef>
                <a:spcPct val="20000"/>
              </a:spcBef>
              <a:defRPr/>
            </a:pPr>
            <a:r>
              <a:rPr lang="de-DE" sz="2000" dirty="0"/>
              <a:t>(2) Für eine Kündigung durch den Arbeitgeber beträgt die Kündigungsfrist, wenn das Arbeitsverhältnis in dem Betrieb oder Unternehmen</a:t>
            </a:r>
          </a:p>
          <a:p>
            <a:pPr>
              <a:spcBef>
                <a:spcPct val="20000"/>
              </a:spcBef>
              <a:defRPr/>
            </a:pPr>
            <a:endParaRPr lang="de-DE" sz="2000" dirty="0"/>
          </a:p>
          <a:p>
            <a:pPr>
              <a:spcBef>
                <a:spcPct val="20000"/>
              </a:spcBef>
              <a:defRPr/>
            </a:pPr>
            <a:r>
              <a:rPr lang="de-DE" sz="2000" dirty="0"/>
              <a:t>1. zwei Jahre bestanden hat, einen Monat zum Ende eines Kalendermonats,</a:t>
            </a:r>
          </a:p>
          <a:p>
            <a:pPr>
              <a:spcBef>
                <a:spcPct val="20000"/>
              </a:spcBef>
              <a:defRPr/>
            </a:pPr>
            <a:r>
              <a:rPr lang="de-DE" sz="2000" dirty="0"/>
              <a:t>2. fünf Jahre bestanden hat, zwei Monate zum Ende eines Kalendermonats,</a:t>
            </a:r>
          </a:p>
          <a:p>
            <a:pPr>
              <a:spcBef>
                <a:spcPct val="20000"/>
              </a:spcBef>
              <a:defRPr/>
            </a:pPr>
            <a:r>
              <a:rPr lang="de-DE" sz="2000" dirty="0"/>
              <a:t>3. acht Jahre bestanden hat, drei Monate zum Ende eines Kalendermonats,</a:t>
            </a:r>
          </a:p>
          <a:p>
            <a:pPr>
              <a:spcBef>
                <a:spcPct val="20000"/>
              </a:spcBef>
              <a:defRPr/>
            </a:pPr>
            <a:r>
              <a:rPr lang="de-DE" sz="2000" dirty="0"/>
              <a:t>4. zehn Jahre bestanden hat, vier Monate zum Ende eines Kalendermonats,</a:t>
            </a:r>
          </a:p>
          <a:p>
            <a:pPr>
              <a:spcBef>
                <a:spcPct val="20000"/>
              </a:spcBef>
              <a:defRPr/>
            </a:pPr>
            <a:r>
              <a:rPr lang="de-DE" sz="2000" dirty="0"/>
              <a:t>5. zwölf Jahre bestanden hat, fünf Monate zum Ende eines Kalendermonats,</a:t>
            </a:r>
          </a:p>
          <a:p>
            <a:pPr>
              <a:spcBef>
                <a:spcPct val="20000"/>
              </a:spcBef>
              <a:defRPr/>
            </a:pPr>
            <a:r>
              <a:rPr lang="de-DE" sz="2000" dirty="0"/>
              <a:t>6. 15 Jahre bestanden hat, sechs Monate zum Ende eines Kalendermonats,</a:t>
            </a:r>
          </a:p>
          <a:p>
            <a:pPr>
              <a:spcBef>
                <a:spcPct val="20000"/>
              </a:spcBef>
              <a:defRPr/>
            </a:pPr>
            <a:r>
              <a:rPr lang="de-DE" sz="2000" dirty="0"/>
              <a:t>7. 20 Jahre bestanden hat, sieben Monate zum Ende eines Kalendermonats.</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Arbeitsvertrag - Ordentliche Kündigung</a:t>
            </a:r>
          </a:p>
        </p:txBody>
      </p:sp>
    </p:spTree>
    <p:extLst>
      <p:ext uri="{BB962C8B-B14F-4D97-AF65-F5344CB8AC3E}">
        <p14:creationId xmlns:p14="http://schemas.microsoft.com/office/powerpoint/2010/main" val="1084919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998B259E-4DEA-4FD6-87D0-194191BA28C3}"/>
              </a:ext>
            </a:extLst>
          </p:cNvPr>
          <p:cNvSpPr>
            <a:spLocks noGrp="1"/>
          </p:cNvSpPr>
          <p:nvPr>
            <p:ph type="body" sz="quarter" idx="10"/>
          </p:nvPr>
        </p:nvSpPr>
        <p:spPr/>
        <p:txBody>
          <a:bodyPr/>
          <a:lstStyle/>
          <a:p>
            <a:r>
              <a:rPr lang="de-DE" dirty="0"/>
              <a:t>Phishing-Angriff auf mehrere Mitarbeitende eines Handwerks </a:t>
            </a:r>
          </a:p>
        </p:txBody>
      </p:sp>
      <p:sp>
        <p:nvSpPr>
          <p:cNvPr id="3" name="Textplatzhalter 2">
            <a:extLst>
              <a:ext uri="{FF2B5EF4-FFF2-40B4-BE49-F238E27FC236}">
                <a16:creationId xmlns:a16="http://schemas.microsoft.com/office/drawing/2014/main" id="{1FE15A86-602F-4447-A67E-A676C7324390}"/>
              </a:ext>
            </a:extLst>
          </p:cNvPr>
          <p:cNvSpPr>
            <a:spLocks noGrp="1"/>
          </p:cNvSpPr>
          <p:nvPr>
            <p:ph type="body" sz="half" idx="2"/>
          </p:nvPr>
        </p:nvSpPr>
        <p:spPr/>
        <p:txBody>
          <a:bodyPr/>
          <a:lstStyle/>
          <a:p>
            <a:endParaRPr lang="de-DE" dirty="0"/>
          </a:p>
        </p:txBody>
      </p:sp>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elle 5">
            <a:extLst>
              <a:ext uri="{FF2B5EF4-FFF2-40B4-BE49-F238E27FC236}">
                <a16:creationId xmlns:a16="http://schemas.microsoft.com/office/drawing/2014/main" id="{2ABD8D5D-10BA-400B-8190-22C465EC1CC2}"/>
              </a:ext>
            </a:extLst>
          </p:cNvPr>
          <p:cNvGraphicFramePr>
            <a:graphicFrameLocks noGrp="1"/>
          </p:cNvGraphicFramePr>
          <p:nvPr/>
        </p:nvGraphicFramePr>
        <p:xfrm>
          <a:off x="364220" y="2237521"/>
          <a:ext cx="11343217" cy="4250742"/>
        </p:xfrm>
        <a:graphic>
          <a:graphicData uri="http://schemas.openxmlformats.org/drawingml/2006/table">
            <a:tbl>
              <a:tblPr firstRow="1" bandRow="1">
                <a:tableStyleId>{5C22544A-7EE6-4342-B048-85BDC9FD1C3A}</a:tableStyleId>
              </a:tblPr>
              <a:tblGrid>
                <a:gridCol w="5774187">
                  <a:extLst>
                    <a:ext uri="{9D8B030D-6E8A-4147-A177-3AD203B41FA5}">
                      <a16:colId xmlns:a16="http://schemas.microsoft.com/office/drawing/2014/main" val="2088444070"/>
                    </a:ext>
                  </a:extLst>
                </a:gridCol>
                <a:gridCol w="5569030">
                  <a:extLst>
                    <a:ext uri="{9D8B030D-6E8A-4147-A177-3AD203B41FA5}">
                      <a16:colId xmlns:a16="http://schemas.microsoft.com/office/drawing/2014/main" val="619276904"/>
                    </a:ext>
                  </a:extLst>
                </a:gridCol>
              </a:tblGrid>
              <a:tr h="683174">
                <a:tc>
                  <a:txBody>
                    <a:bodyPr/>
                    <a:lstStyle/>
                    <a:p>
                      <a:r>
                        <a:rPr lang="de-DE" b="0" dirty="0"/>
                        <a:t>Allgemeine Pflichten der Geschäftsführung</a:t>
                      </a:r>
                    </a:p>
                  </a:txBody>
                  <a:tcPr>
                    <a:solidFill>
                      <a:srgbClr val="002060"/>
                    </a:solidFill>
                  </a:tcPr>
                </a:tc>
                <a:tc>
                  <a:txBody>
                    <a:bodyPr/>
                    <a:lstStyle/>
                    <a:p>
                      <a:r>
                        <a:rPr lang="de-DE" b="0" dirty="0"/>
                        <a:t>Spezielle</a:t>
                      </a:r>
                      <a:r>
                        <a:rPr lang="de-DE" dirty="0"/>
                        <a:t> </a:t>
                      </a:r>
                      <a:r>
                        <a:rPr lang="de-DE" b="0" dirty="0"/>
                        <a:t>Pflichten zur Risikobewertung und zum Risikotransfer (Versicherung) </a:t>
                      </a:r>
                    </a:p>
                  </a:txBody>
                  <a:tcPr>
                    <a:solidFill>
                      <a:srgbClr val="002060"/>
                    </a:solidFill>
                  </a:tcPr>
                </a:tc>
                <a:extLst>
                  <a:ext uri="{0D108BD9-81ED-4DB2-BD59-A6C34878D82A}">
                    <a16:rowId xmlns:a16="http://schemas.microsoft.com/office/drawing/2014/main" val="3960289631"/>
                  </a:ext>
                </a:extLst>
              </a:tr>
              <a:tr h="412671">
                <a:tc>
                  <a:txBody>
                    <a:bodyPr/>
                    <a:lstStyle/>
                    <a:p>
                      <a:r>
                        <a:rPr lang="de-DE" b="0" dirty="0">
                          <a:solidFill>
                            <a:srgbClr val="FF0000"/>
                          </a:solidFill>
                        </a:rPr>
                        <a:t>Sorgfaltspflicht</a:t>
                      </a:r>
                      <a:r>
                        <a:rPr lang="de-DE" b="0" dirty="0"/>
                        <a:t> (Organisation, Auswahl, Überwachung)</a:t>
                      </a:r>
                    </a:p>
                  </a:txBody>
                  <a:tcPr/>
                </a:tc>
                <a:tc>
                  <a:txBody>
                    <a:bodyPr/>
                    <a:lstStyle/>
                    <a:p>
                      <a:r>
                        <a:rPr lang="de-DE" b="0" dirty="0">
                          <a:solidFill>
                            <a:srgbClr val="FF0000"/>
                          </a:solidFill>
                        </a:rPr>
                        <a:t>Risikomanagementsystem implementieren</a:t>
                      </a:r>
                    </a:p>
                  </a:txBody>
                  <a:tcPr/>
                </a:tc>
                <a:extLst>
                  <a:ext uri="{0D108BD9-81ED-4DB2-BD59-A6C34878D82A}">
                    <a16:rowId xmlns:a16="http://schemas.microsoft.com/office/drawing/2014/main" val="2250460085"/>
                  </a:ext>
                </a:extLst>
              </a:tr>
              <a:tr h="208940">
                <a:tc>
                  <a:txBody>
                    <a:bodyPr/>
                    <a:lstStyle/>
                    <a:p>
                      <a:r>
                        <a:rPr lang="de-DE" b="0" dirty="0"/>
                        <a:t>Pflicht zur ordnungsgemäßen Buchführung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Regelmäßige Risikoanalysen durchführen</a:t>
                      </a:r>
                    </a:p>
                  </a:txBody>
                  <a:tcPr/>
                </a:tc>
                <a:extLst>
                  <a:ext uri="{0D108BD9-81ED-4DB2-BD59-A6C34878D82A}">
                    <a16:rowId xmlns:a16="http://schemas.microsoft.com/office/drawing/2014/main" val="735657804"/>
                  </a:ext>
                </a:extLst>
              </a:tr>
              <a:tr h="403747">
                <a:tc>
                  <a:txBody>
                    <a:bodyPr/>
                    <a:lstStyle/>
                    <a:p>
                      <a:r>
                        <a:rPr lang="de-DE" b="0" dirty="0">
                          <a:solidFill>
                            <a:schemeClr val="tx1"/>
                          </a:solidFill>
                        </a:rPr>
                        <a:t>Insolvenzrechtliche Pflichten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Dokumentation und Berichterstattung</a:t>
                      </a:r>
                    </a:p>
                  </a:txBody>
                  <a:tcPr/>
                </a:tc>
                <a:extLst>
                  <a:ext uri="{0D108BD9-81ED-4DB2-BD59-A6C34878D82A}">
                    <a16:rowId xmlns:a16="http://schemas.microsoft.com/office/drawing/2014/main" val="349709317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Steuerliche 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Passende Versicherungen abschließen</a:t>
                      </a:r>
                    </a:p>
                  </a:txBody>
                  <a:tcPr/>
                </a:tc>
                <a:extLst>
                  <a:ext uri="{0D108BD9-81ED-4DB2-BD59-A6C34878D82A}">
                    <a16:rowId xmlns:a16="http://schemas.microsoft.com/office/drawing/2014/main" val="1197029474"/>
                  </a:ext>
                </a:extLst>
              </a:tr>
              <a:tr h="421420">
                <a:tc>
                  <a:txBody>
                    <a:bodyPr/>
                    <a:lstStyle/>
                    <a:p>
                      <a:r>
                        <a:rPr lang="de-DE" b="0" dirty="0"/>
                        <a:t>Sozialversicherungsbeiträge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Versicherungsbedarf regelmäßig überprüfen</a:t>
                      </a:r>
                    </a:p>
                  </a:txBody>
                  <a:tcPr/>
                </a:tc>
                <a:extLst>
                  <a:ext uri="{0D108BD9-81ED-4DB2-BD59-A6C34878D82A}">
                    <a16:rowId xmlns:a16="http://schemas.microsoft.com/office/drawing/2014/main" val="239888323"/>
                  </a:ext>
                </a:extLst>
              </a:tr>
              <a:tr h="389613">
                <a:tc>
                  <a:txBody>
                    <a:bodyPr/>
                    <a:lstStyle/>
                    <a:p>
                      <a:r>
                        <a:rPr lang="de-DE" b="0" dirty="0">
                          <a:solidFill>
                            <a:schemeClr val="tx1"/>
                          </a:solidFill>
                        </a:rPr>
                        <a:t>Gesetzliche und vertragliche 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Prämienzahlungen sicherstellen</a:t>
                      </a:r>
                    </a:p>
                  </a:txBody>
                  <a:tcPr/>
                </a:tc>
                <a:extLst>
                  <a:ext uri="{0D108BD9-81ED-4DB2-BD59-A6C34878D82A}">
                    <a16:rowId xmlns:a16="http://schemas.microsoft.com/office/drawing/2014/main" val="1919488582"/>
                  </a:ext>
                </a:extLst>
              </a:tr>
              <a:tr h="397565">
                <a:tc>
                  <a:txBody>
                    <a:bodyPr/>
                    <a:lstStyle/>
                    <a:p>
                      <a:r>
                        <a:rPr lang="de-DE" b="0" dirty="0"/>
                        <a:t>Informations- und Berichtspflichten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Schadensfälle melden</a:t>
                      </a:r>
                    </a:p>
                  </a:txBody>
                  <a:tcPr/>
                </a:tc>
                <a:extLst>
                  <a:ext uri="{0D108BD9-81ED-4DB2-BD59-A6C34878D82A}">
                    <a16:rowId xmlns:a16="http://schemas.microsoft.com/office/drawing/2014/main" val="1941948099"/>
                  </a:ext>
                </a:extLst>
              </a:tr>
              <a:tr h="381662">
                <a:tc>
                  <a:txBody>
                    <a:bodyPr/>
                    <a:lstStyle/>
                    <a:p>
                      <a:r>
                        <a:rPr lang="de-DE" b="0" dirty="0"/>
                        <a:t>Geschäftsführungspflichten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chemeClr val="tx1"/>
                          </a:solidFill>
                        </a:rPr>
                        <a:t>Compliance mit gesetzlichen Vorgaben</a:t>
                      </a:r>
                    </a:p>
                  </a:txBody>
                  <a:tcPr/>
                </a:tc>
                <a:extLst>
                  <a:ext uri="{0D108BD9-81ED-4DB2-BD59-A6C34878D82A}">
                    <a16:rowId xmlns:a16="http://schemas.microsoft.com/office/drawing/2014/main" val="3873262240"/>
                  </a:ext>
                </a:extLst>
              </a:tr>
              <a:tr h="429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Schulung und Sensibilisierung</a:t>
                      </a:r>
                    </a:p>
                  </a:txBody>
                  <a:tcPr/>
                </a:tc>
                <a:extLst>
                  <a:ext uri="{0D108BD9-81ED-4DB2-BD59-A6C34878D82A}">
                    <a16:rowId xmlns:a16="http://schemas.microsoft.com/office/drawing/2014/main" val="3980376770"/>
                  </a:ext>
                </a:extLst>
              </a:tr>
            </a:tbl>
          </a:graphicData>
        </a:graphic>
      </p:graphicFrame>
    </p:spTree>
    <p:extLst>
      <p:ext uri="{BB962C8B-B14F-4D97-AF65-F5344CB8AC3E}">
        <p14:creationId xmlns:p14="http://schemas.microsoft.com/office/powerpoint/2010/main" val="15761210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a:t>Phishing-Angriff auf mehrere Mitarbeitende eines Handwerks </a:t>
            </a:r>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endParaRPr lang="de-DE" dirty="0"/>
          </a:p>
          <a:p>
            <a:endParaRPr lang="de-DE" dirty="0"/>
          </a:p>
        </p:txBody>
      </p:sp>
      <p:sp>
        <p:nvSpPr>
          <p:cNvPr id="12" name="Titel 11"/>
          <p:cNvSpPr>
            <a:spLocks noGrp="1"/>
          </p:cNvSpPr>
          <p:nvPr>
            <p:ph type="title"/>
          </p:nvPr>
        </p:nvSpPr>
        <p:spPr/>
        <p:txBody>
          <a:bodyPr/>
          <a:lstStyle/>
          <a:p>
            <a:r>
              <a:rPr lang="de-DE" dirty="0"/>
              <a:t>Welche </a:t>
            </a:r>
            <a:r>
              <a:rPr lang="de-DE" dirty="0" err="1"/>
              <a:t>zusatzleistungen</a:t>
            </a:r>
            <a:r>
              <a:rPr lang="de-DE" dirty="0"/>
              <a:t> hätten hier geholfen?</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Tabelle 8">
            <a:extLst>
              <a:ext uri="{FF2B5EF4-FFF2-40B4-BE49-F238E27FC236}">
                <a16:creationId xmlns:a16="http://schemas.microsoft.com/office/drawing/2014/main" id="{5AF1ED63-1755-4174-9AB4-295A69FBCB9B}"/>
              </a:ext>
            </a:extLst>
          </p:cNvPr>
          <p:cNvGraphicFramePr>
            <a:graphicFrameLocks noGrp="1"/>
          </p:cNvGraphicFramePr>
          <p:nvPr>
            <p:extLst>
              <p:ext uri="{D42A27DB-BD31-4B8C-83A1-F6EECF244321}">
                <p14:modId xmlns:p14="http://schemas.microsoft.com/office/powerpoint/2010/main" val="1921146212"/>
              </p:ext>
            </p:extLst>
          </p:nvPr>
        </p:nvGraphicFramePr>
        <p:xfrm>
          <a:off x="364583" y="2316480"/>
          <a:ext cx="11299980" cy="4139980"/>
        </p:xfrm>
        <a:graphic>
          <a:graphicData uri="http://schemas.openxmlformats.org/drawingml/2006/table">
            <a:tbl>
              <a:tblPr firstRow="1" bandRow="1">
                <a:tableStyleId>{5C22544A-7EE6-4342-B048-85BDC9FD1C3A}</a:tableStyleId>
              </a:tblPr>
              <a:tblGrid>
                <a:gridCol w="11299980">
                  <a:extLst>
                    <a:ext uri="{9D8B030D-6E8A-4147-A177-3AD203B41FA5}">
                      <a16:colId xmlns:a16="http://schemas.microsoft.com/office/drawing/2014/main" val="3095667163"/>
                    </a:ext>
                  </a:extLst>
                </a:gridCol>
              </a:tblGrid>
              <a:tr h="528320">
                <a:tc>
                  <a:txBody>
                    <a:bodyPr/>
                    <a:lstStyle/>
                    <a:p>
                      <a:r>
                        <a:rPr lang="de-DE" dirty="0" err="1"/>
                        <a:t>Cyber</a:t>
                      </a:r>
                      <a:r>
                        <a:rPr lang="de-DE" dirty="0"/>
                        <a:t> Präventionsmaßnahmen</a:t>
                      </a:r>
                    </a:p>
                  </a:txBody>
                  <a:tcPr>
                    <a:solidFill>
                      <a:srgbClr val="002060"/>
                    </a:solidFill>
                  </a:tcPr>
                </a:tc>
                <a:extLst>
                  <a:ext uri="{0D108BD9-81ED-4DB2-BD59-A6C34878D82A}">
                    <a16:rowId xmlns:a16="http://schemas.microsoft.com/office/drawing/2014/main" val="3083530607"/>
                  </a:ext>
                </a:extLst>
              </a:tr>
              <a:tr h="383430">
                <a:tc>
                  <a:txBody>
                    <a:bodyPr/>
                    <a:lstStyle/>
                    <a:p>
                      <a:r>
                        <a:rPr lang="de-DE" dirty="0">
                          <a:solidFill>
                            <a:srgbClr val="00B050"/>
                          </a:solidFill>
                        </a:rPr>
                        <a:t>Sicherheits-Check &amp; regelmäßiger Risikoscan-Bericht: Überblick über das Sicherheitsrisiko</a:t>
                      </a:r>
                    </a:p>
                  </a:txBody>
                  <a:tcPr/>
                </a:tc>
                <a:extLst>
                  <a:ext uri="{0D108BD9-81ED-4DB2-BD59-A6C34878D82A}">
                    <a16:rowId xmlns:a16="http://schemas.microsoft.com/office/drawing/2014/main" val="3025427089"/>
                  </a:ext>
                </a:extLst>
              </a:tr>
              <a:tr h="389613">
                <a:tc>
                  <a:txBody>
                    <a:bodyPr/>
                    <a:lstStyle/>
                    <a:p>
                      <a:r>
                        <a:rPr lang="de-DE" dirty="0">
                          <a:solidFill>
                            <a:srgbClr val="AAA295"/>
                          </a:solidFill>
                        </a:rPr>
                        <a:t>Alarmierung bei Sicherheitslücken: Schwachstellen rechtzeitig schließen</a:t>
                      </a:r>
                    </a:p>
                  </a:txBody>
                  <a:tcPr/>
                </a:tc>
                <a:extLst>
                  <a:ext uri="{0D108BD9-81ED-4DB2-BD59-A6C34878D82A}">
                    <a16:rowId xmlns:a16="http://schemas.microsoft.com/office/drawing/2014/main" val="1334014962"/>
                  </a:ext>
                </a:extLst>
              </a:tr>
              <a:tr h="389614">
                <a:tc>
                  <a:txBody>
                    <a:bodyPr/>
                    <a:lstStyle/>
                    <a:p>
                      <a:r>
                        <a:rPr lang="de-DE" dirty="0">
                          <a:solidFill>
                            <a:srgbClr val="00B050"/>
                          </a:solidFill>
                        </a:rPr>
                        <a:t>Schulung &amp; Training: Phishing, Awareness </a:t>
                      </a:r>
                    </a:p>
                  </a:txBody>
                  <a:tcPr/>
                </a:tc>
                <a:extLst>
                  <a:ext uri="{0D108BD9-81ED-4DB2-BD59-A6C34878D82A}">
                    <a16:rowId xmlns:a16="http://schemas.microsoft.com/office/drawing/2014/main" val="3916062328"/>
                  </a:ext>
                </a:extLst>
              </a:tr>
              <a:tr h="3816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IT-Krisenplan: im Notfall die richtigen Schritte einleiten</a:t>
                      </a:r>
                    </a:p>
                  </a:txBody>
                  <a:tcPr/>
                </a:tc>
                <a:extLst>
                  <a:ext uri="{0D108BD9-81ED-4DB2-BD59-A6C34878D82A}">
                    <a16:rowId xmlns:a16="http://schemas.microsoft.com/office/drawing/2014/main" val="1933021686"/>
                  </a:ext>
                </a:extLst>
              </a:tr>
              <a:tr h="413468">
                <a:tc>
                  <a:txBody>
                    <a:bodyPr/>
                    <a:lstStyle/>
                    <a:p>
                      <a:r>
                        <a:rPr lang="de-DE" dirty="0">
                          <a:solidFill>
                            <a:srgbClr val="AAA295"/>
                          </a:solidFill>
                        </a:rPr>
                        <a:t>IT-Richtlinien: Passwortsicherheit,  Vertraulichkeit (Datenschutz), Gruppenrichtlinien für </a:t>
                      </a:r>
                      <a:r>
                        <a:rPr lang="de-DE" dirty="0" err="1">
                          <a:solidFill>
                            <a:srgbClr val="AAA295"/>
                          </a:solidFill>
                        </a:rPr>
                        <a:t>Active</a:t>
                      </a:r>
                      <a:r>
                        <a:rPr lang="de-DE" dirty="0">
                          <a:solidFill>
                            <a:srgbClr val="AAA295"/>
                          </a:solidFill>
                        </a:rPr>
                        <a:t> Directory </a:t>
                      </a:r>
                    </a:p>
                  </a:txBody>
                  <a:tcPr/>
                </a:tc>
                <a:extLst>
                  <a:ext uri="{0D108BD9-81ED-4DB2-BD59-A6C34878D82A}">
                    <a16:rowId xmlns:a16="http://schemas.microsoft.com/office/drawing/2014/main" val="2242363180"/>
                  </a:ext>
                </a:extLst>
              </a:tr>
              <a:tr h="413468">
                <a:tc>
                  <a:txBody>
                    <a:bodyPr/>
                    <a:lstStyle/>
                    <a:p>
                      <a:r>
                        <a:rPr lang="de-DE" dirty="0">
                          <a:solidFill>
                            <a:srgbClr val="00B050"/>
                          </a:solidFill>
                        </a:rPr>
                        <a:t>Notfall-Hotline 24/7/365, Krisenmanagement, IT-Forensik</a:t>
                      </a:r>
                    </a:p>
                  </a:txBody>
                  <a:tcPr/>
                </a:tc>
                <a:extLst>
                  <a:ext uri="{0D108BD9-81ED-4DB2-BD59-A6C34878D82A}">
                    <a16:rowId xmlns:a16="http://schemas.microsoft.com/office/drawing/2014/main" val="2307946132"/>
                  </a:ext>
                </a:extLst>
              </a:tr>
              <a:tr h="413468">
                <a:tc>
                  <a:txBody>
                    <a:bodyPr/>
                    <a:lstStyle/>
                    <a:p>
                      <a:r>
                        <a:rPr lang="de-DE" dirty="0">
                          <a:solidFill>
                            <a:srgbClr val="00B050"/>
                          </a:solidFill>
                        </a:rPr>
                        <a:t>Cyber-Partnernetzwerk</a:t>
                      </a:r>
                      <a:r>
                        <a:rPr lang="de-DE" dirty="0"/>
                        <a:t>: </a:t>
                      </a:r>
                      <a:r>
                        <a:rPr lang="de-DE" dirty="0">
                          <a:solidFill>
                            <a:srgbClr val="AAA295"/>
                          </a:solidFill>
                        </a:rPr>
                        <a:t>Forensik,</a:t>
                      </a:r>
                      <a:r>
                        <a:rPr lang="de-DE" dirty="0"/>
                        <a:t> </a:t>
                      </a:r>
                      <a:r>
                        <a:rPr lang="de-DE" dirty="0">
                          <a:solidFill>
                            <a:srgbClr val="00B050"/>
                          </a:solidFill>
                        </a:rPr>
                        <a:t>Krisenmanagement,</a:t>
                      </a:r>
                      <a:r>
                        <a:rPr lang="de-DE" dirty="0">
                          <a:solidFill>
                            <a:srgbClr val="AAA295"/>
                          </a:solidFill>
                        </a:rPr>
                        <a:t> Erpressungsexperten, BU-Experten</a:t>
                      </a:r>
                    </a:p>
                  </a:txBody>
                  <a:tcPr/>
                </a:tc>
                <a:extLst>
                  <a:ext uri="{0D108BD9-81ED-4DB2-BD59-A6C34878D82A}">
                    <a16:rowId xmlns:a16="http://schemas.microsoft.com/office/drawing/2014/main" val="1587350438"/>
                  </a:ext>
                </a:extLst>
              </a:tr>
              <a:tr h="413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Cyber-Partnernetzwerk: Rechtsberatung, Datenschutz-Kundeninformation</a:t>
                      </a:r>
                      <a:r>
                        <a:rPr lang="de-DE" dirty="0"/>
                        <a:t>, </a:t>
                      </a:r>
                      <a:r>
                        <a:rPr lang="de-DE" dirty="0">
                          <a:solidFill>
                            <a:srgbClr val="00B050"/>
                          </a:solidFill>
                        </a:rPr>
                        <a:t>Reputationsmanagement</a:t>
                      </a:r>
                    </a:p>
                  </a:txBody>
                  <a:tcPr/>
                </a:tc>
                <a:extLst>
                  <a:ext uri="{0D108BD9-81ED-4DB2-BD59-A6C34878D82A}">
                    <a16:rowId xmlns:a16="http://schemas.microsoft.com/office/drawing/2014/main" val="1122399867"/>
                  </a:ext>
                </a:extLst>
              </a:tr>
              <a:tr h="413468">
                <a:tc>
                  <a:txBody>
                    <a:bodyPr/>
                    <a:lstStyle/>
                    <a:p>
                      <a:r>
                        <a:rPr lang="de-DE" b="0" dirty="0">
                          <a:solidFill>
                            <a:schemeClr val="bg2">
                              <a:lumMod val="75000"/>
                            </a:schemeClr>
                          </a:solidFill>
                        </a:rPr>
                        <a:t>Zertifizierung nach DIN SPEC 27076</a:t>
                      </a:r>
                    </a:p>
                  </a:txBody>
                  <a:tcPr/>
                </a:tc>
                <a:extLst>
                  <a:ext uri="{0D108BD9-81ED-4DB2-BD59-A6C34878D82A}">
                    <a16:rowId xmlns:a16="http://schemas.microsoft.com/office/drawing/2014/main" val="2611459921"/>
                  </a:ext>
                </a:extLst>
              </a:tr>
            </a:tbl>
          </a:graphicData>
        </a:graphic>
      </p:graphicFrame>
    </p:spTree>
    <p:extLst>
      <p:ext uri="{BB962C8B-B14F-4D97-AF65-F5344CB8AC3E}">
        <p14:creationId xmlns:p14="http://schemas.microsoft.com/office/powerpoint/2010/main" val="19067449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a:t>Phishing-Angriff auf mehrere Mitarbeitende eines Handwerks </a:t>
            </a:r>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endParaRPr lang="de-DE" dirty="0"/>
          </a:p>
          <a:p>
            <a:endParaRPr lang="de-DE" dirty="0"/>
          </a:p>
        </p:txBody>
      </p:sp>
      <p:sp>
        <p:nvSpPr>
          <p:cNvPr id="12" name="Titel 11"/>
          <p:cNvSpPr>
            <a:spLocks noGrp="1"/>
          </p:cNvSpPr>
          <p:nvPr>
            <p:ph type="title"/>
          </p:nvPr>
        </p:nvSpPr>
        <p:spPr/>
        <p:txBody>
          <a:bodyPr/>
          <a:lstStyle/>
          <a:p>
            <a:r>
              <a:rPr lang="de-DE" dirty="0"/>
              <a:t>Was hätten die Versicherungen abgedeckt?</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Tabelle 8">
            <a:extLst>
              <a:ext uri="{FF2B5EF4-FFF2-40B4-BE49-F238E27FC236}">
                <a16:creationId xmlns:a16="http://schemas.microsoft.com/office/drawing/2014/main" id="{5AF1ED63-1755-4174-9AB4-295A69FBCB9B}"/>
              </a:ext>
            </a:extLst>
          </p:cNvPr>
          <p:cNvGraphicFramePr>
            <a:graphicFrameLocks noGrp="1"/>
          </p:cNvGraphicFramePr>
          <p:nvPr/>
        </p:nvGraphicFramePr>
        <p:xfrm>
          <a:off x="364583" y="2316480"/>
          <a:ext cx="11458060" cy="4480560"/>
        </p:xfrm>
        <a:graphic>
          <a:graphicData uri="http://schemas.openxmlformats.org/drawingml/2006/table">
            <a:tbl>
              <a:tblPr firstRow="1" bandRow="1">
                <a:tableStyleId>{5C22544A-7EE6-4342-B048-85BDC9FD1C3A}</a:tableStyleId>
              </a:tblPr>
              <a:tblGrid>
                <a:gridCol w="2864515">
                  <a:extLst>
                    <a:ext uri="{9D8B030D-6E8A-4147-A177-3AD203B41FA5}">
                      <a16:colId xmlns:a16="http://schemas.microsoft.com/office/drawing/2014/main" val="3095667163"/>
                    </a:ext>
                  </a:extLst>
                </a:gridCol>
                <a:gridCol w="2864515">
                  <a:extLst>
                    <a:ext uri="{9D8B030D-6E8A-4147-A177-3AD203B41FA5}">
                      <a16:colId xmlns:a16="http://schemas.microsoft.com/office/drawing/2014/main" val="2377327062"/>
                    </a:ext>
                  </a:extLst>
                </a:gridCol>
                <a:gridCol w="2864515">
                  <a:extLst>
                    <a:ext uri="{9D8B030D-6E8A-4147-A177-3AD203B41FA5}">
                      <a16:colId xmlns:a16="http://schemas.microsoft.com/office/drawing/2014/main" val="2675071999"/>
                    </a:ext>
                  </a:extLst>
                </a:gridCol>
                <a:gridCol w="2864515">
                  <a:extLst>
                    <a:ext uri="{9D8B030D-6E8A-4147-A177-3AD203B41FA5}">
                      <a16:colId xmlns:a16="http://schemas.microsoft.com/office/drawing/2014/main" val="3945701997"/>
                    </a:ext>
                  </a:extLst>
                </a:gridCol>
              </a:tblGrid>
              <a:tr h="528320">
                <a:tc>
                  <a:txBody>
                    <a:bodyPr/>
                    <a:lstStyle/>
                    <a:p>
                      <a:r>
                        <a:rPr lang="de-DE" dirty="0" err="1"/>
                        <a:t>Cyber</a:t>
                      </a:r>
                      <a:endParaRPr lang="de-DE" dirty="0"/>
                    </a:p>
                  </a:txBody>
                  <a:tcPr>
                    <a:solidFill>
                      <a:srgbClr val="002060"/>
                    </a:solidFill>
                  </a:tcPr>
                </a:tc>
                <a:tc>
                  <a:txBody>
                    <a:bodyPr/>
                    <a:lstStyle/>
                    <a:p>
                      <a:r>
                        <a:rPr lang="de-DE" dirty="0"/>
                        <a:t>Vertrauensschaden</a:t>
                      </a:r>
                    </a:p>
                  </a:txBody>
                  <a:tcPr>
                    <a:solidFill>
                      <a:srgbClr val="002060"/>
                    </a:solidFill>
                  </a:tcPr>
                </a:tc>
                <a:tc>
                  <a:txBody>
                    <a:bodyPr/>
                    <a:lstStyle/>
                    <a:p>
                      <a:r>
                        <a:rPr lang="de-DE" dirty="0"/>
                        <a:t>Spezial-Straf-RS (1)</a:t>
                      </a:r>
                    </a:p>
                    <a:p>
                      <a:r>
                        <a:rPr lang="de-DE" dirty="0"/>
                        <a:t>Manager-RS (2)</a:t>
                      </a:r>
                    </a:p>
                  </a:txBody>
                  <a:tcPr>
                    <a:solidFill>
                      <a:srgbClr val="002060"/>
                    </a:solidFill>
                  </a:tcPr>
                </a:tc>
                <a:tc>
                  <a:txBody>
                    <a:bodyPr/>
                    <a:lstStyle/>
                    <a:p>
                      <a:r>
                        <a:rPr lang="de-DE" dirty="0"/>
                        <a:t>D&amp;O</a:t>
                      </a:r>
                    </a:p>
                  </a:txBody>
                  <a:tcPr>
                    <a:solidFill>
                      <a:srgbClr val="002060"/>
                    </a:solidFill>
                  </a:tcPr>
                </a:tc>
                <a:extLst>
                  <a:ext uri="{0D108BD9-81ED-4DB2-BD59-A6C34878D82A}">
                    <a16:rowId xmlns:a16="http://schemas.microsoft.com/office/drawing/2014/main" val="3083530607"/>
                  </a:ext>
                </a:extLst>
              </a:tr>
              <a:tr h="528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B050"/>
                          </a:solidFill>
                          <a:latin typeface="RobotoCondensed-Light"/>
                        </a:rPr>
                        <a:t>24/7/365 erreichbare Notfall-Profi-Hotline</a:t>
                      </a:r>
                    </a:p>
                  </a:txBody>
                  <a:tcPr/>
                </a:tc>
                <a:tc>
                  <a:txBody>
                    <a:bodyPr/>
                    <a:lstStyle/>
                    <a:p>
                      <a:pPr>
                        <a:buFont typeface="Wingdings" panose="05000000000000000000" pitchFamily="2" charset="2"/>
                        <a:buNone/>
                      </a:pPr>
                      <a:r>
                        <a:rPr lang="de-DE" dirty="0">
                          <a:solidFill>
                            <a:srgbClr val="AAA295"/>
                          </a:solidFill>
                        </a:rPr>
                        <a:t>Verrat von Geschäfts- und Betriebsgeheimnissen </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txBody>
                  <a:tcPr/>
                </a:tc>
                <a:extLst>
                  <a:ext uri="{0D108BD9-81ED-4DB2-BD59-A6C34878D82A}">
                    <a16:rowId xmlns:a16="http://schemas.microsoft.com/office/drawing/2014/main" val="3025427089"/>
                  </a:ext>
                </a:extLst>
              </a:tr>
              <a:tr h="528320">
                <a:tc>
                  <a:txBody>
                    <a:bodyPr/>
                    <a:lstStyle/>
                    <a:p>
                      <a:r>
                        <a:rPr lang="de-DE" dirty="0">
                          <a:solidFill>
                            <a:srgbClr val="00B050"/>
                          </a:solidFill>
                        </a:rPr>
                        <a:t>Übernahme Kosten der Forensik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AAA295"/>
                          </a:solidFill>
                        </a:rPr>
                        <a:t>Fälschen von Zahlungsanweisungen</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334014962"/>
                  </a:ext>
                </a:extLst>
              </a:tr>
              <a:tr h="528320">
                <a:tc>
                  <a:txBody>
                    <a:bodyPr/>
                    <a:lstStyle/>
                    <a:p>
                      <a:r>
                        <a:rPr lang="de-DE" sz="1800" b="0" i="0" u="none" strike="noStrike" baseline="0" dirty="0">
                          <a:solidFill>
                            <a:srgbClr val="00B050"/>
                          </a:solidFill>
                          <a:latin typeface="RobotoCondensed-Light"/>
                        </a:rPr>
                        <a:t>Übernahme Prüfkosten zu Ansprüchen Dritter </a:t>
                      </a:r>
                      <a:endParaRPr lang="de-DE" dirty="0">
                        <a:solidFill>
                          <a:srgbClr val="00B05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AAA295"/>
                          </a:solidFill>
                        </a:rPr>
                        <a:t>Diebstahl von Geld und Vermögenswerten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txBody>
                  <a:tcPr/>
                </a:tc>
                <a:tc>
                  <a:txBody>
                    <a:bodyPr/>
                    <a:lstStyle/>
                    <a:p>
                      <a:endParaRPr lang="de-DE" dirty="0"/>
                    </a:p>
                  </a:txBody>
                  <a:tcPr/>
                </a:tc>
                <a:extLst>
                  <a:ext uri="{0D108BD9-81ED-4DB2-BD59-A6C34878D82A}">
                    <a16:rowId xmlns:a16="http://schemas.microsoft.com/office/drawing/2014/main" val="3916062328"/>
                  </a:ext>
                </a:extLst>
              </a:tr>
              <a:tr h="528320">
                <a:tc>
                  <a:txBody>
                    <a:bodyPr/>
                    <a:lstStyle/>
                    <a:p>
                      <a:r>
                        <a:rPr lang="de-DE" dirty="0">
                          <a:solidFill>
                            <a:srgbClr val="00B050"/>
                          </a:solidFill>
                        </a:rPr>
                        <a:t>Entschädigung der BU-Kosten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AAA295"/>
                          </a:solidFill>
                        </a:rPr>
                        <a:t>Kostenübernahme Vertragsstrafen</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933021686"/>
                  </a:ext>
                </a:extLst>
              </a:tr>
              <a:tr h="528320">
                <a:tc>
                  <a:txBody>
                    <a:bodyPr/>
                    <a:lstStyle/>
                    <a:p>
                      <a:r>
                        <a:rPr lang="de-DE" dirty="0">
                          <a:solidFill>
                            <a:srgbClr val="00B050"/>
                          </a:solidFill>
                        </a:rPr>
                        <a:t>Kostenübernahme neue IT-Infrastruktur</a:t>
                      </a:r>
                    </a:p>
                  </a:txBody>
                  <a:tcPr/>
                </a:tc>
                <a:tc>
                  <a:txBody>
                    <a:bodyPr/>
                    <a:lstStyle/>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4172858616"/>
                  </a:ext>
                </a:extLst>
              </a:tr>
              <a:tr h="528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Kosten der Information Betroffener bei Datenleck</a:t>
                      </a:r>
                    </a:p>
                  </a:txBody>
                  <a:tcPr/>
                </a:tc>
                <a:tc>
                  <a:txBody>
                    <a:bodyPr/>
                    <a:lstStyle/>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1505658149"/>
                  </a:ext>
                </a:extLst>
              </a:tr>
            </a:tbl>
          </a:graphicData>
        </a:graphic>
      </p:graphicFrame>
    </p:spTree>
    <p:extLst>
      <p:ext uri="{BB962C8B-B14F-4D97-AF65-F5344CB8AC3E}">
        <p14:creationId xmlns:p14="http://schemas.microsoft.com/office/powerpoint/2010/main" val="25340363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sp>
        <p:nvSpPr>
          <p:cNvPr id="3" name="Textplatzhalter 2">
            <a:extLst>
              <a:ext uri="{FF2B5EF4-FFF2-40B4-BE49-F238E27FC236}">
                <a16:creationId xmlns:a16="http://schemas.microsoft.com/office/drawing/2014/main" id="{C65BD520-3F97-4095-912D-7EB2F66D36D9}"/>
              </a:ext>
            </a:extLst>
          </p:cNvPr>
          <p:cNvSpPr>
            <a:spLocks noGrp="1"/>
          </p:cNvSpPr>
          <p:nvPr>
            <p:ph type="body" sz="quarter" idx="10"/>
          </p:nvPr>
        </p:nvSpPr>
        <p:spPr/>
        <p:txBody>
          <a:bodyPr/>
          <a:lstStyle/>
          <a:p>
            <a:r>
              <a:rPr lang="de-DE" dirty="0"/>
              <a:t>Ransomware-Angriff auf ein Bauunternehmen </a:t>
            </a:r>
            <a:endParaRPr lang="de-DE" sz="2400" dirty="0"/>
          </a:p>
          <a:p>
            <a:endParaRPr lang="de-DE" dirty="0"/>
          </a:p>
          <a:p>
            <a:endParaRPr lang="de-DE" dirty="0"/>
          </a:p>
        </p:txBody>
      </p:sp>
      <p:sp>
        <p:nvSpPr>
          <p:cNvPr id="10" name="Textplatzhalter 9">
            <a:extLst>
              <a:ext uri="{FF2B5EF4-FFF2-40B4-BE49-F238E27FC236}">
                <a16:creationId xmlns:a16="http://schemas.microsoft.com/office/drawing/2014/main" id="{6CB500F2-6C18-481A-947B-C1AB9086F3EF}"/>
              </a:ext>
            </a:extLst>
          </p:cNvPr>
          <p:cNvSpPr>
            <a:spLocks noGrp="1"/>
          </p:cNvSpPr>
          <p:nvPr>
            <p:ph type="body" sz="half" idx="12"/>
          </p:nvPr>
        </p:nvSpPr>
        <p:spPr/>
        <p:txBody>
          <a:bodyPr/>
          <a:lstStyle/>
          <a:p>
            <a:r>
              <a:rPr lang="de-DE" dirty="0"/>
              <a:t>„Ransomware“ </a:t>
            </a:r>
          </a:p>
          <a:p>
            <a:endParaRPr lang="de-DE" dirty="0"/>
          </a:p>
          <a:p>
            <a:r>
              <a:rPr lang="de-DE" dirty="0"/>
              <a:t>Bei einem Ransomware-Angriff werden mithilfe schädlicher Software (Malware) kritische Dateien </a:t>
            </a:r>
          </a:p>
          <a:p>
            <a:r>
              <a:rPr lang="de-DE" dirty="0"/>
              <a:t>und Systeme eines Unternehmens verschlüsselt.</a:t>
            </a:r>
          </a:p>
          <a:p>
            <a:endParaRPr lang="de-DE" dirty="0"/>
          </a:p>
          <a:p>
            <a:r>
              <a:rPr lang="de-DE" dirty="0"/>
              <a:t>Der Ablauf des Cyber-Angriffs:</a:t>
            </a:r>
          </a:p>
          <a:p>
            <a:endParaRPr lang="de-DE" dirty="0"/>
          </a:p>
          <a:p>
            <a:r>
              <a:rPr lang="de-DE" dirty="0"/>
              <a:t>Mit Hilfe eines Verschlüsselungstrojaners werden einzelne Dateien des Unternehmens unzugänglich gemacht. </a:t>
            </a:r>
          </a:p>
          <a:p>
            <a:r>
              <a:rPr lang="de-DE" dirty="0"/>
              <a:t>Die Cyber-Kriminellen fordern anschließend Lösegelder in Höhe von 110.000 EUR ein, um die Dateien wieder freizugeben. </a:t>
            </a:r>
          </a:p>
          <a:p>
            <a:r>
              <a:rPr lang="de-DE" dirty="0"/>
              <a:t>Nach der Identifizierung des Cyber-Angriffs wird die IT-Umgebung zum Schutz des Systems und der Daten abgekapselt. </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292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sp>
        <p:nvSpPr>
          <p:cNvPr id="3" name="Textplatzhalter 2">
            <a:extLst>
              <a:ext uri="{FF2B5EF4-FFF2-40B4-BE49-F238E27FC236}">
                <a16:creationId xmlns:a16="http://schemas.microsoft.com/office/drawing/2014/main" id="{C65BD520-3F97-4095-912D-7EB2F66D36D9}"/>
              </a:ext>
            </a:extLst>
          </p:cNvPr>
          <p:cNvSpPr>
            <a:spLocks noGrp="1"/>
          </p:cNvSpPr>
          <p:nvPr>
            <p:ph type="body" sz="quarter" idx="10"/>
          </p:nvPr>
        </p:nvSpPr>
        <p:spPr/>
        <p:txBody>
          <a:bodyPr/>
          <a:lstStyle/>
          <a:p>
            <a:r>
              <a:rPr lang="de-DE" dirty="0"/>
              <a:t>Ransomware-Angriff auf ein Bauunternehmen </a:t>
            </a:r>
            <a:endParaRPr lang="de-DE" sz="2400" dirty="0"/>
          </a:p>
          <a:p>
            <a:endParaRPr lang="de-DE" dirty="0"/>
          </a:p>
          <a:p>
            <a:endParaRPr lang="de-DE" dirty="0"/>
          </a:p>
        </p:txBody>
      </p:sp>
      <p:sp>
        <p:nvSpPr>
          <p:cNvPr id="10" name="Textplatzhalter 9">
            <a:extLst>
              <a:ext uri="{FF2B5EF4-FFF2-40B4-BE49-F238E27FC236}">
                <a16:creationId xmlns:a16="http://schemas.microsoft.com/office/drawing/2014/main" id="{6CB500F2-6C18-481A-947B-C1AB9086F3EF}"/>
              </a:ext>
            </a:extLst>
          </p:cNvPr>
          <p:cNvSpPr>
            <a:spLocks noGrp="1"/>
          </p:cNvSpPr>
          <p:nvPr>
            <p:ph type="body" sz="half" idx="12"/>
          </p:nvPr>
        </p:nvSpPr>
        <p:spPr>
          <a:xfrm>
            <a:off x="484561" y="2567112"/>
            <a:ext cx="11343218" cy="4001826"/>
          </a:xfrm>
        </p:spPr>
        <p:txBody>
          <a:bodyPr/>
          <a:lstStyle/>
          <a:p>
            <a:r>
              <a:rPr lang="de-DE" dirty="0"/>
              <a:t>Branche: </a:t>
            </a:r>
          </a:p>
          <a:p>
            <a:endParaRPr lang="de-DE" dirty="0"/>
          </a:p>
          <a:p>
            <a:r>
              <a:rPr lang="de-DE" dirty="0"/>
              <a:t>Bauunternehmen  /   Mitarbeitende: 800  /   Umsatz: 700.000.000 EUR </a:t>
            </a:r>
          </a:p>
          <a:p>
            <a:endParaRPr lang="de-DE" dirty="0"/>
          </a:p>
          <a:p>
            <a:r>
              <a:rPr lang="de-DE" dirty="0"/>
              <a:t>Die Auswirkung auf den Betrieb </a:t>
            </a:r>
          </a:p>
          <a:p>
            <a:endParaRPr lang="de-DE" dirty="0"/>
          </a:p>
          <a:p>
            <a:pPr marL="342900" indent="-342900">
              <a:buFont typeface="Symbol" panose="05050102010706020507" pitchFamily="18" charset="2"/>
              <a:buChar char="-"/>
            </a:pPr>
            <a:r>
              <a:rPr lang="de-DE" dirty="0"/>
              <a:t>10 Tage Lieferstillstand durch die Betriebsunterbrechung </a:t>
            </a:r>
          </a:p>
          <a:p>
            <a:pPr marL="342900" indent="-342900">
              <a:buFont typeface="Symbol" panose="05050102010706020507" pitchFamily="18" charset="2"/>
              <a:buChar char="-"/>
            </a:pPr>
            <a:r>
              <a:rPr lang="de-DE" dirty="0"/>
              <a:t>Erste Systemtests in der Logistik nach 14 Tagen </a:t>
            </a:r>
          </a:p>
          <a:p>
            <a:pPr marL="342900" indent="-342900">
              <a:buFont typeface="Symbol" panose="05050102010706020507" pitchFamily="18" charset="2"/>
              <a:buChar char="-"/>
            </a:pPr>
            <a:r>
              <a:rPr lang="de-DE" dirty="0"/>
              <a:t>Kommunikation per E-Mail und Telefon nach 16 Tagen </a:t>
            </a:r>
          </a:p>
          <a:p>
            <a:pPr marL="342900" indent="-342900">
              <a:buFont typeface="Symbol" panose="05050102010706020507" pitchFamily="18" charset="2"/>
              <a:buChar char="-"/>
            </a:pPr>
            <a:r>
              <a:rPr lang="de-DE" dirty="0"/>
              <a:t>Neuaufbau der IT-Systeme und der Server-Struktur </a:t>
            </a:r>
          </a:p>
          <a:p>
            <a:pPr marL="342900" indent="-342900">
              <a:buFont typeface="Symbol" panose="05050102010706020507" pitchFamily="18" charset="2"/>
              <a:buChar char="-"/>
            </a:pPr>
            <a:endParaRPr lang="de-DE" dirty="0"/>
          </a:p>
          <a:p>
            <a:pPr marL="342900" indent="-342900">
              <a:buFont typeface="Symbol" panose="05050102010706020507" pitchFamily="18" charset="2"/>
              <a:buChar char="-"/>
            </a:pPr>
            <a:r>
              <a:rPr lang="de-DE" dirty="0"/>
              <a:t>Schaden: 4.200.000 EUR </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11876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998B259E-4DEA-4FD6-87D0-194191BA28C3}"/>
              </a:ext>
            </a:extLst>
          </p:cNvPr>
          <p:cNvSpPr>
            <a:spLocks noGrp="1"/>
          </p:cNvSpPr>
          <p:nvPr>
            <p:ph type="body" sz="quarter" idx="10"/>
          </p:nvPr>
        </p:nvSpPr>
        <p:spPr/>
        <p:txBody>
          <a:bodyPr/>
          <a:lstStyle/>
          <a:p>
            <a:r>
              <a:rPr lang="de-DE" dirty="0"/>
              <a:t>Ransomware-Angriff auf ein Bauunternehmen </a:t>
            </a:r>
            <a:endParaRPr lang="de-DE" sz="2400" dirty="0"/>
          </a:p>
        </p:txBody>
      </p:sp>
      <p:sp>
        <p:nvSpPr>
          <p:cNvPr id="3" name="Textplatzhalter 2">
            <a:extLst>
              <a:ext uri="{FF2B5EF4-FFF2-40B4-BE49-F238E27FC236}">
                <a16:creationId xmlns:a16="http://schemas.microsoft.com/office/drawing/2014/main" id="{1FE15A86-602F-4447-A67E-A676C7324390}"/>
              </a:ext>
            </a:extLst>
          </p:cNvPr>
          <p:cNvSpPr>
            <a:spLocks noGrp="1"/>
          </p:cNvSpPr>
          <p:nvPr>
            <p:ph type="body" sz="half" idx="2"/>
          </p:nvPr>
        </p:nvSpPr>
        <p:spPr/>
        <p:txBody>
          <a:bodyPr/>
          <a:lstStyle/>
          <a:p>
            <a:endParaRPr lang="de-DE" dirty="0"/>
          </a:p>
        </p:txBody>
      </p:sp>
      <p:sp>
        <p:nvSpPr>
          <p:cNvPr id="12" name="Titel 11"/>
          <p:cNvSpPr>
            <a:spLocks noGrp="1"/>
          </p:cNvSpPr>
          <p:nvPr>
            <p:ph type="title"/>
          </p:nvPr>
        </p:nvSpPr>
        <p:spPr/>
        <p:txBody>
          <a:bodyPr/>
          <a:lstStyle/>
          <a:p>
            <a:r>
              <a:rPr lang="de-DE" dirty="0"/>
              <a:t>Cyber-Risiko für </a:t>
            </a:r>
            <a:r>
              <a:rPr lang="de-DE" dirty="0" err="1"/>
              <a:t>geschäftsführer</a:t>
            </a:r>
            <a:endParaRPr lang="de-DE" dirty="0"/>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elle 5">
            <a:extLst>
              <a:ext uri="{FF2B5EF4-FFF2-40B4-BE49-F238E27FC236}">
                <a16:creationId xmlns:a16="http://schemas.microsoft.com/office/drawing/2014/main" id="{2ABD8D5D-10BA-400B-8190-22C465EC1CC2}"/>
              </a:ext>
            </a:extLst>
          </p:cNvPr>
          <p:cNvGraphicFramePr>
            <a:graphicFrameLocks noGrp="1"/>
          </p:cNvGraphicFramePr>
          <p:nvPr/>
        </p:nvGraphicFramePr>
        <p:xfrm>
          <a:off x="364220" y="2237521"/>
          <a:ext cx="11343217" cy="4250742"/>
        </p:xfrm>
        <a:graphic>
          <a:graphicData uri="http://schemas.openxmlformats.org/drawingml/2006/table">
            <a:tbl>
              <a:tblPr firstRow="1" bandRow="1">
                <a:tableStyleId>{5C22544A-7EE6-4342-B048-85BDC9FD1C3A}</a:tableStyleId>
              </a:tblPr>
              <a:tblGrid>
                <a:gridCol w="5774187">
                  <a:extLst>
                    <a:ext uri="{9D8B030D-6E8A-4147-A177-3AD203B41FA5}">
                      <a16:colId xmlns:a16="http://schemas.microsoft.com/office/drawing/2014/main" val="2088444070"/>
                    </a:ext>
                  </a:extLst>
                </a:gridCol>
                <a:gridCol w="5569030">
                  <a:extLst>
                    <a:ext uri="{9D8B030D-6E8A-4147-A177-3AD203B41FA5}">
                      <a16:colId xmlns:a16="http://schemas.microsoft.com/office/drawing/2014/main" val="619276904"/>
                    </a:ext>
                  </a:extLst>
                </a:gridCol>
              </a:tblGrid>
              <a:tr h="683174">
                <a:tc>
                  <a:txBody>
                    <a:bodyPr/>
                    <a:lstStyle/>
                    <a:p>
                      <a:r>
                        <a:rPr lang="de-DE" b="0" dirty="0"/>
                        <a:t>Allgemeine Pflichten der Geschäftsführung</a:t>
                      </a:r>
                    </a:p>
                  </a:txBody>
                  <a:tcPr>
                    <a:solidFill>
                      <a:srgbClr val="002060"/>
                    </a:solidFill>
                  </a:tcPr>
                </a:tc>
                <a:tc>
                  <a:txBody>
                    <a:bodyPr/>
                    <a:lstStyle/>
                    <a:p>
                      <a:r>
                        <a:rPr lang="de-DE" b="0" dirty="0"/>
                        <a:t>Spezielle</a:t>
                      </a:r>
                      <a:r>
                        <a:rPr lang="de-DE" dirty="0"/>
                        <a:t> </a:t>
                      </a:r>
                      <a:r>
                        <a:rPr lang="de-DE" b="0" dirty="0"/>
                        <a:t>Pflichten zur Risikobewertung und zum Risikotransfer (Versicherung) </a:t>
                      </a:r>
                    </a:p>
                  </a:txBody>
                  <a:tcPr>
                    <a:solidFill>
                      <a:srgbClr val="002060"/>
                    </a:solidFill>
                  </a:tcPr>
                </a:tc>
                <a:extLst>
                  <a:ext uri="{0D108BD9-81ED-4DB2-BD59-A6C34878D82A}">
                    <a16:rowId xmlns:a16="http://schemas.microsoft.com/office/drawing/2014/main" val="3960289631"/>
                  </a:ext>
                </a:extLst>
              </a:tr>
              <a:tr h="412671">
                <a:tc>
                  <a:txBody>
                    <a:bodyPr/>
                    <a:lstStyle/>
                    <a:p>
                      <a:r>
                        <a:rPr lang="de-DE" b="0" dirty="0">
                          <a:solidFill>
                            <a:srgbClr val="FF0000"/>
                          </a:solidFill>
                        </a:rPr>
                        <a:t>Sorgfaltspflicht</a:t>
                      </a:r>
                      <a:r>
                        <a:rPr lang="de-DE" b="0" dirty="0"/>
                        <a:t> (Organisation, Auswahl, Überwachung)</a:t>
                      </a:r>
                    </a:p>
                  </a:txBody>
                  <a:tcPr/>
                </a:tc>
                <a:tc>
                  <a:txBody>
                    <a:bodyPr/>
                    <a:lstStyle/>
                    <a:p>
                      <a:r>
                        <a:rPr lang="de-DE" b="0" dirty="0">
                          <a:solidFill>
                            <a:srgbClr val="FF0000"/>
                          </a:solidFill>
                        </a:rPr>
                        <a:t>Risikomanagementsystem implementieren</a:t>
                      </a:r>
                    </a:p>
                  </a:txBody>
                  <a:tcPr/>
                </a:tc>
                <a:extLst>
                  <a:ext uri="{0D108BD9-81ED-4DB2-BD59-A6C34878D82A}">
                    <a16:rowId xmlns:a16="http://schemas.microsoft.com/office/drawing/2014/main" val="2250460085"/>
                  </a:ext>
                </a:extLst>
              </a:tr>
              <a:tr h="208940">
                <a:tc>
                  <a:txBody>
                    <a:bodyPr/>
                    <a:lstStyle/>
                    <a:p>
                      <a:r>
                        <a:rPr lang="de-DE" b="0" dirty="0"/>
                        <a:t>Pflicht zur ordnungsgemäßen Buchführung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Regelmäßige Risikoanalysen durchführen</a:t>
                      </a:r>
                    </a:p>
                  </a:txBody>
                  <a:tcPr/>
                </a:tc>
                <a:extLst>
                  <a:ext uri="{0D108BD9-81ED-4DB2-BD59-A6C34878D82A}">
                    <a16:rowId xmlns:a16="http://schemas.microsoft.com/office/drawing/2014/main" val="735657804"/>
                  </a:ext>
                </a:extLst>
              </a:tr>
              <a:tr h="403747">
                <a:tc>
                  <a:txBody>
                    <a:bodyPr/>
                    <a:lstStyle/>
                    <a:p>
                      <a:r>
                        <a:rPr lang="de-DE" b="0" dirty="0">
                          <a:solidFill>
                            <a:schemeClr val="tx1"/>
                          </a:solidFill>
                        </a:rPr>
                        <a:t>Insolvenzrechtliche Pflichten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Dokumentation und Berichterstattung</a:t>
                      </a:r>
                    </a:p>
                  </a:txBody>
                  <a:tcPr/>
                </a:tc>
                <a:extLst>
                  <a:ext uri="{0D108BD9-81ED-4DB2-BD59-A6C34878D82A}">
                    <a16:rowId xmlns:a16="http://schemas.microsoft.com/office/drawing/2014/main" val="349709317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Steuerliche 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Passende Versicherungen abschließen</a:t>
                      </a:r>
                    </a:p>
                  </a:txBody>
                  <a:tcPr/>
                </a:tc>
                <a:extLst>
                  <a:ext uri="{0D108BD9-81ED-4DB2-BD59-A6C34878D82A}">
                    <a16:rowId xmlns:a16="http://schemas.microsoft.com/office/drawing/2014/main" val="1197029474"/>
                  </a:ext>
                </a:extLst>
              </a:tr>
              <a:tr h="421420">
                <a:tc>
                  <a:txBody>
                    <a:bodyPr/>
                    <a:lstStyle/>
                    <a:p>
                      <a:r>
                        <a:rPr lang="de-DE" b="0" dirty="0"/>
                        <a:t>Sozialversicherungsbeiträge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Versicherungsbedarf regelmäßig überprüfen</a:t>
                      </a:r>
                    </a:p>
                  </a:txBody>
                  <a:tcPr/>
                </a:tc>
                <a:extLst>
                  <a:ext uri="{0D108BD9-81ED-4DB2-BD59-A6C34878D82A}">
                    <a16:rowId xmlns:a16="http://schemas.microsoft.com/office/drawing/2014/main" val="239888323"/>
                  </a:ext>
                </a:extLst>
              </a:tr>
              <a:tr h="389613">
                <a:tc>
                  <a:txBody>
                    <a:bodyPr/>
                    <a:lstStyle/>
                    <a:p>
                      <a:r>
                        <a:rPr lang="de-DE" b="0" dirty="0">
                          <a:solidFill>
                            <a:schemeClr val="tx1"/>
                          </a:solidFill>
                        </a:rPr>
                        <a:t>Gesetzliche und vertragliche 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Prämienzahlungen sicherstellen</a:t>
                      </a:r>
                    </a:p>
                  </a:txBody>
                  <a:tcPr/>
                </a:tc>
                <a:extLst>
                  <a:ext uri="{0D108BD9-81ED-4DB2-BD59-A6C34878D82A}">
                    <a16:rowId xmlns:a16="http://schemas.microsoft.com/office/drawing/2014/main" val="1919488582"/>
                  </a:ext>
                </a:extLst>
              </a:tr>
              <a:tr h="397565">
                <a:tc>
                  <a:txBody>
                    <a:bodyPr/>
                    <a:lstStyle/>
                    <a:p>
                      <a:r>
                        <a:rPr lang="de-DE" b="0" dirty="0"/>
                        <a:t>Informations- und Berichtspflichten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Schadensfälle melden</a:t>
                      </a:r>
                    </a:p>
                  </a:txBody>
                  <a:tcPr/>
                </a:tc>
                <a:extLst>
                  <a:ext uri="{0D108BD9-81ED-4DB2-BD59-A6C34878D82A}">
                    <a16:rowId xmlns:a16="http://schemas.microsoft.com/office/drawing/2014/main" val="1941948099"/>
                  </a:ext>
                </a:extLst>
              </a:tr>
              <a:tr h="381662">
                <a:tc>
                  <a:txBody>
                    <a:bodyPr/>
                    <a:lstStyle/>
                    <a:p>
                      <a:r>
                        <a:rPr lang="de-DE" b="0" dirty="0"/>
                        <a:t>Geschäftsführungspflichten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chemeClr val="tx1"/>
                          </a:solidFill>
                        </a:rPr>
                        <a:t>Compliance mit gesetzlichen Vorgaben</a:t>
                      </a:r>
                    </a:p>
                  </a:txBody>
                  <a:tcPr/>
                </a:tc>
                <a:extLst>
                  <a:ext uri="{0D108BD9-81ED-4DB2-BD59-A6C34878D82A}">
                    <a16:rowId xmlns:a16="http://schemas.microsoft.com/office/drawing/2014/main" val="3873262240"/>
                  </a:ext>
                </a:extLst>
              </a:tr>
              <a:tr h="4293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solidFill>
                            <a:srgbClr val="FF0000"/>
                          </a:solidFill>
                        </a:rPr>
                        <a:t>Schulung und Sensibilisierung</a:t>
                      </a:r>
                    </a:p>
                  </a:txBody>
                  <a:tcPr/>
                </a:tc>
                <a:extLst>
                  <a:ext uri="{0D108BD9-81ED-4DB2-BD59-A6C34878D82A}">
                    <a16:rowId xmlns:a16="http://schemas.microsoft.com/office/drawing/2014/main" val="3980376770"/>
                  </a:ext>
                </a:extLst>
              </a:tr>
            </a:tbl>
          </a:graphicData>
        </a:graphic>
      </p:graphicFrame>
    </p:spTree>
    <p:extLst>
      <p:ext uri="{BB962C8B-B14F-4D97-AF65-F5344CB8AC3E}">
        <p14:creationId xmlns:p14="http://schemas.microsoft.com/office/powerpoint/2010/main" val="39130702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a:t>Ransomware-Angriff auf ein Bauunternehmen </a:t>
            </a:r>
            <a:endParaRPr lang="de-DE" sz="2400" dirty="0"/>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endParaRPr lang="de-DE" dirty="0"/>
          </a:p>
          <a:p>
            <a:endParaRPr lang="de-DE" dirty="0"/>
          </a:p>
        </p:txBody>
      </p:sp>
      <p:sp>
        <p:nvSpPr>
          <p:cNvPr id="12" name="Titel 11"/>
          <p:cNvSpPr>
            <a:spLocks noGrp="1"/>
          </p:cNvSpPr>
          <p:nvPr>
            <p:ph type="title"/>
          </p:nvPr>
        </p:nvSpPr>
        <p:spPr/>
        <p:txBody>
          <a:bodyPr/>
          <a:lstStyle/>
          <a:p>
            <a:r>
              <a:rPr lang="de-DE" dirty="0"/>
              <a:t>Welche </a:t>
            </a:r>
            <a:r>
              <a:rPr lang="de-DE" dirty="0" err="1"/>
              <a:t>zusatzleistungen</a:t>
            </a:r>
            <a:r>
              <a:rPr lang="de-DE" dirty="0"/>
              <a:t> hätten hier geholfen?</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Tabelle 8">
            <a:extLst>
              <a:ext uri="{FF2B5EF4-FFF2-40B4-BE49-F238E27FC236}">
                <a16:creationId xmlns:a16="http://schemas.microsoft.com/office/drawing/2014/main" id="{5AF1ED63-1755-4174-9AB4-295A69FBCB9B}"/>
              </a:ext>
            </a:extLst>
          </p:cNvPr>
          <p:cNvGraphicFramePr>
            <a:graphicFrameLocks noGrp="1"/>
          </p:cNvGraphicFramePr>
          <p:nvPr>
            <p:extLst>
              <p:ext uri="{D42A27DB-BD31-4B8C-83A1-F6EECF244321}">
                <p14:modId xmlns:p14="http://schemas.microsoft.com/office/powerpoint/2010/main" val="1521966943"/>
              </p:ext>
            </p:extLst>
          </p:nvPr>
        </p:nvGraphicFramePr>
        <p:xfrm>
          <a:off x="364583" y="2316480"/>
          <a:ext cx="11299980" cy="4139980"/>
        </p:xfrm>
        <a:graphic>
          <a:graphicData uri="http://schemas.openxmlformats.org/drawingml/2006/table">
            <a:tbl>
              <a:tblPr firstRow="1" bandRow="1">
                <a:tableStyleId>{5C22544A-7EE6-4342-B048-85BDC9FD1C3A}</a:tableStyleId>
              </a:tblPr>
              <a:tblGrid>
                <a:gridCol w="11299980">
                  <a:extLst>
                    <a:ext uri="{9D8B030D-6E8A-4147-A177-3AD203B41FA5}">
                      <a16:colId xmlns:a16="http://schemas.microsoft.com/office/drawing/2014/main" val="3095667163"/>
                    </a:ext>
                  </a:extLst>
                </a:gridCol>
              </a:tblGrid>
              <a:tr h="528320">
                <a:tc>
                  <a:txBody>
                    <a:bodyPr/>
                    <a:lstStyle/>
                    <a:p>
                      <a:r>
                        <a:rPr lang="de-DE" dirty="0" err="1"/>
                        <a:t>Cyber</a:t>
                      </a:r>
                      <a:r>
                        <a:rPr lang="de-DE" dirty="0"/>
                        <a:t> Präventionsmaßnahmen</a:t>
                      </a:r>
                    </a:p>
                  </a:txBody>
                  <a:tcPr>
                    <a:solidFill>
                      <a:srgbClr val="002060"/>
                    </a:solidFill>
                  </a:tcPr>
                </a:tc>
                <a:extLst>
                  <a:ext uri="{0D108BD9-81ED-4DB2-BD59-A6C34878D82A}">
                    <a16:rowId xmlns:a16="http://schemas.microsoft.com/office/drawing/2014/main" val="3083530607"/>
                  </a:ext>
                </a:extLst>
              </a:tr>
              <a:tr h="383430">
                <a:tc>
                  <a:txBody>
                    <a:bodyPr/>
                    <a:lstStyle/>
                    <a:p>
                      <a:r>
                        <a:rPr lang="de-DE" dirty="0">
                          <a:solidFill>
                            <a:srgbClr val="00B050"/>
                          </a:solidFill>
                        </a:rPr>
                        <a:t>Sicherheits-Check &amp; regelmäßiger Risikoscan-Bericht: Überblick über das Sicherheitsrisiko</a:t>
                      </a:r>
                    </a:p>
                  </a:txBody>
                  <a:tcPr/>
                </a:tc>
                <a:extLst>
                  <a:ext uri="{0D108BD9-81ED-4DB2-BD59-A6C34878D82A}">
                    <a16:rowId xmlns:a16="http://schemas.microsoft.com/office/drawing/2014/main" val="3025427089"/>
                  </a:ext>
                </a:extLst>
              </a:tr>
              <a:tr h="389613">
                <a:tc>
                  <a:txBody>
                    <a:bodyPr/>
                    <a:lstStyle/>
                    <a:p>
                      <a:r>
                        <a:rPr lang="de-DE" dirty="0">
                          <a:solidFill>
                            <a:srgbClr val="AAA295"/>
                          </a:solidFill>
                        </a:rPr>
                        <a:t>Alarmierung bei Sicherheitslücken: Schwachstellen rechtzeitig schließen</a:t>
                      </a:r>
                    </a:p>
                  </a:txBody>
                  <a:tcPr/>
                </a:tc>
                <a:extLst>
                  <a:ext uri="{0D108BD9-81ED-4DB2-BD59-A6C34878D82A}">
                    <a16:rowId xmlns:a16="http://schemas.microsoft.com/office/drawing/2014/main" val="1334014962"/>
                  </a:ext>
                </a:extLst>
              </a:tr>
              <a:tr h="389614">
                <a:tc>
                  <a:txBody>
                    <a:bodyPr/>
                    <a:lstStyle/>
                    <a:p>
                      <a:r>
                        <a:rPr lang="de-DE" dirty="0">
                          <a:solidFill>
                            <a:srgbClr val="00B050"/>
                          </a:solidFill>
                        </a:rPr>
                        <a:t>Schulung &amp; Training: Phishing, Awareness </a:t>
                      </a:r>
                    </a:p>
                  </a:txBody>
                  <a:tcPr/>
                </a:tc>
                <a:extLst>
                  <a:ext uri="{0D108BD9-81ED-4DB2-BD59-A6C34878D82A}">
                    <a16:rowId xmlns:a16="http://schemas.microsoft.com/office/drawing/2014/main" val="3916062328"/>
                  </a:ext>
                </a:extLst>
              </a:tr>
              <a:tr h="3816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IT-Krisenplan: im Notfall die richtigen Schritte einleiten</a:t>
                      </a:r>
                    </a:p>
                  </a:txBody>
                  <a:tcPr/>
                </a:tc>
                <a:extLst>
                  <a:ext uri="{0D108BD9-81ED-4DB2-BD59-A6C34878D82A}">
                    <a16:rowId xmlns:a16="http://schemas.microsoft.com/office/drawing/2014/main" val="1933021686"/>
                  </a:ext>
                </a:extLst>
              </a:tr>
              <a:tr h="413468">
                <a:tc>
                  <a:txBody>
                    <a:bodyPr/>
                    <a:lstStyle/>
                    <a:p>
                      <a:r>
                        <a:rPr lang="de-DE" dirty="0">
                          <a:solidFill>
                            <a:srgbClr val="AAA295"/>
                          </a:solidFill>
                        </a:rPr>
                        <a:t>IT-Richtlinien: Passwortsicherheit,  Vertraulichkeit (Datenschutz), Gruppenrichtlinien für </a:t>
                      </a:r>
                      <a:r>
                        <a:rPr lang="de-DE" dirty="0" err="1">
                          <a:solidFill>
                            <a:srgbClr val="AAA295"/>
                          </a:solidFill>
                        </a:rPr>
                        <a:t>Active</a:t>
                      </a:r>
                      <a:r>
                        <a:rPr lang="de-DE" dirty="0">
                          <a:solidFill>
                            <a:srgbClr val="AAA295"/>
                          </a:solidFill>
                        </a:rPr>
                        <a:t> Directory </a:t>
                      </a:r>
                    </a:p>
                  </a:txBody>
                  <a:tcPr/>
                </a:tc>
                <a:extLst>
                  <a:ext uri="{0D108BD9-81ED-4DB2-BD59-A6C34878D82A}">
                    <a16:rowId xmlns:a16="http://schemas.microsoft.com/office/drawing/2014/main" val="2242363180"/>
                  </a:ext>
                </a:extLst>
              </a:tr>
              <a:tr h="413468">
                <a:tc>
                  <a:txBody>
                    <a:bodyPr/>
                    <a:lstStyle/>
                    <a:p>
                      <a:r>
                        <a:rPr lang="de-DE" dirty="0">
                          <a:solidFill>
                            <a:srgbClr val="00B050"/>
                          </a:solidFill>
                        </a:rPr>
                        <a:t>Notfall-Hotline 24/7/365, Krisenmanagement, </a:t>
                      </a:r>
                      <a:r>
                        <a:rPr lang="de-DE" dirty="0">
                          <a:solidFill>
                            <a:srgbClr val="AAA295"/>
                          </a:solidFill>
                        </a:rPr>
                        <a:t>IT-Forensik</a:t>
                      </a:r>
                    </a:p>
                  </a:txBody>
                  <a:tcPr/>
                </a:tc>
                <a:extLst>
                  <a:ext uri="{0D108BD9-81ED-4DB2-BD59-A6C34878D82A}">
                    <a16:rowId xmlns:a16="http://schemas.microsoft.com/office/drawing/2014/main" val="2307946132"/>
                  </a:ext>
                </a:extLst>
              </a:tr>
              <a:tr h="413468">
                <a:tc>
                  <a:txBody>
                    <a:bodyPr/>
                    <a:lstStyle/>
                    <a:p>
                      <a:r>
                        <a:rPr lang="de-DE" dirty="0">
                          <a:solidFill>
                            <a:srgbClr val="00B050"/>
                          </a:solidFill>
                        </a:rPr>
                        <a:t>Cyber-Partnernetzwerk</a:t>
                      </a:r>
                      <a:r>
                        <a:rPr lang="de-DE" dirty="0"/>
                        <a:t>: </a:t>
                      </a:r>
                      <a:r>
                        <a:rPr lang="de-DE" dirty="0">
                          <a:solidFill>
                            <a:srgbClr val="AAA295"/>
                          </a:solidFill>
                        </a:rPr>
                        <a:t>Forensik, Krisenmanagement,</a:t>
                      </a:r>
                      <a:r>
                        <a:rPr lang="de-DE" dirty="0"/>
                        <a:t> </a:t>
                      </a:r>
                      <a:r>
                        <a:rPr lang="de-DE" dirty="0">
                          <a:solidFill>
                            <a:srgbClr val="00B050"/>
                          </a:solidFill>
                        </a:rPr>
                        <a:t>PR-Profis, Erpressungsexperten </a:t>
                      </a:r>
                    </a:p>
                  </a:txBody>
                  <a:tcPr/>
                </a:tc>
                <a:extLst>
                  <a:ext uri="{0D108BD9-81ED-4DB2-BD59-A6C34878D82A}">
                    <a16:rowId xmlns:a16="http://schemas.microsoft.com/office/drawing/2014/main" val="1587350438"/>
                  </a:ext>
                </a:extLst>
              </a:tr>
              <a:tr h="413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chemeClr val="bg2">
                              <a:lumMod val="75000"/>
                            </a:schemeClr>
                          </a:solidFill>
                        </a:rPr>
                        <a:t>Cyber-Partnernetzwerk: Rechtsberatung, Datenschutz-Kundeninformation</a:t>
                      </a:r>
                    </a:p>
                  </a:txBody>
                  <a:tcPr/>
                </a:tc>
                <a:extLst>
                  <a:ext uri="{0D108BD9-81ED-4DB2-BD59-A6C34878D82A}">
                    <a16:rowId xmlns:a16="http://schemas.microsoft.com/office/drawing/2014/main" val="3913488237"/>
                  </a:ext>
                </a:extLst>
              </a:tr>
              <a:tr h="413468">
                <a:tc>
                  <a:txBody>
                    <a:bodyPr/>
                    <a:lstStyle/>
                    <a:p>
                      <a:r>
                        <a:rPr lang="de-DE" b="0" dirty="0">
                          <a:solidFill>
                            <a:schemeClr val="bg2">
                              <a:lumMod val="75000"/>
                            </a:schemeClr>
                          </a:solidFill>
                        </a:rPr>
                        <a:t>Zertifizierung nach DIN SPEC 27076</a:t>
                      </a:r>
                    </a:p>
                  </a:txBody>
                  <a:tcPr/>
                </a:tc>
                <a:extLst>
                  <a:ext uri="{0D108BD9-81ED-4DB2-BD59-A6C34878D82A}">
                    <a16:rowId xmlns:a16="http://schemas.microsoft.com/office/drawing/2014/main" val="2611459921"/>
                  </a:ext>
                </a:extLst>
              </a:tr>
            </a:tbl>
          </a:graphicData>
        </a:graphic>
      </p:graphicFrame>
    </p:spTree>
    <p:extLst>
      <p:ext uri="{BB962C8B-B14F-4D97-AF65-F5344CB8AC3E}">
        <p14:creationId xmlns:p14="http://schemas.microsoft.com/office/powerpoint/2010/main" val="41462226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461712C-D544-46A9-BFB3-9E4CE34455AE}"/>
              </a:ext>
            </a:extLst>
          </p:cNvPr>
          <p:cNvSpPr>
            <a:spLocks noGrp="1"/>
          </p:cNvSpPr>
          <p:nvPr>
            <p:ph type="body" sz="quarter" idx="10"/>
          </p:nvPr>
        </p:nvSpPr>
        <p:spPr/>
        <p:txBody>
          <a:bodyPr/>
          <a:lstStyle/>
          <a:p>
            <a:r>
              <a:rPr lang="de-DE" dirty="0"/>
              <a:t>Ransomware-Angriff auf ein Bauunternehmen </a:t>
            </a:r>
            <a:endParaRPr lang="de-DE" sz="2400" dirty="0"/>
          </a:p>
        </p:txBody>
      </p:sp>
      <p:sp>
        <p:nvSpPr>
          <p:cNvPr id="4" name="Textplatzhalter 3">
            <a:extLst>
              <a:ext uri="{FF2B5EF4-FFF2-40B4-BE49-F238E27FC236}">
                <a16:creationId xmlns:a16="http://schemas.microsoft.com/office/drawing/2014/main" id="{673F693D-CA99-4995-89CC-ACC6F7125FB1}"/>
              </a:ext>
            </a:extLst>
          </p:cNvPr>
          <p:cNvSpPr>
            <a:spLocks noGrp="1"/>
          </p:cNvSpPr>
          <p:nvPr>
            <p:ph type="body" sz="half" idx="2"/>
          </p:nvPr>
        </p:nvSpPr>
        <p:spPr/>
        <p:txBody>
          <a:bodyPr/>
          <a:lstStyle/>
          <a:p>
            <a:endParaRPr lang="de-DE" dirty="0"/>
          </a:p>
          <a:p>
            <a:endParaRPr lang="de-DE" dirty="0"/>
          </a:p>
        </p:txBody>
      </p:sp>
      <p:sp>
        <p:nvSpPr>
          <p:cNvPr id="12" name="Titel 11"/>
          <p:cNvSpPr>
            <a:spLocks noGrp="1"/>
          </p:cNvSpPr>
          <p:nvPr>
            <p:ph type="title"/>
          </p:nvPr>
        </p:nvSpPr>
        <p:spPr/>
        <p:txBody>
          <a:bodyPr/>
          <a:lstStyle/>
          <a:p>
            <a:r>
              <a:rPr lang="de-DE" dirty="0"/>
              <a:t>Was hätten die Versicherungen abgedeckt?</a:t>
            </a:r>
          </a:p>
        </p:txBody>
      </p:sp>
      <p:graphicFrame>
        <p:nvGraphicFramePr>
          <p:cNvPr id="2" name="Diagramm 1">
            <a:extLst>
              <a:ext uri="{FF2B5EF4-FFF2-40B4-BE49-F238E27FC236}">
                <a16:creationId xmlns:a16="http://schemas.microsoft.com/office/drawing/2014/main" id="{00245F5D-94DB-466F-BAB6-FF16751EA592}"/>
              </a:ext>
            </a:extLst>
          </p:cNvPr>
          <p:cNvGraphicFramePr/>
          <p:nvPr/>
        </p:nvGraphicFramePr>
        <p:xfrm>
          <a:off x="9501809" y="1431236"/>
          <a:ext cx="2325970" cy="858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Tabelle 8">
            <a:extLst>
              <a:ext uri="{FF2B5EF4-FFF2-40B4-BE49-F238E27FC236}">
                <a16:creationId xmlns:a16="http://schemas.microsoft.com/office/drawing/2014/main" id="{5AF1ED63-1755-4174-9AB4-295A69FBCB9B}"/>
              </a:ext>
            </a:extLst>
          </p:cNvPr>
          <p:cNvGraphicFramePr>
            <a:graphicFrameLocks noGrp="1"/>
          </p:cNvGraphicFramePr>
          <p:nvPr/>
        </p:nvGraphicFramePr>
        <p:xfrm>
          <a:off x="364583" y="2316480"/>
          <a:ext cx="11458060" cy="4480560"/>
        </p:xfrm>
        <a:graphic>
          <a:graphicData uri="http://schemas.openxmlformats.org/drawingml/2006/table">
            <a:tbl>
              <a:tblPr firstRow="1" bandRow="1">
                <a:tableStyleId>{5C22544A-7EE6-4342-B048-85BDC9FD1C3A}</a:tableStyleId>
              </a:tblPr>
              <a:tblGrid>
                <a:gridCol w="2864515">
                  <a:extLst>
                    <a:ext uri="{9D8B030D-6E8A-4147-A177-3AD203B41FA5}">
                      <a16:colId xmlns:a16="http://schemas.microsoft.com/office/drawing/2014/main" val="3095667163"/>
                    </a:ext>
                  </a:extLst>
                </a:gridCol>
                <a:gridCol w="2864515">
                  <a:extLst>
                    <a:ext uri="{9D8B030D-6E8A-4147-A177-3AD203B41FA5}">
                      <a16:colId xmlns:a16="http://schemas.microsoft.com/office/drawing/2014/main" val="2377327062"/>
                    </a:ext>
                  </a:extLst>
                </a:gridCol>
                <a:gridCol w="2864515">
                  <a:extLst>
                    <a:ext uri="{9D8B030D-6E8A-4147-A177-3AD203B41FA5}">
                      <a16:colId xmlns:a16="http://schemas.microsoft.com/office/drawing/2014/main" val="2675071999"/>
                    </a:ext>
                  </a:extLst>
                </a:gridCol>
                <a:gridCol w="2864515">
                  <a:extLst>
                    <a:ext uri="{9D8B030D-6E8A-4147-A177-3AD203B41FA5}">
                      <a16:colId xmlns:a16="http://schemas.microsoft.com/office/drawing/2014/main" val="3945701997"/>
                    </a:ext>
                  </a:extLst>
                </a:gridCol>
              </a:tblGrid>
              <a:tr h="528320">
                <a:tc>
                  <a:txBody>
                    <a:bodyPr/>
                    <a:lstStyle/>
                    <a:p>
                      <a:r>
                        <a:rPr lang="de-DE" dirty="0" err="1"/>
                        <a:t>Cyber</a:t>
                      </a:r>
                      <a:endParaRPr lang="de-DE" dirty="0"/>
                    </a:p>
                  </a:txBody>
                  <a:tcPr>
                    <a:solidFill>
                      <a:srgbClr val="002060"/>
                    </a:solidFill>
                  </a:tcPr>
                </a:tc>
                <a:tc>
                  <a:txBody>
                    <a:bodyPr/>
                    <a:lstStyle/>
                    <a:p>
                      <a:r>
                        <a:rPr lang="de-DE" dirty="0"/>
                        <a:t>Vertrauensschaden</a:t>
                      </a:r>
                    </a:p>
                  </a:txBody>
                  <a:tcPr>
                    <a:solidFill>
                      <a:srgbClr val="002060"/>
                    </a:solidFill>
                  </a:tcPr>
                </a:tc>
                <a:tc>
                  <a:txBody>
                    <a:bodyPr/>
                    <a:lstStyle/>
                    <a:p>
                      <a:r>
                        <a:rPr lang="de-DE" dirty="0"/>
                        <a:t>Spezial-Straf-RS (1)</a:t>
                      </a:r>
                    </a:p>
                    <a:p>
                      <a:r>
                        <a:rPr lang="de-DE" dirty="0"/>
                        <a:t>Manager-RS (2)</a:t>
                      </a:r>
                    </a:p>
                  </a:txBody>
                  <a:tcPr>
                    <a:solidFill>
                      <a:srgbClr val="002060"/>
                    </a:solidFill>
                  </a:tcPr>
                </a:tc>
                <a:tc>
                  <a:txBody>
                    <a:bodyPr/>
                    <a:lstStyle/>
                    <a:p>
                      <a:r>
                        <a:rPr lang="de-DE" dirty="0"/>
                        <a:t>D&amp;O</a:t>
                      </a:r>
                    </a:p>
                  </a:txBody>
                  <a:tcPr>
                    <a:solidFill>
                      <a:srgbClr val="002060"/>
                    </a:solidFill>
                  </a:tcPr>
                </a:tc>
                <a:extLst>
                  <a:ext uri="{0D108BD9-81ED-4DB2-BD59-A6C34878D82A}">
                    <a16:rowId xmlns:a16="http://schemas.microsoft.com/office/drawing/2014/main" val="3083530607"/>
                  </a:ext>
                </a:extLst>
              </a:tr>
              <a:tr h="528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dirty="0">
                          <a:solidFill>
                            <a:srgbClr val="00B050"/>
                          </a:solidFill>
                          <a:latin typeface="RobotoCondensed-Light"/>
                        </a:rPr>
                        <a:t>24/7/365 erreichbare Notfall-Profi-Hotline</a:t>
                      </a:r>
                    </a:p>
                  </a:txBody>
                  <a:tcPr/>
                </a:tc>
                <a:tc>
                  <a:txBody>
                    <a:bodyPr/>
                    <a:lstStyle/>
                    <a:p>
                      <a:pPr>
                        <a:buFont typeface="Wingdings" panose="05000000000000000000" pitchFamily="2" charset="2"/>
                        <a:buNone/>
                      </a:pPr>
                      <a:r>
                        <a:rPr lang="de-DE" dirty="0">
                          <a:solidFill>
                            <a:srgbClr val="AAA295"/>
                          </a:solidFill>
                        </a:rPr>
                        <a:t>Verrat von Geschäfts- und Betriebsgeheimnissen </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Schadenersatz für  Managementfehler</a:t>
                      </a:r>
                    </a:p>
                  </a:txBody>
                  <a:tcPr/>
                </a:tc>
                <a:extLst>
                  <a:ext uri="{0D108BD9-81ED-4DB2-BD59-A6C34878D82A}">
                    <a16:rowId xmlns:a16="http://schemas.microsoft.com/office/drawing/2014/main" val="3025427089"/>
                  </a:ext>
                </a:extLst>
              </a:tr>
              <a:tr h="528320">
                <a:tc>
                  <a:txBody>
                    <a:bodyPr/>
                    <a:lstStyle/>
                    <a:p>
                      <a:r>
                        <a:rPr lang="de-DE" dirty="0">
                          <a:solidFill>
                            <a:srgbClr val="00B050"/>
                          </a:solidFill>
                        </a:rPr>
                        <a:t>Übernahme Kosten der Forensik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AAA295"/>
                          </a:solidFill>
                        </a:rPr>
                        <a:t>Fälschen von Zahlungsanweisungen</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334014962"/>
                  </a:ext>
                </a:extLst>
              </a:tr>
              <a:tr h="528320">
                <a:tc>
                  <a:txBody>
                    <a:bodyPr/>
                    <a:lstStyle/>
                    <a:p>
                      <a:r>
                        <a:rPr lang="de-DE" sz="1800" b="0" i="0" u="none" strike="noStrike" baseline="0" dirty="0">
                          <a:solidFill>
                            <a:srgbClr val="00B050"/>
                          </a:solidFill>
                          <a:latin typeface="RobotoCondensed-Light"/>
                        </a:rPr>
                        <a:t>Übernahme Prüfkosten zu Ansprüchen Dritter </a:t>
                      </a:r>
                      <a:endParaRPr lang="de-DE" dirty="0">
                        <a:solidFill>
                          <a:srgbClr val="00B05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AAA295"/>
                          </a:solidFill>
                        </a:rPr>
                        <a:t>Diebstahl von Geld und Vermögenswerten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B050"/>
                          </a:solidFill>
                        </a:rPr>
                        <a:t>Dienstvertrag Streitigkeiten</a:t>
                      </a:r>
                    </a:p>
                  </a:txBody>
                  <a:tcPr/>
                </a:tc>
                <a:tc>
                  <a:txBody>
                    <a:bodyPr/>
                    <a:lstStyle/>
                    <a:p>
                      <a:endParaRPr lang="de-DE" dirty="0"/>
                    </a:p>
                  </a:txBody>
                  <a:tcPr/>
                </a:tc>
                <a:extLst>
                  <a:ext uri="{0D108BD9-81ED-4DB2-BD59-A6C34878D82A}">
                    <a16:rowId xmlns:a16="http://schemas.microsoft.com/office/drawing/2014/main" val="3916062328"/>
                  </a:ext>
                </a:extLst>
              </a:tr>
              <a:tr h="528320">
                <a:tc>
                  <a:txBody>
                    <a:bodyPr/>
                    <a:lstStyle/>
                    <a:p>
                      <a:r>
                        <a:rPr lang="de-DE" dirty="0">
                          <a:solidFill>
                            <a:srgbClr val="00B050"/>
                          </a:solidFill>
                        </a:rPr>
                        <a:t>Entschädigung der BU-Kosten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AAA295"/>
                          </a:solidFill>
                        </a:rPr>
                        <a:t>Kostenübernahme Vertragsstrafen</a:t>
                      </a:r>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933021686"/>
                  </a:ext>
                </a:extLst>
              </a:tr>
              <a:tr h="528320">
                <a:tc>
                  <a:txBody>
                    <a:bodyPr/>
                    <a:lstStyle/>
                    <a:p>
                      <a:r>
                        <a:rPr lang="de-DE" dirty="0">
                          <a:solidFill>
                            <a:srgbClr val="00B050"/>
                          </a:solidFill>
                        </a:rPr>
                        <a:t>Kostenübernahme neue IT-Infrastruktur</a:t>
                      </a:r>
                    </a:p>
                  </a:txBody>
                  <a:tcPr/>
                </a:tc>
                <a:tc>
                  <a:txBody>
                    <a:bodyPr/>
                    <a:lstStyle/>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4172858616"/>
                  </a:ext>
                </a:extLst>
              </a:tr>
              <a:tr h="528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chemeClr val="bg2">
                              <a:lumMod val="75000"/>
                            </a:schemeClr>
                          </a:solidFill>
                        </a:rPr>
                        <a:t>Kosten der Information Betroffener bei Datenleck</a:t>
                      </a:r>
                    </a:p>
                  </a:txBody>
                  <a:tcPr/>
                </a:tc>
                <a:tc>
                  <a:txBody>
                    <a:bodyPr/>
                    <a:lstStyle/>
                    <a:p>
                      <a:endParaRPr lang="de-DE"/>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2632530548"/>
                  </a:ext>
                </a:extLst>
              </a:tr>
            </a:tbl>
          </a:graphicData>
        </a:graphic>
      </p:graphicFrame>
    </p:spTree>
    <p:extLst>
      <p:ext uri="{BB962C8B-B14F-4D97-AF65-F5344CB8AC3E}">
        <p14:creationId xmlns:p14="http://schemas.microsoft.com/office/powerpoint/2010/main" val="5010905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2AB4961-61B9-4674-A160-9BC47F3EB923}"/>
              </a:ext>
            </a:extLst>
          </p:cNvPr>
          <p:cNvSpPr>
            <a:spLocks noGrp="1"/>
          </p:cNvSpPr>
          <p:nvPr>
            <p:ph type="sldNum" sz="quarter" idx="4"/>
          </p:nvPr>
        </p:nvSpPr>
        <p:spPr/>
        <p:txBody>
          <a:bodyPr/>
          <a:lstStyle/>
          <a:p>
            <a:fld id="{0DB11324-E0A8-4199-978D-02885A0D0942}" type="slidenum">
              <a:rPr lang="de-DE" smtClean="0"/>
              <a:t>68</a:t>
            </a:fld>
            <a:endParaRPr lang="de-DE"/>
          </a:p>
        </p:txBody>
      </p:sp>
      <p:sp>
        <p:nvSpPr>
          <p:cNvPr id="3" name="Textplatzhalter 2">
            <a:extLst>
              <a:ext uri="{FF2B5EF4-FFF2-40B4-BE49-F238E27FC236}">
                <a16:creationId xmlns:a16="http://schemas.microsoft.com/office/drawing/2014/main" id="{ED49A2F3-1C8E-4CC2-870E-2C8F40B1A7F9}"/>
              </a:ext>
            </a:extLst>
          </p:cNvPr>
          <p:cNvSpPr>
            <a:spLocks noGrp="1"/>
          </p:cNvSpPr>
          <p:nvPr>
            <p:ph type="body" sz="half" idx="2"/>
          </p:nvPr>
        </p:nvSpPr>
        <p:spPr/>
        <p:txBody>
          <a:bodyPr/>
          <a:lstStyle/>
          <a:p>
            <a:endParaRPr lang="de-DE" sz="4400" dirty="0"/>
          </a:p>
          <a:p>
            <a:endParaRPr lang="de-DE" sz="4400" dirty="0"/>
          </a:p>
          <a:p>
            <a:pPr algn="ctr"/>
            <a:r>
              <a:rPr lang="de-DE" sz="4400" dirty="0"/>
              <a:t>Vielen Dank für die Aufmerksamkeit</a:t>
            </a:r>
          </a:p>
        </p:txBody>
      </p:sp>
      <p:sp>
        <p:nvSpPr>
          <p:cNvPr id="4" name="Titel 3">
            <a:extLst>
              <a:ext uri="{FF2B5EF4-FFF2-40B4-BE49-F238E27FC236}">
                <a16:creationId xmlns:a16="http://schemas.microsoft.com/office/drawing/2014/main" id="{DFF51042-4D32-4797-8874-A9490893096D}"/>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1885205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2000" dirty="0"/>
              <a:t>§ 621 BGB - Kündigungsfristen bei </a:t>
            </a:r>
            <a:r>
              <a:rPr lang="de-DE" sz="2000" b="1" dirty="0"/>
              <a:t>Dienstverhältnissen</a:t>
            </a:r>
          </a:p>
          <a:p>
            <a:pPr>
              <a:spcBef>
                <a:spcPct val="20000"/>
              </a:spcBef>
              <a:defRPr/>
            </a:pPr>
            <a:endParaRPr lang="de-DE" dirty="0"/>
          </a:p>
          <a:p>
            <a:pPr>
              <a:spcBef>
                <a:spcPct val="20000"/>
              </a:spcBef>
              <a:defRPr/>
            </a:pPr>
            <a:r>
              <a:rPr lang="de-DE" sz="2000" dirty="0"/>
              <a:t>Bei einem Dienstverhältnis, das kein Arbeitsverhältnis im Sinne des § 622 ist, ist die Kündigung zulässig,</a:t>
            </a:r>
          </a:p>
          <a:p>
            <a:pPr>
              <a:spcBef>
                <a:spcPct val="20000"/>
              </a:spcBef>
              <a:defRPr/>
            </a:pPr>
            <a:endParaRPr lang="de-DE" sz="2000" dirty="0"/>
          </a:p>
          <a:p>
            <a:pPr>
              <a:spcBef>
                <a:spcPct val="20000"/>
              </a:spcBef>
              <a:defRPr/>
            </a:pPr>
            <a:r>
              <a:rPr lang="de-DE" sz="2000" dirty="0"/>
              <a:t>1. …</a:t>
            </a:r>
          </a:p>
          <a:p>
            <a:pPr>
              <a:spcBef>
                <a:spcPct val="20000"/>
              </a:spcBef>
              <a:defRPr/>
            </a:pPr>
            <a:r>
              <a:rPr lang="de-DE" sz="2000" dirty="0"/>
              <a:t>2. …</a:t>
            </a:r>
          </a:p>
          <a:p>
            <a:pPr>
              <a:spcBef>
                <a:spcPct val="20000"/>
              </a:spcBef>
              <a:defRPr/>
            </a:pPr>
            <a:endParaRPr lang="de-DE" sz="2000" dirty="0"/>
          </a:p>
          <a:p>
            <a:pPr>
              <a:spcBef>
                <a:spcPct val="20000"/>
              </a:spcBef>
              <a:defRPr/>
            </a:pPr>
            <a:r>
              <a:rPr lang="de-DE" sz="2000" dirty="0"/>
              <a:t>3. wenn die Vergütung nach Monaten bemessen ist, spätestens am 15. eines Monats für den Schluss des Kalendermonats;</a:t>
            </a:r>
          </a:p>
          <a:p>
            <a:pPr>
              <a:spcBef>
                <a:spcPct val="20000"/>
              </a:spcBef>
              <a:defRPr/>
            </a:pPr>
            <a:endParaRPr lang="de-DE" sz="2000" dirty="0"/>
          </a:p>
          <a:p>
            <a:pPr>
              <a:spcBef>
                <a:spcPct val="20000"/>
              </a:spcBef>
              <a:defRPr/>
            </a:pPr>
            <a:r>
              <a:rPr lang="de-DE" sz="2000" dirty="0"/>
              <a:t>4. …</a:t>
            </a:r>
          </a:p>
          <a:p>
            <a:pPr>
              <a:spcBef>
                <a:spcPct val="20000"/>
              </a:spcBef>
              <a:defRPr/>
            </a:pPr>
            <a:r>
              <a:rPr lang="de-DE" sz="2000" dirty="0"/>
              <a:t>5. …</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Anstellungsvertrag - Ordentliche Kündigung</a:t>
            </a:r>
          </a:p>
        </p:txBody>
      </p:sp>
    </p:spTree>
    <p:extLst>
      <p:ext uri="{BB962C8B-B14F-4D97-AF65-F5344CB8AC3E}">
        <p14:creationId xmlns:p14="http://schemas.microsoft.com/office/powerpoint/2010/main" val="844604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2000" dirty="0"/>
              <a:t>Da der alte Gesellschafter gestorben ist, wird sein Sohn neuer Gesellschafter</a:t>
            </a:r>
            <a:r>
              <a:rPr lang="de-DE" dirty="0"/>
              <a:t>. </a:t>
            </a:r>
            <a:r>
              <a:rPr lang="de-DE" sz="2000" dirty="0"/>
              <a:t>Dieser hat eine andere Vorstellung von der Unternehmensstrategie als der bisherige Geschäftsführer. Deshalb möchte er einen neuen Geschäftsführer einstellen. </a:t>
            </a:r>
          </a:p>
          <a:p>
            <a:pPr>
              <a:spcBef>
                <a:spcPct val="20000"/>
              </a:spcBef>
              <a:defRPr/>
            </a:pPr>
            <a:endParaRPr lang="de-DE" dirty="0"/>
          </a:p>
          <a:p>
            <a:pPr>
              <a:spcBef>
                <a:spcPct val="20000"/>
              </a:spcBef>
              <a:defRPr/>
            </a:pPr>
            <a:r>
              <a:rPr lang="de-DE" sz="2000" dirty="0"/>
              <a:t>Da der alte GF die für ihn günstigere Regelung über den § 622 BGB in seinem Anstellungsvertrag vereinbart hat und schon 10 Jahre als GF tätig ist, hat er eine Kündigungsfrist von vier Monate zum Ende eines Kalendermonats.</a:t>
            </a:r>
          </a:p>
          <a:p>
            <a:pPr>
              <a:spcBef>
                <a:spcPct val="20000"/>
              </a:spcBef>
              <a:defRPr/>
            </a:pPr>
            <a:endParaRPr lang="de-DE" sz="2000" dirty="0"/>
          </a:p>
          <a:p>
            <a:pPr>
              <a:spcBef>
                <a:spcPct val="20000"/>
              </a:spcBef>
              <a:defRPr/>
            </a:pPr>
            <a:r>
              <a:rPr lang="de-DE" sz="2000" dirty="0"/>
              <a:t>Der neue Gesellschafter versucht deshalb den Anstellungsvertrag über den § 626 BGB (außerordentlich) fristlos zu kündigen.</a:t>
            </a:r>
          </a:p>
          <a:p>
            <a:pPr>
              <a:spcBef>
                <a:spcPct val="20000"/>
              </a:spcBef>
              <a:defRPr/>
            </a:pPr>
            <a:endParaRPr lang="de-DE" sz="2000" dirty="0"/>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Anstellungsvertrag - Schadensszenario</a:t>
            </a:r>
          </a:p>
        </p:txBody>
      </p:sp>
    </p:spTree>
    <p:extLst>
      <p:ext uri="{BB962C8B-B14F-4D97-AF65-F5344CB8AC3E}">
        <p14:creationId xmlns:p14="http://schemas.microsoft.com/office/powerpoint/2010/main" val="982216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3AE54E7-DD60-4E74-9E0C-CBFC726740F7}"/>
              </a:ext>
            </a:extLst>
          </p:cNvPr>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a:extLst>
              <a:ext uri="{FF2B5EF4-FFF2-40B4-BE49-F238E27FC236}">
                <a16:creationId xmlns:a16="http://schemas.microsoft.com/office/drawing/2014/main" id="{2CC6A632-D814-405A-8207-AE2DEB3B5881}"/>
              </a:ext>
            </a:extLst>
          </p:cNvPr>
          <p:cNvSpPr>
            <a:spLocks noGrp="1"/>
          </p:cNvSpPr>
          <p:nvPr>
            <p:ph type="body" sz="half" idx="2"/>
          </p:nvPr>
        </p:nvSpPr>
        <p:spPr/>
        <p:txBody>
          <a:bodyPr/>
          <a:lstStyle/>
          <a:p>
            <a:pPr>
              <a:spcBef>
                <a:spcPct val="20000"/>
              </a:spcBef>
              <a:defRPr/>
            </a:pPr>
            <a:r>
              <a:rPr lang="de-DE" sz="2000" dirty="0"/>
              <a:t>Ein außerordentlicher Kündigungsgrund wur­de von der Recht­spre­chung z. B. in fol­gen­den Fällen an­er­kannt:</a:t>
            </a:r>
          </a:p>
          <a:p>
            <a:pPr>
              <a:spcBef>
                <a:spcPct val="20000"/>
              </a:spcBef>
              <a:defRPr/>
            </a:pPr>
            <a:endParaRPr lang="de-DE" sz="2000" dirty="0"/>
          </a:p>
          <a:p>
            <a:pPr marL="342900" indent="-342900">
              <a:spcBef>
                <a:spcPct val="20000"/>
              </a:spcBef>
              <a:buFont typeface="Arial" panose="020B0604020202020204" pitchFamily="34" charset="0"/>
              <a:buChar char="•"/>
              <a:defRPr/>
            </a:pPr>
            <a:r>
              <a:rPr lang="de-DE" sz="2000" dirty="0"/>
              <a:t>Straf­ba­res Ver­hal­ten des Geschäftsführers wie et­wa Be­trug oder Un­treue zu­las­ten der GmbH</a:t>
            </a:r>
          </a:p>
          <a:p>
            <a:pPr marL="342900" indent="-342900">
              <a:spcBef>
                <a:spcPct val="20000"/>
              </a:spcBef>
              <a:buFont typeface="Arial" panose="020B0604020202020204" pitchFamily="34" charset="0"/>
              <a:buChar char="•"/>
              <a:defRPr/>
            </a:pPr>
            <a:r>
              <a:rPr lang="de-DE" sz="2000" dirty="0"/>
              <a:t>Wie­der­hol­te Miss­ach­tung von Wei­sun­gen der Ge­sell­schaf­ter­ver­samm­lung</a:t>
            </a:r>
          </a:p>
          <a:p>
            <a:pPr marL="342900" indent="-342900">
              <a:spcBef>
                <a:spcPct val="20000"/>
              </a:spcBef>
              <a:buFont typeface="Arial" panose="020B0604020202020204" pitchFamily="34" charset="0"/>
              <a:buChar char="•"/>
              <a:defRPr/>
            </a:pPr>
            <a:r>
              <a:rPr lang="de-DE" sz="2000" dirty="0"/>
              <a:t>Ein­satz von Ar­beits­kräften der GmbH zu pri­va­ten Zwe­cken</a:t>
            </a:r>
          </a:p>
          <a:p>
            <a:pPr marL="342900" indent="-342900">
              <a:spcBef>
                <a:spcPct val="20000"/>
              </a:spcBef>
              <a:buFont typeface="Arial" panose="020B0604020202020204" pitchFamily="34" charset="0"/>
              <a:buChar char="•"/>
              <a:defRPr/>
            </a:pPr>
            <a:r>
              <a:rPr lang="de-DE" sz="2000" dirty="0"/>
              <a:t>Schuld­haf­te In­sol­venz­ver­schlep­pung</a:t>
            </a:r>
          </a:p>
          <a:p>
            <a:pPr marL="342900" indent="-342900">
              <a:spcBef>
                <a:spcPct val="20000"/>
              </a:spcBef>
              <a:buFont typeface="Arial" panose="020B0604020202020204" pitchFamily="34" charset="0"/>
              <a:buChar char="•"/>
              <a:defRPr/>
            </a:pPr>
            <a:r>
              <a:rPr lang="de-DE" sz="2000" dirty="0"/>
              <a:t>Un­be­rech­tig­te Amts­nie­der­le­gung</a:t>
            </a:r>
          </a:p>
          <a:p>
            <a:pPr marL="342900" indent="-342900">
              <a:spcBef>
                <a:spcPct val="20000"/>
              </a:spcBef>
              <a:buFont typeface="Arial" panose="020B0604020202020204" pitchFamily="34" charset="0"/>
              <a:buChar char="•"/>
              <a:defRPr/>
            </a:pPr>
            <a:r>
              <a:rPr lang="de-DE" sz="2000" dirty="0"/>
              <a:t>Be­lei­di­gun­gen oder Tätlich­kei­ten von Be­triebs­an­gehöri­gen oder Ge­sell­schaf­tern</a:t>
            </a:r>
          </a:p>
          <a:p>
            <a:pPr marL="342900" indent="-342900">
              <a:spcBef>
                <a:spcPct val="20000"/>
              </a:spcBef>
              <a:buFont typeface="Arial" panose="020B0604020202020204" pitchFamily="34" charset="0"/>
              <a:buChar char="•"/>
              <a:defRPr/>
            </a:pPr>
            <a:r>
              <a:rPr lang="de-DE" sz="2000" dirty="0"/>
              <a:t>Gra­vie­ren­der Ver­trau­ens­bruch durch Wahr­neh­mung von In­ter­es­sen, die mit dem Geschäftsführ­ertätig­keit un­ver­ein­bar sind </a:t>
            </a:r>
          </a:p>
        </p:txBody>
      </p:sp>
      <p:sp>
        <p:nvSpPr>
          <p:cNvPr id="4" name="Titel 3">
            <a:extLst>
              <a:ext uri="{FF2B5EF4-FFF2-40B4-BE49-F238E27FC236}">
                <a16:creationId xmlns:a16="http://schemas.microsoft.com/office/drawing/2014/main" id="{B5A6D6E4-704A-484A-A18D-3B2A69A6DA72}"/>
              </a:ext>
            </a:extLst>
          </p:cNvPr>
          <p:cNvSpPr>
            <a:spLocks noGrp="1"/>
          </p:cNvSpPr>
          <p:nvPr>
            <p:ph type="title"/>
          </p:nvPr>
        </p:nvSpPr>
        <p:spPr/>
        <p:txBody>
          <a:bodyPr/>
          <a:lstStyle/>
          <a:p>
            <a:r>
              <a:rPr lang="de-DE" dirty="0"/>
              <a:t>Anstellungsvertrag - Schadensszenario</a:t>
            </a:r>
          </a:p>
        </p:txBody>
      </p:sp>
    </p:spTree>
    <p:extLst>
      <p:ext uri="{BB962C8B-B14F-4D97-AF65-F5344CB8AC3E}">
        <p14:creationId xmlns:p14="http://schemas.microsoft.com/office/powerpoint/2010/main" val="2738946530"/>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6735</Words>
  <Application>Microsoft Office PowerPoint</Application>
  <PresentationFormat>Breitbild</PresentationFormat>
  <Paragraphs>1061</Paragraphs>
  <Slides>68</Slides>
  <Notes>2</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68</vt:i4>
      </vt:variant>
    </vt:vector>
  </HeadingPairs>
  <TitlesOfParts>
    <vt:vector size="75" baseType="lpstr">
      <vt:lpstr>Arial</vt:lpstr>
      <vt:lpstr>Calibri</vt:lpstr>
      <vt:lpstr>Roboto</vt:lpstr>
      <vt:lpstr>RobotoCondensed-Light</vt:lpstr>
      <vt:lpstr>Symbol</vt:lpstr>
      <vt:lpstr>Wingdings</vt:lpstr>
      <vt:lpstr>Design_afm</vt:lpstr>
      <vt:lpstr>ZWIII – Firmen 10.10.2024</vt:lpstr>
      <vt:lpstr>Exkurs: Verteilung der Rechtsformen in Deutschland</vt:lpstr>
      <vt:lpstr>Geschäftsführung – Grundlagen der Haftung</vt:lpstr>
      <vt:lpstr>Geschäftsführung – Grundlagen der Haftung</vt:lpstr>
      <vt:lpstr>Unterschied - Arbeitsvertrag und Anstellungsvertrag</vt:lpstr>
      <vt:lpstr>Arbeitsvertrag - Ordentliche Kündigung</vt:lpstr>
      <vt:lpstr>Anstellungsvertrag - Ordentliche Kündigung</vt:lpstr>
      <vt:lpstr>Anstellungsvertrag - Schadensszenario</vt:lpstr>
      <vt:lpstr>Anstellungsvertrag - Schadensszenario</vt:lpstr>
      <vt:lpstr>Anstellungsvertrag - Versicherungslösung</vt:lpstr>
      <vt:lpstr>Anstellungsvertrags-RS über Manager-RS - Roland</vt:lpstr>
      <vt:lpstr>Anstellungsvertrags-RS über Manager-RS - Roland</vt:lpstr>
      <vt:lpstr>Geschäftsführung – Grundlagen der Haftung</vt:lpstr>
      <vt:lpstr>Geschäftsführung – Grundlagen der Haftung</vt:lpstr>
      <vt:lpstr>Geschäftsführung – Grundlagen der Haftung</vt:lpstr>
      <vt:lpstr>Geschäftsführung – Grundlagen der Haftung</vt:lpstr>
      <vt:lpstr>Geschäftsführung – Grundlagen der Haftung</vt:lpstr>
      <vt:lpstr>Geschäftsführung – Grundlagen der Haftung</vt:lpstr>
      <vt:lpstr>VERSCHULDUNGSGRADE  </vt:lpstr>
      <vt:lpstr>VORSATZ IN DER D&amp;O-VERSICHERUNG</vt:lpstr>
      <vt:lpstr>(Nicht-)Ausschluss Vorsatz – Markel MRH Trowe Wording</vt:lpstr>
      <vt:lpstr>Beispiele dolus Directus und dolus Eventualis</vt:lpstr>
      <vt:lpstr>Jetzt seid ihr Dran!</vt:lpstr>
      <vt:lpstr>Geschäftsführung – Grundlagen der Haftung</vt:lpstr>
      <vt:lpstr>Geschäftsführung – Grundlagen der Haftung</vt:lpstr>
      <vt:lpstr>Geschäftsführung – Grundlagen der Haftung</vt:lpstr>
      <vt:lpstr>Geschäftsführung – Grundlagen der Haftung</vt:lpstr>
      <vt:lpstr>SchadenbeispieLe</vt:lpstr>
      <vt:lpstr>organschaftliche Tätigkeiten - Versicherungslösung</vt:lpstr>
      <vt:lpstr>D&amp;O über Markel – MRH Trowe Wording</vt:lpstr>
      <vt:lpstr>Geschäftsführung – Grundlagen der Haftung</vt:lpstr>
      <vt:lpstr>Geschäftsführung – Grundlagen der Haftung</vt:lpstr>
      <vt:lpstr>Strafbare Handlungen – Schadensszenario I</vt:lpstr>
      <vt:lpstr>Strafbare Handlungen – Schadensszenario II</vt:lpstr>
      <vt:lpstr>Strafbare Handlungen – Schadensszenario II</vt:lpstr>
      <vt:lpstr>Strafbare Handlungen - Versicherungslösung</vt:lpstr>
      <vt:lpstr>Spezial-Straf-RS über Manager-RS - Roland</vt:lpstr>
      <vt:lpstr>Spezial-Straf-RS für unternehmen - Roland</vt:lpstr>
      <vt:lpstr>Geschäftsführer Haftung</vt:lpstr>
      <vt:lpstr>Erfahrungen mit Cyberattacken</vt:lpstr>
      <vt:lpstr>Erfahrungen mit Cyberattacken</vt:lpstr>
      <vt:lpstr>Erfahrungen mit Cyberattacken</vt:lpstr>
      <vt:lpstr>Cyber-betriebsunterbrechungsschäden</vt:lpstr>
      <vt:lpstr>Cyber-betriebsunterbrechungsschäden</vt:lpstr>
      <vt:lpstr>Vertrauensschaden – cyber: eine gute Ergänzung</vt:lpstr>
      <vt:lpstr>Vertrauensschaden – cyber: eine gute Ergänzung</vt:lpstr>
      <vt:lpstr>Vertrauensschaden – cyber: eine gute Ergänzung</vt:lpstr>
      <vt:lpstr>Cyber-Risiko für geschäftsführer</vt:lpstr>
      <vt:lpstr>Cyber-Risiko für geschäftsführer</vt:lpstr>
      <vt:lpstr>Cyber-Risiko für Geschäftsführer</vt:lpstr>
      <vt:lpstr>Welche Zusatzleistungen hätten hier geholfen?</vt:lpstr>
      <vt:lpstr>Was hätten die Versicherungen abgedeckt?</vt:lpstr>
      <vt:lpstr>Cyber-Risiko für geschäftsführer</vt:lpstr>
      <vt:lpstr>Cyber-Risiko für geschäftsführer</vt:lpstr>
      <vt:lpstr>Cyber-Risiko für geschäftsführer</vt:lpstr>
      <vt:lpstr>Welche zusatzleistungen hätten hier geholfen?</vt:lpstr>
      <vt:lpstr>Was hätten die Versicherungen abgedeckt?</vt:lpstr>
      <vt:lpstr>Cyber-Risiko für geschäftsführer</vt:lpstr>
      <vt:lpstr>Cyber-Risiko für geschäftsführer</vt:lpstr>
      <vt:lpstr>Cyber-Risiko für geschäftsführer</vt:lpstr>
      <vt:lpstr>Welche zusatzleistungen hätten hier geholfen?</vt:lpstr>
      <vt:lpstr>Was hätten die Versicherungen abgedeckt?</vt:lpstr>
      <vt:lpstr>Cyber-Risiko für geschäftsführer</vt:lpstr>
      <vt:lpstr>Cyber-Risiko für geschäftsführer</vt:lpstr>
      <vt:lpstr>Cyber-Risiko für geschäftsführer</vt:lpstr>
      <vt:lpstr>Welche zusatzleistungen hätten hier geholfen?</vt:lpstr>
      <vt:lpstr>Was hätten die Versicherungen abgedeckt?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ZWIII Geschäftsführer</dc:title>
  <dc:creator>Kiesl, Ulrich H.</dc:creator>
  <cp:lastModifiedBy>Schulte, Marcel</cp:lastModifiedBy>
  <cp:revision>472</cp:revision>
  <cp:lastPrinted>2019-08-21T13:01:55Z</cp:lastPrinted>
  <dcterms:created xsi:type="dcterms:W3CDTF">2024-09-06T07:31:39Z</dcterms:created>
  <dcterms:modified xsi:type="dcterms:W3CDTF">2024-10-09T10:34:33Z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-251719378</vt:i4>
  </property>
  <property fmtid="{D5CDD505-2E9C-101B-9397-08002B2CF9AE}" pid="3" name="_NewReviewCycle">
    <vt:lpwstr/>
  </property>
  <property fmtid="{D5CDD505-2E9C-101B-9397-08002B2CF9AE}" pid="4" name="_EmailSubject">
    <vt:lpwstr>wird heute nichts mehr?</vt:lpwstr>
  </property>
  <property fmtid="{D5CDD505-2E9C-101B-9397-08002B2CF9AE}" pid="5" name="_AuthorEmail">
    <vt:lpwstr>kiesl@afm-gruppe.de</vt:lpwstr>
  </property>
  <property fmtid="{D5CDD505-2E9C-101B-9397-08002B2CF9AE}" pid="6" name="_AuthorEmailDisplayName">
    <vt:lpwstr>Kiesl, Ulrich H.</vt:lpwstr>
  </property>
</Properties>
</file>