
<file path=[Content_Types].xml><?xml version="1.0" encoding="utf-8"?>
<Types xmlns="http://schemas.openxmlformats.org/package/2006/content-types">
  <Default Extension="bin" ContentType="image/pn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0" r:id="rId1"/>
  </p:sldMasterIdLst>
  <p:notesMasterIdLst>
    <p:notesMasterId r:id="rId41"/>
  </p:notesMasterIdLst>
  <p:handoutMasterIdLst>
    <p:handoutMasterId r:id="rId42"/>
  </p:handoutMasterIdLst>
  <p:sldIdLst>
    <p:sldId id="730" r:id="rId2"/>
    <p:sldId id="731" r:id="rId3"/>
    <p:sldId id="734" r:id="rId4"/>
    <p:sldId id="732" r:id="rId5"/>
    <p:sldId id="733" r:id="rId6"/>
    <p:sldId id="256" r:id="rId7"/>
    <p:sldId id="496" r:id="rId8"/>
    <p:sldId id="257" r:id="rId9"/>
    <p:sldId id="406" r:id="rId10"/>
    <p:sldId id="259" r:id="rId11"/>
    <p:sldId id="260" r:id="rId12"/>
    <p:sldId id="261" r:id="rId13"/>
    <p:sldId id="262" r:id="rId14"/>
    <p:sldId id="485" r:id="rId15"/>
    <p:sldId id="408" r:id="rId16"/>
    <p:sldId id="267" r:id="rId17"/>
    <p:sldId id="268" r:id="rId18"/>
    <p:sldId id="270" r:id="rId19"/>
    <p:sldId id="405" r:id="rId20"/>
    <p:sldId id="621" r:id="rId21"/>
    <p:sldId id="306" r:id="rId22"/>
    <p:sldId id="569" r:id="rId23"/>
    <p:sldId id="582" r:id="rId24"/>
    <p:sldId id="584" r:id="rId25"/>
    <p:sldId id="630" r:id="rId26"/>
    <p:sldId id="501" r:id="rId27"/>
    <p:sldId id="723" r:id="rId28"/>
    <p:sldId id="729" r:id="rId29"/>
    <p:sldId id="322" r:id="rId30"/>
    <p:sldId id="409" r:id="rId31"/>
    <p:sldId id="373" r:id="rId32"/>
    <p:sldId id="725" r:id="rId33"/>
    <p:sldId id="611" r:id="rId34"/>
    <p:sldId id="620" r:id="rId35"/>
    <p:sldId id="402" r:id="rId36"/>
    <p:sldId id="735" r:id="rId37"/>
    <p:sldId id="736" r:id="rId38"/>
    <p:sldId id="737" r:id="rId39"/>
    <p:sldId id="738" r:id="rId4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  <p15:guide id="39" orient="horz" pos="23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D9D9D9"/>
    <a:srgbClr val="9FB5C3"/>
    <a:srgbClr val="0C647E"/>
    <a:srgbClr val="127A99"/>
    <a:srgbClr val="B5BEC9"/>
    <a:srgbClr val="D6D6D6"/>
    <a:srgbClr val="A4A4A4"/>
    <a:srgbClr val="1D2D4B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870" autoAdjust="0"/>
  </p:normalViewPr>
  <p:slideViewPr>
    <p:cSldViewPr snapToGrid="0" showGuides="1">
      <p:cViewPr varScale="1">
        <p:scale>
          <a:sx n="114" d="100"/>
          <a:sy n="114" d="100"/>
        </p:scale>
        <p:origin x="414" y="102"/>
      </p:cViewPr>
      <p:guideLst>
        <p:guide orient="horz" pos="4315"/>
        <p:guide pos="7680"/>
        <p:guide orient="horz" pos="23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Diagramm%20von%20Anlageempfehlung_Muster_2019_.ppt%20(Kompatibilit&#228;tsmodus)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Diagramm%20von%20Anlageempfehlung_Muster_2019_.ppt%20(Kompatibilit&#228;tsmodus)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3"/>
      <c:rAngAx val="0"/>
      <c:perspective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34002687709868"/>
          <c:y val="8.304309646027952E-2"/>
          <c:w val="0.84232195676506394"/>
          <c:h val="0.81850639943239267"/>
        </c:manualLayout>
      </c:layout>
      <c:pie3DChart>
        <c:varyColors val="1"/>
        <c:ser>
          <c:idx val="0"/>
          <c:order val="0"/>
          <c:tx>
            <c:strRef>
              <c:f>'[Diagramm von Anlageempfehlung_Muster_2019_.ppt (Kompatibilitätsmodus)]Tabelle1'!$B$1</c:f>
              <c:strCache>
                <c:ptCount val="1"/>
                <c:pt idx="0">
                  <c:v>Umsätze</c:v>
                </c:pt>
              </c:strCache>
            </c:strRef>
          </c:tx>
          <c:spPr>
            <a:effectLst>
              <a:outerShdw dist="35921" dir="2700000" algn="br">
                <a:srgbClr val="000000"/>
              </a:outerShdw>
            </a:effectLst>
          </c:spPr>
          <c:explosion val="11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dist="35921" dir="2700000" algn="br">
                  <a:srgbClr val="000000"/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A1E-4DAD-853B-594CB29468C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dist="35921" dir="2700000" algn="br">
                  <a:srgbClr val="000000"/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A1E-4DAD-853B-594CB29468C7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dist="35921" dir="2700000" algn="br">
                  <a:srgbClr val="000000"/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A1E-4DAD-853B-594CB29468C7}"/>
              </c:ext>
            </c:extLst>
          </c:dPt>
          <c:dLbls>
            <c:dLbl>
              <c:idx val="0"/>
              <c:layout>
                <c:manualLayout>
                  <c:x val="-0.16712806855648471"/>
                  <c:y val="7.536547604340197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de-DE" sz="2000" b="0" i="0" u="none" strike="noStrike" kern="1200" baseline="0">
                        <a:solidFill>
                          <a:srgbClr val="1D2D4B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defRPr>
                    </a:pPr>
                    <a:r>
                      <a:rPr lang="en-US" sz="2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rPr>
                      <a:t>Liquide Mittel (Reserve)</a:t>
                    </a:r>
                  </a:p>
                </c:rich>
              </c:tx>
              <c:spPr>
                <a:noFill/>
                <a:ln w="2539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de-DE" sz="2000" b="0" i="0" u="none" strike="noStrike" kern="1200" baseline="0">
                      <a:solidFill>
                        <a:srgbClr val="1D2D4B"/>
                      </a:solidFill>
                      <a:latin typeface="Arial" panose="020B0604020202020204" pitchFamily="34" charset="0"/>
                      <a:ea typeface="+mj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23236964395592"/>
                      <c:h val="0.1939896309741868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A1E-4DAD-853B-594CB29468C7}"/>
                </c:ext>
              </c:extLst>
            </c:dLbl>
            <c:dLbl>
              <c:idx val="1"/>
              <c:layout>
                <c:manualLayout>
                  <c:x val="6.6513275392016222E-2"/>
                  <c:y val="-0.2529136075110506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de-DE" sz="2000" b="0" i="0" u="none" strike="noStrike" kern="1200" baseline="0">
                        <a:solidFill>
                          <a:srgbClr val="1D2D4B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defRPr>
                    </a:pPr>
                    <a:r>
                      <a:rPr lang="en-US" sz="2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rPr>
                      <a:t>Depot (Geldwerte/ Substanzwerte)</a:t>
                    </a:r>
                  </a:p>
                </c:rich>
              </c:tx>
              <c:spPr>
                <a:noFill/>
                <a:ln w="2539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de-DE" sz="2000" b="0" i="0" u="none" strike="noStrike" kern="1200" baseline="0">
                      <a:solidFill>
                        <a:srgbClr val="1D2D4B"/>
                      </a:solidFill>
                      <a:latin typeface="Arial" panose="020B0604020202020204" pitchFamily="34" charset="0"/>
                      <a:ea typeface="+mj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21209165347955"/>
                      <c:h val="0.243950621078263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A1E-4DAD-853B-594CB29468C7}"/>
                </c:ext>
              </c:extLst>
            </c:dLbl>
            <c:dLbl>
              <c:idx val="2"/>
              <c:layout>
                <c:manualLayout>
                  <c:x val="0.20364279423580969"/>
                  <c:y val="8.986795123737456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de-DE" sz="2000" b="0" i="0" u="none" strike="noStrike" kern="1200" baseline="0">
                        <a:solidFill>
                          <a:srgbClr val="1D2D4B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defRPr>
                    </a:pPr>
                    <a:r>
                      <a:rPr lang="en-US" sz="2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rPr>
                      <a:t>Beteiligungen/ Direktinvestment</a:t>
                    </a:r>
                  </a:p>
                </c:rich>
              </c:tx>
              <c:spPr>
                <a:noFill/>
                <a:ln w="2539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de-DE" sz="2000" b="0" i="0" u="none" strike="noStrike" kern="1200" baseline="0">
                      <a:solidFill>
                        <a:srgbClr val="1D2D4B"/>
                      </a:solidFill>
                      <a:latin typeface="Arial" panose="020B0604020202020204" pitchFamily="34" charset="0"/>
                      <a:ea typeface="+mj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73139756256986"/>
                      <c:h val="0.242487038717733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BA1E-4DAD-853B-594CB29468C7}"/>
                </c:ext>
              </c:extLst>
            </c:dLbl>
            <c:spPr>
              <a:noFill/>
              <a:ln w="25397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de-DE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'[Diagramm von Anlageempfehlung_Muster_2019_.ppt (Kompatibilitätsmodus)]Tabelle1'!$A$2:$A$4</c:f>
              <c:strCache>
                <c:ptCount val="3"/>
                <c:pt idx="0">
                  <c:v>Liquide Mittel (Reserve)</c:v>
                </c:pt>
                <c:pt idx="1">
                  <c:v>Depot (Geldwerte / Substanzwerte)</c:v>
                </c:pt>
                <c:pt idx="2">
                  <c:v>Beteiligungen</c:v>
                </c:pt>
              </c:strCache>
            </c:strRef>
          </c:cat>
          <c:val>
            <c:numRef>
              <c:f>'[Diagramm von Anlageempfehlung_Muster_2019_.ppt (Kompatibilitätsmodus)]Tabelle1'!$B$2:$B$4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1E-4DAD-853B-594CB2946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solidFill>
      <a:srgbClr val="FFFFFF"/>
    </a:solidFill>
    <a:ln w="3175" cap="flat" cmpd="sng" algn="ctr">
      <a:noFill/>
      <a:prstDash val="solid"/>
      <a:miter lim="800000"/>
    </a:ln>
    <a:effectLst/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34002687709868"/>
          <c:y val="8.304309646027952E-2"/>
          <c:w val="0.84232195676506394"/>
          <c:h val="0.81850639943239267"/>
        </c:manualLayout>
      </c:layout>
      <c:pie3DChart>
        <c:varyColors val="1"/>
        <c:ser>
          <c:idx val="0"/>
          <c:order val="0"/>
          <c:tx>
            <c:strRef>
              <c:f>'[Diagramm von Anlageempfehlung_Muster_2019_.ppt (Kompatibilitätsmodus)]Tabelle1'!$B$1</c:f>
              <c:strCache>
                <c:ptCount val="1"/>
                <c:pt idx="0">
                  <c:v>Umsätze</c:v>
                </c:pt>
              </c:strCache>
            </c:strRef>
          </c:tx>
          <c:spPr>
            <a:ln>
              <a:noFill/>
            </a:ln>
          </c:spPr>
          <c:explosion val="11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780-401A-B3B1-59E7A210CDCB}"/>
              </c:ext>
            </c:extLst>
          </c:dPt>
          <c:dPt>
            <c:idx val="1"/>
            <c:bubble3D val="0"/>
            <c:explosion val="13"/>
            <c:spPr>
              <a:solidFill>
                <a:schemeClr val="accent1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780-401A-B3B1-59E7A210CDCB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780-401A-B3B1-59E7A210CDCB}"/>
              </c:ext>
            </c:extLst>
          </c:dPt>
          <c:dLbls>
            <c:dLbl>
              <c:idx val="0"/>
              <c:layout>
                <c:manualLayout>
                  <c:x val="-6.1666450293156976E-2"/>
                  <c:y val="-0.1655912670948261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Liquide Mittel (Reserve)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80-401A-B3B1-59E7A210CDCB}"/>
                </c:ext>
              </c:extLst>
            </c:dLbl>
            <c:dLbl>
              <c:idx val="1"/>
              <c:layout>
                <c:manualLayout>
                  <c:x val="-0.23130445156332785"/>
                  <c:y val="-7.69763156783032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1D2D4B"/>
                        </a:solidFill>
                      </a:rPr>
                      <a:t>Depot (Geldwerte/ Substanzwerte)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780-401A-B3B1-59E7A210CDCB}"/>
                </c:ext>
              </c:extLst>
            </c:dLbl>
            <c:dLbl>
              <c:idx val="2"/>
              <c:layout>
                <c:manualLayout>
                  <c:x val="-8.0063812641593068E-2"/>
                  <c:y val="4.09073627133312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1D2D4B"/>
                        </a:solidFill>
                      </a:rPr>
                      <a:t>Alternative </a:t>
                    </a:r>
                    <a:r>
                      <a:rPr lang="en-US" dirty="0" err="1">
                        <a:solidFill>
                          <a:srgbClr val="1D2D4B"/>
                        </a:solidFill>
                      </a:rPr>
                      <a:t>Investmentfonds</a:t>
                    </a:r>
                    <a:r>
                      <a:rPr lang="en-US" dirty="0">
                        <a:solidFill>
                          <a:srgbClr val="1D2D4B"/>
                        </a:solidFill>
                      </a:rPr>
                      <a:t>/ Direktinvestment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780-401A-B3B1-59E7A210CD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D2D4B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'[Diagramm von Anlageempfehlung_Muster_2019_.ppt (Kompatibilitätsmodus)]Tabelle1'!$A$2:$A$4</c:f>
              <c:strCache>
                <c:ptCount val="3"/>
                <c:pt idx="0">
                  <c:v>Liquide Mittel (Reserve)</c:v>
                </c:pt>
                <c:pt idx="1">
                  <c:v>Depot (Geldwerte / Substanzwerte)</c:v>
                </c:pt>
                <c:pt idx="2">
                  <c:v>Beteiligungen</c:v>
                </c:pt>
              </c:strCache>
            </c:strRef>
          </c:cat>
          <c:val>
            <c:numRef>
              <c:f>'[Diagramm von Anlageempfehlung_Muster_2019_.ppt (Kompatibilitätsmodus)]Tabelle1'!$B$2:$B$4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80-401A-B3B1-59E7A210CD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433290048773805E-2"/>
          <c:y val="8.6279028577128949E-2"/>
          <c:w val="0.93010728383451891"/>
          <c:h val="0.72832122346024097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5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shade val="76000"/>
                </a:schemeClr>
              </a:solidFill>
              <a:ln w="9525">
                <a:solidFill>
                  <a:schemeClr val="accent5">
                    <a:shade val="76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6229713058353645E-2"/>
                  <c:y val="0.13444707520607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3F-4A0D-AA3D-1BCDE620D7CA}"/>
                </c:ext>
              </c:extLst>
            </c:dLbl>
            <c:dLbl>
              <c:idx val="1"/>
              <c:layout>
                <c:manualLayout>
                  <c:x val="4.0574282645883374E-3"/>
                  <c:y val="8.2736661665278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3F-4A0D-AA3D-1BCDE620D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Tabelle1!$A$2:$A$4</c:f>
              <c:strCache>
                <c:ptCount val="3"/>
                <c:pt idx="0">
                  <c:v>0% Beteiligungen</c:v>
                </c:pt>
                <c:pt idx="1">
                  <c:v>25% Beimischung Beteiligungen</c:v>
                </c:pt>
                <c:pt idx="2">
                  <c:v>50% Beimischungen Beteiligungen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5.92</c:v>
                </c:pt>
                <c:pt idx="1">
                  <c:v>5.25</c:v>
                </c:pt>
                <c:pt idx="2">
                  <c:v>4.8499999999999996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3F-4A0D-AA3D-1BCDE620D7C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tint val="77000"/>
                </a:schemeClr>
              </a:solidFill>
              <a:ln w="9525">
                <a:solidFill>
                  <a:schemeClr val="accent5">
                    <a:tint val="77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420099892605944E-2"/>
                  <c:y val="-7.239457895711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3F-4A0D-AA3D-1BCDE620D7CA}"/>
                </c:ext>
              </c:extLst>
            </c:dLbl>
            <c:dLbl>
              <c:idx val="1"/>
              <c:layout>
                <c:manualLayout>
                  <c:x val="-1.6229713058353721E-2"/>
                  <c:y val="-7.7565620311198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3F-4A0D-AA3D-1BCDE620D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Tabelle1!$A$2:$A$4</c:f>
              <c:strCache>
                <c:ptCount val="3"/>
                <c:pt idx="0">
                  <c:v>0% Beteiligungen</c:v>
                </c:pt>
                <c:pt idx="1">
                  <c:v>25% Beimischung Beteiligungen</c:v>
                </c:pt>
                <c:pt idx="2">
                  <c:v>50% Beimischungen Beteiligungen</c:v>
                </c:pt>
              </c:strCache>
            </c:strRef>
          </c:cat>
          <c:val>
            <c:numRef>
              <c:f>Tabelle1!$C$2:$C$4</c:f>
              <c:numCache>
                <c:formatCode>General</c:formatCode>
                <c:ptCount val="3"/>
                <c:pt idx="0">
                  <c:v>6.11</c:v>
                </c:pt>
                <c:pt idx="1">
                  <c:v>6.56</c:v>
                </c:pt>
                <c:pt idx="2">
                  <c:v>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33F-4A0D-AA3D-1BCDE620D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0375360"/>
        <c:axId val="510368304"/>
      </c:lineChart>
      <c:catAx>
        <c:axId val="51037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10368304"/>
        <c:crosses val="autoZero"/>
        <c:auto val="1"/>
        <c:lblAlgn val="ctr"/>
        <c:lblOffset val="100"/>
        <c:noMultiLvlLbl val="0"/>
      </c:catAx>
      <c:valAx>
        <c:axId val="510368304"/>
        <c:scaling>
          <c:orientation val="minMax"/>
          <c:max val="8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10375360"/>
        <c:crosses val="autoZero"/>
        <c:crossBetween val="between"/>
        <c:majorUnit val="1"/>
      </c:valAx>
      <c:spPr>
        <a:noFill/>
        <a:ln>
          <a:noFill/>
        </a:ln>
        <a:effectLst>
          <a:glow rad="127000">
            <a:schemeClr val="accent1">
              <a:alpha val="99000"/>
            </a:schemeClr>
          </a:glow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35-47D1-B828-2842F5AD0A3B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35-47D1-B828-2842F5AD0A3B}"/>
              </c:ext>
            </c:extLst>
          </c:dPt>
          <c:cat>
            <c:strRef>
              <c:f>Tabelle1!$A$2:$A$3</c:f>
              <c:strCache>
                <c:ptCount val="2"/>
                <c:pt idx="0">
                  <c:v>Aktien 30%</c:v>
                </c:pt>
                <c:pt idx="1">
                  <c:v>Renten 70%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35-47D1-B828-2842F5AD0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16-48DD-8ED8-3AE86AE82D6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16-48DD-8ED8-3AE86AE82D6F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16-48DD-8ED8-3AE86AE82D6F}"/>
              </c:ext>
            </c:extLst>
          </c:dPt>
          <c:cat>
            <c:numRef>
              <c:f>Tabelle1!$A$2:$A$4</c:f>
              <c:numCache>
                <c:formatCode>General</c:formatCode>
                <c:ptCount val="3"/>
              </c:numCache>
            </c:num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22.5</c:v>
                </c:pt>
                <c:pt idx="1">
                  <c:v>25</c:v>
                </c:pt>
                <c:pt idx="2">
                  <c:v>52.5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16-48DD-8ED8-3AE86AE82D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B1-4725-AA81-4DB0DCE765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B1-4725-AA81-4DB0DCE765F7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B1-4725-AA81-4DB0DCE765F7}"/>
              </c:ext>
            </c:extLst>
          </c:dPt>
          <c:cat>
            <c:numRef>
              <c:f>Tabelle1!$A$2:$A$4</c:f>
              <c:numCache>
                <c:formatCode>General</c:formatCode>
                <c:ptCount val="3"/>
              </c:numCache>
            </c:num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35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B1-4725-AA81-4DB0DCE76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7DBE20-E637-43D8-BE15-6172772EA842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5C53E1EC-8D06-46AA-BC57-D6FC6698B3BB}" type="pres">
      <dgm:prSet presAssocID="{F77DBE20-E637-43D8-BE15-6172772EA842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151FFB74-CE01-43C6-89CB-3BE4B9DEBB47}" type="presOf" srcId="{F77DBE20-E637-43D8-BE15-6172772EA842}" destId="{5C53E1EC-8D06-46AA-BC57-D6FC6698B3BB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7DBE20-E637-43D8-BE15-6172772EA842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5C53E1EC-8D06-46AA-BC57-D6FC6698B3BB}" type="pres">
      <dgm:prSet presAssocID="{F77DBE20-E637-43D8-BE15-6172772EA842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DFD0D1B0-C580-4AAD-8751-503B70242E7D}" type="presOf" srcId="{F77DBE20-E637-43D8-BE15-6172772EA842}" destId="{5C53E1EC-8D06-46AA-BC57-D6FC6698B3BB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0.48304</cdr:x>
      <cdr:y>0.5</cdr:y>
    </cdr:from>
    <cdr:to>
      <cdr:x>0.57439</cdr:x>
      <cdr:y>0.91761</cdr:y>
    </cdr:to>
    <cdr:sp macro="" textlink="">
      <cdr:nvSpPr>
        <cdr:cNvPr id="6" name="Gleichschenkliges Dreieck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30039" y="2532857"/>
          <a:ext cx="781045" cy="2115493"/>
        </a:xfrm>
        <a:prstGeom xmlns:a="http://schemas.openxmlformats.org/drawingml/2006/main" prst="triangle">
          <a:avLst>
            <a:gd name="adj" fmla="val 50000"/>
          </a:avLst>
        </a:prstGeom>
        <a:solidFill xmlns:a="http://schemas.openxmlformats.org/drawingml/2006/main">
          <a:srgbClr val="1D2D4B"/>
        </a:solidFill>
        <a:ln xmlns:a="http://schemas.openxmlformats.org/drawingml/2006/main">
          <a:noFill/>
        </a:ln>
        <a:effectLst xmlns:a="http://schemas.openxmlformats.org/drawingml/2006/main">
          <a:outerShdw dist="38100" dir="2700000" rotWithShape="0">
            <a:srgbClr val="808080">
              <a:alpha val="42998"/>
            </a:srgbClr>
          </a:outerShdw>
        </a:effectLst>
      </cdr:spPr>
      <cdr:txBody>
        <a:bodyPr xmlns:a="http://schemas.openxmlformats.org/drawingml/2006/main" wrap="none" anchor="ctr"/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ctr" eaLnBrk="1" hangingPunct="1">
            <a:spcBef>
              <a:spcPct val="0"/>
            </a:spcBef>
            <a:buFontTx/>
            <a:buNone/>
          </a:pPr>
          <a:endParaRPr lang="de-DE" altLang="de-DE" sz="1800" dirty="0">
            <a:solidFill>
              <a:srgbClr val="1D2D4B"/>
            </a:solidFill>
          </a:endParaRPr>
        </a:p>
        <a:p xmlns:a="http://schemas.openxmlformats.org/drawingml/2006/main">
          <a:pPr algn="ctr" eaLnBrk="1" hangingPunct="1">
            <a:spcBef>
              <a:spcPct val="0"/>
            </a:spcBef>
            <a:buFontTx/>
            <a:buNone/>
          </a:pPr>
          <a:endParaRPr lang="de-DE" altLang="de-DE" sz="1800" dirty="0">
            <a:solidFill>
              <a:srgbClr val="1D2D4B"/>
            </a:solidFill>
          </a:endParaRPr>
        </a:p>
      </cdr:txBody>
    </cdr:sp>
  </cdr:relSizeAnchor>
  <cdr:relSizeAnchor xmlns:cdr="http://schemas.openxmlformats.org/drawingml/2006/chartDrawing">
    <cdr:from>
      <cdr:x>0.46033</cdr:x>
      <cdr:y>0.54901</cdr:y>
    </cdr:from>
    <cdr:to>
      <cdr:x>0.50352</cdr:x>
      <cdr:y>0.8838</cdr:y>
    </cdr:to>
    <cdr:sp macro="" textlink="">
      <cdr:nvSpPr>
        <cdr:cNvPr id="7" name="Textfeld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 rot="16835777">
          <a:off x="3272498" y="3444437"/>
          <a:ext cx="1695950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>
          <a:spAutoFit/>
        </a:bodyPr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ctr" eaLnBrk="1" hangingPunct="1">
            <a:spcBef>
              <a:spcPct val="0"/>
            </a:spcBef>
            <a:buFontTx/>
            <a:buNone/>
          </a:pPr>
          <a:r>
            <a:rPr lang="de-DE" altLang="de-DE" sz="1800" dirty="0">
              <a:solidFill>
                <a:schemeClr val="bg1"/>
              </a:solidFill>
            </a:rPr>
            <a:t>Verfügbarkeit</a:t>
          </a:r>
        </a:p>
      </cdr:txBody>
    </cdr:sp>
  </cdr:relSizeAnchor>
  <cdr:relSizeAnchor xmlns:cdr="http://schemas.openxmlformats.org/drawingml/2006/chartDrawing">
    <cdr:from>
      <cdr:x>0.54511</cdr:x>
      <cdr:y>0.53176</cdr:y>
    </cdr:from>
    <cdr:to>
      <cdr:x>0.58831</cdr:x>
      <cdr:y>0.76352</cdr:y>
    </cdr:to>
    <cdr:sp macro="" textlink="">
      <cdr:nvSpPr>
        <cdr:cNvPr id="8" name="Textfeld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 rot="4751505">
          <a:off x="4258356" y="3096078"/>
          <a:ext cx="1174030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>
          <a:spAutoFit/>
        </a:bodyPr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ctr" eaLnBrk="1" hangingPunct="1">
            <a:spcBef>
              <a:spcPct val="0"/>
            </a:spcBef>
            <a:buFontTx/>
            <a:buNone/>
          </a:pPr>
          <a:r>
            <a:rPr lang="de-DE" altLang="de-DE" sz="1800" dirty="0">
              <a:solidFill>
                <a:schemeClr val="bg1"/>
              </a:solidFill>
            </a:rPr>
            <a:t>Rendite</a:t>
          </a:r>
        </a:p>
      </cdr:txBody>
    </cdr:sp>
  </cdr:relSizeAnchor>
  <cdr:relSizeAnchor xmlns:cdr="http://schemas.openxmlformats.org/drawingml/2006/chartDrawing">
    <cdr:from>
      <cdr:x>0.48304</cdr:x>
      <cdr:y>0.91981</cdr:y>
    </cdr:from>
    <cdr:to>
      <cdr:x>0.58999</cdr:x>
      <cdr:y>0.97566</cdr:y>
    </cdr:to>
    <cdr:sp macro="" textlink="">
      <cdr:nvSpPr>
        <cdr:cNvPr id="9" name="Textfeld 1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30039" y="4659512"/>
          <a:ext cx="914426" cy="2829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>
          <a:spAutoFit/>
        </a:bodyPr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ctr" eaLnBrk="1" hangingPunct="1">
            <a:spcBef>
              <a:spcPct val="0"/>
            </a:spcBef>
            <a:buFontTx/>
            <a:buNone/>
          </a:pPr>
          <a:r>
            <a:rPr lang="de-DE" altLang="de-DE" sz="1200" dirty="0">
              <a:solidFill>
                <a:srgbClr val="1D2D4B"/>
              </a:solidFill>
            </a:rPr>
            <a:t>Sicherheit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0.51943</cdr:x>
      <cdr:y>0.21336</cdr:y>
    </cdr:from>
    <cdr:to>
      <cdr:x>0.71859</cdr:x>
      <cdr:y>0.4163</cdr:y>
    </cdr:to>
    <cdr:sp macro="" textlink="">
      <cdr:nvSpPr>
        <cdr:cNvPr id="2" name="Textfeld 23"/>
        <cdr:cNvSpPr txBox="1"/>
      </cdr:nvSpPr>
      <cdr:spPr>
        <a:xfrm xmlns:a="http://schemas.openxmlformats.org/drawingml/2006/main">
          <a:off x="1508365" y="420641"/>
          <a:ext cx="578339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000" dirty="0">
              <a:solidFill>
                <a:srgbClr val="1D2D4B"/>
              </a:solidFill>
            </a:rPr>
            <a:t>Aktien 22,5 %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</cdr:x>
      <cdr:y>0.12832</cdr:y>
    </cdr:from>
    <cdr:to>
      <cdr:x>0.69916</cdr:x>
      <cdr:y>0.33126</cdr:y>
    </cdr:to>
    <cdr:sp macro="" textlink="">
      <cdr:nvSpPr>
        <cdr:cNvPr id="2" name="Textfeld 23"/>
        <cdr:cNvSpPr txBox="1"/>
      </cdr:nvSpPr>
      <cdr:spPr>
        <a:xfrm xmlns:a="http://schemas.openxmlformats.org/drawingml/2006/main">
          <a:off x="1451952" y="252997"/>
          <a:ext cx="578341" cy="40010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000" dirty="0">
              <a:solidFill>
                <a:srgbClr val="1D2D4B"/>
              </a:solidFill>
            </a:rPr>
            <a:t>Aktien 15 %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08.10.2024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08.10.2024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9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774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834530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897728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68843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48435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714882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1771632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2978220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659166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999732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85874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680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894278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7758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54633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2180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1322557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515279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977356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196000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527891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468913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1630918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137085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1315967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35671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39541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86601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69460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392907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7865575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89877426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33226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86489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506236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1464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76008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03120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487872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405291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744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8149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07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3196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54405358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04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03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59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2163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90707571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6298898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478233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16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77" r:id="rId27"/>
    <p:sldLayoutId id="2147483778" r:id="rId28"/>
    <p:sldLayoutId id="2147483779" r:id="rId29"/>
    <p:sldLayoutId id="2147483780" r:id="rId30"/>
    <p:sldLayoutId id="2147483781" r:id="rId31"/>
    <p:sldLayoutId id="2147483782" r:id="rId32"/>
    <p:sldLayoutId id="2147483783" r:id="rId33"/>
    <p:sldLayoutId id="2147483784" r:id="rId34"/>
    <p:sldLayoutId id="2147483785" r:id="rId35"/>
    <p:sldLayoutId id="2147483786" r:id="rId36"/>
    <p:sldLayoutId id="2147483787" r:id="rId37"/>
    <p:sldLayoutId id="2147483788" r:id="rId38"/>
    <p:sldLayoutId id="2147483789" r:id="rId39"/>
    <p:sldLayoutId id="2147483790" r:id="rId40"/>
    <p:sldLayoutId id="2147483791" r:id="rId41"/>
    <p:sldLayoutId id="2147483792" r:id="rId42"/>
    <p:sldLayoutId id="2147483793" r:id="rId43"/>
    <p:sldLayoutId id="2147483794" r:id="rId44"/>
    <p:sldLayoutId id="2147483795" r:id="rId45"/>
    <p:sldLayoutId id="2147483796" r:id="rId46"/>
    <p:sldLayoutId id="2147483797" r:id="rId47"/>
    <p:sldLayoutId id="2147483798" r:id="rId48"/>
    <p:sldLayoutId id="2147483799" r:id="rId49"/>
    <p:sldLayoutId id="2147483800" r:id="rId50"/>
    <p:sldLayoutId id="2147483801" r:id="rId51"/>
    <p:sldLayoutId id="2147483802" r:id="rId52"/>
    <p:sldLayoutId id="2147483806" r:id="rId5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diagramLayout" Target="../diagrams/layout2.xml"/><Relationship Id="rId7" Type="http://schemas.openxmlformats.org/officeDocument/2006/relationships/chart" Target="../charts/char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in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bin"/><Relationship Id="rId5" Type="http://schemas.openxmlformats.org/officeDocument/2006/relationships/image" Target="../media/image14.bin"/><Relationship Id="rId4" Type="http://schemas.openxmlformats.org/officeDocument/2006/relationships/image" Target="../media/image13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Danke_blue.jpg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48.xml"/><Relationship Id="rId4" Type="http://schemas.openxmlformats.org/officeDocument/2006/relationships/slide" Target="slide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EE9B9-CE70-4C5A-B440-E15D45E1B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Vertriebschance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80539C9-7DCE-4A17-AFD5-45C65333936B}"/>
              </a:ext>
            </a:extLst>
          </p:cNvPr>
          <p:cNvSpPr txBox="1"/>
          <p:nvPr/>
        </p:nvSpPr>
        <p:spPr>
          <a:xfrm>
            <a:off x="914401" y="2276669"/>
            <a:ext cx="101237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Wiederanlage auslaufende Vorsorgeverträge</a:t>
            </a:r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Prozess der Selektion und Ansprache</a:t>
            </a:r>
          </a:p>
          <a:p>
            <a:r>
              <a:rPr lang="de-DE" sz="2400" dirty="0"/>
              <a:t>	Rendezvous „Geldanlagen &amp; Vermögensschutz“</a:t>
            </a:r>
          </a:p>
          <a:p>
            <a:r>
              <a:rPr lang="de-DE" sz="2400" dirty="0"/>
              <a:t>	Produkt &amp; Vertriebsideen zur Umsetzung</a:t>
            </a:r>
          </a:p>
        </p:txBody>
      </p:sp>
    </p:spTree>
    <p:extLst>
      <p:ext uri="{BB962C8B-B14F-4D97-AF65-F5344CB8AC3E}">
        <p14:creationId xmlns:p14="http://schemas.microsoft.com/office/powerpoint/2010/main" val="75228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>
          <a:xfrm>
            <a:off x="370989" y="2281236"/>
            <a:ext cx="11341586" cy="4070919"/>
          </a:xfrm>
        </p:spPr>
        <p:txBody>
          <a:bodyPr/>
          <a:lstStyle/>
          <a:p>
            <a:r>
              <a:rPr lang="de-DE" dirty="0"/>
              <a:t>sind noch berufstätig</a:t>
            </a:r>
          </a:p>
          <a:p>
            <a:r>
              <a:rPr lang="de-DE" dirty="0"/>
              <a:t>verfügen bereits über eine selbstgenutzte abgezahlte Immobilie zzgl. gewerblichen Anteil</a:t>
            </a:r>
          </a:p>
          <a:p>
            <a:r>
              <a:rPr lang="de-DE" dirty="0"/>
              <a:t>verfügen über ein Sparbuch über 30.000 € (XY-Bank) und ein Festgeldkonto (1 Jahr) über 220.000 € (XY-Bank). erwarten Auszahlungen aus ablaufenden Renten/Lebensversicherungsverträgen wie folgt:</a:t>
            </a:r>
          </a:p>
          <a:p>
            <a:r>
              <a:rPr lang="de-DE" dirty="0"/>
              <a:t>08.2024 Auszahlung 148.000 € steuerfrei</a:t>
            </a:r>
          </a:p>
          <a:p>
            <a:r>
              <a:rPr lang="de-DE" dirty="0"/>
              <a:t>11.2024 Auszahlung 117.492 € steuerpflichtig nach Halbeinkünfteverfahren</a:t>
            </a:r>
          </a:p>
          <a:p>
            <a:r>
              <a:rPr lang="de-DE" dirty="0"/>
              <a:t>01.2025 Auszahlung 76.400 € steuerpflichtig nach Halbeinkünfteverfahren</a:t>
            </a:r>
          </a:p>
          <a:p>
            <a:r>
              <a:rPr lang="de-DE" dirty="0"/>
              <a:t>haben Ihren Sparerfreibetrag in Höhe von 2.000 € voll ausgeschöpft</a:t>
            </a:r>
          </a:p>
          <a:p>
            <a:r>
              <a:rPr lang="de-DE" dirty="0"/>
              <a:t>verfügen über ein Nettovermögen von ca. 870.000 € </a:t>
            </a:r>
          </a:p>
          <a:p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Herr und Frau Mustermann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AUSGANGSSITUATION</a:t>
            </a:r>
          </a:p>
        </p:txBody>
      </p:sp>
    </p:spTree>
    <p:extLst>
      <p:ext uri="{BB962C8B-B14F-4D97-AF65-F5344CB8AC3E}">
        <p14:creationId xmlns:p14="http://schemas.microsoft.com/office/powerpoint/2010/main" val="1694803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ab 63 eine monatliche Entnahme aus dem Vermögen tätigen in Höhe von mtl. 1.500 € (1)</a:t>
            </a:r>
          </a:p>
          <a:p>
            <a:pPr>
              <a:defRPr/>
            </a:pPr>
            <a:r>
              <a:rPr lang="de-DE" dirty="0"/>
              <a:t>die durchschnittliche Rendite bei den Geldanlagen erhöhen (2)</a:t>
            </a:r>
          </a:p>
          <a:p>
            <a:pPr>
              <a:defRPr/>
            </a:pPr>
            <a:r>
              <a:rPr lang="de-DE" dirty="0"/>
              <a:t>einen möglichst langen Vermögenserhalt bei gleichzeitiger monatlich regelmäßiger Entnahme erzielen für langfristigen Konsum (3)</a:t>
            </a:r>
          </a:p>
          <a:p>
            <a:pPr>
              <a:defRPr/>
            </a:pPr>
            <a:r>
              <a:rPr lang="de-DE" dirty="0"/>
              <a:t>eine Rendite von ca. 3-4 % anstreben wobei das max. Gesamtrisiko nicht über 10 % (max. Verlust) liegen soll</a:t>
            </a:r>
          </a:p>
          <a:p>
            <a:pPr>
              <a:defRPr/>
            </a:pPr>
            <a:r>
              <a:rPr lang="de-DE" dirty="0"/>
              <a:t>eine möglichst breite Streuung Ihres Vermögens realisieren</a:t>
            </a:r>
          </a:p>
          <a:p>
            <a:pPr>
              <a:defRPr/>
            </a:pPr>
            <a:r>
              <a:rPr lang="de-DE" dirty="0"/>
              <a:t>unterschiedliche Anlagekonzepte mit verschiedenen Laufzeiten kombinieren</a:t>
            </a:r>
          </a:p>
          <a:p>
            <a:pPr>
              <a:defRPr/>
            </a:pPr>
            <a:r>
              <a:rPr lang="de-DE" dirty="0"/>
              <a:t>das Pflegerisiko in die Strategie integriert wissen.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Herr und Frau Mustermann möchten: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ZIELSETZUNG</a:t>
            </a:r>
          </a:p>
        </p:txBody>
      </p:sp>
    </p:spTree>
    <p:extLst>
      <p:ext uri="{BB962C8B-B14F-4D97-AF65-F5344CB8AC3E}">
        <p14:creationId xmlns:p14="http://schemas.microsoft.com/office/powerpoint/2010/main" val="2870416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21"/>
          <p:cNvSpPr>
            <a:spLocks noGrp="1"/>
          </p:cNvSpPr>
          <p:nvPr>
            <p:ph type="body" sz="half" idx="2"/>
          </p:nvPr>
        </p:nvSpPr>
        <p:spPr>
          <a:xfrm>
            <a:off x="370989" y="2646992"/>
            <a:ext cx="11341586" cy="3811588"/>
          </a:xfrm>
        </p:spPr>
        <p:txBody>
          <a:bodyPr/>
          <a:lstStyle/>
          <a:p>
            <a:r>
              <a:rPr lang="de-DE" dirty="0"/>
              <a:t>Gesamtvolumen zur kurzfristigen Anlage ca. 372.000 €</a:t>
            </a:r>
          </a:p>
          <a:p>
            <a:r>
              <a:rPr lang="de-DE" dirty="0"/>
              <a:t>angestrebte Rendite ca. 3-4 % (vor Steuern)</a:t>
            </a:r>
          </a:p>
          <a:p>
            <a:r>
              <a:rPr lang="de-DE" dirty="0"/>
              <a:t>die Steuerlast auf Erträge wird mit ca. 25 % angenommen</a:t>
            </a:r>
          </a:p>
          <a:p>
            <a:r>
              <a:rPr lang="de-DE" dirty="0"/>
              <a:t>eine Wiederanlage der Erträge wird angestrebt, da eine vorzeitige Verfügung nicht vorgesehen ist. Im Bedarfsfall kann aber auf die meisten Gelder jederzeit zurück gegriffen werden</a:t>
            </a:r>
          </a:p>
          <a:p>
            <a:r>
              <a:rPr lang="de-DE" dirty="0"/>
              <a:t>Risikominimierung durch Aufteilung des Geldbetrages auf verschiedene Anlageformen</a:t>
            </a:r>
          </a:p>
          <a:p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Aufgrund der Ausgangssituation und den genannten Zielen müssen folgende Aspekte berücksichtigt werden:</a:t>
            </a:r>
          </a:p>
        </p:txBody>
      </p:sp>
      <p:sp>
        <p:nvSpPr>
          <p:cNvPr id="21" name="Titel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STRATEGIE</a:t>
            </a:r>
          </a:p>
        </p:txBody>
      </p:sp>
    </p:spTree>
    <p:extLst>
      <p:ext uri="{BB962C8B-B14F-4D97-AF65-F5344CB8AC3E}">
        <p14:creationId xmlns:p14="http://schemas.microsoft.com/office/powerpoint/2010/main" val="4258658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5" b="18705"/>
          <a:stretch/>
        </p:blipFill>
        <p:spPr>
          <a:xfrm>
            <a:off x="0" y="1481666"/>
            <a:ext cx="12192000" cy="5376333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3458007" y="2754755"/>
            <a:ext cx="5300759" cy="762816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645198" y="2805448"/>
            <a:ext cx="5083936" cy="6489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de-DE" sz="2400" dirty="0">
                <a:solidFill>
                  <a:srgbClr val="1D2D4B"/>
                </a:solidFill>
              </a:rPr>
              <a:t>Unser Weg zum optimalen Portfolio</a:t>
            </a:r>
          </a:p>
        </p:txBody>
      </p:sp>
    </p:spTree>
    <p:extLst>
      <p:ext uri="{BB962C8B-B14F-4D97-AF65-F5344CB8AC3E}">
        <p14:creationId xmlns:p14="http://schemas.microsoft.com/office/powerpoint/2010/main" val="277152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DIVERSIFIKATIONSPYRAMIDE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2188952"/>
            <a:ext cx="11326761" cy="448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95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11080750" y="6352156"/>
            <a:ext cx="742830" cy="365125"/>
          </a:xfrm>
        </p:spPr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MAGISCHE DREIECK DER KAPITALANLAGE</a:t>
            </a:r>
          </a:p>
        </p:txBody>
      </p:sp>
      <p:grpSp>
        <p:nvGrpSpPr>
          <p:cNvPr id="70" name="Gruppieren 69"/>
          <p:cNvGrpSpPr/>
          <p:nvPr/>
        </p:nvGrpSpPr>
        <p:grpSpPr>
          <a:xfrm>
            <a:off x="1838050" y="1526536"/>
            <a:ext cx="8292135" cy="4705350"/>
            <a:chOff x="1714500" y="1727200"/>
            <a:chExt cx="8583087" cy="4870450"/>
          </a:xfrm>
        </p:grpSpPr>
        <p:grpSp>
          <p:nvGrpSpPr>
            <p:cNvPr id="69" name="Gruppieren 68"/>
            <p:cNvGrpSpPr/>
            <p:nvPr/>
          </p:nvGrpSpPr>
          <p:grpSpPr>
            <a:xfrm>
              <a:off x="1714500" y="5842000"/>
              <a:ext cx="1685713" cy="755650"/>
              <a:chOff x="1714500" y="5842000"/>
              <a:chExt cx="1685713" cy="755650"/>
            </a:xfrm>
          </p:grpSpPr>
          <p:sp>
            <p:nvSpPr>
              <p:cNvPr id="37" name="Ellipse 36"/>
              <p:cNvSpPr/>
              <p:nvPr/>
            </p:nvSpPr>
            <p:spPr>
              <a:xfrm>
                <a:off x="2616200" y="5842000"/>
                <a:ext cx="755650" cy="75565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8" name="Rechteck 37"/>
              <p:cNvSpPr/>
              <p:nvPr/>
            </p:nvSpPr>
            <p:spPr>
              <a:xfrm>
                <a:off x="1714500" y="6083300"/>
                <a:ext cx="1276350" cy="361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9" name="Textfeld 18"/>
              <p:cNvSpPr txBox="1"/>
              <p:nvPr/>
            </p:nvSpPr>
            <p:spPr>
              <a:xfrm>
                <a:off x="1820678" y="6052842"/>
                <a:ext cx="15795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dirty="0">
                    <a:solidFill>
                      <a:srgbClr val="1D2D4B"/>
                    </a:solidFill>
                  </a:rPr>
                  <a:t>RENDITE</a:t>
                </a:r>
              </a:p>
            </p:txBody>
          </p:sp>
        </p:grpSp>
        <p:sp>
          <p:nvSpPr>
            <p:cNvPr id="41" name="Ellipse 40"/>
            <p:cNvSpPr/>
            <p:nvPr/>
          </p:nvSpPr>
          <p:spPr>
            <a:xfrm>
              <a:off x="5314950" y="1727200"/>
              <a:ext cx="755650" cy="7556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2" name="Rechteck 41"/>
            <p:cNvSpPr/>
            <p:nvPr/>
          </p:nvSpPr>
          <p:spPr>
            <a:xfrm>
              <a:off x="5321300" y="1924050"/>
              <a:ext cx="1790700" cy="361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3" name="Ellipse 42"/>
            <p:cNvSpPr/>
            <p:nvPr/>
          </p:nvSpPr>
          <p:spPr>
            <a:xfrm>
              <a:off x="8229600" y="5842000"/>
              <a:ext cx="755650" cy="7556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9" name="Rechteck 48"/>
            <p:cNvSpPr/>
            <p:nvPr/>
          </p:nvSpPr>
          <p:spPr>
            <a:xfrm>
              <a:off x="8477250" y="6019800"/>
              <a:ext cx="1739900" cy="361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8088318" y="6020058"/>
              <a:ext cx="2209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1D2D4B"/>
                  </a:solidFill>
                </a:rPr>
                <a:t>SICHERHEIT</a:t>
              </a:r>
            </a:p>
          </p:txBody>
        </p:sp>
        <p:sp>
          <p:nvSpPr>
            <p:cNvPr id="15" name="Gleichschenkliges Dreieck 14"/>
            <p:cNvSpPr/>
            <p:nvPr/>
          </p:nvSpPr>
          <p:spPr>
            <a:xfrm>
              <a:off x="3626251" y="2662655"/>
              <a:ext cx="4116182" cy="3423080"/>
            </a:xfrm>
            <a:prstGeom prst="triangle">
              <a:avLst>
                <a:gd name="adj" fmla="val 50141"/>
              </a:avLst>
            </a:prstGeom>
            <a:solidFill>
              <a:srgbClr val="137C9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23" name="Gerade Verbindung mit Pfeil 22"/>
            <p:cNvCxnSpPr/>
            <p:nvPr/>
          </p:nvCxnSpPr>
          <p:spPr>
            <a:xfrm flipV="1">
              <a:off x="3390900" y="2520950"/>
              <a:ext cx="1977969" cy="3241507"/>
            </a:xfrm>
            <a:prstGeom prst="straightConnector1">
              <a:avLst/>
            </a:prstGeom>
            <a:ln w="15875">
              <a:solidFill>
                <a:srgbClr val="1D2D4B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/>
            <p:cNvCxnSpPr/>
            <p:nvPr/>
          </p:nvCxnSpPr>
          <p:spPr>
            <a:xfrm flipH="1">
              <a:off x="3508990" y="6368715"/>
              <a:ext cx="4558183" cy="17714"/>
            </a:xfrm>
            <a:prstGeom prst="straightConnector1">
              <a:avLst/>
            </a:prstGeom>
            <a:ln w="15875">
              <a:solidFill>
                <a:srgbClr val="1D2D4B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/>
            <p:cNvCxnSpPr/>
            <p:nvPr/>
          </p:nvCxnSpPr>
          <p:spPr>
            <a:xfrm flipH="1" flipV="1">
              <a:off x="6053778" y="2520950"/>
              <a:ext cx="2048822" cy="3428984"/>
            </a:xfrm>
            <a:prstGeom prst="straightConnector1">
              <a:avLst/>
            </a:prstGeom>
            <a:ln w="15875">
              <a:solidFill>
                <a:srgbClr val="1D2D4B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hteck 67"/>
            <p:cNvSpPr/>
            <p:nvPr/>
          </p:nvSpPr>
          <p:spPr>
            <a:xfrm>
              <a:off x="4659156" y="4641334"/>
              <a:ext cx="211679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DAS MAGISCHE </a:t>
              </a:r>
            </a:p>
            <a:p>
              <a:pPr algn="ctr"/>
              <a:r>
                <a:rPr lang="de-DE" dirty="0">
                  <a:solidFill>
                    <a:schemeClr val="bg1"/>
                  </a:solidFill>
                </a:rPr>
                <a:t>DREIECK DER</a:t>
              </a:r>
            </a:p>
            <a:p>
              <a:pPr algn="ctr"/>
              <a:r>
                <a:rPr lang="de-DE" dirty="0">
                  <a:solidFill>
                    <a:schemeClr val="bg1"/>
                  </a:solidFill>
                </a:rPr>
                <a:t> KAPITALANLAGE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4544688" y="1920359"/>
              <a:ext cx="2395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1D2D4B"/>
                  </a:solidFill>
                </a:rPr>
                <a:t>VERFÜGBARKEIT</a:t>
              </a:r>
            </a:p>
          </p:txBody>
        </p:sp>
      </p:grpSp>
      <p:sp>
        <p:nvSpPr>
          <p:cNvPr id="21" name="Rechteck 20"/>
          <p:cNvSpPr/>
          <p:nvPr/>
        </p:nvSpPr>
        <p:spPr>
          <a:xfrm>
            <a:off x="1121134" y="3578070"/>
            <a:ext cx="3220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rgbClr val="1D2D4B"/>
                </a:solidFill>
              </a:rPr>
              <a:t>Je höher die Rendite, desto </a:t>
            </a:r>
          </a:p>
          <a:p>
            <a:pPr algn="ctr"/>
            <a:r>
              <a:rPr lang="de-DE" sz="1400" dirty="0">
                <a:solidFill>
                  <a:srgbClr val="1D2D4B"/>
                </a:solidFill>
              </a:rPr>
              <a:t>höher ist das Risiko</a:t>
            </a:r>
          </a:p>
        </p:txBody>
      </p:sp>
      <p:sp>
        <p:nvSpPr>
          <p:cNvPr id="22" name="Rechteck 21"/>
          <p:cNvSpPr/>
          <p:nvPr/>
        </p:nvSpPr>
        <p:spPr>
          <a:xfrm>
            <a:off x="6886206" y="3578070"/>
            <a:ext cx="3418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rgbClr val="1D2D4B"/>
                </a:solidFill>
              </a:rPr>
              <a:t>Verlängerung des Anlagehorizontes </a:t>
            </a:r>
          </a:p>
          <a:p>
            <a:pPr algn="ctr"/>
            <a:r>
              <a:rPr lang="de-DE" sz="1400" dirty="0">
                <a:solidFill>
                  <a:srgbClr val="1D2D4B"/>
                </a:solidFill>
              </a:rPr>
              <a:t>hat Einfluss auf die Rendite</a:t>
            </a:r>
          </a:p>
        </p:txBody>
      </p:sp>
      <p:sp>
        <p:nvSpPr>
          <p:cNvPr id="24" name="Rechteck 23"/>
          <p:cNvSpPr/>
          <p:nvPr/>
        </p:nvSpPr>
        <p:spPr>
          <a:xfrm>
            <a:off x="4427416" y="6027826"/>
            <a:ext cx="25925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rgbClr val="1D2D4B"/>
                </a:solidFill>
              </a:rPr>
              <a:t>Die Verfügbarkeit einer </a:t>
            </a:r>
            <a:br>
              <a:rPr lang="de-DE" sz="1400" dirty="0">
                <a:solidFill>
                  <a:srgbClr val="1D2D4B"/>
                </a:solidFill>
              </a:rPr>
            </a:br>
            <a:r>
              <a:rPr lang="de-DE" sz="1400" dirty="0">
                <a:solidFill>
                  <a:srgbClr val="1D2D4B"/>
                </a:solidFill>
              </a:rPr>
              <a:t>Anlage kann zulasten der </a:t>
            </a:r>
          </a:p>
          <a:p>
            <a:pPr algn="ctr"/>
            <a:r>
              <a:rPr lang="de-DE" sz="1400" dirty="0">
                <a:solidFill>
                  <a:srgbClr val="1D2D4B"/>
                </a:solidFill>
              </a:rPr>
              <a:t>Sicherheit gehen</a:t>
            </a:r>
          </a:p>
        </p:txBody>
      </p:sp>
    </p:spTree>
    <p:extLst>
      <p:ext uri="{BB962C8B-B14F-4D97-AF65-F5344CB8AC3E}">
        <p14:creationId xmlns:p14="http://schemas.microsoft.com/office/powerpoint/2010/main" val="421189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ANLAGEKLASSEN</a:t>
            </a:r>
          </a:p>
        </p:txBody>
      </p:sp>
      <p:graphicFrame>
        <p:nvGraphicFramePr>
          <p:cNvPr id="6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676736"/>
              </p:ext>
            </p:extLst>
          </p:nvPr>
        </p:nvGraphicFramePr>
        <p:xfrm>
          <a:off x="1457221" y="1857334"/>
          <a:ext cx="7921625" cy="4979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339794"/>
              </p:ext>
            </p:extLst>
          </p:nvPr>
        </p:nvGraphicFramePr>
        <p:xfrm>
          <a:off x="1119572" y="1771608"/>
          <a:ext cx="8550030" cy="4945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382078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ANLAGEKLASSEN – STÄRKEN UND SCHWÄCHEN</a:t>
            </a:r>
          </a:p>
        </p:txBody>
      </p:sp>
      <p:graphicFrame>
        <p:nvGraphicFramePr>
          <p:cNvPr id="9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7280584"/>
              </p:ext>
            </p:extLst>
          </p:nvPr>
        </p:nvGraphicFramePr>
        <p:xfrm>
          <a:off x="1551226" y="1696474"/>
          <a:ext cx="7921625" cy="4979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m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0178"/>
              </p:ext>
            </p:extLst>
          </p:nvPr>
        </p:nvGraphicFramePr>
        <p:xfrm>
          <a:off x="1213577" y="1610748"/>
          <a:ext cx="8550030" cy="5065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1" name="Picture 1" descr="http://static.cdn.responsys.net/i5/responsysimages/germanwings/contentlibrary/automated/preflight/pfm_common/2018_12/images/assets_basic_spacer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88" y="3152212"/>
            <a:ext cx="952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tatic.cdn.responsys.net/i5/responsysimages/germanwings/contentlibrary/automated/preflight/pfm_common/2018_12/images/assets_basic_spacer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88" y="3152212"/>
            <a:ext cx="28575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http://static.cdn.responsys.net/i5/responsysimages/germanwings/contentlibrary/automated/preflight/pfm_common/2018_12/images/assets_basic_spacer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88" y="3152212"/>
            <a:ext cx="952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static.cdn.responsys.net/i5/responsysimages/germanwings/contentlibrary/automated/preflight/pfm_common/2018_12/images/assets_basic_spacer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788" y="3152212"/>
            <a:ext cx="28575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leichschenkliges Dreieck 7"/>
          <p:cNvSpPr>
            <a:spLocks noChangeArrowheads="1"/>
          </p:cNvSpPr>
          <p:nvPr/>
        </p:nvSpPr>
        <p:spPr bwMode="auto">
          <a:xfrm rot="6992630">
            <a:off x="3856362" y="1713695"/>
            <a:ext cx="781050" cy="2063750"/>
          </a:xfrm>
          <a:prstGeom prst="triangle">
            <a:avLst>
              <a:gd name="adj" fmla="val 50000"/>
            </a:avLst>
          </a:prstGeom>
          <a:solidFill>
            <a:srgbClr val="5C87AA"/>
          </a:solidFill>
          <a:ln>
            <a:noFill/>
          </a:ln>
          <a:effectLst>
            <a:outerShdw dist="38100" dir="2700000" rotWithShape="0">
              <a:srgbClr val="808080">
                <a:alpha val="42998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>
            <a:spLocks noChangeArrowheads="1"/>
          </p:cNvSpPr>
          <p:nvPr/>
        </p:nvSpPr>
        <p:spPr bwMode="auto">
          <a:xfrm rot="17816664">
            <a:off x="2662197" y="2112989"/>
            <a:ext cx="11064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/>
              <a:t>Verfügbarkeit</a:t>
            </a:r>
          </a:p>
        </p:txBody>
      </p:sp>
      <p:sp>
        <p:nvSpPr>
          <p:cNvPr id="17" name="Textfeld 12"/>
          <p:cNvSpPr txBox="1">
            <a:spLocks noChangeArrowheads="1"/>
          </p:cNvSpPr>
          <p:nvPr/>
        </p:nvSpPr>
        <p:spPr bwMode="auto">
          <a:xfrm rot="2272082">
            <a:off x="4152120" y="2496245"/>
            <a:ext cx="1147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Rendite</a:t>
            </a:r>
          </a:p>
        </p:txBody>
      </p:sp>
      <p:sp>
        <p:nvSpPr>
          <p:cNvPr id="18" name="Textfeld 15"/>
          <p:cNvSpPr txBox="1">
            <a:spLocks noChangeArrowheads="1"/>
          </p:cNvSpPr>
          <p:nvPr/>
        </p:nvSpPr>
        <p:spPr bwMode="auto">
          <a:xfrm rot="915356">
            <a:off x="3348544" y="2920939"/>
            <a:ext cx="1295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Sicherheit</a:t>
            </a:r>
          </a:p>
        </p:txBody>
      </p:sp>
      <p:sp>
        <p:nvSpPr>
          <p:cNvPr id="19" name="Gleichschenkliges Dreieck 6"/>
          <p:cNvSpPr>
            <a:spLocks noChangeArrowheads="1"/>
          </p:cNvSpPr>
          <p:nvPr/>
        </p:nvSpPr>
        <p:spPr bwMode="auto">
          <a:xfrm rot="14849328">
            <a:off x="7370033" y="1904436"/>
            <a:ext cx="781050" cy="2063750"/>
          </a:xfrm>
          <a:prstGeom prst="triangle">
            <a:avLst>
              <a:gd name="adj" fmla="val 50000"/>
            </a:avLst>
          </a:prstGeom>
          <a:solidFill>
            <a:srgbClr val="137C9B"/>
          </a:solidFill>
          <a:ln>
            <a:noFill/>
          </a:ln>
          <a:effectLst>
            <a:outerShdw dist="38100" dir="8760002" rotWithShape="0">
              <a:srgbClr val="808080">
                <a:alpha val="42998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 dirty="0">
              <a:solidFill>
                <a:schemeClr val="tx1"/>
              </a:solidFill>
            </a:endParaRPr>
          </a:p>
        </p:txBody>
      </p:sp>
      <p:sp>
        <p:nvSpPr>
          <p:cNvPr id="20" name="Textfeld 8"/>
          <p:cNvSpPr txBox="1">
            <a:spLocks noChangeArrowheads="1"/>
          </p:cNvSpPr>
          <p:nvPr/>
        </p:nvSpPr>
        <p:spPr bwMode="auto">
          <a:xfrm rot="20936886">
            <a:off x="6946403" y="3211227"/>
            <a:ext cx="1657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Verfügbarkeit</a:t>
            </a:r>
          </a:p>
        </p:txBody>
      </p:sp>
      <p:sp>
        <p:nvSpPr>
          <p:cNvPr id="21" name="Textfeld 11"/>
          <p:cNvSpPr txBox="1">
            <a:spLocks noChangeArrowheads="1"/>
          </p:cNvSpPr>
          <p:nvPr/>
        </p:nvSpPr>
        <p:spPr bwMode="auto">
          <a:xfrm rot="4069614">
            <a:off x="8462141" y="2299795"/>
            <a:ext cx="8937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/>
              <a:t>Rendite</a:t>
            </a:r>
          </a:p>
        </p:txBody>
      </p:sp>
      <p:sp>
        <p:nvSpPr>
          <p:cNvPr id="22" name="Textfeld 21"/>
          <p:cNvSpPr txBox="1">
            <a:spLocks noChangeArrowheads="1"/>
          </p:cNvSpPr>
          <p:nvPr/>
        </p:nvSpPr>
        <p:spPr bwMode="auto">
          <a:xfrm rot="19612468">
            <a:off x="6765428" y="2563527"/>
            <a:ext cx="1295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</a:rPr>
              <a:t>Sicherheit</a:t>
            </a:r>
          </a:p>
        </p:txBody>
      </p:sp>
    </p:spTree>
    <p:extLst>
      <p:ext uri="{BB962C8B-B14F-4D97-AF65-F5344CB8AC3E}">
        <p14:creationId xmlns:p14="http://schemas.microsoft.com/office/powerpoint/2010/main" val="581577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WEITERENTWICKLUNG DER PORTFOLIOTHEORIE</a:t>
            </a:r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011150260"/>
              </p:ext>
            </p:extLst>
          </p:nvPr>
        </p:nvGraphicFramePr>
        <p:xfrm>
          <a:off x="2606207" y="1694644"/>
          <a:ext cx="6260123" cy="2733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258622091"/>
              </p:ext>
            </p:extLst>
          </p:nvPr>
        </p:nvGraphicFramePr>
        <p:xfrm>
          <a:off x="2432926" y="4458878"/>
          <a:ext cx="2235200" cy="198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718268813"/>
              </p:ext>
            </p:extLst>
          </p:nvPr>
        </p:nvGraphicFramePr>
        <p:xfrm>
          <a:off x="4284317" y="4527884"/>
          <a:ext cx="2903904" cy="1971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20378450"/>
              </p:ext>
            </p:extLst>
          </p:nvPr>
        </p:nvGraphicFramePr>
        <p:xfrm>
          <a:off x="6462245" y="4519659"/>
          <a:ext cx="2903904" cy="1971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3721734" y="5015439"/>
            <a:ext cx="578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Aktien 30 %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815148" y="5316759"/>
            <a:ext cx="656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Renten 70 %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071231" y="5316759"/>
            <a:ext cx="656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Renten 52,5 %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870964" y="5548160"/>
            <a:ext cx="640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Beteili-gungen </a:t>
            </a:r>
          </a:p>
          <a:p>
            <a:r>
              <a:rPr lang="de-DE" sz="1000" dirty="0">
                <a:solidFill>
                  <a:srgbClr val="1D2D4B"/>
                </a:solidFill>
              </a:rPr>
              <a:t>25 %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983807" y="5625104"/>
            <a:ext cx="656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Renten 35 %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179676" y="5294472"/>
            <a:ext cx="6564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1D2D4B"/>
                </a:solidFill>
              </a:rPr>
              <a:t>Beteili-gungen50 %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615524" y="2539830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A4A4A4"/>
                </a:solidFill>
              </a:rPr>
              <a:t>Rendite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615524" y="3576596"/>
            <a:ext cx="1820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696969"/>
                </a:solidFill>
              </a:rPr>
              <a:t>Volatilität (Schwankung)</a:t>
            </a:r>
          </a:p>
        </p:txBody>
      </p:sp>
    </p:spTree>
    <p:extLst>
      <p:ext uri="{BB962C8B-B14F-4D97-AF65-F5344CB8AC3E}">
        <p14:creationId xmlns:p14="http://schemas.microsoft.com/office/powerpoint/2010/main" val="64097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3" b="21708"/>
          <a:stretch/>
        </p:blipFill>
        <p:spPr>
          <a:xfrm>
            <a:off x="0" y="1484416"/>
            <a:ext cx="12192000" cy="53735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3889375" y="3267138"/>
            <a:ext cx="4413250" cy="762816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0" y="3307053"/>
            <a:ext cx="12192000" cy="395680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de-DE" dirty="0">
                <a:solidFill>
                  <a:srgbClr val="1D2D4B"/>
                </a:solidFill>
              </a:rPr>
              <a:t>Strategievorschläge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3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9AD7B0B-C74F-460E-A1CD-9C2A6294F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1F9AC1-E1FC-4777-B41D-43572890F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Wiederkehrende Aktivitäten in einer </a:t>
            </a:r>
            <a:r>
              <a:rPr lang="de-DE" b="1" dirty="0"/>
              <a:t>Routine</a:t>
            </a:r>
            <a:r>
              <a:rPr lang="de-DE" dirty="0"/>
              <a:t> schaffen Sicherheit und Vertrautheit. Dies kann dazu beitragen, Ängste und Unsicherheiten abzubauen, die oft zu mentalen Gesundheitsproblemen führen. </a:t>
            </a:r>
            <a:r>
              <a:rPr lang="de-DE" b="1" dirty="0"/>
              <a:t>Routinen</a:t>
            </a:r>
            <a:r>
              <a:rPr lang="de-DE" dirty="0"/>
              <a:t> sind wie ein Anker in unserem hektischen Alltag.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	Eine wirksame Routine kann </a:t>
            </a:r>
            <a:r>
              <a:rPr lang="de-DE" b="1" dirty="0"/>
              <a:t>Stress abbauen, was wiederum zu einer besseren 		geistigen Gesundheit, mehr Zeit zum Entspannen und weniger Ängsten 			führen kann.</a:t>
            </a:r>
          </a:p>
          <a:p>
            <a:endParaRPr lang="de-DE" b="1" dirty="0"/>
          </a:p>
          <a:p>
            <a:r>
              <a:rPr lang="de-DE" b="1" dirty="0"/>
              <a:t>Der Hauptgrund dafür ist, dass sie uns Struktur geben und für nötigen Halt im Leben sorgen</a:t>
            </a:r>
            <a:r>
              <a:rPr lang="de-DE" dirty="0"/>
              <a:t>. Außerdem schaffen wir es, durch Routinen schnell und sicher im Ablauf von Handlungen zu werden. Sie machen uns in bestimmten Bereichen, wie etwa im Beruf, zu echten Experten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7EA6728-78BD-460E-AB80-7BF1980B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Langweilige oder sinnvolle Routinen</a:t>
            </a:r>
          </a:p>
        </p:txBody>
      </p:sp>
    </p:spTree>
    <p:extLst>
      <p:ext uri="{BB962C8B-B14F-4D97-AF65-F5344CB8AC3E}">
        <p14:creationId xmlns:p14="http://schemas.microsoft.com/office/powerpoint/2010/main" val="420964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STRATEGIE | Gesamtinvestition von 372.000 €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03728"/>
              </p:ext>
            </p:extLst>
          </p:nvPr>
        </p:nvGraphicFramePr>
        <p:xfrm>
          <a:off x="500691" y="1748313"/>
          <a:ext cx="11233149" cy="4780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8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7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59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1393"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Assetklasse </a:t>
                      </a: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Produkt</a:t>
                      </a: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Mindest-beitrag</a:t>
                      </a:r>
                      <a:endParaRPr lang="de-DE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Zielinvestment / Renditeprognose</a:t>
                      </a:r>
                      <a:endParaRPr lang="de-DE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Risikoklasse</a:t>
                      </a: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</a:rPr>
                        <a:t>Ausschüttung</a:t>
                      </a:r>
                      <a:endParaRPr lang="de-DE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2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Laufzeit/Ablauf</a:t>
                      </a:r>
                      <a:endParaRPr lang="de-DE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362"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Liquide Mittel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Tagesgeldkonto XY-Bank (oder Alternativanbieter)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55.783,60 €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VR-Bank 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(aktuell 2,75%)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keine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flexibel</a:t>
                      </a: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104">
                <a:tc rowSpan="4">
                  <a:txBody>
                    <a:bodyPr/>
                    <a:lstStyle/>
                    <a:p>
                      <a:pPr marL="0" marR="0" lvl="0" indent="0" algn="l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Depot (Geld-</a:t>
                      </a:r>
                      <a:r>
                        <a:rPr lang="de-DE" sz="1000" b="1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und Substanzwerte)</a:t>
                      </a: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64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</a:rPr>
                        <a:t>Swiss Life Pflegerente</a:t>
                      </a: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66.216,40 €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Pflegerente gegen Einmalbeitrag</a:t>
                      </a: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1.500 € in Pflegegrad 5 / 1.125 € in Pflegegrad 4</a:t>
                      </a: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750 € in Pflegegrad 3</a:t>
                      </a:r>
                      <a:endParaRPr lang="de-DE" sz="1000" kern="1200" baseline="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mit Kapitalbildung über Rückkaufwert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keine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08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Allianz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100.000 €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RV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 / Allianz Komfort Dynamik</a:t>
                      </a: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ca. 3 – 5 % p.a.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2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081">
                <a:tc vMerge="1"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solidFill>
                      <a:srgbClr val="127A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Allianz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100.000 €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RV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 / Allianz Private Finance Police, drei Verträge</a:t>
                      </a: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ca. 5 – 7 % p.a.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081">
                <a:tc rowSpan="2"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Beteiligungen / Direktinvestments /</a:t>
                      </a:r>
                    </a:p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Immobilien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</a:rPr>
                        <a:t>Solvium Capital</a:t>
                      </a: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50.000 €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Logistikequipment / Solvium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</a:rPr>
                        <a:t> Portfolio </a:t>
                      </a:r>
                      <a:r>
                        <a:rPr lang="de-DE" sz="1000" kern="1200" baseline="0" dirty="0" err="1">
                          <a:solidFill>
                            <a:srgbClr val="1D2D4B"/>
                          </a:solidFill>
                          <a:latin typeface="+mn-lt"/>
                        </a:rPr>
                        <a:t>Invest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</a:rPr>
                        <a:t> 26-05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</a:endParaRPr>
                    </a:p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5,50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 % p.a. 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4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monatlich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de-DE" sz="1000" kern="1200" baseline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 ½ Jahre + Verlängerungsoption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081">
                <a:tc vMerge="1"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</a:rPr>
                        <a:t>SOLIT</a:t>
                      </a: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0 €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Anlage der Ausschüttung aus Solvium mtl. 229,17 € Edelmetalle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</a:rPr>
                        <a:t>4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flexibel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flexibel</a:t>
                      </a: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Zwischensumme: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200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kern="120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372.000,00€</a:t>
                      </a: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b="1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720000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FontTx/>
                        <a:buNone/>
                        <a:defRPr/>
                      </a:pPr>
                      <a:endParaRPr lang="de-DE" sz="10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181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98600"/>
            <a:ext cx="12115800" cy="5351502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572934" y="2356303"/>
            <a:ext cx="5016500" cy="94615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-59267" y="2506953"/>
            <a:ext cx="12192000" cy="395680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de-DE" dirty="0">
                <a:solidFill>
                  <a:srgbClr val="1D2D4B"/>
                </a:solidFill>
              </a:rPr>
              <a:t>Versicherungslösungen</a:t>
            </a:r>
          </a:p>
          <a:p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68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Der Allianz SchatzBrief – ganz entspannt für später vorsorgen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marL="269875" lvl="2" indent="-269875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de-DE" altLang="de-DE" sz="2000" b="1" dirty="0">
                <a:solidFill>
                  <a:srgbClr val="1D2D4B"/>
                </a:solidFill>
              </a:rPr>
              <a:t>Der Allianz SchatzBrief bietet:</a:t>
            </a:r>
          </a:p>
          <a:p>
            <a:pPr defTabSz="914253">
              <a:spcBef>
                <a:spcPts val="900"/>
              </a:spcBef>
              <a:spcAft>
                <a:spcPts val="504"/>
              </a:spcAft>
              <a:buClrTx/>
            </a:pPr>
            <a:r>
              <a:rPr lang="de-DE" altLang="de-DE" dirty="0"/>
              <a:t>eine Ergänzung zur Altersvorsorge</a:t>
            </a:r>
            <a:br>
              <a:rPr lang="de-DE" altLang="de-DE" dirty="0"/>
            </a:br>
            <a:r>
              <a:rPr lang="de-DE" dirty="0"/>
              <a:t>Mittel- bis langfristiger Kapitalaufbau mit Steuervorteilen </a:t>
            </a:r>
          </a:p>
          <a:p>
            <a:pPr defTabSz="914253">
              <a:spcBef>
                <a:spcPts val="900"/>
              </a:spcBef>
              <a:spcAft>
                <a:spcPts val="504"/>
              </a:spcAft>
              <a:buClrTx/>
            </a:pPr>
            <a:r>
              <a:rPr lang="de-DE" altLang="de-DE" sz="2000" b="1" dirty="0">
                <a:solidFill>
                  <a:srgbClr val="1D2D4B"/>
                </a:solidFill>
              </a:rPr>
              <a:t>hohe Flexibilität</a:t>
            </a:r>
            <a:br>
              <a:rPr lang="de-DE" altLang="de-DE" sz="2000" dirty="0">
                <a:solidFill>
                  <a:srgbClr val="1D2D4B"/>
                </a:solidFill>
              </a:rPr>
            </a:br>
            <a:r>
              <a:rPr lang="de-DE" sz="2000" dirty="0">
                <a:solidFill>
                  <a:srgbClr val="1D2D4B"/>
                </a:solidFill>
              </a:rPr>
              <a:t>Verschiedene Auszahlungsmöglichkeiten</a:t>
            </a:r>
            <a:r>
              <a:rPr lang="de-DE" dirty="0"/>
              <a:t> </a:t>
            </a:r>
            <a:r>
              <a:rPr lang="de-DE" sz="2000" dirty="0">
                <a:solidFill>
                  <a:srgbClr val="1D2D4B"/>
                </a:solidFill>
              </a:rPr>
              <a:t>sowie Zuzahlungen und Entnahmen möglich</a:t>
            </a:r>
          </a:p>
          <a:p>
            <a:pPr defTabSz="914253">
              <a:spcBef>
                <a:spcPts val="900"/>
              </a:spcBef>
              <a:spcAft>
                <a:spcPts val="504"/>
              </a:spcAft>
              <a:buClrTx/>
            </a:pPr>
            <a:r>
              <a:rPr lang="de-DE" b="1" dirty="0"/>
              <a:t>für jeden Risikotyp das passende Vorsorgekonzept</a:t>
            </a:r>
            <a:br>
              <a:rPr lang="de-DE" dirty="0"/>
            </a:br>
            <a:r>
              <a:rPr lang="de-DE" dirty="0"/>
              <a:t>Je nach Risikoneigung des Kunden kann</a:t>
            </a:r>
            <a:br>
              <a:rPr lang="de-DE" dirty="0"/>
            </a:br>
            <a:r>
              <a:rPr lang="de-DE" dirty="0"/>
              <a:t>mit den Vorsorgekonzepten zwischen Sicherheit und Chance sowie Komfort- und Wahlmöglichkeit bei der Kapitalanlage gewählt werden.</a:t>
            </a:r>
          </a:p>
          <a:p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5" b="21981"/>
          <a:stretch/>
        </p:blipFill>
        <p:spPr>
          <a:xfrm>
            <a:off x="357488" y="553452"/>
            <a:ext cx="2838150" cy="810126"/>
          </a:xfrm>
          <a:prstGeom prst="rect">
            <a:avLst/>
          </a:prstGeom>
        </p:spPr>
      </p:pic>
      <p:pic>
        <p:nvPicPr>
          <p:cNvPr id="19" name="Picture 4" descr="G:\Allianz\+++ALL_DATA+++\Produkt_Icons\RGB\Klein\perspektive_klei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895" y="5575616"/>
            <a:ext cx="823764" cy="8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G:\Allianz\+++ALL_DATA+++\Produkt_Icons\RGB\Klein\komfortdynamik_klei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12" y="5561688"/>
            <a:ext cx="823764" cy="8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G:\Allianz\+++ALL_DATA+++\Produkt_Icons\RGB\Klein\indexselect_klei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729" y="5561688"/>
            <a:ext cx="823764" cy="8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G:\Allianz\+++ALL_DATA+++\Produkt_Icons\RGB\Klein\investflex_klei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46" y="5561688"/>
            <a:ext cx="823764" cy="8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92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liennummernplatzhalt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080500" y="6276976"/>
            <a:ext cx="2743200" cy="43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1A3B79-560A-4E1F-BC26-8DF12C8EE382}" type="slidenum">
              <a:rPr lang="de-DE" altLang="de-DE" smtClean="0">
                <a:solidFill>
                  <a:srgbClr val="1D2D4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58371" name="Titel 4"/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dirty="0"/>
              <a:t>Allianz Komfort Dynamik | Entwicklung per 31.03.2024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A1C6B5-3141-4DB8-9E59-4A59BFD25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7" y="1634104"/>
            <a:ext cx="6937718" cy="485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92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 PrivateFinancePolice - Produkteigenschaften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ALLIANZ PRIVATE FINANCE POLICE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de-DE" dirty="0"/>
              <a:t>Mindesteinmalbeitrag von 10.000 €</a:t>
            </a:r>
          </a:p>
          <a:p>
            <a:r>
              <a:rPr lang="de-DE" dirty="0"/>
              <a:t>Vertragslaufzeit individuell wählbar (mindestens 12 Jahre)</a:t>
            </a:r>
          </a:p>
          <a:p>
            <a:r>
              <a:rPr lang="de-DE" dirty="0"/>
              <a:t>Maximales Endalter: 85 Jahre</a:t>
            </a:r>
          </a:p>
          <a:p>
            <a:r>
              <a:rPr lang="de-DE" dirty="0"/>
              <a:t>Keine Entnahmen oder Zuzahlungen möglich</a:t>
            </a:r>
          </a:p>
          <a:p>
            <a:r>
              <a:rPr lang="de-DE" dirty="0"/>
              <a:t>Keine Beitragsgarantie</a:t>
            </a:r>
          </a:p>
          <a:p>
            <a:r>
              <a:rPr lang="de-DE" dirty="0"/>
              <a:t>Lebenslange Rente, Kapitalzahlung oder Kombination wählbar</a:t>
            </a:r>
          </a:p>
          <a:p>
            <a:r>
              <a:rPr lang="de-DE" dirty="0"/>
              <a:t>Verfügbarkeit: Leistungen sind innerhalb 3-6 Monate verfügbar, da die Wertentwicklung um 3 Monate zeitversetzt erfolgt (Ausstiegszeitpunkt frühestens zum nächsten Quartalsende)</a:t>
            </a:r>
          </a:p>
          <a:p>
            <a:r>
              <a:rPr lang="de-DE" dirty="0"/>
              <a:t>Verzinsung mit einem festen Zinssatz ab Vertragsbeginn bis zum ersten Quartalsstichtag, für die letzten 6 Monate vor Ende der Ansparphase, für vorzeitige Auszahlungen bei Tod oder Kündigung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5586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liennummernplatzhalt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fld id="{705FF618-04AC-4124-AF00-C86D9BF1C741}" type="slidenum">
              <a:rPr lang="de-DE" altLang="de-DE" sz="1800" smtClean="0"/>
              <a:pPr algn="l"/>
              <a:t>25</a:t>
            </a:fld>
            <a:endParaRPr lang="de-DE" altLang="de-DE" sz="18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3538" y="369888"/>
            <a:ext cx="10315575" cy="1325562"/>
          </a:xfrm>
        </p:spPr>
        <p:txBody>
          <a:bodyPr/>
          <a:lstStyle/>
          <a:p>
            <a:pPr>
              <a:defRPr/>
            </a:pPr>
            <a:r>
              <a:rPr lang="de-DE" dirty="0"/>
              <a:t>ALLIANZ PRIVATE FINANCE POLICE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52F7A80-9095-48D9-BE97-267868F0D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54" y="1695450"/>
            <a:ext cx="835342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4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de-DE" sz="3200" dirty="0"/>
            </a:br>
            <a:br>
              <a:rPr lang="de-DE" sz="3200" dirty="0"/>
            </a:br>
            <a:br>
              <a:rPr lang="de-DE" sz="3200" dirty="0"/>
            </a:br>
            <a:endParaRPr lang="de-DE" sz="1800" dirty="0"/>
          </a:p>
        </p:txBody>
      </p:sp>
      <p:sp>
        <p:nvSpPr>
          <p:cNvPr id="4" name="Textfeld 3"/>
          <p:cNvSpPr txBox="1"/>
          <p:nvPr/>
        </p:nvSpPr>
        <p:spPr>
          <a:xfrm>
            <a:off x="1249713" y="1869395"/>
            <a:ext cx="9363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/>
              <a:t>Absicherung gegen die finanziellen Folgen einer Pflegedürftigkeit  </a:t>
            </a:r>
          </a:p>
          <a:p>
            <a:pPr algn="ctr"/>
            <a:r>
              <a:rPr lang="de-DE" sz="3600" b="1" dirty="0"/>
              <a:t>Die Absicherung, die immer leistet.</a:t>
            </a:r>
            <a:br>
              <a:rPr lang="de-DE" sz="3600" b="1" dirty="0"/>
            </a:br>
            <a:br>
              <a:rPr lang="de-DE" sz="3600" b="1" dirty="0"/>
            </a:br>
            <a:r>
              <a:rPr lang="de-DE" sz="2800" b="1" dirty="0"/>
              <a:t>Für vermögende Kunden – gegen Einmalbeitrag –  mit der Swiss Life</a:t>
            </a:r>
            <a:endParaRPr lang="de-DE" sz="2800" b="1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7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Absicherung gegen die finanziellen Folgen einer Pflegebedürftigkeit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20F620-BD6B-4FF0-8DC6-5741B721B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785" y="1550874"/>
            <a:ext cx="6934112" cy="519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69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Absicherung gegen die finanziellen Folgen einer Pflegebedürftigkeit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40ADE83-A9E3-404B-B2FF-E5933890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583" y="1545991"/>
            <a:ext cx="6836717" cy="511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483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2" b="5070"/>
          <a:stretch/>
        </p:blipFill>
        <p:spPr>
          <a:xfrm>
            <a:off x="0" y="1493520"/>
            <a:ext cx="12192000" cy="5356543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479425" y="2524095"/>
            <a:ext cx="4866640" cy="65598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5"/>
          <p:cNvSpPr txBox="1">
            <a:spLocks/>
          </p:cNvSpPr>
          <p:nvPr/>
        </p:nvSpPr>
        <p:spPr>
          <a:xfrm>
            <a:off x="-3168015" y="2488326"/>
            <a:ext cx="12192000" cy="395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de-DE" sz="2400" dirty="0">
                <a:solidFill>
                  <a:srgbClr val="1D2D4B"/>
                </a:solidFill>
              </a:rPr>
              <a:t>Alternative Investmentfonds</a:t>
            </a:r>
          </a:p>
          <a:p>
            <a:pPr marL="0" indent="0">
              <a:buNone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3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4F1922E-4E2E-4654-9252-2588C45BA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B50699-EFBD-45B8-93B5-F1A2E4D53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Alles so machen wie es „reinkommt“?</a:t>
            </a:r>
          </a:p>
          <a:p>
            <a:endParaRPr lang="de-DE" dirty="0"/>
          </a:p>
          <a:p>
            <a:r>
              <a:rPr lang="de-DE" dirty="0"/>
              <a:t>	dann wird es so sein, dass wichtige Aufgaben unerledigt bleiben!</a:t>
            </a:r>
          </a:p>
          <a:p>
            <a:endParaRPr lang="de-DE" dirty="0"/>
          </a:p>
          <a:p>
            <a:r>
              <a:rPr lang="de-DE" dirty="0"/>
              <a:t>Besser, man reserviert sich für die Routineaufgaben einen festen Tag/ Zeitfenster und erledigt die Aufgaben, die einfach so reinkommen erst danach!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62A796E-665C-47CD-8FA1-AAA832CE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Planungen machen der Arbeitsalltag einfacher</a:t>
            </a:r>
          </a:p>
        </p:txBody>
      </p:sp>
    </p:spTree>
    <p:extLst>
      <p:ext uri="{BB962C8B-B14F-4D97-AF65-F5344CB8AC3E}">
        <p14:creationId xmlns:p14="http://schemas.microsoft.com/office/powerpoint/2010/main" val="279252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de-DE" dirty="0"/>
              <a:t>Bei einem AIF, ehemals Geschlossene Beteiligung genannt, handelt es sich um eine unternehmerische Beteiligung mit allen daraus ergebenen Chancen und Risiken. </a:t>
            </a:r>
          </a:p>
          <a:p>
            <a:pPr algn="just"/>
            <a:r>
              <a:rPr lang="de-DE" dirty="0"/>
              <a:t>Bei dieser Anlageform partizipieren die Anleger börsenunabhängig von den Entwicklungen unterschiedlicher Anlageklassen wie z. B. Immobilien, Infrastruktur oder Private Equity.</a:t>
            </a:r>
          </a:p>
          <a:p>
            <a:pPr algn="just"/>
            <a:r>
              <a:rPr lang="de-DE" dirty="0"/>
              <a:t>Das Kapital ist für einen vorher definierten Zeitraum gebunden und kann somit nicht vorzeitig verfügt werden.</a:t>
            </a:r>
          </a:p>
          <a:p>
            <a:pPr algn="just"/>
            <a:r>
              <a:rPr lang="de-DE" dirty="0"/>
              <a:t>Die AIFM-Richtlinie wurde im Jahr 2013 im Kapitalanlagegesetzbuch (KAGB) verankert und stellt eine größere Sicherheit für die Anleger dar.</a:t>
            </a:r>
          </a:p>
          <a:p>
            <a:pPr algn="just"/>
            <a:r>
              <a:rPr lang="de-DE" dirty="0"/>
              <a:t>Nachfolgend ist eine Übersicht über die konkreten Änderungen.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Alternativen Investmentfonds (AIF)</a:t>
            </a:r>
          </a:p>
        </p:txBody>
      </p:sp>
    </p:spTree>
    <p:extLst>
      <p:ext uri="{BB962C8B-B14F-4D97-AF65-F5344CB8AC3E}">
        <p14:creationId xmlns:p14="http://schemas.microsoft.com/office/powerpoint/2010/main" val="2761871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63" y="2371307"/>
            <a:ext cx="4692532" cy="2463580"/>
          </a:xfrm>
          <a:prstGeom prst="rect">
            <a:avLst/>
          </a:prstGeom>
        </p:spPr>
      </p:pic>
      <p:cxnSp>
        <p:nvCxnSpPr>
          <p:cNvPr id="5" name="Gerader Verbinder 4"/>
          <p:cNvCxnSpPr/>
          <p:nvPr/>
        </p:nvCxnSpPr>
        <p:spPr>
          <a:xfrm>
            <a:off x="3836967" y="4163502"/>
            <a:ext cx="4349750" cy="0"/>
          </a:xfrm>
          <a:prstGeom prst="line">
            <a:avLst/>
          </a:prstGeom>
          <a:ln w="19050">
            <a:solidFill>
              <a:srgbClr val="696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/>
        </p:nvSpPr>
        <p:spPr>
          <a:xfrm>
            <a:off x="2482850" y="4349750"/>
            <a:ext cx="7410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Der Spezialist für Investitionen in rentables Logistikequipment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9179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Container Portfolio </a:t>
            </a:r>
            <a:r>
              <a:rPr lang="de-DE" dirty="0" err="1"/>
              <a:t>Invest</a:t>
            </a:r>
            <a:r>
              <a:rPr lang="de-DE" dirty="0"/>
              <a:t> 26-05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CFF1A9-9F68-4198-94B3-038BAB571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567" y="1999800"/>
            <a:ext cx="8017781" cy="404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67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958" y="2401397"/>
            <a:ext cx="9048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65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Vorteile für den Kunden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solit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half" idx="11"/>
          </p:nvPr>
        </p:nvSpPr>
        <p:spPr>
          <a:xfrm>
            <a:off x="369357" y="2247681"/>
            <a:ext cx="11343218" cy="4349969"/>
          </a:xfrm>
        </p:spPr>
        <p:txBody>
          <a:bodyPr/>
          <a:lstStyle/>
          <a:p>
            <a:endParaRPr lang="de-DE" sz="1400" b="1" dirty="0"/>
          </a:p>
          <a:p>
            <a:r>
              <a:rPr lang="de-DE" sz="1400" b="1" dirty="0"/>
              <a:t>Sparpläne ab 50 € monatlich (direkter Kauf – keine Geldansparung)</a:t>
            </a:r>
          </a:p>
          <a:p>
            <a:r>
              <a:rPr lang="de-DE" sz="1400" b="1" dirty="0"/>
              <a:t>Kauf zu Großhandelspreisen (1kg-Preis Gold / 5kg-Preis Silber)</a:t>
            </a:r>
          </a:p>
          <a:p>
            <a:r>
              <a:rPr lang="de-DE" sz="1400" b="1" dirty="0"/>
              <a:t>Sichere Verwahrung im Schweizer Zollfreilager möglich</a:t>
            </a:r>
          </a:p>
          <a:p>
            <a:r>
              <a:rPr lang="de-DE" sz="1400" b="1" dirty="0"/>
              <a:t>Sicherung Abwicklung und Verwaltung durch Treuhandgesellschaft (kein Insolvenzrisiko)</a:t>
            </a:r>
          </a:p>
          <a:p>
            <a:r>
              <a:rPr lang="de-DE" sz="1400" b="1" dirty="0"/>
              <a:t>Kunde ist immer Eigentümer</a:t>
            </a:r>
          </a:p>
          <a:p>
            <a:r>
              <a:rPr lang="de-DE" sz="1400" b="1" dirty="0"/>
              <a:t>Jederzeit flexibler Verkauf: Auslieferung oder persönliche Abholung möglich</a:t>
            </a:r>
            <a:endParaRPr lang="de-DE" sz="1400" dirty="0"/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591042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82290"/>
            <a:ext cx="12192001" cy="5367773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479425" y="4895463"/>
            <a:ext cx="592137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91326" y="914953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altLang="de-DE" sz="2400" dirty="0">
              <a:solidFill>
                <a:srgbClr val="1D2D4B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de-DE" altLang="de-DE" sz="2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perfekte Balance für Ihr Vermögen.“</a:t>
            </a: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5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AFE10B2-196D-4A24-8F50-54F80E92D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DE32D34-F7BD-4B60-A230-2DD264FF3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de-DE" dirty="0"/>
              <a:t>Riester</a:t>
            </a:r>
          </a:p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de-DE" sz="1600" b="1" kern="0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I Vertrieb-Abläufe-Riester</a:t>
            </a:r>
            <a:endParaRPr lang="de-DE" sz="8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WV wird nie erledigt, weil dieser als wiederkehrend/ jedes Jahr anzusehen ist; irgendwann zw. Ende Januar und Anfang Februar legen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 für Übersicht Riesterverträge aus IWM generieren, sofern noch nicht geschehen: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Empfohlene Liste/Abfrage: </a:t>
            </a: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„Bestandsstatistik mit Verträgen nur LV/RV……“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Spalte „Tarif“ folgende Filter setzen: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173355">
              <a:lnSpc>
                <a:spcPct val="107000"/>
              </a:lnSpc>
            </a:pP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Performer </a:t>
            </a:r>
            <a:r>
              <a:rPr lang="de-DE" sz="1200" b="1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RieStar</a:t>
            </a: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Riester, Riester Index-Select, Riester </a:t>
            </a:r>
            <a:r>
              <a:rPr lang="de-DE" sz="1200" b="1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KomfortDynamik</a:t>
            </a: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Riester </a:t>
            </a:r>
            <a:r>
              <a:rPr lang="de-DE" sz="1200" b="1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KlassikModern</a:t>
            </a: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173355">
              <a:lnSpc>
                <a:spcPct val="107000"/>
              </a:lnSpc>
              <a:spcAft>
                <a:spcPts val="800"/>
              </a:spcAft>
            </a:pPr>
            <a:r>
              <a:rPr lang="de-DE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Volkswohl Bund (Tarife: AWR, ASR, AFR)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DE1F7EB-8142-4072-BB49-BBBA315D4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Vertriebschancen</a:t>
            </a:r>
          </a:p>
        </p:txBody>
      </p:sp>
    </p:spTree>
    <p:extLst>
      <p:ext uri="{BB962C8B-B14F-4D97-AF65-F5344CB8AC3E}">
        <p14:creationId xmlns:p14="http://schemas.microsoft.com/office/powerpoint/2010/main" val="35995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6135CDF-0610-4184-95FA-FB91DE34A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36C3D4-79E9-4F2C-8B63-9C25D01CC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BasisRente</a:t>
            </a:r>
            <a:endParaRPr lang="de-DE" dirty="0"/>
          </a:p>
          <a:p>
            <a:endParaRPr lang="de-DE" dirty="0"/>
          </a:p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de-DE" sz="1800" b="1" kern="0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| Vertrieb-Abläufe-Basisrente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-regelmäßige WV wie Riester und PKV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-Anschreiben Vorlage unter Archiv Kundenberatung-Michael Schiller-Bestandsprojekte-Riester und Basisrente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- 1x erinnern nach 2 Wochen, danach anrufen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WV sind schon angelegt, immer nur um ein Jahr in den November verschieben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156981A-DA3B-4AA7-9E83-6AD18E14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Vertriebschancen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31DCE38-12E5-4B1C-B3FD-70A8C5B2B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4" y="2780926"/>
            <a:ext cx="11839931" cy="321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BF423F-C094-470E-8E6C-9281B8A883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D6DD3-60EC-4738-8DA4-2CB5A86F2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Tagegeldtarife</a:t>
            </a:r>
          </a:p>
          <a:p>
            <a:endParaRPr lang="de-DE" dirty="0"/>
          </a:p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de-DE" sz="1200" b="1" kern="0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I Vertrieb-Abläufe-PKV/Krankentagegeld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Notlagentarif: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-im Status </a:t>
            </a: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Detailstatus und Statusdatum ändern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-Tarife durch Zuschlag nullen und das als Notlagentarif betiteln 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---------------------------------------------------------------------------------------------------------------------------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-WV Prinzip s. 001 | Vertrieb-Abläufe-Riester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b="1" dirty="0">
                <a:solidFill>
                  <a:srgbClr val="00B0F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Im Reiter „Tarifdaten“ überprüfen, ob es sich um KTG handelt, dementsprechend in Excel-Liste Filtern, damit nur Kunden angeschrieben werden, welche ein KTG im Tarif hinterlegt haben.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 VN Schreiben </a:t>
            </a:r>
            <a:r>
              <a:rPr lang="de-DE" sz="1200" b="1" dirty="0">
                <a:solidFill>
                  <a:srgbClr val="00B0F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„2021-04-19 | </a:t>
            </a:r>
            <a:r>
              <a:rPr lang="de-DE" sz="1200" b="1" dirty="0" err="1">
                <a:solidFill>
                  <a:srgbClr val="00B0F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Krakentagegeld</a:t>
            </a:r>
            <a:r>
              <a:rPr lang="de-DE" sz="1200" b="1" dirty="0">
                <a:solidFill>
                  <a:srgbClr val="00B0F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-Prüfung“ </a:t>
            </a:r>
            <a:r>
              <a:rPr lang="de-DE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(s. Seevetal Ordner Brief und Mail Vorlagen) zusenden und bei Erhalt von Gehaltsabrechnung/Gewinn vor Steuern anfangen zu rechnen </a:t>
            </a:r>
            <a:r>
              <a:rPr lang="de-DE" sz="1200" b="1" dirty="0">
                <a:solidFill>
                  <a:srgbClr val="00B0F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Siehe „Berechnung des KTG“</a:t>
            </a:r>
            <a:endParaRPr lang="de-DE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6E60C2A-D1AD-4D34-8A56-FFE10749D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Vertriebschancen</a:t>
            </a:r>
          </a:p>
        </p:txBody>
      </p:sp>
    </p:spTree>
    <p:extLst>
      <p:ext uri="{BB962C8B-B14F-4D97-AF65-F5344CB8AC3E}">
        <p14:creationId xmlns:p14="http://schemas.microsoft.com/office/powerpoint/2010/main" val="43255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552E87B-4013-44DC-8667-BF717B97B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49C1967-8C89-45BD-9931-14814655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 Erfolg und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DAAD55-9613-4F6B-8F5E-DA54C3BFA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30694" y="2045945"/>
            <a:ext cx="9330612" cy="384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9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1095E51-B1D3-4878-8BF9-3E872BD0C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796334-26EB-423C-8FD5-297A57317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Für einen selbst oder das Team</a:t>
            </a:r>
          </a:p>
          <a:p>
            <a:endParaRPr lang="de-DE" dirty="0"/>
          </a:p>
          <a:p>
            <a:r>
              <a:rPr lang="de-DE" dirty="0"/>
              <a:t>z.B.</a:t>
            </a:r>
          </a:p>
          <a:p>
            <a:pPr>
              <a:lnSpc>
                <a:spcPct val="106000"/>
              </a:lnSpc>
              <a:spcBef>
                <a:spcPts val="1200"/>
              </a:spcBef>
            </a:pPr>
            <a:r>
              <a:rPr lang="de-DE" sz="1800" b="1" kern="0" dirty="0"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Arbeitsanweisung -&gt; 01 I Vertrieb-Abläufe- Ablaufende Lebens-/Rentenversicherung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-wenn Info von VU oder halbes Jahr vor Ablauf aufgrund Systembenachrichtigung (Mail aus SA an Vermittler) mit Standard Anschreiben kontaktieren (Anschreiben unter Briefvorlagen: „ Ablaufende LV 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Anschreiben“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</a:t>
            </a: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Büro-Betrieb“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“Vorlagen“</a:t>
            </a:r>
            <a:r>
              <a:rPr lang="de-DE" sz="1800" b="1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“Brief</a:t>
            </a: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und Mailvorlagen“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-nach 1 Monat Erinnern WV -&gt; danach anrufen und Termin vereinbaren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-Anschreiben macht 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oder Team/ unterschrieben von </a:t>
            </a:r>
            <a:r>
              <a:rPr lang="de-DE" sz="18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-Ziel: Service Termin inkl. Geldanlageberatung erhalten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9561094-509A-424B-AE10-11DC3DD3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Standardarbeitsanweisung</a:t>
            </a:r>
          </a:p>
        </p:txBody>
      </p:sp>
    </p:spTree>
    <p:extLst>
      <p:ext uri="{BB962C8B-B14F-4D97-AF65-F5344CB8AC3E}">
        <p14:creationId xmlns:p14="http://schemas.microsoft.com/office/powerpoint/2010/main" val="267886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F95AE01-B56B-4A9E-BCFD-9DD140487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219EB2-867E-4848-BC92-C726ED49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Hallo…,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 habe heute die freudige Mitteilung der/des ____________ erhalten, dass Du bald eine große Summe aus dem Vertrag ausgezahlt bekommst. Ich hoffe, Du bist zufrieden?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Gerne würde ich den Zeitpunkt zum Anlass nehmen, alle Deine Verträge nochmals auf den Prüfstand zu stellen, evtl. neue Themen für z.B. </a:t>
            </a:r>
            <a:r>
              <a:rPr lang="de-D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Vorsorge &amp; Vollmachten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zu besprechen und natürlich Dir bei der Verfügung des Vertrages zu helfen.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Weißt Du schon, wann und wie Du in die Altersrente einsteigen möchtest? Hast Du Dir schon Gedanken gemacht, wie Du das Geld für Dich weiter anlegen möchtest?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dirty="0"/>
              <a:t>…Text aus Service-Checkanfrage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 freue mich auf unser Wiedersehen und stehe für Fragen gerne zur Verfügung.</a:t>
            </a:r>
            <a:r>
              <a:rPr lang="de-DE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Bitte melde Dich zwecks Termin- und Ortsabsprache bei mir, ich werde es die Tage auch versuchen!</a:t>
            </a:r>
            <a:b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Schöne </a:t>
            </a:r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Grüße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4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3EA132C-E735-46EF-9A6A-030674594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Brief-/ Mailingvorlage</a:t>
            </a:r>
          </a:p>
        </p:txBody>
      </p:sp>
    </p:spTree>
    <p:extLst>
      <p:ext uri="{BB962C8B-B14F-4D97-AF65-F5344CB8AC3E}">
        <p14:creationId xmlns:p14="http://schemas.microsoft.com/office/powerpoint/2010/main" val="279815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65980"/>
            <a:ext cx="12192001" cy="53920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Privates VERMÖGENSMANAGEMENT</a:t>
            </a:r>
          </a:p>
        </p:txBody>
      </p:sp>
      <p:sp>
        <p:nvSpPr>
          <p:cNvPr id="5" name="Rechteck 4"/>
          <p:cNvSpPr/>
          <p:nvPr/>
        </p:nvSpPr>
        <p:spPr>
          <a:xfrm>
            <a:off x="479425" y="4192820"/>
            <a:ext cx="8426035" cy="92104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591326" y="301654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altLang="de-DE" sz="2400" dirty="0">
              <a:solidFill>
                <a:srgbClr val="1D2D4B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de-DE" altLang="de-DE" sz="2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Anlagekonzept</a:t>
            </a:r>
            <a:br>
              <a:rPr lang="de-DE" altLang="de-DE" sz="2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 Mustermann</a:t>
            </a: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	Banken- und Finanzinstitutionen unabhängige 360° Finanzplanung mit Top-Produkten</a:t>
            </a:r>
          </a:p>
          <a:p>
            <a:r>
              <a:rPr lang="de-DE" dirty="0"/>
              <a:t>	Neutrale Anbieter- und Produktauswahl der Vermögensanlagen/Assets mit qualitativen und 	quantitativen Analyseverfahren</a:t>
            </a:r>
          </a:p>
          <a:p>
            <a:r>
              <a:rPr lang="de-DE" dirty="0"/>
              <a:t>	Exklusiver Zugang zu institutionellen Top-Investments, Club-Deals und 	Immobilienprojekten</a:t>
            </a:r>
          </a:p>
          <a:p>
            <a:r>
              <a:rPr lang="de-DE" dirty="0"/>
              <a:t>	Überblick und regelmäßige Kontrolle/Reports des Gesamtvermögens</a:t>
            </a:r>
          </a:p>
          <a:p>
            <a:r>
              <a:rPr lang="de-DE" dirty="0"/>
              <a:t>	Digitale Beratungs- und Reportingstrecken mit transparenter Dokumentation</a:t>
            </a:r>
          </a:p>
          <a:p>
            <a:r>
              <a:rPr lang="de-DE" dirty="0"/>
              <a:t>	Diskretion und Verlässlichkeit durch Ihren persönlichen afm Berater</a:t>
            </a:r>
          </a:p>
          <a:p>
            <a:r>
              <a:rPr lang="de-DE" dirty="0"/>
              <a:t>	Spezialisierung: Kompetenz durch ein Expertennetzwerk von Financial Planern, 	Fachanwälten und Steuerberatern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	Alles aus einer Hand: Diese Kombination schafft für Sie maximale Entlastung mit besten 	Ergebnissen für Ihr Vermögen.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wir der richtige Partner an Ihrer Seite sind</a:t>
            </a:r>
          </a:p>
        </p:txBody>
      </p:sp>
    </p:spTree>
    <p:extLst>
      <p:ext uri="{BB962C8B-B14F-4D97-AF65-F5344CB8AC3E}">
        <p14:creationId xmlns:p14="http://schemas.microsoft.com/office/powerpoint/2010/main" val="411056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5289183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AutoNum type="arabicPeriod"/>
              <a:defRPr/>
            </a:pPr>
            <a:r>
              <a:rPr lang="de-DE" sz="1200" b="1" dirty="0">
                <a:hlinkClick r:id="" action="ppaction://noaction"/>
              </a:rPr>
              <a:t>Ihre Anforderungen an Ihr Geldanlagekonzept</a:t>
            </a:r>
            <a:r>
              <a:rPr lang="de-DE" sz="1200" b="1" dirty="0"/>
              <a:t> </a:t>
            </a:r>
            <a:r>
              <a:rPr lang="de-DE" sz="1200" b="1" dirty="0">
                <a:solidFill>
                  <a:srgbClr val="127A99"/>
                </a:solidFill>
              </a:rPr>
              <a:t>(Ausgangslage, Ziele, Strategie)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AutoNum type="arabicPeriod"/>
              <a:defRPr/>
            </a:pPr>
            <a:r>
              <a:rPr lang="de-DE" sz="1200" b="1" dirty="0">
                <a:hlinkClick r:id="" action="ppaction://noaction"/>
              </a:rPr>
              <a:t>Unser Weg zum optimalen Portfolio</a:t>
            </a:r>
            <a:endParaRPr lang="de-DE" sz="1200" b="1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AutoNum type="arabicPeriod"/>
              <a:defRPr/>
            </a:pPr>
            <a:r>
              <a:rPr lang="de-DE" sz="1200" b="1" u="sng" dirty="0">
                <a:solidFill>
                  <a:srgbClr val="127A99"/>
                </a:solidFill>
              </a:rPr>
              <a:t>optimiertes Tagesgeldkonto für kurzfristig anfallende Ausgaben und Entnahmen ab 01.2027 in Höhe von 1.500 € mtl.</a:t>
            </a:r>
            <a:endParaRPr lang="de-DE" sz="1200" b="1" dirty="0"/>
          </a:p>
          <a:p>
            <a:pPr marL="228600" indent="-228600" defTabSz="358775">
              <a:lnSpc>
                <a:spcPct val="100000"/>
              </a:lnSpc>
              <a:spcBef>
                <a:spcPts val="600"/>
              </a:spcBef>
              <a:buAutoNum type="arabicPeriod" startAt="4"/>
              <a:defRPr/>
            </a:pPr>
            <a:r>
              <a:rPr lang="de-DE" sz="1200" b="1" dirty="0">
                <a:hlinkClick r:id="rId2" action="ppaction://hlinksldjump"/>
              </a:rPr>
              <a:t>Versicherungslösungen</a:t>
            </a:r>
            <a:endParaRPr lang="de-DE" sz="1200" b="1" dirty="0"/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de-DE" sz="1200" b="1" u="sng" dirty="0">
                <a:solidFill>
                  <a:srgbClr val="1D2D4B"/>
                </a:solidFill>
                <a:hlinkClick r:id="" action="ppaction://noaction"/>
              </a:rPr>
              <a:t>a) Allianz Schatzbrief Komfort Dynamik</a:t>
            </a:r>
          </a:p>
          <a:p>
            <a:pPr marL="685800" lvl="1" indent="-228600">
              <a:lnSpc>
                <a:spcPct val="100000"/>
              </a:lnSpc>
              <a:spcBef>
                <a:spcPts val="600"/>
              </a:spcBef>
              <a:buAutoNum type="alphaLcParenR" startAt="2"/>
              <a:defRPr/>
            </a:pPr>
            <a:r>
              <a:rPr lang="de-DE" sz="1200" b="1" u="sng" dirty="0">
                <a:solidFill>
                  <a:srgbClr val="1D2D4B"/>
                </a:solidFill>
                <a:hlinkClick r:id="" action="ppaction://noaction"/>
              </a:rPr>
              <a:t>Allianz Private Finance Police</a:t>
            </a:r>
            <a:endParaRPr lang="de-DE" sz="1200" b="1" u="sng" dirty="0">
              <a:solidFill>
                <a:srgbClr val="1D2D4B"/>
              </a:solidFill>
            </a:endParaRPr>
          </a:p>
          <a:p>
            <a:pPr marL="685800" lvl="1" indent="-228600">
              <a:lnSpc>
                <a:spcPct val="100000"/>
              </a:lnSpc>
              <a:spcBef>
                <a:spcPts val="600"/>
              </a:spcBef>
              <a:buAutoNum type="alphaLcParenR" startAt="2"/>
              <a:defRPr/>
            </a:pPr>
            <a:r>
              <a:rPr lang="de-DE" sz="1200" b="1" u="sng" dirty="0">
                <a:solidFill>
                  <a:srgbClr val="127A99"/>
                </a:solidFill>
              </a:rPr>
              <a:t>Swiss Life Pflegeschutz gegen Einmalbeitrag</a:t>
            </a:r>
            <a:endParaRPr lang="de-DE" sz="1200" b="1" u="sng" dirty="0">
              <a:solidFill>
                <a:srgbClr val="1D2D4B"/>
              </a:solidFill>
            </a:endParaRPr>
          </a:p>
          <a:p>
            <a:pPr marL="0" indent="0" defTabSz="358775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de-DE" sz="1200" b="1" dirty="0"/>
              <a:t>5.	</a:t>
            </a:r>
            <a:r>
              <a:rPr lang="de-DE" sz="1200" b="1" dirty="0">
                <a:hlinkClick r:id="rId3" action="ppaction://hlinksldjump"/>
              </a:rPr>
              <a:t>Alternative Investmentfonds</a:t>
            </a:r>
            <a:endParaRPr lang="de-DE" sz="1200" b="1" dirty="0"/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AutoNum type="alphaLcParenR"/>
              <a:defRPr/>
            </a:pPr>
            <a:r>
              <a:rPr lang="de-DE" sz="1200" b="1" u="sng" dirty="0" err="1">
                <a:solidFill>
                  <a:srgbClr val="1D2D4B"/>
                </a:solidFill>
                <a:hlinkClick r:id="rId4" action="ppaction://hlinksldjump"/>
              </a:rPr>
              <a:t>Solvium</a:t>
            </a:r>
            <a:endParaRPr lang="de-DE" sz="1200" b="1" u="sng" dirty="0">
              <a:solidFill>
                <a:srgbClr val="1D2D4B"/>
              </a:solidFill>
            </a:endParaRPr>
          </a:p>
          <a:p>
            <a:pPr marL="228600" indent="-228600" defTabSz="358775">
              <a:lnSpc>
                <a:spcPct val="100000"/>
              </a:lnSpc>
              <a:spcBef>
                <a:spcPts val="600"/>
              </a:spcBef>
              <a:buAutoNum type="arabicPeriod" startAt="6"/>
              <a:defRPr/>
            </a:pPr>
            <a:r>
              <a:rPr lang="de-DE" sz="1200" b="1" u="sng" dirty="0" err="1">
                <a:solidFill>
                  <a:srgbClr val="1D2D4B"/>
                </a:solidFill>
                <a:hlinkClick r:id="rId4" action="ppaction://hlinksldjump"/>
              </a:rPr>
              <a:t>Solit</a:t>
            </a:r>
            <a:r>
              <a:rPr lang="de-DE" sz="1200" b="1" u="sng" dirty="0">
                <a:solidFill>
                  <a:srgbClr val="1D2D4B"/>
                </a:solidFill>
                <a:hlinkClick r:id="rId4" action="ppaction://hlinksldjump"/>
              </a:rPr>
              <a:t> Edelmetalle</a:t>
            </a:r>
            <a:endParaRPr lang="de-DE" sz="1200" b="1" u="sng" dirty="0"/>
          </a:p>
          <a:p>
            <a:pPr marL="0" indent="0" defTabSz="358775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de-DE" sz="1200" b="1" u="sng" dirty="0"/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AutoNum type="alphaLcParenR"/>
              <a:defRPr/>
            </a:pPr>
            <a:endParaRPr lang="de-DE" sz="1000" b="1" u="sng" dirty="0">
              <a:solidFill>
                <a:srgbClr val="1D2D4B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endParaRPr lang="de-DE" sz="1000" b="1" u="sng" dirty="0">
              <a:solidFill>
                <a:srgbClr val="1D2D4B"/>
              </a:solidFill>
            </a:endParaRPr>
          </a:p>
          <a:p>
            <a:endParaRPr lang="de-DE" sz="1000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 | 10.11.2024</a:t>
            </a:r>
          </a:p>
        </p:txBody>
      </p:sp>
    </p:spTree>
    <p:extLst>
      <p:ext uri="{BB962C8B-B14F-4D97-AF65-F5344CB8AC3E}">
        <p14:creationId xmlns:p14="http://schemas.microsoft.com/office/powerpoint/2010/main" val="2185212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011"/>
            <a:ext cx="12192000" cy="5397052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5313892" y="5207267"/>
            <a:ext cx="6878108" cy="91413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5555310" y="5494865"/>
            <a:ext cx="7670682" cy="462589"/>
          </a:xfrm>
          <a:prstGeom prst="rect">
            <a:avLst/>
          </a:prstGeom>
        </p:spPr>
        <p:txBody>
          <a:bodyPr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de-DE" sz="2400" dirty="0">
                <a:solidFill>
                  <a:srgbClr val="1D2D4B"/>
                </a:solidFill>
              </a:rPr>
              <a:t>Ihre Anforderungen an Ihr Geldanlagekonzept</a:t>
            </a:r>
          </a:p>
        </p:txBody>
      </p:sp>
    </p:spTree>
    <p:extLst>
      <p:ext uri="{BB962C8B-B14F-4D97-AF65-F5344CB8AC3E}">
        <p14:creationId xmlns:p14="http://schemas.microsoft.com/office/powerpoint/2010/main" val="1150007178"/>
      </p:ext>
    </p:extLst>
  </p:cSld>
  <p:clrMapOvr>
    <a:masterClrMapping/>
  </p:clrMapOvr>
</p:sld>
</file>

<file path=ppt/theme/theme1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2019-09-09 16_9 Vermögensmangement</Template>
  <TotalTime>0</TotalTime>
  <Words>1868</Words>
  <Application>Microsoft Office PowerPoint</Application>
  <PresentationFormat>Breitbild</PresentationFormat>
  <Paragraphs>302</Paragraphs>
  <Slides>39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Symbol</vt:lpstr>
      <vt:lpstr>Wingdings</vt:lpstr>
      <vt:lpstr>1_Design_afm</vt:lpstr>
      <vt:lpstr>Vertriebschance</vt:lpstr>
      <vt:lpstr>Langweilige oder sinnvolle Routinen</vt:lpstr>
      <vt:lpstr>Planungen machen der Arbeitsalltag einfacher</vt:lpstr>
      <vt:lpstr>Standardarbeitsanweisung</vt:lpstr>
      <vt:lpstr>Brief-/ Mailingvorlage</vt:lpstr>
      <vt:lpstr>Privates VERMÖGENSMANAGEMENT</vt:lpstr>
      <vt:lpstr>Warum wir der richtige Partner an Ihrer Seite sind</vt:lpstr>
      <vt:lpstr>AGENDA | 10.11.2024</vt:lpstr>
      <vt:lpstr>PowerPoint-Präsentation</vt:lpstr>
      <vt:lpstr>AUSGANGSSITUATION</vt:lpstr>
      <vt:lpstr>ZIELSETZUNG</vt:lpstr>
      <vt:lpstr>STRATEGIE</vt:lpstr>
      <vt:lpstr>PowerPoint-Präsentation</vt:lpstr>
      <vt:lpstr>DIE DIVERSIFIKATIONSPYRAMIDE</vt:lpstr>
      <vt:lpstr>DAS MAGISCHE DREIECK DER KAPITALANLAGE</vt:lpstr>
      <vt:lpstr>ANLAGEKLASSEN</vt:lpstr>
      <vt:lpstr>ANLAGEKLASSEN – STÄRKEN UND SCHWÄCHEN</vt:lpstr>
      <vt:lpstr>DIE WEITERENTWICKLUNG DER PORTFOLIOTHEORIE</vt:lpstr>
      <vt:lpstr>PowerPoint-Präsentation</vt:lpstr>
      <vt:lpstr>STRATEGIE | Gesamtinvestition von 372.000 €</vt:lpstr>
      <vt:lpstr>PowerPoint-Präsentation</vt:lpstr>
      <vt:lpstr>PowerPoint-Präsentation</vt:lpstr>
      <vt:lpstr>Allianz Komfort Dynamik | Entwicklung per 31.03.2024</vt:lpstr>
      <vt:lpstr>ALLIANZ PRIVATE FINANCE POLICE</vt:lpstr>
      <vt:lpstr>ALLIANZ PRIVATE FINANCE POLICE</vt:lpstr>
      <vt:lpstr>   </vt:lpstr>
      <vt:lpstr>Absicherung gegen die finanziellen Folgen einer Pflegebedürftigkeit</vt:lpstr>
      <vt:lpstr>Absicherung gegen die finanziellen Folgen einer Pflegebedürftigkeit</vt:lpstr>
      <vt:lpstr>PowerPoint-Präsentation</vt:lpstr>
      <vt:lpstr>Alternativen Investmentfonds (AIF)</vt:lpstr>
      <vt:lpstr>PowerPoint-Präsentation</vt:lpstr>
      <vt:lpstr>Container Portfolio Invest 26-05</vt:lpstr>
      <vt:lpstr>PowerPoint-Präsentation</vt:lpstr>
      <vt:lpstr>solit</vt:lpstr>
      <vt:lpstr>PowerPoint-Präsentation</vt:lpstr>
      <vt:lpstr>Weitere Vertriebschancen</vt:lpstr>
      <vt:lpstr>Weitere Vertriebschancen</vt:lpstr>
      <vt:lpstr>Weitere Vertriebschancen</vt:lpstr>
      <vt:lpstr>Viel Erfolg und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VERMÖGENSMANAGEMENT</dc:title>
  <dc:creator>Sventje Gregorowitsch</dc:creator>
  <cp:lastModifiedBy>Drews, Felix</cp:lastModifiedBy>
  <cp:revision>893</cp:revision>
  <cp:lastPrinted>2024-07-17T11:57:51Z</cp:lastPrinted>
  <dcterms:created xsi:type="dcterms:W3CDTF">2019-09-06T06:44:02Z</dcterms:created>
  <dcterms:modified xsi:type="dcterms:W3CDTF">2024-10-08T12:05:22Z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-410075216</vt:i4>
  </property>
  <property fmtid="{D5CDD505-2E9C-101B-9397-08002B2CF9AE}" pid="3" name="_NewReviewCycle">
    <vt:lpwstr/>
  </property>
  <property fmtid="{D5CDD505-2E9C-101B-9397-08002B2CF9AE}" pid="4" name="_EmailSubject">
    <vt:lpwstr>Präsi ablaufende LV</vt:lpwstr>
  </property>
  <property fmtid="{D5CDD505-2E9C-101B-9397-08002B2CF9AE}" pid="5" name="_AuthorEmail">
    <vt:lpwstr>Schiller@afm-gruppe.de</vt:lpwstr>
  </property>
  <property fmtid="{D5CDD505-2E9C-101B-9397-08002B2CF9AE}" pid="6" name="_AuthorEmailDisplayName">
    <vt:lpwstr>Schiller, Michael</vt:lpwstr>
  </property>
</Properties>
</file>