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9"/>
  </p:notesMasterIdLst>
  <p:handoutMasterIdLst>
    <p:handoutMasterId r:id="rId10"/>
  </p:handoutMasterIdLst>
  <p:sldIdLst>
    <p:sldId id="257" r:id="rId2"/>
    <p:sldId id="289" r:id="rId3"/>
    <p:sldId id="271" r:id="rId4"/>
    <p:sldId id="277" r:id="rId5"/>
    <p:sldId id="283" r:id="rId6"/>
    <p:sldId id="269" r:id="rId7"/>
    <p:sldId id="293" r:id="rId8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4" d="100"/>
          <a:sy n="114" d="100"/>
        </p:scale>
        <p:origin x="240" y="102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04.10.2024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04.10.2024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64221" y="370204"/>
            <a:ext cx="9012862" cy="1013754"/>
          </a:xfrm>
        </p:spPr>
        <p:txBody>
          <a:bodyPr/>
          <a:lstStyle/>
          <a:p>
            <a:r>
              <a:rPr lang="de-DE" dirty="0"/>
              <a:t>ZWS Best Practice / Vertriebsstrategien</a:t>
            </a:r>
          </a:p>
        </p:txBody>
      </p:sp>
      <p:sp>
        <p:nvSpPr>
          <p:cNvPr id="2" name="Rechteck 1"/>
          <p:cNvSpPr/>
          <p:nvPr/>
        </p:nvSpPr>
        <p:spPr>
          <a:xfrm>
            <a:off x="3048000" y="279805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de-DE" sz="4000" dirty="0"/>
              <a:t>Zentralworkshop</a:t>
            </a:r>
            <a:br>
              <a:rPr lang="de-DE" altLang="de-DE" sz="4000" dirty="0"/>
            </a:br>
            <a:r>
              <a:rPr lang="de-DE" altLang="de-DE" sz="4000" dirty="0"/>
              <a:t>Vertriebsstrategien und Erfolgsimpulse im Jahresendgeschäft</a:t>
            </a:r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548714"/>
            <a:ext cx="11343218" cy="5309286"/>
          </a:xfrm>
        </p:spPr>
        <p:txBody>
          <a:bodyPr/>
          <a:lstStyle/>
          <a:p>
            <a:r>
              <a:rPr lang="de-DE" b="1" u="sng" dirty="0"/>
              <a:t>Zielgruppe</a:t>
            </a:r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privat versicherte Angestellte und ggf. auch GGF mit Arbeitgeberzuschuss, die den Höchstzuschuss des Arbeitgebers noch nicht ausgeschöpft haben</a:t>
            </a:r>
          </a:p>
          <a:p>
            <a:r>
              <a:rPr lang="de-DE" b="1" u="sng" dirty="0"/>
              <a:t>Situation</a:t>
            </a:r>
          </a:p>
          <a:p>
            <a:pPr marL="342900" indent="-342900">
              <a:buFontTx/>
              <a:buChar char="-"/>
            </a:pPr>
            <a:r>
              <a:rPr lang="de-DE" dirty="0"/>
              <a:t>viele PKV-Versicherte haben einen monatlichen Beitrag der zum Teil deutlich unter dem Höchstbeitrag der GKV liegt.</a:t>
            </a:r>
          </a:p>
          <a:p>
            <a:pPr marL="342900" indent="-342900">
              <a:buFontTx/>
              <a:buChar char="-"/>
            </a:pPr>
            <a:r>
              <a:rPr lang="de-DE" dirty="0"/>
              <a:t>Der Arbeitgeber beteiligt sich mit einem Zuschuss von 50% an der privaten Krankenversicherung und der privaten Pflegepflichtversicherung (max. bis zum Höchstbeitrag der gesetzlichen Krankenversicherung (KV 421,76 € </a:t>
            </a:r>
            <a:r>
              <a:rPr lang="de-DE" dirty="0" err="1"/>
              <a:t>p.M.</a:t>
            </a:r>
            <a:r>
              <a:rPr lang="de-DE" dirty="0"/>
              <a:t> und PVN 87,98 € </a:t>
            </a:r>
            <a:r>
              <a:rPr lang="de-DE" dirty="0" err="1"/>
              <a:t>p.M</a:t>
            </a:r>
            <a:r>
              <a:rPr lang="de-DE" dirty="0"/>
              <a:t>).</a:t>
            </a:r>
          </a:p>
          <a:p>
            <a:pPr marL="342900" indent="-342900">
              <a:buFontTx/>
              <a:buChar char="-"/>
            </a:pPr>
            <a:r>
              <a:rPr lang="de-DE" dirty="0"/>
              <a:t>Die Beiträge zur privaten Krankenversicherung sind steuerlich abzugsfähig auf Basis der Grund/Basisabsicherung.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370203"/>
            <a:ext cx="10314206" cy="873711"/>
          </a:xfrm>
        </p:spPr>
        <p:txBody>
          <a:bodyPr/>
          <a:lstStyle/>
          <a:p>
            <a:r>
              <a:rPr lang="de-DE" dirty="0"/>
              <a:t>ZWS Best Practice / PKV-Beitragsentlastungstarif</a:t>
            </a:r>
          </a:p>
        </p:txBody>
      </p:sp>
    </p:spTree>
    <p:extLst>
      <p:ext uri="{BB962C8B-B14F-4D97-AF65-F5344CB8AC3E}">
        <p14:creationId xmlns:p14="http://schemas.microsoft.com/office/powerpoint/2010/main" val="225480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532238"/>
            <a:ext cx="11343218" cy="5255740"/>
          </a:xfrm>
        </p:spPr>
        <p:txBody>
          <a:bodyPr/>
          <a:lstStyle/>
          <a:p>
            <a:r>
              <a:rPr lang="de-DE" b="1" u="sng" dirty="0">
                <a:solidFill>
                  <a:srgbClr val="FF0000"/>
                </a:solidFill>
              </a:rPr>
              <a:t>Beispiel:</a:t>
            </a:r>
          </a:p>
          <a:p>
            <a:endParaRPr lang="de-DE" b="1" u="sng" dirty="0"/>
          </a:p>
          <a:p>
            <a:r>
              <a:rPr lang="de-DE" dirty="0"/>
              <a:t>Herr M. (35 Jahre alt) ist Single und als Angestellter privat versichert. Sein PKV-Beitrag beträgt 670,15 €, sein Pflegebeitrag beträgt 66,44 € (Gesamt 736,59 €)</a:t>
            </a:r>
          </a:p>
          <a:p>
            <a:r>
              <a:rPr lang="de-DE" b="1" u="sng" dirty="0"/>
              <a:t>der steuerlich abzugsfähige Beitrag nach AG-Zuschuss beträgt 171,58 €</a:t>
            </a:r>
          </a:p>
          <a:p>
            <a:r>
              <a:rPr lang="de-DE" dirty="0"/>
              <a:t>Bei einem angenommenen Spitzensteuersatz von 42% beträgt der Steuervorteil auf seine PKV demnach weitere 72,06 € mtl.</a:t>
            </a:r>
          </a:p>
          <a:p>
            <a:r>
              <a:rPr lang="de-DE" dirty="0"/>
              <a:t>Sein Nettoaufwand beträgt demnach 296,24 € mtl.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370203"/>
            <a:ext cx="10314206" cy="848997"/>
          </a:xfrm>
        </p:spPr>
        <p:txBody>
          <a:bodyPr/>
          <a:lstStyle/>
          <a:p>
            <a:r>
              <a:rPr lang="de-DE" dirty="0"/>
              <a:t>ZWS Best Practice / PKV-Beitragsentlastungstarif</a:t>
            </a:r>
          </a:p>
        </p:txBody>
      </p:sp>
    </p:spTree>
    <p:extLst>
      <p:ext uri="{BB962C8B-B14F-4D97-AF65-F5344CB8AC3E}">
        <p14:creationId xmlns:p14="http://schemas.microsoft.com/office/powerpoint/2010/main" val="53247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540475"/>
            <a:ext cx="11343218" cy="5239265"/>
          </a:xfrm>
        </p:spPr>
        <p:txBody>
          <a:bodyPr/>
          <a:lstStyle/>
          <a:p>
            <a:r>
              <a:rPr lang="de-DE" b="1" u="sng" dirty="0">
                <a:solidFill>
                  <a:srgbClr val="FF0000"/>
                </a:solidFill>
              </a:rPr>
              <a:t>Einschluss Beitragsentlastungstarif:</a:t>
            </a:r>
          </a:p>
          <a:p>
            <a:r>
              <a:rPr lang="de-DE" dirty="0"/>
              <a:t>Ein Beitragsentlastungstarif versichert eine garantierte Beitragsreduktion zum Renteneintritt (ggf. früher) um einen vorher festgelegten Betrag. Der VN zahlt freiwillig einen ergänzenden Beitrag an dem sich der Arbeitgeber ebenso mit 50% beteiligt.</a:t>
            </a:r>
          </a:p>
          <a:p>
            <a:r>
              <a:rPr lang="de-DE" dirty="0"/>
              <a:t>Der Beitrag für den Entlastungstarif ist jedoch auch über den Renteneintritt hinaus weiterzuzahlen (dann ohne AG-Zuschuss).</a:t>
            </a:r>
          </a:p>
          <a:p>
            <a:r>
              <a:rPr lang="de-DE" dirty="0"/>
              <a:t>Es bleibt jedoch auch die Möglichkeit, den Vertrag zum Renteneintritt zu beenden. In diesem Fall erfolgt eine Sofortgutschrift der angesparten Mittel zu Gunsten des monatlichen Beitrages.</a:t>
            </a:r>
          </a:p>
          <a:p>
            <a:r>
              <a:rPr lang="de-DE" dirty="0"/>
              <a:t>Auch während der Erwerbsphase kann der Tarif jederzeit geändert oder auch zu Gunsten einer Sofortgutschrift beendet werden.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370203"/>
            <a:ext cx="10314206" cy="848997"/>
          </a:xfrm>
        </p:spPr>
        <p:txBody>
          <a:bodyPr/>
          <a:lstStyle/>
          <a:p>
            <a:r>
              <a:rPr lang="de-DE" dirty="0"/>
              <a:t>ZWS Best Practice / PKV-Beitragsentlastungstarif</a:t>
            </a:r>
          </a:p>
        </p:txBody>
      </p:sp>
    </p:spTree>
    <p:extLst>
      <p:ext uri="{BB962C8B-B14F-4D97-AF65-F5344CB8AC3E}">
        <p14:creationId xmlns:p14="http://schemas.microsoft.com/office/powerpoint/2010/main" val="161886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540476"/>
            <a:ext cx="11343218" cy="5247502"/>
          </a:xfrm>
        </p:spPr>
        <p:txBody>
          <a:bodyPr/>
          <a:lstStyle/>
          <a:p>
            <a:r>
              <a:rPr lang="de-DE" b="1" u="sng" dirty="0">
                <a:solidFill>
                  <a:srgbClr val="FF0000"/>
                </a:solidFill>
              </a:rPr>
              <a:t>Beispiel:</a:t>
            </a:r>
          </a:p>
          <a:p>
            <a:r>
              <a:rPr lang="de-DE" dirty="0"/>
              <a:t>Herr M. (35 Jahre alt) ist Single und als Angestellter privat versichert. Sein PKV-Beitrag beträgt 670,15 €, sein Pflegebeitrag beträgt 66,44 € (Gesamt 736,59 €)</a:t>
            </a:r>
          </a:p>
          <a:p>
            <a:r>
              <a:rPr lang="de-DE" dirty="0"/>
              <a:t>Er schließt einen ergänzenden Beitragsentlastungstarif in Höhe 600 € in den Vertrag ein. Dieser schlägt mit 171,60 € mtl. zu Buche und wird zu 50% vom Arbeitgeber bezuschusst.</a:t>
            </a:r>
          </a:p>
          <a:p>
            <a:r>
              <a:rPr lang="de-DE" b="1" u="sng" dirty="0"/>
              <a:t>der steuerlich abzugsfähige Beitrag nach AG-Zuschuss beträgt 222,35 €</a:t>
            </a:r>
          </a:p>
          <a:p>
            <a:r>
              <a:rPr lang="de-DE" dirty="0"/>
              <a:t>Bei einem angenommenen Spitzensteuersatz von 42% beträgt der Steuervorteil auf seine PKV demnach weitere 93,39 € mtl.</a:t>
            </a:r>
          </a:p>
          <a:p>
            <a:r>
              <a:rPr lang="de-DE" dirty="0"/>
              <a:t>Sein Nettoaufwand beträgt demnach 361,27 € mtl. (</a:t>
            </a:r>
            <a:r>
              <a:rPr lang="de-DE" b="1" dirty="0">
                <a:solidFill>
                  <a:srgbClr val="FF0000"/>
                </a:solidFill>
              </a:rPr>
              <a:t>Mehraufwand 65,03 € mtl</a:t>
            </a:r>
            <a:r>
              <a:rPr lang="de-DE" dirty="0"/>
              <a:t>.)</a:t>
            </a:r>
          </a:p>
          <a:p>
            <a:endParaRPr lang="de-DE" sz="1000" dirty="0"/>
          </a:p>
          <a:p>
            <a:r>
              <a:rPr lang="de-DE" dirty="0"/>
              <a:t>Hierfür wird sein Beitrag im Alter um 600 € mtl. reduziert (vorbehaltlich Änderungen im Rechnungszins und Anlageerfolg, sowie Beitragsanpassungen).</a:t>
            </a:r>
          </a:p>
          <a:p>
            <a:r>
              <a:rPr lang="de-DE" dirty="0"/>
              <a:t>Der Beitrag von aktuell 171,60 € ist fortzuzahlen, so dass eine </a:t>
            </a:r>
            <a:r>
              <a:rPr lang="de-DE" b="1" dirty="0">
                <a:solidFill>
                  <a:srgbClr val="FF0000"/>
                </a:solidFill>
              </a:rPr>
              <a:t>Entlastung von 428,40 €</a:t>
            </a:r>
            <a:r>
              <a:rPr lang="de-DE" dirty="0"/>
              <a:t> mtl. verbleibt, sofern Herr M sich nicht für eine Beendigung und Sofortgutschrift entscheidet.</a:t>
            </a:r>
          </a:p>
          <a:p>
            <a:endParaRPr lang="de-DE" b="1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370204"/>
            <a:ext cx="10314206" cy="923138"/>
          </a:xfrm>
        </p:spPr>
        <p:txBody>
          <a:bodyPr/>
          <a:lstStyle/>
          <a:p>
            <a:r>
              <a:rPr lang="de-DE" dirty="0"/>
              <a:t>ZWS Best Practice / PKV-Beitragsentlastungstarif</a:t>
            </a:r>
          </a:p>
        </p:txBody>
      </p:sp>
    </p:spTree>
    <p:extLst>
      <p:ext uri="{BB962C8B-B14F-4D97-AF65-F5344CB8AC3E}">
        <p14:creationId xmlns:p14="http://schemas.microsoft.com/office/powerpoint/2010/main" val="2938616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1599724"/>
            <a:ext cx="11343218" cy="5547506"/>
          </a:xfrm>
        </p:spPr>
        <p:txBody>
          <a:bodyPr/>
          <a:lstStyle/>
          <a:p>
            <a:r>
              <a:rPr lang="de-DE" b="1" u="sng" dirty="0">
                <a:solidFill>
                  <a:schemeClr val="tx1"/>
                </a:solidFill>
              </a:rPr>
              <a:t>Alternativen:</a:t>
            </a:r>
          </a:p>
          <a:p>
            <a:r>
              <a:rPr lang="de-DE" sz="1600" b="1" u="sng" dirty="0">
                <a:solidFill>
                  <a:schemeClr val="tx1"/>
                </a:solidFill>
              </a:rPr>
              <a:t>Fonds-Basisrente</a:t>
            </a:r>
            <a:r>
              <a:rPr lang="de-DE" sz="1600" b="1" dirty="0">
                <a:solidFill>
                  <a:schemeClr val="tx1"/>
                </a:solidFill>
              </a:rPr>
              <a:t>			</a:t>
            </a:r>
            <a:r>
              <a:rPr lang="de-DE" sz="1600" b="1" u="sng" dirty="0">
                <a:solidFill>
                  <a:schemeClr val="tx1"/>
                </a:solidFill>
              </a:rPr>
              <a:t>Fondsrente privat</a:t>
            </a:r>
            <a:r>
              <a:rPr lang="de-DE" sz="1600" b="1" dirty="0">
                <a:solidFill>
                  <a:schemeClr val="tx1"/>
                </a:solidFill>
              </a:rPr>
              <a:t>			</a:t>
            </a:r>
            <a:r>
              <a:rPr lang="de-DE" sz="1600" b="1" u="sng" dirty="0">
                <a:solidFill>
                  <a:schemeClr val="tx1"/>
                </a:solidFill>
              </a:rPr>
              <a:t>Fondssparplan</a:t>
            </a:r>
          </a:p>
          <a:p>
            <a:r>
              <a:rPr lang="de-DE" sz="1600" dirty="0">
                <a:solidFill>
                  <a:schemeClr val="tx1"/>
                </a:solidFill>
              </a:rPr>
              <a:t>112,12 € mtl.			65,03 € mtl.			65,03 € mtl.</a:t>
            </a:r>
          </a:p>
          <a:p>
            <a:r>
              <a:rPr lang="de-DE" sz="1600" dirty="0">
                <a:solidFill>
                  <a:schemeClr val="tx1"/>
                </a:solidFill>
              </a:rPr>
              <a:t>32 Jahre				32 Jahre				32 Jahre</a:t>
            </a:r>
          </a:p>
          <a:p>
            <a:r>
              <a:rPr lang="de-DE" sz="1600" dirty="0">
                <a:solidFill>
                  <a:schemeClr val="tx1"/>
                </a:solidFill>
              </a:rPr>
              <a:t>6%				6%				6%</a:t>
            </a:r>
          </a:p>
          <a:p>
            <a:r>
              <a:rPr lang="de-DE" sz="1600" dirty="0">
                <a:solidFill>
                  <a:schemeClr val="tx1"/>
                </a:solidFill>
              </a:rPr>
              <a:t>50% Garantie			50% Garantie			Kosten 3%</a:t>
            </a:r>
          </a:p>
          <a:p>
            <a:r>
              <a:rPr lang="de-DE" sz="1600" dirty="0" err="1">
                <a:solidFill>
                  <a:schemeClr val="tx1"/>
                </a:solidFill>
              </a:rPr>
              <a:t>Rentendyn</a:t>
            </a:r>
            <a:r>
              <a:rPr lang="de-DE" sz="1600" dirty="0">
                <a:solidFill>
                  <a:schemeClr val="tx1"/>
                </a:solidFill>
              </a:rPr>
              <a:t>. 0%			</a:t>
            </a:r>
            <a:r>
              <a:rPr lang="de-DE" sz="1600" dirty="0" err="1">
                <a:solidFill>
                  <a:schemeClr val="tx1"/>
                </a:solidFill>
              </a:rPr>
              <a:t>Rentendyn</a:t>
            </a:r>
            <a:r>
              <a:rPr lang="de-DE" sz="1600" dirty="0">
                <a:solidFill>
                  <a:schemeClr val="tx1"/>
                </a:solidFill>
              </a:rPr>
              <a:t>. 0%			</a:t>
            </a:r>
            <a:r>
              <a:rPr lang="de-DE" sz="1600" b="1" dirty="0">
                <a:solidFill>
                  <a:srgbClr val="FF0000"/>
                </a:solidFill>
              </a:rPr>
              <a:t>kein Fondswechsel 32 Jahre!</a:t>
            </a:r>
          </a:p>
          <a:p>
            <a:r>
              <a:rPr lang="de-DE" sz="1600" dirty="0">
                <a:solidFill>
                  <a:schemeClr val="tx1"/>
                </a:solidFill>
              </a:rPr>
              <a:t>Mtl. Rente 331 €			mtl. Rente 202 €			Ablauf 71.098 €</a:t>
            </a:r>
          </a:p>
          <a:p>
            <a:r>
              <a:rPr lang="de-DE" sz="1600" dirty="0" err="1">
                <a:solidFill>
                  <a:schemeClr val="tx1"/>
                </a:solidFill>
              </a:rPr>
              <a:t>Rentendyn</a:t>
            </a:r>
            <a:r>
              <a:rPr lang="de-DE" sz="1600" dirty="0">
                <a:solidFill>
                  <a:schemeClr val="tx1"/>
                </a:solidFill>
              </a:rPr>
              <a:t>. 2,55%			</a:t>
            </a:r>
            <a:r>
              <a:rPr lang="de-DE" sz="1600" dirty="0" err="1">
                <a:solidFill>
                  <a:schemeClr val="tx1"/>
                </a:solidFill>
              </a:rPr>
              <a:t>Rentendyn</a:t>
            </a:r>
            <a:r>
              <a:rPr lang="de-DE" sz="1600" dirty="0">
                <a:solidFill>
                  <a:schemeClr val="tx1"/>
                </a:solidFill>
              </a:rPr>
              <a:t>. 2,55%			Kursgewinn 46.126,48 €</a:t>
            </a:r>
          </a:p>
          <a:p>
            <a:r>
              <a:rPr lang="de-DE" sz="1600" b="1" dirty="0">
                <a:solidFill>
                  <a:srgbClr val="FF0000"/>
                </a:solidFill>
              </a:rPr>
              <a:t>Mtl. Rente 222 €			mtl. Rente 119 €</a:t>
            </a:r>
            <a:r>
              <a:rPr lang="de-DE" sz="1600" dirty="0">
                <a:solidFill>
                  <a:schemeClr val="tx1"/>
                </a:solidFill>
              </a:rPr>
              <a:t>			Steuerannahme 11.531,62 €</a:t>
            </a:r>
          </a:p>
          <a:p>
            <a:r>
              <a:rPr lang="de-DE" sz="1600" dirty="0">
                <a:solidFill>
                  <a:schemeClr val="tx1"/>
                </a:solidFill>
              </a:rPr>
              <a:t>Steuerpflichtig			Halbeinkünfte bei Kapital		Netto 59.566 €</a:t>
            </a:r>
          </a:p>
          <a:p>
            <a:r>
              <a:rPr lang="de-DE" sz="1600" dirty="0">
                <a:solidFill>
                  <a:schemeClr val="tx1"/>
                </a:solidFill>
              </a:rPr>
              <a:t>				Kapitalwahl 58.630 €		Einmalbeitrag Rente</a:t>
            </a:r>
          </a:p>
          <a:p>
            <a:r>
              <a:rPr lang="de-DE" sz="1600" dirty="0">
                <a:solidFill>
                  <a:schemeClr val="tx1"/>
                </a:solidFill>
              </a:rPr>
              <a:t>								0%) 208 € mtl.</a:t>
            </a:r>
          </a:p>
          <a:p>
            <a:r>
              <a:rPr lang="de-DE" sz="1600" dirty="0">
                <a:solidFill>
                  <a:schemeClr val="tx1"/>
                </a:solidFill>
              </a:rPr>
              <a:t>								</a:t>
            </a:r>
            <a:r>
              <a:rPr lang="de-DE" sz="1600" b="1" dirty="0">
                <a:solidFill>
                  <a:srgbClr val="FF0000"/>
                </a:solidFill>
              </a:rPr>
              <a:t>2,55%) 128 € mtl.</a:t>
            </a: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370204"/>
            <a:ext cx="10314206" cy="799570"/>
          </a:xfrm>
        </p:spPr>
        <p:txBody>
          <a:bodyPr/>
          <a:lstStyle/>
          <a:p>
            <a:r>
              <a:rPr lang="de-DE" dirty="0"/>
              <a:t>ZWS Best Practice / PKV-Beitragsentlastungstarife</a:t>
            </a:r>
          </a:p>
        </p:txBody>
      </p:sp>
    </p:spTree>
    <p:extLst>
      <p:ext uri="{BB962C8B-B14F-4D97-AF65-F5344CB8AC3E}">
        <p14:creationId xmlns:p14="http://schemas.microsoft.com/office/powerpoint/2010/main" val="4248369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540476"/>
            <a:ext cx="11343218" cy="5247502"/>
          </a:xfrm>
        </p:spPr>
        <p:txBody>
          <a:bodyPr/>
          <a:lstStyle/>
          <a:p>
            <a:r>
              <a:rPr lang="de-DE" b="1" u="sng" dirty="0"/>
              <a:t>Fazit und Selektion</a:t>
            </a:r>
          </a:p>
          <a:p>
            <a:pPr marL="342900" indent="-342900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Selektion aller laufenden PKV-Verträge</a:t>
            </a:r>
          </a:p>
          <a:p>
            <a:pPr marL="342900" indent="-342900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Prüfung auf Inhalt (KTG-Höhe / SB-Stufen / Tarifwechselmöglichkeit / Versichererwechsel)</a:t>
            </a:r>
          </a:p>
          <a:p>
            <a:pPr marL="342900" indent="-342900">
              <a:buFontTx/>
              <a:buChar char="-"/>
            </a:pPr>
            <a:r>
              <a:rPr lang="de-DE" dirty="0">
                <a:solidFill>
                  <a:schemeClr val="tx1"/>
                </a:solidFill>
              </a:rPr>
              <a:t>Angebot Beitragsentlastungstarif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370204"/>
            <a:ext cx="10314206" cy="923138"/>
          </a:xfrm>
        </p:spPr>
        <p:txBody>
          <a:bodyPr/>
          <a:lstStyle/>
          <a:p>
            <a:r>
              <a:rPr lang="de-DE" dirty="0"/>
              <a:t>ZWS Best Practice / PKV-Beitragsentlastungstarif</a:t>
            </a:r>
          </a:p>
        </p:txBody>
      </p:sp>
    </p:spTree>
    <p:extLst>
      <p:ext uri="{BB962C8B-B14F-4D97-AF65-F5344CB8AC3E}">
        <p14:creationId xmlns:p14="http://schemas.microsoft.com/office/powerpoint/2010/main" val="3920398597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</Template>
  <TotalTime>0</TotalTime>
  <Words>702</Words>
  <Application>Microsoft Office PowerPoint</Application>
  <PresentationFormat>Breitbild</PresentationFormat>
  <Paragraphs>58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Symbol</vt:lpstr>
      <vt:lpstr>Wingdings</vt:lpstr>
      <vt:lpstr>Design_afm</vt:lpstr>
      <vt:lpstr>ZWS Best Practice / Vertriebsstrategien</vt:lpstr>
      <vt:lpstr>ZWS Best Practice / PKV-Beitragsentlastungstarif</vt:lpstr>
      <vt:lpstr>ZWS Best Practice / PKV-Beitragsentlastungstarif</vt:lpstr>
      <vt:lpstr>ZWS Best Practice / PKV-Beitragsentlastungstarif</vt:lpstr>
      <vt:lpstr>ZWS Best Practice / PKV-Beitragsentlastungstarif</vt:lpstr>
      <vt:lpstr>ZWS Best Practice / PKV-Beitragsentlastungstarife</vt:lpstr>
      <vt:lpstr>ZWS Best Practice / PKV-Beitragsentlastungstarif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Kriebel, Hauke</dc:creator>
  <cp:lastModifiedBy>Kriebel, Hauke</cp:lastModifiedBy>
  <cp:revision>169</cp:revision>
  <cp:lastPrinted>2019-08-21T13:01:55Z</cp:lastPrinted>
  <dcterms:created xsi:type="dcterms:W3CDTF">2021-05-04T07:04:53Z</dcterms:created>
  <dcterms:modified xsi:type="dcterms:W3CDTF">2024-10-04T15:09:53Z</dcterms:modified>
</cp:coreProperties>
</file>