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1" r:id="rId3"/>
    <p:sldId id="262" r:id="rId4"/>
    <p:sldId id="272" r:id="rId5"/>
    <p:sldId id="273" r:id="rId6"/>
    <p:sldId id="275" r:id="rId7"/>
    <p:sldId id="274" r:id="rId8"/>
    <p:sldId id="276" r:id="rId9"/>
    <p:sldId id="277" r:id="rId10"/>
    <p:sldId id="310" r:id="rId11"/>
  </p:sldIdLst>
  <p:sldSz cx="12192000" cy="6858000"/>
  <p:notesSz cx="6794500" cy="100076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olzmann, Peter" initials="HP" lastIdx="1" clrIdx="0">
    <p:extLst>
      <p:ext uri="{19B8F6BF-5375-455C-9EA6-DF929625EA0E}">
        <p15:presenceInfo xmlns:p15="http://schemas.microsoft.com/office/powerpoint/2012/main" userId="S-1-5-21-1804209438-245528104-1844936127-230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2D4B"/>
    <a:srgbClr val="C60000"/>
    <a:srgbClr val="003056"/>
    <a:srgbClr val="D6D6D6"/>
    <a:srgbClr val="AAA295"/>
    <a:srgbClr val="5C87AA"/>
    <a:srgbClr val="137C9B"/>
    <a:srgbClr val="FF3399"/>
    <a:srgbClr val="EDEDED"/>
    <a:srgbClr val="D0CE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96" autoAdjust="0"/>
    <p:restoredTop sz="94870" autoAdjust="0"/>
  </p:normalViewPr>
  <p:slideViewPr>
    <p:cSldViewPr snapToGrid="0" showGuides="1">
      <p:cViewPr varScale="1">
        <p:scale>
          <a:sx n="155" d="100"/>
          <a:sy n="155" d="100"/>
        </p:scale>
        <p:origin x="1044" y="144"/>
      </p:cViewPr>
      <p:guideLst>
        <p:guide orient="horz" pos="4315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14868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07.10.2024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07.10.2024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95288" y="1250950"/>
            <a:ext cx="6003925" cy="3378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816157"/>
            <a:ext cx="5435600" cy="394049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394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Rechteck 4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5756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7221239" y="1797696"/>
            <a:ext cx="3183255" cy="4224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803381"/>
            <a:ext cx="11345480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8909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_Unterüberschrifte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2"/>
          </p:nvPr>
        </p:nvSpPr>
        <p:spPr>
          <a:xfrm>
            <a:off x="370036" y="2281237"/>
            <a:ext cx="11342539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1238" y="4183952"/>
            <a:ext cx="11351337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8" name="Textplatzhalter 3"/>
          <p:cNvSpPr>
            <a:spLocks noGrp="1"/>
          </p:cNvSpPr>
          <p:nvPr>
            <p:ph type="body" sz="half" idx="13"/>
          </p:nvPr>
        </p:nvSpPr>
        <p:spPr>
          <a:xfrm>
            <a:off x="341052" y="4704887"/>
            <a:ext cx="11371524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3469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1638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898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4397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zeilige HL_Unterüberschriften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71549" y="4671152"/>
            <a:ext cx="1133683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898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4842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L_Unterüberschriften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71152"/>
            <a:ext cx="1133683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280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nanga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9281"/>
            <a:ext cx="11344128" cy="4386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4327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1"/>
          </p:nvPr>
        </p:nvSpPr>
        <p:spPr>
          <a:xfrm>
            <a:off x="379561" y="5752631"/>
            <a:ext cx="11333014" cy="4386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15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4" orient="horz" pos="70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Unterüberschrift_Tex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4790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2"/>
          </p:nvPr>
        </p:nvSpPr>
        <p:spPr>
          <a:xfrm>
            <a:off x="368454" y="2281237"/>
            <a:ext cx="11344122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803" y="4674327"/>
            <a:ext cx="1134477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9832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2400" b="0" dirty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42691502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mi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2281237"/>
            <a:ext cx="1134321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2370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4" orient="horz" pos="709" userDrawn="1">
          <p15:clr>
            <a:srgbClr val="FBAE40"/>
          </p15:clr>
        </p15:guide>
        <p15:guide id="6" orient="horz" pos="1298" userDrawn="1">
          <p15:clr>
            <a:srgbClr val="FBAE40"/>
          </p15:clr>
        </p15:guide>
        <p15:guide id="10" orient="horz" pos="116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70989" y="2281237"/>
            <a:ext cx="11341586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4366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4" orient="horz" pos="709">
          <p15:clr>
            <a:srgbClr val="FBAE40"/>
          </p15:clr>
        </p15:guide>
        <p15:guide id="6" orient="horz" pos="129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2"/>
          </p:nvPr>
        </p:nvSpPr>
        <p:spPr>
          <a:xfrm>
            <a:off x="369212" y="1803380"/>
            <a:ext cx="11343363" cy="441326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4732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  <p15:guide id="6" orient="horz" pos="1298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1773237"/>
            <a:ext cx="1134321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7848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  <p15:guide id="10" orient="horz" pos="1162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mit_Unterüberschrift_un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71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7458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2281237"/>
            <a:ext cx="1134321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888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605" y="1809281"/>
            <a:ext cx="1134296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1882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876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803381"/>
            <a:ext cx="11345480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1945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8431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  <p15:guide id="6" orient="horz" pos="129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850791"/>
            <a:ext cx="3325659" cy="46738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0"/>
          </p:nvPr>
        </p:nvSpPr>
        <p:spPr>
          <a:xfrm>
            <a:off x="4494524" y="1803381"/>
            <a:ext cx="4351411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6467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  <p15:guide id="10" orient="horz" pos="1162" userDrawn="1">
          <p15:clr>
            <a:srgbClr val="FBAE40"/>
          </p15:clr>
        </p15:guide>
        <p15:guide id="12" orient="horz" pos="41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2294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60" r:id="rId2"/>
    <p:sldLayoutId id="2147483662" r:id="rId3"/>
    <p:sldLayoutId id="2147483686" r:id="rId4"/>
    <p:sldLayoutId id="2147483684" r:id="rId5"/>
    <p:sldLayoutId id="2147483678" r:id="rId6"/>
    <p:sldLayoutId id="2147483685" r:id="rId7"/>
    <p:sldLayoutId id="2147483689" r:id="rId8"/>
    <p:sldLayoutId id="2147483679" r:id="rId9"/>
    <p:sldLayoutId id="2147483681" r:id="rId10"/>
    <p:sldLayoutId id="2147483680" r:id="rId11"/>
    <p:sldLayoutId id="2147483690" r:id="rId12"/>
    <p:sldLayoutId id="2147483682" r:id="rId13"/>
    <p:sldLayoutId id="2147483691" r:id="rId14"/>
    <p:sldLayoutId id="2147483687" r:id="rId15"/>
    <p:sldLayoutId id="2147483688" r:id="rId16"/>
    <p:sldLayoutId id="2147483692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78" userDrawn="1">
          <p15:clr>
            <a:srgbClr val="F26B43"/>
          </p15:clr>
        </p15:guide>
        <p15:guide id="3" pos="302" userDrawn="1">
          <p15:clr>
            <a:srgbClr val="F26B43"/>
          </p15:clr>
        </p15:guide>
        <p15:guide id="25" orient="horz" pos="709" userDrawn="1">
          <p15:clr>
            <a:srgbClr val="F26B43"/>
          </p15:clr>
        </p15:guide>
        <p15:guide id="27" orient="horz" pos="415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de-DE" dirty="0"/>
            </a:br>
            <a:endParaRPr lang="de-DE" sz="1400" dirty="0"/>
          </a:p>
        </p:txBody>
      </p:sp>
      <p:sp>
        <p:nvSpPr>
          <p:cNvPr id="5" name="Textfeld 4"/>
          <p:cNvSpPr txBox="1"/>
          <p:nvPr/>
        </p:nvSpPr>
        <p:spPr>
          <a:xfrm>
            <a:off x="1643301" y="3206404"/>
            <a:ext cx="908056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6000" dirty="0">
                <a:solidFill>
                  <a:srgbClr val="0030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afm Vorsorge Check 2024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EA7FA4D2-58CA-43F6-8E11-074ADC522D6F}"/>
              </a:ext>
            </a:extLst>
          </p:cNvPr>
          <p:cNvSpPr txBox="1"/>
          <p:nvPr/>
        </p:nvSpPr>
        <p:spPr>
          <a:xfrm>
            <a:off x="364220" y="5732705"/>
            <a:ext cx="6104408" cy="7745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1D2D4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srgbClr val="1D2D4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Referenten: Peter Holzmann und Denis Braune </a:t>
            </a:r>
          </a:p>
        </p:txBody>
      </p:sp>
    </p:spTree>
    <p:extLst>
      <p:ext uri="{BB962C8B-B14F-4D97-AF65-F5344CB8AC3E}">
        <p14:creationId xmlns:p14="http://schemas.microsoft.com/office/powerpoint/2010/main" val="1986827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66364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neue Kundenansprache zum Thema Altersvorsorge / Ansätze 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FontTx/>
              <a:buChar char="-"/>
            </a:pPr>
            <a:endParaRPr lang="de-DE" dirty="0"/>
          </a:p>
          <a:p>
            <a:pPr marL="342900" indent="-342900">
              <a:buFontTx/>
              <a:buChar char="-"/>
            </a:pPr>
            <a:r>
              <a:rPr lang="de-DE" dirty="0"/>
              <a:t>Kundenselektion (ggf. zu priorisieren nach Kundenstatus, wenn zu hohe Kundenanzahl)</a:t>
            </a:r>
          </a:p>
          <a:p>
            <a:pPr marL="342900" indent="-342900">
              <a:buFontTx/>
              <a:buChar char="-"/>
            </a:pPr>
            <a:r>
              <a:rPr lang="de-DE" dirty="0"/>
              <a:t>Ansprache (E-Mail, </a:t>
            </a:r>
            <a:r>
              <a:rPr lang="de-DE" dirty="0" err="1"/>
              <a:t>webService</a:t>
            </a:r>
            <a:r>
              <a:rPr lang="de-DE" dirty="0"/>
              <a:t>)</a:t>
            </a:r>
          </a:p>
          <a:p>
            <a:pPr marL="342900" indent="-342900">
              <a:buFontTx/>
              <a:buChar char="-"/>
            </a:pPr>
            <a:r>
              <a:rPr lang="de-DE" dirty="0"/>
              <a:t>Vorbereitung</a:t>
            </a:r>
          </a:p>
          <a:p>
            <a:pPr marL="342900" indent="-342900">
              <a:buFontTx/>
              <a:buChar char="-"/>
            </a:pPr>
            <a:r>
              <a:rPr lang="de-DE" dirty="0"/>
              <a:t>Ansätze / Umsetzungsbeispiele </a:t>
            </a:r>
          </a:p>
          <a:p>
            <a:pPr marL="342900" indent="-342900">
              <a:buFontTx/>
              <a:buChar char="-"/>
            </a:pPr>
            <a:r>
              <a:rPr lang="de-DE" dirty="0"/>
              <a:t>Statistische Auswertung </a:t>
            </a:r>
          </a:p>
          <a:p>
            <a:pPr marL="342900" indent="-342900">
              <a:buFontTx/>
              <a:buChar char="-"/>
            </a:pP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3620606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81071" y="1695766"/>
            <a:ext cx="11343218" cy="3811588"/>
          </a:xfrm>
        </p:spPr>
        <p:txBody>
          <a:bodyPr/>
          <a:lstStyle/>
          <a:p>
            <a:r>
              <a:rPr lang="de-DE" dirty="0"/>
              <a:t>    E-Mail lang: 					E-Mail kurz: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Ansprache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FD7D2C3-ACD7-4BF5-A3B9-85E4512D4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961" y="2162517"/>
            <a:ext cx="2877170" cy="4476732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BD0D9F63-6826-4AB6-803D-096A822A7A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6647" y="2647631"/>
            <a:ext cx="3137366" cy="190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943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81071" y="1695766"/>
            <a:ext cx="11343218" cy="3811588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de-DE" dirty="0"/>
              <a:t>Aktueller Vertragsstatus (zu bestehenden Verträgen aktuelle </a:t>
            </a:r>
            <a:r>
              <a:rPr lang="de-DE" dirty="0" err="1"/>
              <a:t>RKWe</a:t>
            </a:r>
            <a:r>
              <a:rPr lang="de-DE" dirty="0"/>
              <a:t>, Prognosen, bei Altverträgen Infos zu Fondswechselmöglichkeiten) </a:t>
            </a:r>
          </a:p>
          <a:p>
            <a:pPr marL="342900" indent="-342900">
              <a:buFontTx/>
              <a:buChar char="-"/>
            </a:pPr>
            <a:r>
              <a:rPr lang="de-DE" dirty="0"/>
              <a:t>Aufzeigen der gesamt zu erwartenden bisherigen Altersvorsorge </a:t>
            </a:r>
          </a:p>
          <a:p>
            <a:pPr marL="342900" indent="-342900">
              <a:buFontTx/>
              <a:buChar char="-"/>
            </a:pPr>
            <a:r>
              <a:rPr lang="de-DE" dirty="0"/>
              <a:t>Selbstverständlich auch Sachverträge etc. checken</a:t>
            </a:r>
          </a:p>
          <a:p>
            <a:pPr marL="342900" indent="-342900">
              <a:buFontTx/>
              <a:buChar char="-"/>
            </a:pPr>
            <a:r>
              <a:rPr lang="de-DE" dirty="0"/>
              <a:t>Ergänzungsmöglichkeiten zur Verbesserung der Altersvorsorge berechnen sowie Erhöhungsmöglichkeiten bestehender Verträge prüfen </a:t>
            </a:r>
          </a:p>
          <a:p>
            <a:r>
              <a:rPr lang="de-DE" dirty="0"/>
              <a:t>					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Vorbereitung</a:t>
            </a:r>
          </a:p>
        </p:txBody>
      </p:sp>
    </p:spTree>
    <p:extLst>
      <p:ext uri="{BB962C8B-B14F-4D97-AF65-F5344CB8AC3E}">
        <p14:creationId xmlns:p14="http://schemas.microsoft.com/office/powerpoint/2010/main" val="2692858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24679" y="1872325"/>
            <a:ext cx="11343218" cy="3811588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de-DE" dirty="0"/>
              <a:t>Generelle Feststellung:</a:t>
            </a:r>
          </a:p>
          <a:p>
            <a:pPr marL="342900" indent="-342900">
              <a:buFontTx/>
              <a:buChar char="-"/>
            </a:pPr>
            <a:endParaRPr lang="de-DE" dirty="0"/>
          </a:p>
          <a:p>
            <a:pPr marL="342900" indent="-342900">
              <a:buFontTx/>
              <a:buChar char="-"/>
            </a:pPr>
            <a:r>
              <a:rPr lang="de-DE" sz="1600" dirty="0"/>
              <a:t>Kunden besparen bereits ETF-Sparpläne teilweise in nicht unwesentlicher Höhe (Aufzeigen von steuerlichen Effekten ETF vs. ETF-Rente)</a:t>
            </a:r>
          </a:p>
          <a:p>
            <a:pPr marL="342900" indent="-342900">
              <a:buFontTx/>
              <a:buChar char="-"/>
            </a:pPr>
            <a:r>
              <a:rPr lang="de-DE" sz="1600" dirty="0"/>
              <a:t>Kunden haben im Umfeld von ETFs gehört oder bereits Bankberatungen initiiert und planen mtl. Sparen </a:t>
            </a:r>
          </a:p>
          <a:p>
            <a:pPr marL="342900" indent="-342900">
              <a:buFontTx/>
              <a:buChar char="-"/>
            </a:pPr>
            <a:r>
              <a:rPr lang="de-DE" sz="1600" dirty="0"/>
              <a:t>Kunden verbinden teilweise trotz vorhandener ETF-Rentenprodukte den Fondssparplan nicht mit Altersvorsorge </a:t>
            </a:r>
          </a:p>
          <a:p>
            <a:pPr marL="342900" indent="-342900">
              <a:buFontTx/>
              <a:buChar char="-"/>
            </a:pPr>
            <a:r>
              <a:rPr lang="de-DE" sz="1600" dirty="0"/>
              <a:t>Generelle Leistungsfähigkeit von Kunden, die in den letzten 5 Jahren oder länger nicht zum Thema AV beraten wurden, ist aufgrund von Jobwechseln, Weiterbildungen, allgemeine Einkommenssteigerungen oftmals höher als gedacht </a:t>
            </a:r>
          </a:p>
          <a:p>
            <a:pPr marL="342900" indent="-342900">
              <a:buFontTx/>
              <a:buChar char="-"/>
            </a:pPr>
            <a:r>
              <a:rPr lang="de-DE" sz="1600" dirty="0"/>
              <a:t>Generelle Bereitschaft zu Sparen ist stark ausgeprägt </a:t>
            </a:r>
          </a:p>
          <a:p>
            <a:r>
              <a:rPr lang="de-DE" sz="1600" dirty="0"/>
              <a:t>	</a:t>
            </a:r>
          </a:p>
          <a:p>
            <a:r>
              <a:rPr lang="de-DE" sz="1600" dirty="0"/>
              <a:t>					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Ansätze / Umsetzungsbeispiele</a:t>
            </a:r>
          </a:p>
        </p:txBody>
      </p:sp>
    </p:spTree>
    <p:extLst>
      <p:ext uri="{BB962C8B-B14F-4D97-AF65-F5344CB8AC3E}">
        <p14:creationId xmlns:p14="http://schemas.microsoft.com/office/powerpoint/2010/main" val="869047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24679" y="1872325"/>
            <a:ext cx="11343218" cy="3811588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de-DE" dirty="0" err="1"/>
              <a:t>Riesterverpuffungseffekt</a:t>
            </a:r>
            <a:r>
              <a:rPr lang="de-DE" dirty="0"/>
              <a:t>: </a:t>
            </a:r>
          </a:p>
          <a:p>
            <a:r>
              <a:rPr lang="de-DE" sz="1400" dirty="0"/>
              <a:t>(Situation: 2 Singles, je 5.000 Euro brutto </a:t>
            </a:r>
            <a:r>
              <a:rPr lang="de-DE" sz="1400" dirty="0">
                <a:sym typeface="Wingdings" panose="05000000000000000000" pitchFamily="2" charset="2"/>
              </a:rPr>
              <a:t> Motiv Steuerförderung wandelt sich bei Heirat und Kindern häufig in Zulagenförderung (Steuervorteil eines Partners „verpufft“)) </a:t>
            </a:r>
            <a:r>
              <a:rPr lang="de-DE" sz="1400" dirty="0"/>
              <a:t> </a:t>
            </a:r>
          </a:p>
          <a:p>
            <a:r>
              <a:rPr lang="de-DE" sz="1500" dirty="0"/>
              <a:t>     </a:t>
            </a:r>
          </a:p>
          <a:p>
            <a:r>
              <a:rPr lang="de-DE" sz="1600" dirty="0"/>
              <a:t>Motiv Steuerförderung 2er Singles:	</a:t>
            </a:r>
            <a:r>
              <a:rPr lang="de-DE" dirty="0"/>
              <a:t>		</a:t>
            </a:r>
            <a:r>
              <a:rPr lang="de-DE" sz="1600" dirty="0"/>
              <a:t>Kunden heiraten, 2 Kinder:</a:t>
            </a:r>
          </a:p>
          <a:p>
            <a:r>
              <a:rPr lang="de-DE" sz="1600" dirty="0"/>
              <a:t>					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Ansätze / Umsetzungsbeispiele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576E0D2-C94B-48EC-BC1E-26270B0E0D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220" y="3689129"/>
            <a:ext cx="5111364" cy="2125194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12054D2-2985-4FD7-B682-1502FE5C0F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5081" y="3689129"/>
            <a:ext cx="6242240" cy="208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184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24679" y="1872325"/>
            <a:ext cx="11343218" cy="3811588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de-DE" dirty="0"/>
              <a:t>Altverträge bewerten</a:t>
            </a:r>
          </a:p>
          <a:p>
            <a:r>
              <a:rPr lang="de-DE" sz="1600" dirty="0"/>
              <a:t>					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Ansätze / Umsetzungsbeispiele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0643D01D-AEDA-4C5E-A690-CCFBD5D1D6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132" y="2349820"/>
            <a:ext cx="8425092" cy="1489616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3A4A26FA-FD34-4D4A-A99D-2B4ED6102D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132" y="2726145"/>
            <a:ext cx="3286095" cy="3761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611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24679" y="1872325"/>
            <a:ext cx="11343218" cy="3811588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de-DE" dirty="0"/>
              <a:t>Peter Holzmann: </a:t>
            </a:r>
          </a:p>
          <a:p>
            <a:r>
              <a:rPr lang="de-DE" dirty="0"/>
              <a:t>	Terminanzahl: 23 </a:t>
            </a:r>
          </a:p>
          <a:p>
            <a:r>
              <a:rPr lang="de-DE" dirty="0"/>
              <a:t>	Umsatz: 1.348 UE</a:t>
            </a:r>
          </a:p>
          <a:p>
            <a:r>
              <a:rPr lang="de-DE" dirty="0"/>
              <a:t>	Vorbereitungs- und Durchführungszeit: 2 Std.je Termin </a:t>
            </a:r>
          </a:p>
          <a:p>
            <a:endParaRPr lang="de-DE" dirty="0"/>
          </a:p>
          <a:p>
            <a:pPr marL="342900" indent="-342900">
              <a:buFontTx/>
              <a:buChar char="-"/>
            </a:pPr>
            <a:r>
              <a:rPr lang="de-DE" dirty="0"/>
              <a:t>Denis Braune: </a:t>
            </a:r>
          </a:p>
          <a:p>
            <a:r>
              <a:rPr lang="de-DE" dirty="0"/>
              <a:t>	Terminanzahl: 6</a:t>
            </a:r>
          </a:p>
          <a:p>
            <a:r>
              <a:rPr lang="de-DE" dirty="0"/>
              <a:t>	Umsatz: 616 UE</a:t>
            </a:r>
          </a:p>
          <a:p>
            <a:r>
              <a:rPr lang="de-DE" dirty="0"/>
              <a:t>	Vorbereitungs- und Durchführungszeit: 2 Std.je Termin </a:t>
            </a:r>
          </a:p>
          <a:p>
            <a:pPr marL="342900" indent="-342900">
              <a:buFontTx/>
              <a:buChar char="-"/>
            </a:pPr>
            <a:endParaRPr lang="de-DE" dirty="0"/>
          </a:p>
          <a:p>
            <a:r>
              <a:rPr lang="de-DE" sz="1600" dirty="0"/>
              <a:t>				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Statistische Auswertung (Mai – September 2024)</a:t>
            </a:r>
          </a:p>
        </p:txBody>
      </p:sp>
    </p:spTree>
    <p:extLst>
      <p:ext uri="{BB962C8B-B14F-4D97-AF65-F5344CB8AC3E}">
        <p14:creationId xmlns:p14="http://schemas.microsoft.com/office/powerpoint/2010/main" val="264977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24679" y="1872325"/>
            <a:ext cx="11343218" cy="3811588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de-DE" dirty="0"/>
              <a:t>Potenzial: </a:t>
            </a:r>
          </a:p>
          <a:p>
            <a:pPr lvl="1"/>
            <a:r>
              <a:rPr lang="de-DE" sz="1800" dirty="0" err="1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Empfehlungsnahme</a:t>
            </a:r>
            <a:r>
              <a:rPr lang="de-DE" sz="18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/>
            <a:r>
              <a:rPr lang="de-DE" sz="18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Arbeitgeberansprache </a:t>
            </a:r>
          </a:p>
          <a:p>
            <a:pPr lvl="1"/>
            <a:r>
              <a:rPr lang="de-DE" sz="1800" dirty="0" err="1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bAV</a:t>
            </a:r>
            <a:r>
              <a:rPr lang="de-DE" sz="18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-Möglichkeiten prüfen</a:t>
            </a:r>
          </a:p>
          <a:p>
            <a:pPr lvl="1"/>
            <a:r>
              <a:rPr lang="de-DE" sz="1800" dirty="0" err="1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SachCheck</a:t>
            </a:r>
            <a:r>
              <a:rPr lang="de-DE" sz="18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/>
            <a:r>
              <a:rPr lang="de-DE" sz="18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BU-Check </a:t>
            </a:r>
          </a:p>
          <a:p>
            <a:pPr lvl="1"/>
            <a:r>
              <a:rPr lang="de-DE" sz="18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Absicherung bisher nicht vorhandener Risiken </a:t>
            </a:r>
          </a:p>
          <a:p>
            <a:pPr lvl="1"/>
            <a:r>
              <a:rPr lang="de-DE" sz="18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Ansprache Kinder </a:t>
            </a:r>
          </a:p>
          <a:p>
            <a:r>
              <a:rPr lang="de-DE" sz="1600" dirty="0"/>
              <a:t>				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Statistische Auswertung (Mai – September 2024)</a:t>
            </a:r>
          </a:p>
        </p:txBody>
      </p:sp>
    </p:spTree>
    <p:extLst>
      <p:ext uri="{BB962C8B-B14F-4D97-AF65-F5344CB8AC3E}">
        <p14:creationId xmlns:p14="http://schemas.microsoft.com/office/powerpoint/2010/main" val="3394769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fm PowerPoint-Vorlage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fm_Master_16_9.potx [Schreibgeschützt]" id="{12D08852-B563-4A5F-9244-E29582014320}" vid="{B0FA3858-67D2-4B08-BBC3-3B4F7EA1EEA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afm_Master_16_9(1)</Template>
  <TotalTime>0</TotalTime>
  <Words>359</Words>
  <Application>Microsoft Office PowerPoint</Application>
  <PresentationFormat>Breitbild</PresentationFormat>
  <Paragraphs>69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4" baseType="lpstr">
      <vt:lpstr>Arial</vt:lpstr>
      <vt:lpstr>Calibri</vt:lpstr>
      <vt:lpstr>Wingdings</vt:lpstr>
      <vt:lpstr>afm PowerPoint-Vorlagen</vt:lpstr>
      <vt:lpstr> </vt:lpstr>
      <vt:lpstr>Agenda</vt:lpstr>
      <vt:lpstr>Ansprache</vt:lpstr>
      <vt:lpstr>Vorbereitung</vt:lpstr>
      <vt:lpstr>Ansätze / Umsetzungsbeispiele</vt:lpstr>
      <vt:lpstr>Ansätze / Umsetzungsbeispiele</vt:lpstr>
      <vt:lpstr>Ansätze / Umsetzungsbeispiele</vt:lpstr>
      <vt:lpstr>Statistische Auswertung (Mai – September 2024)</vt:lpstr>
      <vt:lpstr>Statistische Auswertung (Mai – September 2024)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afm WebService</dc:title>
  <dc:creator>Holzmann, Peter</dc:creator>
  <cp:lastModifiedBy>Holzmann, Peter</cp:lastModifiedBy>
  <cp:revision>98</cp:revision>
  <cp:lastPrinted>2019-07-16T16:42:17Z</cp:lastPrinted>
  <dcterms:created xsi:type="dcterms:W3CDTF">2024-01-29T11:02:44Z</dcterms:created>
  <dcterms:modified xsi:type="dcterms:W3CDTF">2024-10-07T12:57:38Z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-418520455</vt:i4>
  </property>
  <property fmtid="{D5CDD505-2E9C-101B-9397-08002B2CF9AE}" pid="3" name="_NewReviewCycle">
    <vt:lpwstr/>
  </property>
  <property fmtid="{D5CDD505-2E9C-101B-9397-08002B2CF9AE}" pid="4" name="_EmailSubject">
    <vt:lpwstr/>
  </property>
  <property fmtid="{D5CDD505-2E9C-101B-9397-08002B2CF9AE}" pid="5" name="_AuthorEmail">
    <vt:lpwstr>Braune@afm-gruppe.de</vt:lpwstr>
  </property>
  <property fmtid="{D5CDD505-2E9C-101B-9397-08002B2CF9AE}" pid="6" name="_AuthorEmailDisplayName">
    <vt:lpwstr>Braune, Denis</vt:lpwstr>
  </property>
  <property fmtid="{D5CDD505-2E9C-101B-9397-08002B2CF9AE}" pid="7" name="_PreviousAdHocReviewCycleID">
    <vt:i4>819831116</vt:i4>
  </property>
</Properties>
</file>