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351" r:id="rId4"/>
    <p:sldId id="344" r:id="rId5"/>
    <p:sldId id="345" r:id="rId6"/>
    <p:sldId id="346" r:id="rId7"/>
    <p:sldId id="347" r:id="rId8"/>
    <p:sldId id="348" r:id="rId9"/>
    <p:sldId id="349" r:id="rId10"/>
    <p:sldId id="350" r:id="rId11"/>
  </p:sldIdLst>
  <p:sldSz cx="12192000" cy="6858000"/>
  <p:notesSz cx="6794500" cy="100076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2D4B"/>
    <a:srgbClr val="D6D6D6"/>
    <a:srgbClr val="D0CECE"/>
    <a:srgbClr val="C60000"/>
    <a:srgbClr val="AAA295"/>
    <a:srgbClr val="5C87AA"/>
    <a:srgbClr val="137C9B"/>
    <a:srgbClr val="FF3399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6" autoAdjust="0"/>
    <p:restoredTop sz="94870" autoAdjust="0"/>
  </p:normalViewPr>
  <p:slideViewPr>
    <p:cSldViewPr snapToGrid="0" showGuides="1">
      <p:cViewPr varScale="1">
        <p:scale>
          <a:sx n="120" d="100"/>
          <a:sy n="120" d="100"/>
        </p:scale>
        <p:origin x="120" y="444"/>
      </p:cViewPr>
      <p:guideLst>
        <p:guide orient="horz" pos="4315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7074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23.10.2024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23.10.2024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1250950"/>
            <a:ext cx="6003925" cy="3378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816157"/>
            <a:ext cx="5435600" cy="394049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394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Rechteck 4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5756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850791"/>
            <a:ext cx="3325659" cy="46738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0"/>
          </p:nvPr>
        </p:nvSpPr>
        <p:spPr>
          <a:xfrm>
            <a:off x="4494524" y="1803381"/>
            <a:ext cx="4351411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6467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10" orient="horz" pos="1162" userDrawn="1">
          <p15:clr>
            <a:srgbClr val="FBAE40"/>
          </p15:clr>
        </p15:guide>
        <p15:guide id="12" orient="horz" pos="411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7221239" y="1797696"/>
            <a:ext cx="3183255" cy="4224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803381"/>
            <a:ext cx="11345480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8909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_Unterüberschrifte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2"/>
          </p:nvPr>
        </p:nvSpPr>
        <p:spPr>
          <a:xfrm>
            <a:off x="370036" y="2281237"/>
            <a:ext cx="11342539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1238" y="4183952"/>
            <a:ext cx="11351337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8" name="Textplatzhalter 3"/>
          <p:cNvSpPr>
            <a:spLocks noGrp="1"/>
          </p:cNvSpPr>
          <p:nvPr>
            <p:ph type="body" sz="half" idx="13"/>
          </p:nvPr>
        </p:nvSpPr>
        <p:spPr>
          <a:xfrm>
            <a:off x="341052" y="4704887"/>
            <a:ext cx="11371524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3469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1638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89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4397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zeilige HL_Unterüberschriften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71549" y="4671152"/>
            <a:ext cx="1133683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89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4842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L_Unterüberschriften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71152"/>
            <a:ext cx="1133683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nanga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9281"/>
            <a:ext cx="11344128" cy="4386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4327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1"/>
          </p:nvPr>
        </p:nvSpPr>
        <p:spPr>
          <a:xfrm>
            <a:off x="379561" y="5752631"/>
            <a:ext cx="11333014" cy="4386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15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4" orient="horz" pos="70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Unterüberschrift_Tex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8899" y="1722200"/>
            <a:ext cx="11354790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2"/>
          </p:nvPr>
        </p:nvSpPr>
        <p:spPr>
          <a:xfrm>
            <a:off x="368454" y="2281237"/>
            <a:ext cx="11344122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803" y="4674327"/>
            <a:ext cx="1134477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9832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79425" y="1979613"/>
            <a:ext cx="10313988" cy="4618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Tabelle</a:t>
            </a:r>
          </a:p>
        </p:txBody>
      </p:sp>
    </p:spTree>
    <p:extLst>
      <p:ext uri="{BB962C8B-B14F-4D97-AF65-F5344CB8AC3E}">
        <p14:creationId xmlns:p14="http://schemas.microsoft.com/office/powerpoint/2010/main" val="2632286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Überschrift_zweizeilig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2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79425" y="1979613"/>
            <a:ext cx="10313988" cy="4618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Tabelle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6637444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mi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2281237"/>
            <a:ext cx="1134321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2370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4" orient="horz" pos="709" userDrawn="1">
          <p15:clr>
            <a:srgbClr val="FBAE40"/>
          </p15:clr>
        </p15:guide>
        <p15:guide id="6" orient="horz" pos="1298" userDrawn="1">
          <p15:clr>
            <a:srgbClr val="FBAE40"/>
          </p15:clr>
        </p15:guide>
        <p15:guide id="10" orient="horz" pos="1162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Überschrift_zweizeilig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2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79425" y="1979613"/>
            <a:ext cx="10313988" cy="4618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Tabelle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377458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Diagrammplatzhalter 10"/>
          <p:cNvSpPr>
            <a:spLocks noGrp="1"/>
          </p:cNvSpPr>
          <p:nvPr>
            <p:ph type="chart" sz="quarter" idx="10" hasCustomPrompt="1"/>
          </p:nvPr>
        </p:nvSpPr>
        <p:spPr>
          <a:xfrm>
            <a:off x="479426" y="1959997"/>
            <a:ext cx="10318446" cy="463765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D2D4B"/>
                </a:solidFill>
              </a:defRPr>
            </a:lvl1pPr>
          </a:lstStyle>
          <a:p>
            <a:r>
              <a:rPr lang="de-DE" dirty="0"/>
              <a:t>Diagramme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816199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1" name="Diagrammplatzhalter 10"/>
          <p:cNvSpPr>
            <a:spLocks noGrp="1"/>
          </p:cNvSpPr>
          <p:nvPr>
            <p:ph type="chart" sz="quarter" idx="10" hasCustomPrompt="1"/>
          </p:nvPr>
        </p:nvSpPr>
        <p:spPr>
          <a:xfrm>
            <a:off x="479426" y="1959997"/>
            <a:ext cx="10318446" cy="463765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D2D4B"/>
                </a:solidFill>
              </a:defRPr>
            </a:lvl1pPr>
          </a:lstStyle>
          <a:p>
            <a:r>
              <a:rPr lang="de-DE" dirty="0"/>
              <a:t>Diagramme</a:t>
            </a:r>
          </a:p>
        </p:txBody>
      </p:sp>
    </p:spTree>
    <p:extLst>
      <p:ext uri="{BB962C8B-B14F-4D97-AF65-F5344CB8AC3E}">
        <p14:creationId xmlns:p14="http://schemas.microsoft.com/office/powerpoint/2010/main" val="865184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_Unterthe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</a:defRPr>
            </a:lvl1pPr>
          </a:lstStyle>
          <a:p>
            <a:r>
              <a:rPr lang="de-DE" dirty="0"/>
              <a:t>Bild</a:t>
            </a:r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498486"/>
            <a:ext cx="12192000" cy="39568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2493870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16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70989" y="2281237"/>
            <a:ext cx="11341586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4366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4" orient="horz" pos="709">
          <p15:clr>
            <a:srgbClr val="FBAE40"/>
          </p15:clr>
        </p15:guide>
        <p15:guide id="6" orient="horz" pos="129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9212" y="1803380"/>
            <a:ext cx="11343363" cy="441326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732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6" orient="horz" pos="129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1773237"/>
            <a:ext cx="1134321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7848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10" orient="horz" pos="1162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mit_Unterüberschrift_u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71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7458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2281237"/>
            <a:ext cx="1134321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888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605" y="1809281"/>
            <a:ext cx="1134296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1882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876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803381"/>
            <a:ext cx="11345480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1945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8431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6" orient="horz" pos="129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2294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60" r:id="rId2"/>
    <p:sldLayoutId id="2147483697" r:id="rId3"/>
    <p:sldLayoutId id="2147483662" r:id="rId4"/>
    <p:sldLayoutId id="2147483686" r:id="rId5"/>
    <p:sldLayoutId id="2147483684" r:id="rId6"/>
    <p:sldLayoutId id="2147483678" r:id="rId7"/>
    <p:sldLayoutId id="2147483685" r:id="rId8"/>
    <p:sldLayoutId id="2147483689" r:id="rId9"/>
    <p:sldLayoutId id="2147483679" r:id="rId10"/>
    <p:sldLayoutId id="2147483681" r:id="rId11"/>
    <p:sldLayoutId id="2147483680" r:id="rId12"/>
    <p:sldLayoutId id="2147483690" r:id="rId13"/>
    <p:sldLayoutId id="2147483682" r:id="rId14"/>
    <p:sldLayoutId id="2147483691" r:id="rId15"/>
    <p:sldLayoutId id="2147483687" r:id="rId16"/>
    <p:sldLayoutId id="2147483688" r:id="rId17"/>
    <p:sldLayoutId id="2147483692" r:id="rId18"/>
    <p:sldLayoutId id="2147483693" r:id="rId19"/>
    <p:sldLayoutId id="2147483696" r:id="rId20"/>
    <p:sldLayoutId id="2147483695" r:id="rId21"/>
    <p:sldLayoutId id="2147483694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3" pos="302">
          <p15:clr>
            <a:srgbClr val="F26B43"/>
          </p15:clr>
        </p15:guide>
        <p15:guide id="25" orient="horz" pos="709">
          <p15:clr>
            <a:srgbClr val="F26B43"/>
          </p15:clr>
        </p15:guide>
        <p15:guide id="27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364220" y="370204"/>
            <a:ext cx="10314206" cy="981356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547688" y="2184029"/>
            <a:ext cx="6481265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>
                <a:solidFill>
                  <a:srgbClr val="1D2D4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4000" b="1" dirty="0"/>
              <a:t>Zahnzusatzabsicherung</a:t>
            </a:r>
          </a:p>
        </p:txBody>
      </p:sp>
    </p:spTree>
    <p:extLst>
      <p:ext uri="{BB962C8B-B14F-4D97-AF65-F5344CB8AC3E}">
        <p14:creationId xmlns:p14="http://schemas.microsoft.com/office/powerpoint/2010/main" val="1986827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369358" y="113010"/>
            <a:ext cx="10314206" cy="1325563"/>
          </a:xfrm>
        </p:spPr>
        <p:txBody>
          <a:bodyPr>
            <a:normAutofit/>
          </a:bodyPr>
          <a:lstStyle/>
          <a:p>
            <a:r>
              <a:rPr lang="de-DE" sz="2000" b="1" dirty="0"/>
              <a:t>Unsere Empfehlungen</a:t>
            </a:r>
          </a:p>
        </p:txBody>
      </p:sp>
      <p:pic>
        <p:nvPicPr>
          <p:cNvPr id="10" name="Grafik 9"/>
          <p:cNvPicPr/>
          <p:nvPr/>
        </p:nvPicPr>
        <p:blipFill>
          <a:blip r:embed="rId2"/>
          <a:stretch>
            <a:fillRect/>
          </a:stretch>
        </p:blipFill>
        <p:spPr>
          <a:xfrm>
            <a:off x="5272681" y="1698526"/>
            <a:ext cx="1142892" cy="435179"/>
          </a:xfrm>
          <a:prstGeom prst="rect">
            <a:avLst/>
          </a:prstGeom>
        </p:spPr>
      </p:pic>
      <p:pic>
        <p:nvPicPr>
          <p:cNvPr id="12" name="Grafik 11" descr="C:\Users\Schulte\Desktop\Logos\ukv_logo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5134" y="1684411"/>
            <a:ext cx="1065350" cy="38543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Tabelle 8">
            <a:extLst>
              <a:ext uri="{FF2B5EF4-FFF2-40B4-BE49-F238E27FC236}">
                <a16:creationId xmlns:a16="http://schemas.microsoft.com/office/drawing/2014/main" id="{6DE36468-DE39-4114-9F1A-828943C693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6703043"/>
              </p:ext>
            </p:extLst>
          </p:nvPr>
        </p:nvGraphicFramePr>
        <p:xfrm>
          <a:off x="368420" y="1540674"/>
          <a:ext cx="11176874" cy="4645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2085">
                  <a:extLst>
                    <a:ext uri="{9D8B030D-6E8A-4147-A177-3AD203B41FA5}">
                      <a16:colId xmlns:a16="http://schemas.microsoft.com/office/drawing/2014/main" val="442853747"/>
                    </a:ext>
                  </a:extLst>
                </a:gridCol>
                <a:gridCol w="2526548">
                  <a:extLst>
                    <a:ext uri="{9D8B030D-6E8A-4147-A177-3AD203B41FA5}">
                      <a16:colId xmlns:a16="http://schemas.microsoft.com/office/drawing/2014/main" val="40629728"/>
                    </a:ext>
                  </a:extLst>
                </a:gridCol>
                <a:gridCol w="990725">
                  <a:extLst>
                    <a:ext uri="{9D8B030D-6E8A-4147-A177-3AD203B41FA5}">
                      <a16:colId xmlns:a16="http://schemas.microsoft.com/office/drawing/2014/main" val="3038691097"/>
                    </a:ext>
                  </a:extLst>
                </a:gridCol>
                <a:gridCol w="2736958">
                  <a:extLst>
                    <a:ext uri="{9D8B030D-6E8A-4147-A177-3AD203B41FA5}">
                      <a16:colId xmlns:a16="http://schemas.microsoft.com/office/drawing/2014/main" val="2399237471"/>
                    </a:ext>
                  </a:extLst>
                </a:gridCol>
                <a:gridCol w="2060558">
                  <a:extLst>
                    <a:ext uri="{9D8B030D-6E8A-4147-A177-3AD203B41FA5}">
                      <a16:colId xmlns:a16="http://schemas.microsoft.com/office/drawing/2014/main" val="3095007454"/>
                    </a:ext>
                  </a:extLst>
                </a:gridCol>
              </a:tblGrid>
              <a:tr h="304470">
                <a:tc>
                  <a:txBody>
                    <a:bodyPr/>
                    <a:lstStyle/>
                    <a:p>
                      <a:r>
                        <a:rPr lang="de-DE" sz="1400" dirty="0"/>
                        <a:t>Anbieter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400" dirty="0" err="1"/>
                        <a:t>uniVersa</a:t>
                      </a:r>
                      <a:endParaRPr lang="de-DE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400" dirty="0"/>
                        <a:t>UKV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3625834"/>
                  </a:ext>
                </a:extLst>
              </a:tr>
              <a:tr h="301378">
                <a:tc>
                  <a:txBody>
                    <a:bodyPr/>
                    <a:lstStyle/>
                    <a:p>
                      <a:r>
                        <a:rPr lang="de-DE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Zahnersatz inkl. Implantate/ Inlays</a:t>
                      </a:r>
                      <a:endParaRPr lang="de-DE" sz="12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80% vom Rechnungsbetrag / 90% mit Bonusheft</a:t>
                      </a:r>
                      <a:endParaRPr lang="de-DE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90% vom Rechnungsbetrag</a:t>
                      </a:r>
                      <a:endParaRPr lang="de-DE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6678608"/>
                  </a:ext>
                </a:extLst>
              </a:tr>
              <a:tr h="278295">
                <a:tc>
                  <a:txBody>
                    <a:bodyPr/>
                    <a:lstStyle/>
                    <a:p>
                      <a:r>
                        <a:rPr lang="de-DE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Kunststofffüllungen</a:t>
                      </a:r>
                      <a:endParaRPr lang="de-DE" sz="12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80% vom Rechnungsbetrag / 90% mit Bonusheft</a:t>
                      </a:r>
                      <a:endParaRPr lang="de-DE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90% vom Rechnungsbetrag</a:t>
                      </a:r>
                      <a:endParaRPr lang="de-DE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5049937"/>
                  </a:ext>
                </a:extLst>
              </a:tr>
              <a:tr h="286247">
                <a:tc>
                  <a:txBody>
                    <a:bodyPr/>
                    <a:lstStyle/>
                    <a:p>
                      <a:r>
                        <a:rPr lang="de-DE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Wurzelbehandlung</a:t>
                      </a:r>
                      <a:endParaRPr lang="de-DE" sz="12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80% vom Rechnungsbetrag / 90% mit Bonusheft</a:t>
                      </a:r>
                      <a:endParaRPr lang="de-DE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90% vom Rechnungsbetrag</a:t>
                      </a:r>
                      <a:endParaRPr lang="de-DE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78806"/>
                  </a:ext>
                </a:extLst>
              </a:tr>
              <a:tr h="270345">
                <a:tc>
                  <a:txBody>
                    <a:bodyPr/>
                    <a:lstStyle/>
                    <a:p>
                      <a:r>
                        <a:rPr lang="de-DE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Professionelle Zahnreinigung</a:t>
                      </a:r>
                      <a:endParaRPr lang="de-DE" sz="12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Bis zu 75 € pro Jahr</a:t>
                      </a:r>
                      <a:endParaRPr lang="de-DE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Unbegrenzt</a:t>
                      </a:r>
                      <a:endParaRPr lang="de-DE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0937725"/>
                  </a:ext>
                </a:extLst>
              </a:tr>
              <a:tr h="322029">
                <a:tc>
                  <a:txBody>
                    <a:bodyPr/>
                    <a:lstStyle/>
                    <a:p>
                      <a:r>
                        <a:rPr lang="de-DE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Parodontologische Behandlung</a:t>
                      </a:r>
                      <a:endParaRPr lang="de-DE" sz="12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80% vom Rechnungsbetrag / 90% mit Bonusheft</a:t>
                      </a:r>
                      <a:endParaRPr lang="de-DE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90% vom Rechnungsbetrag</a:t>
                      </a:r>
                      <a:endParaRPr lang="de-DE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2901485"/>
                  </a:ext>
                </a:extLst>
              </a:tr>
              <a:tr h="822068">
                <a:tc>
                  <a:txBody>
                    <a:bodyPr/>
                    <a:lstStyle/>
                    <a:p>
                      <a:r>
                        <a:rPr lang="de-DE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Summenbegrenzung in den ersten Kalenderjahren</a:t>
                      </a:r>
                      <a:endParaRPr lang="de-DE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Jahr</a:t>
                      </a:r>
                    </a:p>
                    <a:p>
                      <a:pPr algn="r"/>
                      <a:r>
                        <a:rPr lang="de-DE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1.- 2. Jahr</a:t>
                      </a:r>
                    </a:p>
                    <a:p>
                      <a:pPr algn="r"/>
                      <a:r>
                        <a:rPr lang="de-DE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1.- 3. Jahr</a:t>
                      </a:r>
                    </a:p>
                    <a:p>
                      <a:pPr algn="r"/>
                      <a:r>
                        <a:rPr lang="de-DE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1.- 4. Jahr</a:t>
                      </a:r>
                      <a:endParaRPr lang="de-DE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750 €</a:t>
                      </a:r>
                    </a:p>
                    <a:p>
                      <a:pPr algn="r"/>
                      <a:r>
                        <a:rPr lang="de-DE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1.500 €</a:t>
                      </a:r>
                    </a:p>
                    <a:p>
                      <a:pPr algn="r"/>
                      <a:r>
                        <a:rPr lang="de-DE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2.250 €</a:t>
                      </a:r>
                    </a:p>
                    <a:p>
                      <a:pPr algn="r"/>
                      <a:r>
                        <a:rPr lang="de-DE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3.000 €</a:t>
                      </a:r>
                      <a:endParaRPr lang="de-DE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Jahr</a:t>
                      </a:r>
                    </a:p>
                    <a:p>
                      <a:pPr algn="r"/>
                      <a:r>
                        <a:rPr lang="de-DE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1.- 2. Jahr</a:t>
                      </a:r>
                    </a:p>
                    <a:p>
                      <a:pPr algn="r"/>
                      <a:r>
                        <a:rPr lang="de-DE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1.- 3. Jahr</a:t>
                      </a:r>
                      <a:endParaRPr lang="de-DE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1.000 €</a:t>
                      </a:r>
                    </a:p>
                    <a:p>
                      <a:pPr algn="r"/>
                      <a:r>
                        <a:rPr lang="de-DE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3.000 €</a:t>
                      </a:r>
                    </a:p>
                    <a:p>
                      <a:pPr algn="r"/>
                      <a:r>
                        <a:rPr lang="de-DE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6.000 €</a:t>
                      </a:r>
                      <a:endParaRPr lang="de-DE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93471774"/>
                  </a:ext>
                </a:extLst>
              </a:tr>
              <a:tr h="517598">
                <a:tc>
                  <a:txBody>
                    <a:bodyPr/>
                    <a:lstStyle/>
                    <a:p>
                      <a:r>
                        <a:rPr lang="de-DE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Wartezeiten</a:t>
                      </a:r>
                      <a:endParaRPr lang="de-DE" sz="12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Die Wartezeit beträgt 8 Monate</a:t>
                      </a:r>
                    </a:p>
                    <a:p>
                      <a:pPr algn="ctr"/>
                      <a:r>
                        <a:rPr lang="de-DE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entfällt bei Unfällen</a:t>
                      </a:r>
                      <a:endParaRPr lang="de-DE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Keine Wartezeiten</a:t>
                      </a:r>
                      <a:endParaRPr lang="de-DE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0350092"/>
                  </a:ext>
                </a:extLst>
              </a:tr>
              <a:tr h="517598">
                <a:tc>
                  <a:txBody>
                    <a:bodyPr/>
                    <a:lstStyle/>
                    <a:p>
                      <a:r>
                        <a:rPr lang="de-DE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Annahme bis zu … fehlenden</a:t>
                      </a:r>
                    </a:p>
                    <a:p>
                      <a:r>
                        <a:rPr lang="de-DE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Zähnen möglich</a:t>
                      </a:r>
                      <a:endParaRPr lang="de-DE" sz="12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Unbegrenzt, es erfolgt keine</a:t>
                      </a:r>
                    </a:p>
                    <a:p>
                      <a:pPr algn="ctr"/>
                      <a:r>
                        <a:rPr lang="de-DE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Gesundheitsprüfung¹</a:t>
                      </a:r>
                      <a:endParaRPr lang="de-DE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Bis zu drei fehlenden Zähnen</a:t>
                      </a:r>
                    </a:p>
                    <a:p>
                      <a:pPr algn="ctr"/>
                      <a:r>
                        <a:rPr lang="de-DE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möglich (ohne Weisheitszähne)²</a:t>
                      </a:r>
                      <a:endParaRPr lang="de-DE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0236448"/>
                  </a:ext>
                </a:extLst>
              </a:tr>
              <a:tr h="517598">
                <a:tc>
                  <a:txBody>
                    <a:bodyPr/>
                    <a:lstStyle/>
                    <a:p>
                      <a:r>
                        <a:rPr lang="de-DE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Vorteile</a:t>
                      </a:r>
                      <a:endParaRPr lang="de-DE" sz="12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Günstiger Rundumschutz</a:t>
                      </a:r>
                      <a:endParaRPr lang="de-DE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Leistet 90% bei kieferorthopädischer Behandlung bis zum 19. Lebensjahr, unabhängig von KIG (max. 5.000 €)</a:t>
                      </a:r>
                      <a:endParaRPr lang="de-DE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125078"/>
                  </a:ext>
                </a:extLst>
              </a:tr>
              <a:tr h="502375">
                <a:tc gridSpan="5">
                  <a:txBody>
                    <a:bodyPr/>
                    <a:lstStyle/>
                    <a:p>
                      <a:r>
                        <a:rPr lang="de-DE" sz="9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Die Darstellung der Leistungsinhalte dient der Vorabinformation und ist daher stark vereinfacht. Maßgeblich sind der individuelle Versorgungsvorschlag, sowie die allgemeinen Versicherungsbedingungen.</a:t>
                      </a:r>
                    </a:p>
                    <a:p>
                      <a:r>
                        <a:rPr lang="de-DE" sz="9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Bei Antragstellung fehlende Zähne, sowie laufende und angeratene Behandlungen sind vom Versicherungsschutz ausgeschlossen</a:t>
                      </a:r>
                    </a:p>
                    <a:p>
                      <a:r>
                        <a:rPr lang="de-DE" sz="9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Risikozuschlag für 1, 2 und 3 fehlende Zähne: 9,00 €, 18,00 € und 27,00 €</a:t>
                      </a:r>
                      <a:endParaRPr lang="de-DE" sz="9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22555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0661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9358" y="1876508"/>
            <a:ext cx="11343218" cy="4216317"/>
          </a:xfrm>
        </p:spPr>
        <p:txBody>
          <a:bodyPr/>
          <a:lstStyle/>
          <a:p>
            <a:endParaRPr lang="de-DE" dirty="0"/>
          </a:p>
          <a:p>
            <a:pPr>
              <a:spcBef>
                <a:spcPts val="0"/>
              </a:spcBef>
            </a:pPr>
            <a:r>
              <a:rPr lang="de-DE" sz="2400" b="1" dirty="0"/>
              <a:t>Wussten Sie, dass viele schwere Krankheiten aufgrund unzureichender</a:t>
            </a:r>
          </a:p>
          <a:p>
            <a:pPr>
              <a:spcBef>
                <a:spcPts val="0"/>
              </a:spcBef>
            </a:pPr>
            <a:r>
              <a:rPr lang="de-DE" sz="2400" b="1" dirty="0"/>
              <a:t>Mundhygiene entstehen können?</a:t>
            </a:r>
          </a:p>
          <a:p>
            <a:pPr>
              <a:spcBef>
                <a:spcPts val="0"/>
              </a:spcBef>
            </a:pPr>
            <a:endParaRPr lang="de-DE" sz="2400" b="1" dirty="0"/>
          </a:p>
          <a:p>
            <a:pPr>
              <a:spcBef>
                <a:spcPts val="0"/>
              </a:spcBef>
            </a:pPr>
            <a:endParaRPr lang="de-DE" dirty="0"/>
          </a:p>
          <a:p>
            <a:pPr>
              <a:spcBef>
                <a:spcPts val="0"/>
              </a:spcBef>
            </a:pPr>
            <a:r>
              <a:rPr lang="de-DE" dirty="0"/>
              <a:t>Schuld sind </a:t>
            </a:r>
            <a:r>
              <a:rPr lang="de-DE" b="1" dirty="0"/>
              <a:t>Bakterien</a:t>
            </a:r>
            <a:r>
              <a:rPr lang="de-DE" dirty="0"/>
              <a:t> im Mund. Gelangen diese über erkranktes Zahnfleisch in die Blutbahn, können sie verschiedenste Krankheiten auslösen. Die Rede ist von </a:t>
            </a:r>
            <a:r>
              <a:rPr lang="de-DE" b="1" dirty="0"/>
              <a:t>Streptokokken</a:t>
            </a:r>
            <a:r>
              <a:rPr lang="de-DE" dirty="0"/>
              <a:t>, die eigentlich zur normalen Mundflora gehören und als Belag die Zähne überziehen.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Wenn Zähne krank machen…</a:t>
            </a:r>
          </a:p>
        </p:txBody>
      </p:sp>
    </p:spTree>
    <p:extLst>
      <p:ext uri="{BB962C8B-B14F-4D97-AF65-F5344CB8AC3E}">
        <p14:creationId xmlns:p14="http://schemas.microsoft.com/office/powerpoint/2010/main" val="1119208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383992" y="1695766"/>
            <a:ext cx="7337129" cy="4475648"/>
          </a:xfrm>
        </p:spPr>
        <p:txBody>
          <a:bodyPr/>
          <a:lstStyle/>
          <a:p>
            <a:endParaRPr lang="de-DE" dirty="0"/>
          </a:p>
          <a:p>
            <a:pPr marL="684900" indent="-34290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dirty="0"/>
              <a:t>Die Bakterien im Mundraum können </a:t>
            </a:r>
            <a:r>
              <a:rPr lang="de-DE" b="1" dirty="0"/>
              <a:t>Herzinfarkt, Schlaganfall, Herzmuskelentzündung </a:t>
            </a:r>
            <a:r>
              <a:rPr lang="de-DE" dirty="0"/>
              <a:t>und </a:t>
            </a:r>
            <a:r>
              <a:rPr lang="de-DE" b="1" dirty="0"/>
              <a:t>Lungenentzündung</a:t>
            </a:r>
            <a:r>
              <a:rPr lang="de-DE" dirty="0"/>
              <a:t> auslösen. Das Risiko, einen Herzinfarkt zu erleiden, ist bei Menschen mit Parodontitis doppelt so hoch.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de-DE" dirty="0"/>
          </a:p>
          <a:p>
            <a:pPr marL="684900" indent="-34290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dirty="0"/>
              <a:t>Durch die Bakterien kann es auch zu Erkrankungen wie </a:t>
            </a:r>
            <a:r>
              <a:rPr lang="de-DE" b="1" dirty="0"/>
              <a:t>Diabetes, Rheuma, Ekzemen, Gelenksentzündungen</a:t>
            </a:r>
            <a:r>
              <a:rPr lang="de-DE" dirty="0"/>
              <a:t> oder diversen </a:t>
            </a:r>
            <a:r>
              <a:rPr lang="de-DE" b="1" dirty="0"/>
              <a:t>Augenerkrankungen</a:t>
            </a:r>
            <a:r>
              <a:rPr lang="de-DE" dirty="0"/>
              <a:t> kommen.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de-DE" dirty="0"/>
          </a:p>
          <a:p>
            <a:pPr marL="684900" indent="-34290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dirty="0"/>
              <a:t>Nicht behandelte </a:t>
            </a:r>
            <a:r>
              <a:rPr lang="de-DE" dirty="0" err="1"/>
              <a:t>Parodontalerkrankungen</a:t>
            </a:r>
            <a:r>
              <a:rPr lang="de-DE" dirty="0"/>
              <a:t> können während einer Schwangerschaft zu Komplikationen führen. Die Gefahr, eine </a:t>
            </a:r>
            <a:r>
              <a:rPr lang="de-DE" b="1" dirty="0"/>
              <a:t>Frühgeburt</a:t>
            </a:r>
            <a:r>
              <a:rPr lang="de-DE" dirty="0"/>
              <a:t> zu erleiden, steigt um das </a:t>
            </a:r>
            <a:r>
              <a:rPr lang="de-DE" b="1" dirty="0"/>
              <a:t>7,5-fache</a:t>
            </a:r>
            <a:r>
              <a:rPr lang="de-DE" dirty="0"/>
              <a:t>.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Wenn Zähne krank machen…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774" y="2741255"/>
            <a:ext cx="3310707" cy="2384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56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0" y="1695766"/>
            <a:ext cx="7140576" cy="4397059"/>
          </a:xfrm>
        </p:spPr>
        <p:txBody>
          <a:bodyPr/>
          <a:lstStyle/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dirty="0"/>
              <a:t>Neben ausgewogener Ernährung, ausreichender Bewegung, der Kontrolle von Blutdruck und Cholesterinwerten gehört auch die Zahnhygiene im Sinne einer </a:t>
            </a:r>
            <a:r>
              <a:rPr lang="de-DE" b="1" dirty="0"/>
              <a:t>täglichen und gründlichen Zahnpflege zum Präventionsprogramm für ein gesundes Herz</a:t>
            </a:r>
            <a:r>
              <a:rPr lang="de-DE" dirty="0"/>
              <a:t>.</a:t>
            </a:r>
          </a:p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de-DE" dirty="0"/>
          </a:p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de-DE" dirty="0"/>
          </a:p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dirty="0"/>
              <a:t>Zudem ist bereits vor der Familiengründung ein </a:t>
            </a:r>
            <a:r>
              <a:rPr lang="de-DE" b="1" dirty="0"/>
              <a:t>Zahnarztbesuch</a:t>
            </a:r>
            <a:r>
              <a:rPr lang="de-DE" dirty="0"/>
              <a:t> ratsam und auch während der Schwangerschaft sollte man </a:t>
            </a:r>
            <a:r>
              <a:rPr lang="de-DE" b="1" dirty="0"/>
              <a:t>regelmäßig zur Vorsorge zum Zahnarzt gehen</a:t>
            </a:r>
            <a:r>
              <a:rPr lang="de-DE" dirty="0"/>
              <a:t>.</a:t>
            </a:r>
          </a:p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de-DE" dirty="0"/>
          </a:p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de-DE" dirty="0"/>
          </a:p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dirty="0"/>
              <a:t>Ergänzend zur täglichen Zahnhygiene empfiehlt sich für eine </a:t>
            </a:r>
            <a:r>
              <a:rPr lang="de-DE" b="1" dirty="0"/>
              <a:t>gründliche Entfernung von Rückständen und Bakterien eine regelmäßige professionelle Zahnreinigung.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369358" y="113010"/>
            <a:ext cx="10314206" cy="1325563"/>
          </a:xfrm>
        </p:spPr>
        <p:txBody>
          <a:bodyPr>
            <a:normAutofit/>
          </a:bodyPr>
          <a:lstStyle/>
          <a:p>
            <a:r>
              <a:rPr lang="de-DE" sz="2000" b="1" dirty="0"/>
              <a:t>Wie kann man vorsorgen?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8314" y="2324680"/>
            <a:ext cx="2554766" cy="313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213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28650" y="1695766"/>
            <a:ext cx="11083926" cy="4819334"/>
          </a:xfrm>
        </p:spPr>
        <p:txBody>
          <a:bodyPr/>
          <a:lstStyle/>
          <a:p>
            <a:r>
              <a:rPr lang="de-DE" sz="1800" b="1" dirty="0"/>
              <a:t>Kassenleistung: Zahnsteinentfernung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1800" dirty="0"/>
              <a:t>Die gesetzliche Krankenkasse (GKV) bezahlt 1x pro Jahr die Entfernung der harten Zahnbeläge (Zahnstein).</a:t>
            </a:r>
          </a:p>
          <a:p>
            <a:r>
              <a:rPr lang="de-DE" sz="1800" b="1" dirty="0"/>
              <a:t>Professionelle Zahnreinigung als Privatleistung …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1800" dirty="0"/>
              <a:t>Die professionelle Zahnreinigung (PZR) wird als Privatleistung in der Zahnarztpraxis durchgeführt. Hierbei werden harte und weiche Zahnbeläge sowie Verfärbungen durch Kaffee-, Tee- oder Zigarettenkonsum auf den  Zahnoberflächen und in den Zwischenräumen entfernt. Danach wird die Oberfläche der Zähne poliert und mit einem Fluorid-Lack überzogen.</a:t>
            </a:r>
          </a:p>
          <a:p>
            <a:r>
              <a:rPr lang="de-DE" sz="1800" b="1" dirty="0"/>
              <a:t>… beugt Karies und Parodontitis vor!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1800" dirty="0"/>
              <a:t>Anschließend sind die Zähne wieder strahlend weiß. Zusätzlich haben wissenschaftliche Untersuchungen bestätigt, dass eine PZR pro Halbjahr die eigene Zahnpflege optimiert und somit Karies und Zahnbetterkrankungen effektiv vorbeugt.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1800" dirty="0"/>
              <a:t>Grundsätzlich ist die PZR </a:t>
            </a:r>
            <a:r>
              <a:rPr lang="de-DE" sz="1800" b="1" dirty="0"/>
              <a:t>keine Leistung der GKV</a:t>
            </a:r>
            <a:r>
              <a:rPr lang="de-DE" sz="1800" dirty="0"/>
              <a:t>. Einige Kassen erstatten hierfür jedoch einen gewissen Anteil.</a:t>
            </a:r>
          </a:p>
          <a:p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369358" y="113010"/>
            <a:ext cx="10314206" cy="1325563"/>
          </a:xfrm>
        </p:spPr>
        <p:txBody>
          <a:bodyPr>
            <a:normAutofit/>
          </a:bodyPr>
          <a:lstStyle/>
          <a:p>
            <a:r>
              <a:rPr lang="de-DE" sz="2000" b="1" dirty="0"/>
              <a:t>Professionelle Zahnreinigung</a:t>
            </a:r>
          </a:p>
        </p:txBody>
      </p:sp>
    </p:spTree>
    <p:extLst>
      <p:ext uri="{BB962C8B-B14F-4D97-AF65-F5344CB8AC3E}">
        <p14:creationId xmlns:p14="http://schemas.microsoft.com/office/powerpoint/2010/main" val="2674694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28650" y="1695766"/>
            <a:ext cx="10887075" cy="4552634"/>
          </a:xfrm>
        </p:spPr>
        <p:txBody>
          <a:bodyPr/>
          <a:lstStyle/>
          <a:p>
            <a:r>
              <a:rPr lang="de-DE" sz="1800" b="1" dirty="0"/>
              <a:t>Geringer Festzuschuss …</a:t>
            </a:r>
          </a:p>
          <a:p>
            <a:pPr marL="342000"/>
            <a:r>
              <a:rPr lang="de-DE" sz="1800" dirty="0"/>
              <a:t>Seit 2005 gibt es für jeden Befund eine festgeschriebene Regelversorgung bzw. Standardtherapie. An deren Kosten beteiligt sich die GKV zu 50 %. Dieser Festzuschuss ist immer gleich hoch – unabhängig davon, ob sich der Patient  für die Regelversorgung oder eine andere Behandlungsweise entscheidet.</a:t>
            </a:r>
          </a:p>
          <a:p>
            <a:pPr marL="342000"/>
            <a:endParaRPr lang="de-DE" sz="1800" dirty="0"/>
          </a:p>
          <a:p>
            <a:pPr marL="342000"/>
            <a:r>
              <a:rPr lang="de-DE" sz="1800" dirty="0"/>
              <a:t>… nur für Regelleistungen </a:t>
            </a:r>
          </a:p>
          <a:p>
            <a:pPr marL="342000"/>
            <a:r>
              <a:rPr lang="de-DE" sz="1800" dirty="0"/>
              <a:t>Regelversorgung bedeutet die einfachste, günstigste und zweckmäßigste Lösung. Hier spielt Schönheit bzw. Ästhetik keine Rolle.</a:t>
            </a:r>
          </a:p>
          <a:p>
            <a:pPr marL="342000"/>
            <a:endParaRPr lang="de-DE" sz="1800" dirty="0"/>
          </a:p>
          <a:p>
            <a:pPr marL="361950"/>
            <a:r>
              <a:rPr lang="de-DE" sz="1800" b="1" dirty="0"/>
              <a:t>Bonusheft erhöht den Zuschuss</a:t>
            </a:r>
            <a:br>
              <a:rPr lang="de-DE" sz="1800" b="1" dirty="0"/>
            </a:br>
            <a:r>
              <a:rPr lang="de-DE" sz="1800" dirty="0"/>
              <a:t>Durch regelmäßige Vorsorgeuntersuchungen und deren Dokumentation im sogenannten Bonusheft erhöht sich der  Festzuschuss. </a:t>
            </a:r>
            <a:r>
              <a:rPr lang="de-DE" sz="1800" b="1" dirty="0"/>
              <a:t>Nach 5 Jahren erstattet die GKV 60 %, nach 10 Jahren steigt der Festzuschuss auf 65 % … aber immer bezogen auf die Regelversorgung!</a:t>
            </a:r>
          </a:p>
          <a:p>
            <a:endParaRPr lang="de-DE" sz="1800" dirty="0"/>
          </a:p>
          <a:p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369358" y="113010"/>
            <a:ext cx="10314206" cy="1325563"/>
          </a:xfrm>
        </p:spPr>
        <p:txBody>
          <a:bodyPr>
            <a:normAutofit/>
          </a:bodyPr>
          <a:lstStyle/>
          <a:p>
            <a:r>
              <a:rPr lang="de-DE" sz="2000" b="1" dirty="0"/>
              <a:t>Zahnersatz – Was bezahlt die Kasse generell?</a:t>
            </a:r>
          </a:p>
        </p:txBody>
      </p:sp>
    </p:spTree>
    <p:extLst>
      <p:ext uri="{BB962C8B-B14F-4D97-AF65-F5344CB8AC3E}">
        <p14:creationId xmlns:p14="http://schemas.microsoft.com/office/powerpoint/2010/main" val="3278853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28650" y="1543050"/>
            <a:ext cx="10887075" cy="2250129"/>
          </a:xfrm>
        </p:spPr>
        <p:txBody>
          <a:bodyPr/>
          <a:lstStyle/>
          <a:p>
            <a:r>
              <a:rPr lang="de-DE" sz="1800" b="1" dirty="0"/>
              <a:t>Implantat</a:t>
            </a:r>
          </a:p>
          <a:p>
            <a:r>
              <a:rPr lang="de-DE" sz="1800" dirty="0"/>
              <a:t>Der fehlende Zahn kann auch durch ein Implantat mit Krone ersetzt werden. Dabei wird eine künstliche</a:t>
            </a:r>
          </a:p>
          <a:p>
            <a:r>
              <a:rPr lang="de-DE" sz="1800" dirty="0"/>
              <a:t>Wurzel in den Kiefer eingesetzt und darauf die Krone befestigt.</a:t>
            </a:r>
          </a:p>
          <a:p>
            <a:r>
              <a:rPr lang="de-DE" sz="1800" dirty="0"/>
              <a:t>Vorteile der </a:t>
            </a:r>
            <a:r>
              <a:rPr lang="de-DE" sz="1800" dirty="0" err="1"/>
              <a:t>Implantatversorgung</a:t>
            </a:r>
            <a:r>
              <a:rPr lang="de-DE" sz="1800" dirty="0"/>
              <a:t>:</a:t>
            </a:r>
          </a:p>
          <a:p>
            <a:r>
              <a:rPr lang="de-DE" sz="1800" dirty="0"/>
              <a:t>Gesunde Zähne müssen nicht als Brückenpfeiler </a:t>
            </a:r>
            <a:r>
              <a:rPr lang="de-DE" sz="1800" dirty="0" err="1"/>
              <a:t>beschliffen</a:t>
            </a:r>
            <a:r>
              <a:rPr lang="de-DE" sz="1800" dirty="0"/>
              <a:t> und somit stark beschädigt werden.</a:t>
            </a:r>
          </a:p>
          <a:p>
            <a:r>
              <a:rPr lang="de-DE" sz="1800" dirty="0"/>
              <a:t>Der Abbau des Kieferknochens wird durch die künstliche Wurzel aufgehalten.</a:t>
            </a:r>
          </a:p>
          <a:p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369358" y="113010"/>
            <a:ext cx="10314206" cy="1325563"/>
          </a:xfrm>
        </p:spPr>
        <p:txBody>
          <a:bodyPr>
            <a:normAutofit/>
          </a:bodyPr>
          <a:lstStyle/>
          <a:p>
            <a:r>
              <a:rPr lang="de-DE" sz="2000" b="1" dirty="0"/>
              <a:t>Zahnersatz – Implantat</a:t>
            </a:r>
          </a:p>
        </p:txBody>
      </p:sp>
      <p:pic>
        <p:nvPicPr>
          <p:cNvPr id="6" name="Inhaltsplatzhalter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557" y="4029810"/>
            <a:ext cx="3558894" cy="2571874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1034" y="3955522"/>
            <a:ext cx="3661691" cy="2646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605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369358" y="113010"/>
            <a:ext cx="10314206" cy="1325563"/>
          </a:xfrm>
        </p:spPr>
        <p:txBody>
          <a:bodyPr>
            <a:normAutofit/>
          </a:bodyPr>
          <a:lstStyle/>
          <a:p>
            <a:r>
              <a:rPr lang="de-DE" sz="2000" b="1" dirty="0"/>
              <a:t>Zahnersatz – Eigenanteil mit und ohne Ergänzungsschutz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6" name="Inhaltsplatzhalt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2663" y="2487349"/>
            <a:ext cx="10474175" cy="25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663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28650" y="1695766"/>
            <a:ext cx="10887075" cy="4552634"/>
          </a:xfrm>
        </p:spPr>
        <p:txBody>
          <a:bodyPr/>
          <a:lstStyle/>
          <a:p>
            <a:r>
              <a:rPr lang="de-DE" b="1" dirty="0"/>
              <a:t>Unsere Anforderungen</a:t>
            </a:r>
            <a:br>
              <a:rPr lang="de-DE" b="1" dirty="0"/>
            </a:br>
            <a:endParaRPr lang="de-DE" b="1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/>
              <a:t>Erstattung von mindestens 80% des Rechnungsbetrages für Zahnersatz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/>
              <a:t>Leistung für Inlays und Implantate ohne Begrenzung der Anzahl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/>
              <a:t>Leistung für Wurzelbehandlungen, die nicht in den Rahmen der GKV-Leistung fallen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/>
              <a:t>Leistung für Kunststofffüllungen als Alternative zur Kassenleistung Amalgam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/>
              <a:t>Optional professionelle Zahnreinigung mindestens einmal pro Jahr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/>
              <a:t>Hervorragende Servicequalität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/>
              <a:t>Begrenzte Erstattung in den ersten Versicherungsjahren als Stabilitätsinstrument</a:t>
            </a:r>
          </a:p>
          <a:p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369358" y="113010"/>
            <a:ext cx="10314206" cy="1325563"/>
          </a:xfrm>
        </p:spPr>
        <p:txBody>
          <a:bodyPr>
            <a:normAutofit/>
          </a:bodyPr>
          <a:lstStyle/>
          <a:p>
            <a:r>
              <a:rPr lang="de-DE" sz="2000" b="1" dirty="0"/>
              <a:t>Ergänzungsschutz für Zahnleistungen</a:t>
            </a:r>
          </a:p>
        </p:txBody>
      </p:sp>
    </p:spTree>
    <p:extLst>
      <p:ext uri="{BB962C8B-B14F-4D97-AF65-F5344CB8AC3E}">
        <p14:creationId xmlns:p14="http://schemas.microsoft.com/office/powerpoint/2010/main" val="2350704178"/>
      </p:ext>
    </p:extLst>
  </p:cSld>
  <p:clrMapOvr>
    <a:masterClrMapping/>
  </p:clrMapOvr>
</p:sld>
</file>

<file path=ppt/theme/theme1.xml><?xml version="1.0" encoding="utf-8"?>
<a:theme xmlns:a="http://schemas.openxmlformats.org/drawingml/2006/main" name="afm PowerPoint-Vorlagen">
  <a:themeElements>
    <a:clrScheme name="Benutzerdefiniert 1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fm_Master_16_9.potx [Schreibgeschützt]" id="{12D08852-B563-4A5F-9244-E29582014320}" vid="{B0FA3858-67D2-4B08-BBC3-3B4F7EA1EEA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857</Words>
  <Application>Microsoft Office PowerPoint</Application>
  <PresentationFormat>Breitbild</PresentationFormat>
  <Paragraphs>115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afm PowerPoint-Vorlagen</vt:lpstr>
      <vt:lpstr>PowerPoint-Präsentation</vt:lpstr>
      <vt:lpstr>Wenn Zähne krank machen…</vt:lpstr>
      <vt:lpstr>Wenn Zähne krank machen…</vt:lpstr>
      <vt:lpstr>Wie kann man vorsorgen?</vt:lpstr>
      <vt:lpstr>Professionelle Zahnreinigung</vt:lpstr>
      <vt:lpstr>Zahnersatz – Was bezahlt die Kasse generell?</vt:lpstr>
      <vt:lpstr>Zahnersatz – Implantat</vt:lpstr>
      <vt:lpstr>Zahnersatz – Eigenanteil mit und ohne Ergänzungsschutz</vt:lpstr>
      <vt:lpstr>Ergänzungsschutz für Zahnleistungen</vt:lpstr>
      <vt:lpstr>Unsere Empfehlungen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Sarina Oelker</dc:creator>
  <cp:lastModifiedBy>Juschkus, Heiko</cp:lastModifiedBy>
  <cp:revision>227</cp:revision>
  <cp:lastPrinted>2019-08-21T13:01:55Z</cp:lastPrinted>
  <dcterms:created xsi:type="dcterms:W3CDTF">2019-08-21T08:57:07Z</dcterms:created>
  <dcterms:modified xsi:type="dcterms:W3CDTF">2024-10-23T13:57:39Z</dcterms:modified>
</cp:coreProperties>
</file>