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handoutMasterIdLst>
    <p:handoutMasterId r:id="rId11"/>
  </p:handoutMasterIdLst>
  <p:sldIdLst>
    <p:sldId id="256" r:id="rId2"/>
    <p:sldId id="257" r:id="rId3"/>
    <p:sldId id="343" r:id="rId4"/>
    <p:sldId id="352" r:id="rId5"/>
    <p:sldId id="344" r:id="rId6"/>
    <p:sldId id="345" r:id="rId7"/>
    <p:sldId id="351" r:id="rId8"/>
    <p:sldId id="346" r:id="rId9"/>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D6D6D6"/>
    <a:srgbClr val="D0CECE"/>
    <a:srgbClr val="C60000"/>
    <a:srgbClr val="AAA295"/>
    <a:srgbClr val="5C87AA"/>
    <a:srgbClr val="137C9B"/>
    <a:srgbClr val="FF3399"/>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870" autoAdjust="0"/>
  </p:normalViewPr>
  <p:slideViewPr>
    <p:cSldViewPr snapToGrid="0" showGuides="1">
      <p:cViewPr varScale="1">
        <p:scale>
          <a:sx n="120" d="100"/>
          <a:sy n="120" d="100"/>
        </p:scale>
        <p:origin x="120" y="444"/>
      </p:cViewPr>
      <p:guideLst>
        <p:guide orient="horz" pos="4315"/>
        <p:guide pos="7680"/>
      </p:guideLst>
    </p:cSldViewPr>
  </p:slideViewPr>
  <p:notesTextViewPr>
    <p:cViewPr>
      <p:scale>
        <a:sx n="1" d="1"/>
        <a:sy n="1" d="1"/>
      </p:scale>
      <p:origin x="0" y="0"/>
    </p:cViewPr>
  </p:notesTextViewPr>
  <p:sorterViewPr>
    <p:cViewPr>
      <p:scale>
        <a:sx n="200" d="100"/>
        <a:sy n="200" d="100"/>
      </p:scale>
      <p:origin x="0" y="-7074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23.10.2024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23.10.2024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Tree>
    <p:extLst>
      <p:ext uri="{BB962C8B-B14F-4D97-AF65-F5344CB8AC3E}">
        <p14:creationId xmlns:p14="http://schemas.microsoft.com/office/powerpoint/2010/main" val="66374444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37745828"/>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Überschrift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Tree>
    <p:extLst>
      <p:ext uri="{BB962C8B-B14F-4D97-AF65-F5344CB8AC3E}">
        <p14:creationId xmlns:p14="http://schemas.microsoft.com/office/powerpoint/2010/main" val="865184886"/>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97" r:id="rId3"/>
    <p:sldLayoutId id="2147483662" r:id="rId4"/>
    <p:sldLayoutId id="2147483686" r:id="rId5"/>
    <p:sldLayoutId id="2147483684" r:id="rId6"/>
    <p:sldLayoutId id="2147483678" r:id="rId7"/>
    <p:sldLayoutId id="2147483685" r:id="rId8"/>
    <p:sldLayoutId id="2147483689" r:id="rId9"/>
    <p:sldLayoutId id="2147483679" r:id="rId10"/>
    <p:sldLayoutId id="2147483681" r:id="rId11"/>
    <p:sldLayoutId id="2147483680" r:id="rId12"/>
    <p:sldLayoutId id="2147483690" r:id="rId13"/>
    <p:sldLayoutId id="2147483682" r:id="rId14"/>
    <p:sldLayoutId id="2147483691" r:id="rId15"/>
    <p:sldLayoutId id="2147483687" r:id="rId16"/>
    <p:sldLayoutId id="2147483688" r:id="rId17"/>
    <p:sldLayoutId id="2147483692" r:id="rId18"/>
    <p:sldLayoutId id="2147483693" r:id="rId19"/>
    <p:sldLayoutId id="2147483696" r:id="rId20"/>
    <p:sldLayoutId id="2147483695" r:id="rId21"/>
    <p:sldLayoutId id="2147483694" r:id="rId22"/>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3" pos="302">
          <p15:clr>
            <a:srgbClr val="F26B43"/>
          </p15:clr>
        </p15:guide>
        <p15:guide id="25" orient="horz" pos="709">
          <p15:clr>
            <a:srgbClr val="F26B43"/>
          </p15:clr>
        </p15:guide>
        <p15:guide id="27"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364220" y="370204"/>
            <a:ext cx="10314206" cy="981356"/>
          </a:xfrm>
        </p:spPr>
        <p:txBody>
          <a:bodyPr/>
          <a:lstStyle/>
          <a:p>
            <a:endParaRPr lang="de-DE" dirty="0"/>
          </a:p>
        </p:txBody>
      </p:sp>
      <p:sp>
        <p:nvSpPr>
          <p:cNvPr id="3" name="Rectangle 2"/>
          <p:cNvSpPr txBox="1">
            <a:spLocks noChangeArrowheads="1"/>
          </p:cNvSpPr>
          <p:nvPr/>
        </p:nvSpPr>
        <p:spPr>
          <a:xfrm>
            <a:off x="364220" y="3269345"/>
            <a:ext cx="6481265"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a:solidFill>
                  <a:srgbClr val="1D2D4B"/>
                </a:solidFill>
                <a:latin typeface="Arial" panose="020B0604020202020204" pitchFamily="34" charset="0"/>
                <a:ea typeface="+mj-ea"/>
                <a:cs typeface="Arial" panose="020B0604020202020204" pitchFamily="34" charset="0"/>
              </a:defRPr>
            </a:lvl1pPr>
          </a:lstStyle>
          <a:p>
            <a:r>
              <a:rPr lang="de-DE" sz="4000" b="1" dirty="0"/>
              <a:t>Ergänzungsschutz für Krankenhausaufenthalte</a:t>
            </a:r>
          </a:p>
        </p:txBody>
      </p:sp>
    </p:spTree>
    <p:extLst>
      <p:ext uri="{BB962C8B-B14F-4D97-AF65-F5344CB8AC3E}">
        <p14:creationId xmlns:p14="http://schemas.microsoft.com/office/powerpoint/2010/main" val="1986827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a:xfrm>
            <a:off x="369358" y="1876508"/>
            <a:ext cx="11343218" cy="4216317"/>
          </a:xfrm>
        </p:spPr>
        <p:txBody>
          <a:bodyPr/>
          <a:lstStyle/>
          <a:p>
            <a:r>
              <a:rPr lang="de-DE" dirty="0"/>
              <a:t>Die gesetzliche Krankenkasse übernimmt als Basisversorgung nur bestimmte, medizinisch notwendige Leistungen.</a:t>
            </a:r>
            <a:br>
              <a:rPr lang="de-DE" dirty="0"/>
            </a:br>
            <a:endParaRPr lang="de-DE" dirty="0"/>
          </a:p>
          <a:p>
            <a:r>
              <a:rPr lang="de-DE" dirty="0"/>
              <a:t>Wie schnell Sie im Krankenhaus wieder gesund werden, hängt oft von Faktoren ab, die Sie als Mitglied der gesetzlichen Krankenkasse kaum beeinflussen können:</a:t>
            </a:r>
          </a:p>
          <a:p>
            <a:pPr marL="342900" indent="-342900">
              <a:buFont typeface="Wingdings" panose="05000000000000000000" pitchFamily="2" charset="2"/>
              <a:buChar char="§"/>
            </a:pPr>
            <a:r>
              <a:rPr lang="de-DE" dirty="0"/>
              <a:t>Die Eignung des Krankenhauses,</a:t>
            </a:r>
          </a:p>
          <a:p>
            <a:pPr marL="342900" indent="-342900">
              <a:buFont typeface="Wingdings" panose="05000000000000000000" pitchFamily="2" charset="2"/>
              <a:buChar char="§"/>
            </a:pPr>
            <a:r>
              <a:rPr lang="de-DE" dirty="0"/>
              <a:t>die Qualifikation der Stationsärzte</a:t>
            </a:r>
          </a:p>
          <a:p>
            <a:pPr marL="342900" indent="-342900">
              <a:buFont typeface="Wingdings" panose="05000000000000000000" pitchFamily="2" charset="2"/>
              <a:buChar char="§"/>
            </a:pPr>
            <a:r>
              <a:rPr lang="de-DE" dirty="0"/>
              <a:t>und die Atmosphäre im Zimmer spielen für die Genesung aber sicherlich eine wichtige Rolle.</a:t>
            </a:r>
            <a:br>
              <a:rPr lang="de-DE" dirty="0"/>
            </a:br>
            <a:endParaRPr lang="de-DE" dirty="0"/>
          </a:p>
          <a:p>
            <a:r>
              <a:rPr lang="de-DE" dirty="0"/>
              <a:t>Ergreifen Sie die Initiative und sichern Sie sich mit einer stationären Ergänzungsversicherung die bestmögliche Versorgung für den Fall der Fälle.</a:t>
            </a:r>
          </a:p>
        </p:txBody>
      </p:sp>
      <p:sp>
        <p:nvSpPr>
          <p:cNvPr id="5" name="Titel 4"/>
          <p:cNvSpPr>
            <a:spLocks noGrp="1"/>
          </p:cNvSpPr>
          <p:nvPr>
            <p:ph type="title"/>
          </p:nvPr>
        </p:nvSpPr>
        <p:spPr/>
        <p:txBody>
          <a:bodyPr/>
          <a:lstStyle/>
          <a:p>
            <a:r>
              <a:rPr lang="de-DE" b="1" dirty="0"/>
              <a:t>Wie kann ich mir eine gute Behandlung im Krankenhaus sichern?</a:t>
            </a:r>
          </a:p>
        </p:txBody>
      </p:sp>
    </p:spTree>
    <p:extLst>
      <p:ext uri="{BB962C8B-B14F-4D97-AF65-F5344CB8AC3E}">
        <p14:creationId xmlns:p14="http://schemas.microsoft.com/office/powerpoint/2010/main" val="1119208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br>
              <a:rPr lang="de-DE" sz="3200" dirty="0"/>
            </a:br>
            <a:br>
              <a:rPr lang="de-DE" sz="3200" dirty="0"/>
            </a:br>
            <a:br>
              <a:rPr lang="de-DE" sz="3200" dirty="0"/>
            </a:br>
            <a:endParaRPr lang="de-DE" sz="1800" dirty="0"/>
          </a:p>
        </p:txBody>
      </p:sp>
      <p:sp>
        <p:nvSpPr>
          <p:cNvPr id="4" name="Textfeld 3"/>
          <p:cNvSpPr txBox="1"/>
          <p:nvPr/>
        </p:nvSpPr>
        <p:spPr>
          <a:xfrm>
            <a:off x="3966210" y="1695766"/>
            <a:ext cx="7795260" cy="3754874"/>
          </a:xfrm>
          <a:prstGeom prst="rect">
            <a:avLst/>
          </a:prstGeom>
          <a:noFill/>
        </p:spPr>
        <p:txBody>
          <a:bodyPr wrap="square" rtlCol="0">
            <a:spAutoFit/>
          </a:bodyPr>
          <a:lstStyle/>
          <a:p>
            <a:r>
              <a:rPr lang="de-DE" sz="2000" dirty="0">
                <a:solidFill>
                  <a:srgbClr val="1D2D4B"/>
                </a:solidFill>
              </a:rPr>
              <a:t>Was ist die Fallpauschale?</a:t>
            </a:r>
          </a:p>
          <a:p>
            <a:endParaRPr lang="de-DE" sz="2000" dirty="0">
              <a:solidFill>
                <a:srgbClr val="1D2D4B"/>
              </a:solidFill>
            </a:endParaRPr>
          </a:p>
          <a:p>
            <a:pPr marL="285750" indent="-285750">
              <a:buFont typeface="Wingdings" panose="05000000000000000000" pitchFamily="2" charset="2"/>
              <a:buChar char="§"/>
            </a:pPr>
            <a:r>
              <a:rPr lang="de-DE" dirty="0">
                <a:solidFill>
                  <a:srgbClr val="1D2D4B"/>
                </a:solidFill>
              </a:rPr>
              <a:t>Für jede genau definierte Erkrankung und ihre Behandlung im Rahmen stationärer Klinikaufenthalte, sind bestimmte pauschale Beträge festgelegt, die die Klinik pro Behandlungsfall für den Patienten von den Kostenträgern erstattet bekommt. Diese sogenannten Fallpauschalen werden unabhängig von der tatsächlichen Verweildauer in der Klinik gezahlt.</a:t>
            </a:r>
          </a:p>
          <a:p>
            <a:pPr marL="285750" indent="-285750">
              <a:buFont typeface="Wingdings" panose="05000000000000000000" pitchFamily="2" charset="2"/>
              <a:buChar char="§"/>
            </a:pPr>
            <a:endParaRPr lang="de-DE" dirty="0">
              <a:solidFill>
                <a:srgbClr val="1D2D4B"/>
              </a:solidFill>
            </a:endParaRPr>
          </a:p>
          <a:p>
            <a:pPr marL="285750" indent="-285750">
              <a:buFont typeface="Wingdings" panose="05000000000000000000" pitchFamily="2" charset="2"/>
              <a:buChar char="§"/>
            </a:pPr>
            <a:r>
              <a:rPr lang="de-DE" dirty="0">
                <a:solidFill>
                  <a:srgbClr val="1D2D4B"/>
                </a:solidFill>
              </a:rPr>
              <a:t>Kalkuliert werden diese Fallpauschalen, indem die Bandbreite an Verweildauern bei der Entsprechenden Erkrankung in verschiedenen Krankenhäusern ermittelt wird. Zur Kostenerstattung wird dann die mittlere Verweildauer aus dieser Bandbreite herangezogen. </a:t>
            </a:r>
          </a:p>
        </p:txBody>
      </p:sp>
      <p:sp>
        <p:nvSpPr>
          <p:cNvPr id="5" name="Titel 4"/>
          <p:cNvSpPr txBox="1">
            <a:spLocks/>
          </p:cNvSpPr>
          <p:nvPr/>
        </p:nvSpPr>
        <p:spPr>
          <a:xfrm>
            <a:off x="497570" y="370203"/>
            <a:ext cx="10314206" cy="9823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a:solidFill>
                  <a:srgbClr val="1D2D4B"/>
                </a:solidFill>
                <a:latin typeface="Arial" panose="020B0604020202020204" pitchFamily="34" charset="0"/>
                <a:ea typeface="+mj-ea"/>
                <a:cs typeface="Arial" panose="020B0604020202020204" pitchFamily="34" charset="0"/>
              </a:defRPr>
            </a:lvl1pPr>
          </a:lstStyle>
          <a:p>
            <a:r>
              <a:rPr lang="de-DE" sz="2000" b="1" dirty="0"/>
              <a:t>Die Fallpauschale</a:t>
            </a:r>
          </a:p>
        </p:txBody>
      </p:sp>
      <p:pic>
        <p:nvPicPr>
          <p:cNvPr id="3" name="Grafik 2"/>
          <p:cNvPicPr>
            <a:picLocks noChangeAspect="1"/>
          </p:cNvPicPr>
          <p:nvPr/>
        </p:nvPicPr>
        <p:blipFill>
          <a:blip r:embed="rId2"/>
          <a:stretch>
            <a:fillRect/>
          </a:stretch>
        </p:blipFill>
        <p:spPr>
          <a:xfrm>
            <a:off x="224852" y="2321103"/>
            <a:ext cx="3741358" cy="2504200"/>
          </a:xfrm>
          <a:prstGeom prst="rect">
            <a:avLst/>
          </a:prstGeom>
        </p:spPr>
      </p:pic>
    </p:spTree>
    <p:extLst>
      <p:ext uri="{BB962C8B-B14F-4D97-AF65-F5344CB8AC3E}">
        <p14:creationId xmlns:p14="http://schemas.microsoft.com/office/powerpoint/2010/main" val="1982491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br>
              <a:rPr lang="de-DE" sz="3200" dirty="0"/>
            </a:br>
            <a:br>
              <a:rPr lang="de-DE" sz="3200" dirty="0"/>
            </a:br>
            <a:br>
              <a:rPr lang="de-DE" sz="3200" dirty="0"/>
            </a:br>
            <a:endParaRPr lang="de-DE" sz="1800" dirty="0"/>
          </a:p>
        </p:txBody>
      </p:sp>
      <p:sp>
        <p:nvSpPr>
          <p:cNvPr id="4" name="Textfeld 3"/>
          <p:cNvSpPr txBox="1"/>
          <p:nvPr/>
        </p:nvSpPr>
        <p:spPr>
          <a:xfrm>
            <a:off x="364219" y="1695766"/>
            <a:ext cx="11659713" cy="4832092"/>
          </a:xfrm>
          <a:prstGeom prst="rect">
            <a:avLst/>
          </a:prstGeom>
          <a:noFill/>
        </p:spPr>
        <p:txBody>
          <a:bodyPr wrap="square" rtlCol="0">
            <a:spAutoFit/>
          </a:bodyPr>
          <a:lstStyle/>
          <a:p>
            <a:r>
              <a:rPr lang="de-DE" b="1" dirty="0">
                <a:solidFill>
                  <a:srgbClr val="1D2D4B"/>
                </a:solidFill>
              </a:rPr>
              <a:t>Was bedeutet das für mich als Versicherter in der gesetzlichen Krankasse? Bin ich schlechter versichert?</a:t>
            </a:r>
          </a:p>
          <a:p>
            <a:endParaRPr lang="de-DE" dirty="0"/>
          </a:p>
          <a:p>
            <a:pPr marL="285750" indent="-285750">
              <a:buFont typeface="Wingdings" panose="05000000000000000000" pitchFamily="2" charset="2"/>
              <a:buChar char="§"/>
            </a:pPr>
            <a:r>
              <a:rPr lang="de-DE" sz="1600" dirty="0">
                <a:solidFill>
                  <a:srgbClr val="1D2D4B"/>
                </a:solidFill>
              </a:rPr>
              <a:t>Das deutsche Krankenversicherungs- und Sozialsystem gehört zu einem der besten und leistungsfähigsten. Dennoch gibt es teilweise neuere, beispielsweise weniger invasive Behandlungen, die im Leistungskatalog der Fallpauschalen aufgrund höherer Kosten nicht vorgesehen sind und dem gesetzlich Versicherten somit nicht zur Verfügung stehen. </a:t>
            </a:r>
          </a:p>
          <a:p>
            <a:endParaRPr lang="de-DE" sz="1600" dirty="0">
              <a:solidFill>
                <a:srgbClr val="1D2D4B"/>
              </a:solidFill>
            </a:endParaRPr>
          </a:p>
          <a:p>
            <a:pPr marL="285750" indent="-285750">
              <a:buFont typeface="Wingdings" panose="05000000000000000000" pitchFamily="2" charset="2"/>
              <a:buChar char="§"/>
            </a:pPr>
            <a:r>
              <a:rPr lang="de-DE" sz="1600" dirty="0">
                <a:solidFill>
                  <a:srgbClr val="1D2D4B"/>
                </a:solidFill>
              </a:rPr>
              <a:t>Der gesetzlich versicherte Patient wird nach derjenigen Methode behandelt, für die das Krankenhaus auch eine Vergütung im Rahmen der Fallpauschalen erhält. Innovativere, fortschrittliche Medizin wird dem Patienten unter Umständen vorenthalten.</a:t>
            </a:r>
            <a:br>
              <a:rPr lang="de-DE" sz="1600" dirty="0">
                <a:solidFill>
                  <a:srgbClr val="1D2D4B"/>
                </a:solidFill>
              </a:rPr>
            </a:br>
            <a:endParaRPr lang="de-DE" sz="1600" dirty="0">
              <a:solidFill>
                <a:srgbClr val="1D2D4B"/>
              </a:solidFill>
            </a:endParaRPr>
          </a:p>
          <a:p>
            <a:pPr marL="285750" indent="-285750">
              <a:buFont typeface="Wingdings" panose="05000000000000000000" pitchFamily="2" charset="2"/>
              <a:buChar char="§"/>
            </a:pPr>
            <a:r>
              <a:rPr lang="de-DE" sz="1600" dirty="0">
                <a:solidFill>
                  <a:srgbClr val="1D2D4B"/>
                </a:solidFill>
              </a:rPr>
              <a:t>Dasselbe gilt für neuartige und daher teurere Medikamente (z.B. verträglichere Narkoseformen und Schmerzmedikation) und die im Rahmen der Behandlung eingesetzten Materialien.</a:t>
            </a:r>
          </a:p>
          <a:p>
            <a:pPr marL="285750" indent="-285750">
              <a:buFont typeface="Wingdings" panose="05000000000000000000" pitchFamily="2" charset="2"/>
              <a:buChar char="§"/>
            </a:pPr>
            <a:r>
              <a:rPr lang="de-DE" sz="1600" b="1" u="sng" dirty="0">
                <a:solidFill>
                  <a:srgbClr val="1D2D4B"/>
                </a:solidFill>
              </a:rPr>
              <a:t>Beispiel:</a:t>
            </a:r>
            <a:r>
              <a:rPr lang="de-DE" sz="1600" dirty="0">
                <a:solidFill>
                  <a:srgbClr val="1D2D4B"/>
                </a:solidFill>
              </a:rPr>
              <a:t> Um beispielsweise Blutgefäße oder Herzkranzgefäße offenzuhalten, werden medizinische Implantate zum Offenhalten der Gefäße verwendet, sogenannte </a:t>
            </a:r>
            <a:r>
              <a:rPr lang="de-DE" sz="1600" dirty="0" err="1">
                <a:solidFill>
                  <a:srgbClr val="1D2D4B"/>
                </a:solidFill>
              </a:rPr>
              <a:t>Stentröhrchen</a:t>
            </a:r>
            <a:r>
              <a:rPr lang="de-DE" sz="1600" dirty="0">
                <a:solidFill>
                  <a:srgbClr val="1D2D4B"/>
                </a:solidFill>
              </a:rPr>
              <a:t>. Die </a:t>
            </a:r>
            <a:r>
              <a:rPr lang="de-DE" sz="1600" dirty="0" err="1">
                <a:solidFill>
                  <a:srgbClr val="1D2D4B"/>
                </a:solidFill>
              </a:rPr>
              <a:t>Stentröhrchen</a:t>
            </a:r>
            <a:r>
              <a:rPr lang="de-DE" sz="1600" dirty="0">
                <a:solidFill>
                  <a:srgbClr val="1D2D4B"/>
                </a:solidFill>
              </a:rPr>
              <a:t>, welche im Rahmen der Fallpauschale häufig zum Einsatz kommen, sind 10-15 Jahre haltbar und werden aus Kostenerwägungen eingesetzt, obwohl beschichtete </a:t>
            </a:r>
            <a:r>
              <a:rPr lang="de-DE" sz="1600" dirty="0" err="1">
                <a:solidFill>
                  <a:srgbClr val="1D2D4B"/>
                </a:solidFill>
              </a:rPr>
              <a:t>Stentröhrchen</a:t>
            </a:r>
            <a:r>
              <a:rPr lang="de-DE" sz="1600" dirty="0">
                <a:solidFill>
                  <a:srgbClr val="1D2D4B"/>
                </a:solidFill>
              </a:rPr>
              <a:t> erhältlich sind, die 25 Jahre halten. Diese werden jedoch eher bei Privatversicherten eingesetzt.</a:t>
            </a:r>
          </a:p>
          <a:p>
            <a:endParaRPr lang="de-DE" sz="1600" dirty="0">
              <a:solidFill>
                <a:srgbClr val="1D2D4B"/>
              </a:solidFill>
            </a:endParaRPr>
          </a:p>
          <a:p>
            <a:r>
              <a:rPr lang="de-DE" sz="1600" b="1" dirty="0">
                <a:solidFill>
                  <a:srgbClr val="1D2D4B"/>
                </a:solidFill>
              </a:rPr>
              <a:t>Verabschieden Sie sich aus dem System der Fallpauschalen und sichern Sie die stationären Wahlleistungen mit einer Krankenzusatzversicherung ab. </a:t>
            </a:r>
            <a:endParaRPr lang="de-DE" sz="1600" dirty="0">
              <a:solidFill>
                <a:srgbClr val="1D2D4B"/>
              </a:solidFill>
            </a:endParaRPr>
          </a:p>
        </p:txBody>
      </p:sp>
      <p:sp>
        <p:nvSpPr>
          <p:cNvPr id="5" name="Titel 4"/>
          <p:cNvSpPr txBox="1">
            <a:spLocks/>
          </p:cNvSpPr>
          <p:nvPr/>
        </p:nvSpPr>
        <p:spPr>
          <a:xfrm>
            <a:off x="497570" y="370203"/>
            <a:ext cx="10314206" cy="9823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a:solidFill>
                  <a:srgbClr val="1D2D4B"/>
                </a:solidFill>
                <a:latin typeface="Arial" panose="020B0604020202020204" pitchFamily="34" charset="0"/>
                <a:ea typeface="+mj-ea"/>
                <a:cs typeface="Arial" panose="020B0604020202020204" pitchFamily="34" charset="0"/>
              </a:defRPr>
            </a:lvl1pPr>
          </a:lstStyle>
          <a:p>
            <a:r>
              <a:rPr lang="de-DE" sz="2000" b="1" dirty="0"/>
              <a:t>Die Fallpauschale</a:t>
            </a:r>
          </a:p>
        </p:txBody>
      </p:sp>
    </p:spTree>
    <p:extLst>
      <p:ext uri="{BB962C8B-B14F-4D97-AF65-F5344CB8AC3E}">
        <p14:creationId xmlns:p14="http://schemas.microsoft.com/office/powerpoint/2010/main" val="2275420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4" name="Textplatzhalter 3"/>
          <p:cNvSpPr>
            <a:spLocks noGrp="1"/>
          </p:cNvSpPr>
          <p:nvPr>
            <p:ph type="body" sz="half" idx="2"/>
          </p:nvPr>
        </p:nvSpPr>
        <p:spPr>
          <a:xfrm>
            <a:off x="444381" y="2042444"/>
            <a:ext cx="11268195" cy="3435409"/>
          </a:xfrm>
          <a:solidFill>
            <a:schemeClr val="bg2"/>
          </a:solidFill>
        </p:spPr>
        <p:txBody>
          <a:bodyPr/>
          <a:lstStyle/>
          <a:p>
            <a:pPr marL="342900" indent="-342900">
              <a:buFont typeface="Wingdings" panose="05000000000000000000" pitchFamily="2" charset="2"/>
              <a:buChar char="§"/>
            </a:pPr>
            <a:endParaRPr lang="de-DE" dirty="0"/>
          </a:p>
          <a:p>
            <a:pPr marL="342900" indent="-342900">
              <a:buFont typeface="Wingdings" panose="05000000000000000000" pitchFamily="2" charset="2"/>
              <a:buChar char="§"/>
            </a:pPr>
            <a:r>
              <a:rPr lang="de-DE" dirty="0"/>
              <a:t>Durchgängige Behandlung durch den Privatarzt, auch für Untersuchungen vor und nach dem Krankenhausaufenthalt</a:t>
            </a:r>
            <a:br>
              <a:rPr lang="de-DE" dirty="0"/>
            </a:br>
            <a:endParaRPr lang="de-DE" dirty="0"/>
          </a:p>
          <a:p>
            <a:pPr marL="342900" indent="-342900">
              <a:buFont typeface="Wingdings" panose="05000000000000000000" pitchFamily="2" charset="2"/>
              <a:buChar char="§"/>
            </a:pPr>
            <a:r>
              <a:rPr lang="de-DE" dirty="0"/>
              <a:t>Inanspruchnahme des Privatarztes bei ambulanten Operationen</a:t>
            </a:r>
            <a:br>
              <a:rPr lang="de-DE" dirty="0"/>
            </a:br>
            <a:endParaRPr lang="de-DE" dirty="0"/>
          </a:p>
          <a:p>
            <a:pPr marL="342900" indent="-342900">
              <a:buFont typeface="Wingdings" panose="05000000000000000000" pitchFamily="2" charset="2"/>
              <a:buChar char="§"/>
            </a:pPr>
            <a:r>
              <a:rPr lang="de-DE" dirty="0"/>
              <a:t>Freie Krankenhauswahl (Erstattung der Differenzkosten)</a:t>
            </a:r>
            <a:br>
              <a:rPr lang="de-DE" dirty="0"/>
            </a:br>
            <a:endParaRPr lang="de-DE" dirty="0"/>
          </a:p>
          <a:p>
            <a:pPr marL="342900" indent="-342900">
              <a:buFont typeface="Wingdings" panose="05000000000000000000" pitchFamily="2" charset="2"/>
              <a:buChar char="§"/>
            </a:pPr>
            <a:r>
              <a:rPr lang="de-DE" dirty="0"/>
              <a:t>Hervorragende Servicequalität</a:t>
            </a:r>
          </a:p>
        </p:txBody>
      </p:sp>
      <p:sp>
        <p:nvSpPr>
          <p:cNvPr id="5" name="Titel 4"/>
          <p:cNvSpPr>
            <a:spLocks noGrp="1"/>
          </p:cNvSpPr>
          <p:nvPr>
            <p:ph type="title"/>
          </p:nvPr>
        </p:nvSpPr>
        <p:spPr>
          <a:xfrm>
            <a:off x="369358" y="113010"/>
            <a:ext cx="10314206" cy="1325563"/>
          </a:xfrm>
        </p:spPr>
        <p:txBody>
          <a:bodyPr>
            <a:normAutofit/>
          </a:bodyPr>
          <a:lstStyle/>
          <a:p>
            <a:r>
              <a:rPr lang="de-DE" sz="2000" b="1" dirty="0"/>
              <a:t>Unsere Anforderungen</a:t>
            </a:r>
          </a:p>
        </p:txBody>
      </p:sp>
    </p:spTree>
    <p:extLst>
      <p:ext uri="{BB962C8B-B14F-4D97-AF65-F5344CB8AC3E}">
        <p14:creationId xmlns:p14="http://schemas.microsoft.com/office/powerpoint/2010/main" val="1891213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4" name="Textplatzhalter 3"/>
          <p:cNvSpPr>
            <a:spLocks noGrp="1"/>
          </p:cNvSpPr>
          <p:nvPr>
            <p:ph type="body" sz="half" idx="2"/>
          </p:nvPr>
        </p:nvSpPr>
        <p:spPr>
          <a:xfrm>
            <a:off x="628650" y="6264066"/>
            <a:ext cx="11083926" cy="251033"/>
          </a:xfrm>
        </p:spPr>
        <p:txBody>
          <a:bodyPr/>
          <a:lstStyle/>
          <a:p>
            <a:endParaRPr lang="de-DE" dirty="0"/>
          </a:p>
        </p:txBody>
      </p:sp>
      <p:sp>
        <p:nvSpPr>
          <p:cNvPr id="5" name="Titel 4"/>
          <p:cNvSpPr>
            <a:spLocks noGrp="1"/>
          </p:cNvSpPr>
          <p:nvPr>
            <p:ph type="title"/>
          </p:nvPr>
        </p:nvSpPr>
        <p:spPr>
          <a:xfrm>
            <a:off x="369358" y="113010"/>
            <a:ext cx="10314206" cy="1325563"/>
          </a:xfrm>
        </p:spPr>
        <p:txBody>
          <a:bodyPr>
            <a:normAutofit/>
          </a:bodyPr>
          <a:lstStyle/>
          <a:p>
            <a:r>
              <a:rPr lang="de-DE" sz="2000" b="1" dirty="0"/>
              <a:t>Unsere Empfehlungen | Einbett-Zimmer</a:t>
            </a:r>
          </a:p>
        </p:txBody>
      </p:sp>
      <p:graphicFrame>
        <p:nvGraphicFramePr>
          <p:cNvPr id="6" name="Tabelle 5"/>
          <p:cNvGraphicFramePr>
            <a:graphicFrameLocks noGrp="1"/>
          </p:cNvGraphicFramePr>
          <p:nvPr>
            <p:extLst>
              <p:ext uri="{D42A27DB-BD31-4B8C-83A1-F6EECF244321}">
                <p14:modId xmlns:p14="http://schemas.microsoft.com/office/powerpoint/2010/main" val="3167850474"/>
              </p:ext>
            </p:extLst>
          </p:nvPr>
        </p:nvGraphicFramePr>
        <p:xfrm>
          <a:off x="1824602" y="1794617"/>
          <a:ext cx="8128000" cy="3950103"/>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577757">
                <a:tc>
                  <a:txBody>
                    <a:bodyPr/>
                    <a:lstStyle/>
                    <a:p>
                      <a:pPr algn="r"/>
                      <a:r>
                        <a:rPr lang="de-DE" b="0" dirty="0">
                          <a:solidFill>
                            <a:srgbClr val="1D2D4B"/>
                          </a:solidFill>
                        </a:rPr>
                        <a:t>Tarif </a:t>
                      </a:r>
                      <a:r>
                        <a:rPr lang="de-DE" b="0" dirty="0" err="1">
                          <a:solidFill>
                            <a:srgbClr val="1D2D4B"/>
                          </a:solidFill>
                        </a:rPr>
                        <a:t>MediClinic</a:t>
                      </a:r>
                      <a:r>
                        <a:rPr lang="de-DE" b="0" dirty="0">
                          <a:solidFill>
                            <a:srgbClr val="1D2D4B"/>
                          </a:solidFill>
                        </a:rPr>
                        <a:t> 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marL="285750" indent="-285750">
                        <a:buFont typeface="Wingdings" panose="05000000000000000000" pitchFamily="2" charset="2"/>
                        <a:buChar char="ü"/>
                      </a:pPr>
                      <a:r>
                        <a:rPr lang="de-DE" sz="1600" b="0" i="0" u="none" strike="noStrike" kern="1200" baseline="0" dirty="0">
                          <a:solidFill>
                            <a:schemeClr val="dk1"/>
                          </a:solidFill>
                          <a:latin typeface="+mn-lt"/>
                          <a:ea typeface="+mn-ea"/>
                          <a:cs typeface="+mn-cs"/>
                        </a:rPr>
                        <a:t>Unterbringung im Einbett-Zimmer und Behandlung durch den Spezialisten der Wahl; das kann auch der Chefarzt sein </a:t>
                      </a:r>
                    </a:p>
                    <a:p>
                      <a:pPr marL="285750" indent="-285750">
                        <a:buFont typeface="Wingdings" panose="05000000000000000000" pitchFamily="2" charset="2"/>
                        <a:buChar char="ü"/>
                      </a:pPr>
                      <a:r>
                        <a:rPr lang="de-DE" sz="1600" b="0" i="0" u="none" strike="noStrike" kern="1200" baseline="0" dirty="0">
                          <a:solidFill>
                            <a:schemeClr val="dk1"/>
                          </a:solidFill>
                          <a:latin typeface="+mn-lt"/>
                          <a:ea typeface="+mn-ea"/>
                          <a:cs typeface="+mn-cs"/>
                        </a:rPr>
                        <a:t>Leistung auch oberhalb der Höchstsätze der ärztlichen Gebührenordnung (</a:t>
                      </a:r>
                      <a:r>
                        <a:rPr lang="de-DE" sz="1600" b="0" i="0" u="none" strike="noStrike" kern="1200" baseline="0" dirty="0" err="1">
                          <a:solidFill>
                            <a:schemeClr val="dk1"/>
                          </a:solidFill>
                          <a:latin typeface="+mn-lt"/>
                          <a:ea typeface="+mn-ea"/>
                          <a:cs typeface="+mn-cs"/>
                        </a:rPr>
                        <a:t>GoÄ</a:t>
                      </a:r>
                      <a:r>
                        <a:rPr lang="de-DE" sz="1600" b="0" i="0" u="none" strike="noStrike" kern="1200" baseline="0" dirty="0">
                          <a:solidFill>
                            <a:schemeClr val="dk1"/>
                          </a:solidFill>
                          <a:latin typeface="+mn-lt"/>
                          <a:ea typeface="+mn-ea"/>
                          <a:cs typeface="+mn-cs"/>
                        </a:rPr>
                        <a:t>)</a:t>
                      </a:r>
                    </a:p>
                    <a:p>
                      <a:pPr marL="285750" indent="-285750">
                        <a:buFont typeface="Wingdings" panose="05000000000000000000" pitchFamily="2" charset="2"/>
                        <a:buChar char="ü"/>
                      </a:pPr>
                      <a:r>
                        <a:rPr lang="de-DE" sz="1600" b="0" i="0" u="none" strike="noStrike" kern="1200" baseline="0" dirty="0">
                          <a:solidFill>
                            <a:schemeClr val="dk1"/>
                          </a:solidFill>
                          <a:latin typeface="+mn-lt"/>
                          <a:ea typeface="+mn-ea"/>
                          <a:cs typeface="+mn-cs"/>
                        </a:rPr>
                        <a:t>Tarif mit Alterungsrückstellungen - kein Anstieg des Beitrags durch neue Eingruppierung in Altersgruppen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24066">
                <a:tc>
                  <a:txBody>
                    <a:bodyPr/>
                    <a:lstStyle/>
                    <a:p>
                      <a:pPr algn="r"/>
                      <a:r>
                        <a:rPr lang="de-DE" dirty="0"/>
                        <a:t>Tarif V.I.P. stationär </a:t>
                      </a:r>
                      <a:r>
                        <a:rPr lang="de-DE" dirty="0" err="1"/>
                        <a:t>prestige</a:t>
                      </a:r>
                      <a:r>
                        <a:rPr lang="de-DE" dirty="0"/>
                        <a:t> (Risikotarif)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de-DE" sz="1600" b="0" i="0" u="none" strike="noStrike" kern="1200" baseline="0" dirty="0">
                          <a:solidFill>
                            <a:schemeClr val="dk1"/>
                          </a:solidFill>
                          <a:latin typeface="+mn-lt"/>
                          <a:ea typeface="+mn-ea"/>
                          <a:cs typeface="+mn-cs"/>
                        </a:rPr>
                        <a:t>Unterbringung im Einbett-Zimmer und Behandlung durch den Spezialisten der Wahl; das kann auch der Chefarzt sein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de-DE" sz="1600" b="0" i="0" u="none" strike="noStrike" kern="1200" baseline="0" dirty="0">
                          <a:solidFill>
                            <a:schemeClr val="dk1"/>
                          </a:solidFill>
                          <a:latin typeface="+mn-lt"/>
                          <a:ea typeface="+mn-ea"/>
                          <a:cs typeface="+mn-cs"/>
                        </a:rPr>
                        <a:t>Der Tarif bildet keine Alterungsrückstellungen und erhöht sich daher über die Laufzeit konstant mit dem Älterwerden</a:t>
                      </a:r>
                      <a:endParaRPr lang="de-DE"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de-DE" sz="800" b="0" i="0" u="none" strike="noStrike" kern="1200" baseline="0" dirty="0">
                          <a:solidFill>
                            <a:schemeClr val="dk1"/>
                          </a:solidFill>
                          <a:latin typeface="+mn-lt"/>
                          <a:ea typeface="+mn-ea"/>
                          <a:cs typeface="+mn-cs"/>
                        </a:rPr>
                        <a:t>Die Darstellung der Leistungsinhalte dient der Vorabinformation und ist daher stark vereinfacht. Maßgeblich sind der individuelle</a:t>
                      </a:r>
                    </a:p>
                    <a:p>
                      <a:r>
                        <a:rPr lang="de-DE" sz="800" b="0" i="0" u="none" strike="noStrike" kern="1200" baseline="0" dirty="0">
                          <a:solidFill>
                            <a:schemeClr val="dk1"/>
                          </a:solidFill>
                          <a:latin typeface="+mn-lt"/>
                          <a:ea typeface="+mn-ea"/>
                          <a:cs typeface="+mn-cs"/>
                        </a:rPr>
                        <a:t>Versorgungsvorschlag, sowie die allgemeinen Versicherungsbedingungen.</a:t>
                      </a:r>
                      <a:endParaRPr lang="de-DE"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pic>
        <p:nvPicPr>
          <p:cNvPr id="7" name="Grafik 6" descr="G:\Vertriebssupport\Personal\Kriebel\Gothaer_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9344" y="1966249"/>
            <a:ext cx="1078865" cy="353060"/>
          </a:xfrm>
          <a:prstGeom prst="rect">
            <a:avLst/>
          </a:prstGeom>
          <a:noFill/>
          <a:ln>
            <a:noFill/>
          </a:ln>
        </p:spPr>
      </p:pic>
      <p:pic>
        <p:nvPicPr>
          <p:cNvPr id="8" name="Grafik 7" descr="C:\Users\Schulte\Desktop\Logos\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6953" y="3837062"/>
            <a:ext cx="1309731" cy="315602"/>
          </a:xfrm>
          <a:prstGeom prst="rect">
            <a:avLst/>
          </a:prstGeom>
          <a:noFill/>
          <a:ln>
            <a:noFill/>
          </a:ln>
        </p:spPr>
      </p:pic>
    </p:spTree>
    <p:extLst>
      <p:ext uri="{BB962C8B-B14F-4D97-AF65-F5344CB8AC3E}">
        <p14:creationId xmlns:p14="http://schemas.microsoft.com/office/powerpoint/2010/main" val="2674694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4" name="Textplatzhalter 3"/>
          <p:cNvSpPr>
            <a:spLocks noGrp="1"/>
          </p:cNvSpPr>
          <p:nvPr>
            <p:ph type="body" sz="half" idx="2"/>
          </p:nvPr>
        </p:nvSpPr>
        <p:spPr>
          <a:xfrm>
            <a:off x="628650" y="6264066"/>
            <a:ext cx="11083926" cy="251033"/>
          </a:xfrm>
        </p:spPr>
        <p:txBody>
          <a:bodyPr/>
          <a:lstStyle/>
          <a:p>
            <a:endParaRPr lang="de-DE" dirty="0"/>
          </a:p>
        </p:txBody>
      </p:sp>
      <p:sp>
        <p:nvSpPr>
          <p:cNvPr id="5" name="Titel 4"/>
          <p:cNvSpPr>
            <a:spLocks noGrp="1"/>
          </p:cNvSpPr>
          <p:nvPr>
            <p:ph type="title"/>
          </p:nvPr>
        </p:nvSpPr>
        <p:spPr>
          <a:xfrm>
            <a:off x="369358" y="113010"/>
            <a:ext cx="10314206" cy="1325563"/>
          </a:xfrm>
        </p:spPr>
        <p:txBody>
          <a:bodyPr>
            <a:normAutofit/>
          </a:bodyPr>
          <a:lstStyle/>
          <a:p>
            <a:r>
              <a:rPr lang="de-DE" sz="2000" b="1" dirty="0"/>
              <a:t>Unsere Empfehlungen | Zweibett-Zimmer</a:t>
            </a:r>
          </a:p>
        </p:txBody>
      </p:sp>
      <p:graphicFrame>
        <p:nvGraphicFramePr>
          <p:cNvPr id="6" name="Tabelle 5"/>
          <p:cNvGraphicFramePr>
            <a:graphicFrameLocks noGrp="1"/>
          </p:cNvGraphicFramePr>
          <p:nvPr>
            <p:extLst>
              <p:ext uri="{D42A27DB-BD31-4B8C-83A1-F6EECF244321}">
                <p14:modId xmlns:p14="http://schemas.microsoft.com/office/powerpoint/2010/main" val="2979777856"/>
              </p:ext>
            </p:extLst>
          </p:nvPr>
        </p:nvGraphicFramePr>
        <p:xfrm>
          <a:off x="1824602" y="1794617"/>
          <a:ext cx="8128000" cy="3890283"/>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577757">
                <a:tc>
                  <a:txBody>
                    <a:bodyPr/>
                    <a:lstStyle/>
                    <a:p>
                      <a:pPr algn="r"/>
                      <a:r>
                        <a:rPr lang="de-DE" b="0" dirty="0">
                          <a:solidFill>
                            <a:srgbClr val="1D2D4B"/>
                          </a:solidFill>
                        </a:rPr>
                        <a:t>Tarif </a:t>
                      </a:r>
                      <a:r>
                        <a:rPr lang="de-DE" b="0" dirty="0" err="1">
                          <a:solidFill>
                            <a:srgbClr val="1D2D4B"/>
                          </a:solidFill>
                        </a:rPr>
                        <a:t>MediClinic</a:t>
                      </a:r>
                      <a:r>
                        <a:rPr lang="de-DE" b="0" dirty="0">
                          <a:solidFill>
                            <a:srgbClr val="1D2D4B"/>
                          </a:solidFill>
                        </a:rPr>
                        <a:t> Plus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marL="285750" indent="-285750">
                        <a:buFont typeface="Wingdings" panose="05000000000000000000" pitchFamily="2" charset="2"/>
                        <a:buChar char="ü"/>
                      </a:pPr>
                      <a:r>
                        <a:rPr lang="de-DE" sz="1600" b="0" i="0" u="none" strike="noStrike" kern="1200" baseline="0" dirty="0">
                          <a:solidFill>
                            <a:schemeClr val="dk1"/>
                          </a:solidFill>
                          <a:latin typeface="+mn-lt"/>
                          <a:ea typeface="+mn-ea"/>
                          <a:cs typeface="+mn-cs"/>
                        </a:rPr>
                        <a:t>Unterbringung im Zweibett-Zimmer und Behandlung durch den Spezialisten der Wahl; das kann auch der Chefarzt sein </a:t>
                      </a:r>
                    </a:p>
                    <a:p>
                      <a:pPr marL="285750" indent="-285750">
                        <a:buFont typeface="Wingdings" panose="05000000000000000000" pitchFamily="2" charset="2"/>
                        <a:buChar char="ü"/>
                      </a:pPr>
                      <a:r>
                        <a:rPr lang="de-DE" sz="1600" b="0" i="0" u="none" strike="noStrike" kern="1200" baseline="0" dirty="0">
                          <a:solidFill>
                            <a:schemeClr val="dk1"/>
                          </a:solidFill>
                          <a:latin typeface="+mn-lt"/>
                          <a:ea typeface="+mn-ea"/>
                          <a:cs typeface="+mn-cs"/>
                        </a:rPr>
                        <a:t>Leistung auch oberhalb der Höchstsätze der ärztlichen Gebührenordnung (</a:t>
                      </a:r>
                      <a:r>
                        <a:rPr lang="de-DE" sz="1600" b="0" i="0" u="none" strike="noStrike" kern="1200" baseline="0" dirty="0" err="1">
                          <a:solidFill>
                            <a:schemeClr val="dk1"/>
                          </a:solidFill>
                          <a:latin typeface="+mn-lt"/>
                          <a:ea typeface="+mn-ea"/>
                          <a:cs typeface="+mn-cs"/>
                        </a:rPr>
                        <a:t>GoÄ</a:t>
                      </a:r>
                      <a:r>
                        <a:rPr lang="de-DE" sz="1600" b="0" i="0" u="none" strike="noStrike" kern="1200" baseline="0" dirty="0">
                          <a:solidFill>
                            <a:schemeClr val="dk1"/>
                          </a:solidFill>
                          <a:latin typeface="+mn-lt"/>
                          <a:ea typeface="+mn-ea"/>
                          <a:cs typeface="+mn-cs"/>
                        </a:rPr>
                        <a:t>)</a:t>
                      </a:r>
                    </a:p>
                    <a:p>
                      <a:pPr marL="285750" indent="-285750">
                        <a:buFont typeface="Wingdings" panose="05000000000000000000" pitchFamily="2" charset="2"/>
                        <a:buChar char="ü"/>
                      </a:pPr>
                      <a:r>
                        <a:rPr lang="de-DE" sz="1600" b="0" i="0" u="none" strike="noStrike" kern="1200" baseline="0" dirty="0">
                          <a:solidFill>
                            <a:schemeClr val="dk1"/>
                          </a:solidFill>
                          <a:latin typeface="+mn-lt"/>
                          <a:ea typeface="+mn-ea"/>
                          <a:cs typeface="+mn-cs"/>
                        </a:rPr>
                        <a:t>Tarif mit Alterungsrückstellungen - kein Anstieg des Beitrags durch neue Eingruppierung in Altersgruppen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64246">
                <a:tc>
                  <a:txBody>
                    <a:bodyPr/>
                    <a:lstStyle/>
                    <a:p>
                      <a:pPr algn="r"/>
                      <a:r>
                        <a:rPr lang="de-DE" dirty="0"/>
                        <a:t>Tarif V.I.P. stationär </a:t>
                      </a:r>
                      <a:r>
                        <a:rPr lang="de-DE" dirty="0" err="1"/>
                        <a:t>komfort</a:t>
                      </a:r>
                      <a:r>
                        <a:rPr lang="de-DE" dirty="0"/>
                        <a:t> (Risikotarif)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de-DE" sz="1600" b="0" i="0" u="none" strike="noStrike" kern="1200" baseline="0" dirty="0">
                          <a:solidFill>
                            <a:schemeClr val="dk1"/>
                          </a:solidFill>
                          <a:latin typeface="+mn-lt"/>
                          <a:ea typeface="+mn-ea"/>
                          <a:cs typeface="+mn-cs"/>
                        </a:rPr>
                        <a:t>Unterbringung im Zweibett-Zimmer und Behandlung durch den Spezialisten der Wahl; das kann auch der Chefarzt sein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de-DE" sz="1600" b="0" i="0" u="none" strike="noStrike" kern="1200" baseline="0" dirty="0">
                          <a:solidFill>
                            <a:schemeClr val="dk1"/>
                          </a:solidFill>
                          <a:latin typeface="+mn-lt"/>
                          <a:ea typeface="+mn-ea"/>
                          <a:cs typeface="+mn-cs"/>
                        </a:rPr>
                        <a:t>Der Tarif bildet keine Alterungsrückstellungen und erhöht sich daher über die Laufzeit konstant mit dem Älterwerden</a:t>
                      </a:r>
                      <a:endParaRPr lang="de-DE"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de-DE" sz="800" b="0" i="0" u="none" strike="noStrike" kern="1200" baseline="0" dirty="0">
                          <a:solidFill>
                            <a:schemeClr val="dk1"/>
                          </a:solidFill>
                          <a:latin typeface="+mn-lt"/>
                          <a:ea typeface="+mn-ea"/>
                          <a:cs typeface="+mn-cs"/>
                        </a:rPr>
                        <a:t>Die Darstellung der Leistungsinhalte dient der Vorabinformation und ist daher stark vereinfacht. Maßgeblich sind der individuelle</a:t>
                      </a:r>
                    </a:p>
                    <a:p>
                      <a:r>
                        <a:rPr lang="de-DE" sz="800" b="0" i="0" u="none" strike="noStrike" kern="1200" baseline="0" dirty="0">
                          <a:solidFill>
                            <a:schemeClr val="dk1"/>
                          </a:solidFill>
                          <a:latin typeface="+mn-lt"/>
                          <a:ea typeface="+mn-ea"/>
                          <a:cs typeface="+mn-cs"/>
                        </a:rPr>
                        <a:t>Versorgungsvorschlag, sowie die allgemeinen Versicherungsbedingungen.</a:t>
                      </a:r>
                      <a:endParaRPr lang="de-DE"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pic>
        <p:nvPicPr>
          <p:cNvPr id="7" name="Grafik 6" descr="G:\Vertriebssupport\Personal\Kriebel\Gothaer_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9344" y="1966249"/>
            <a:ext cx="1078865" cy="353060"/>
          </a:xfrm>
          <a:prstGeom prst="rect">
            <a:avLst/>
          </a:prstGeom>
          <a:noFill/>
          <a:ln>
            <a:noFill/>
          </a:ln>
        </p:spPr>
      </p:pic>
      <p:pic>
        <p:nvPicPr>
          <p:cNvPr id="8" name="Grafik 7" descr="C:\Users\Schulte\Desktop\Logos\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6953" y="3837062"/>
            <a:ext cx="1309731" cy="315602"/>
          </a:xfrm>
          <a:prstGeom prst="rect">
            <a:avLst/>
          </a:prstGeom>
          <a:noFill/>
          <a:ln>
            <a:noFill/>
          </a:ln>
        </p:spPr>
      </p:pic>
    </p:spTree>
    <p:extLst>
      <p:ext uri="{BB962C8B-B14F-4D97-AF65-F5344CB8AC3E}">
        <p14:creationId xmlns:p14="http://schemas.microsoft.com/office/powerpoint/2010/main" val="3095170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extplatzhalter 3"/>
          <p:cNvSpPr>
            <a:spLocks noGrp="1"/>
          </p:cNvSpPr>
          <p:nvPr>
            <p:ph type="body" sz="half" idx="2"/>
          </p:nvPr>
        </p:nvSpPr>
        <p:spPr>
          <a:xfrm>
            <a:off x="628650" y="1589518"/>
            <a:ext cx="10887075" cy="3119215"/>
          </a:xfrm>
          <a:solidFill>
            <a:schemeClr val="bg2"/>
          </a:solidFill>
        </p:spPr>
        <p:txBody>
          <a:bodyPr/>
          <a:lstStyle/>
          <a:p>
            <a:endParaRPr lang="de-DE" sz="1600" dirty="0"/>
          </a:p>
          <a:p>
            <a:pPr marL="285750" indent="-285750">
              <a:buFont typeface="Wingdings" panose="05000000000000000000" pitchFamily="2" charset="2"/>
              <a:buChar char="§"/>
            </a:pPr>
            <a:r>
              <a:rPr lang="de-DE" sz="1600" dirty="0"/>
              <a:t>Eine kostengünstige Alternative zu klassischen Krankenversicherungstarifen sind Tarife ohne Alterungsrückstellung – sogenannte Risikotarife. Bei dieser Kalkulation wird nicht – wie ansonsten in der privaten Krankenversicherung üblich – das Eintrittsalter über die gesamte Laufzeit „konserviert‘“, sondern steigt entweder mit jedem Jahr des Älterwerdens bzw. in fest definierten Altersstufen.</a:t>
            </a:r>
          </a:p>
          <a:p>
            <a:pPr marL="285750" indent="-285750">
              <a:buFont typeface="Wingdings" panose="05000000000000000000" pitchFamily="2" charset="2"/>
              <a:buChar char="§"/>
            </a:pPr>
            <a:r>
              <a:rPr lang="de-DE" sz="1600" dirty="0"/>
              <a:t>In jungen Jahren sind diese Risikotarife daher deutlich günstiger. Vergleicht man jedoch die Beiträge für 50 oder 60jährige, macht sich die fehlende Alterungsrückstellung bemerkbar.</a:t>
            </a:r>
          </a:p>
          <a:p>
            <a:pPr marL="285750" indent="-285750">
              <a:buFont typeface="Wingdings" panose="05000000000000000000" pitchFamily="2" charset="2"/>
              <a:buChar char="§"/>
            </a:pPr>
            <a:r>
              <a:rPr lang="de-DE" sz="1600" dirty="0"/>
              <a:t>Wir empfehlen Risikotarife für junge Menschen, die später einen Wechsel in die private Vollversicherung planen.</a:t>
            </a:r>
          </a:p>
          <a:p>
            <a:pPr marL="285750" indent="-285750">
              <a:buFont typeface="Wingdings" panose="05000000000000000000" pitchFamily="2" charset="2"/>
              <a:buChar char="§"/>
            </a:pPr>
            <a:r>
              <a:rPr lang="de-DE" sz="1600" dirty="0"/>
              <a:t>Grundsätzlich empfehlen wir gerade in der stationären Ergänzung, einen Tarif </a:t>
            </a:r>
            <a:r>
              <a:rPr lang="de-DE" sz="1600" u="sng" dirty="0"/>
              <a:t>mit</a:t>
            </a:r>
            <a:r>
              <a:rPr lang="de-DE" sz="1600" dirty="0"/>
              <a:t> Alterungsrückstellung zu wählen, da dieser auch dann, wenn man ihn am dringendsten braucht, bezahlbar ist – nämlich im fortgeschrittenen Alter.</a:t>
            </a:r>
            <a:br>
              <a:rPr lang="de-DE" sz="1600" dirty="0"/>
            </a:br>
            <a:endParaRPr lang="de-DE" sz="1600" dirty="0"/>
          </a:p>
          <a:p>
            <a:endParaRPr lang="de-DE" sz="1800" dirty="0"/>
          </a:p>
          <a:p>
            <a:endParaRPr lang="de-DE" sz="1800" dirty="0"/>
          </a:p>
          <a:p>
            <a:endParaRPr lang="de-DE" dirty="0"/>
          </a:p>
        </p:txBody>
      </p:sp>
      <p:sp>
        <p:nvSpPr>
          <p:cNvPr id="5" name="Titel 4"/>
          <p:cNvSpPr>
            <a:spLocks noGrp="1"/>
          </p:cNvSpPr>
          <p:nvPr>
            <p:ph type="title"/>
          </p:nvPr>
        </p:nvSpPr>
        <p:spPr>
          <a:xfrm>
            <a:off x="369358" y="113010"/>
            <a:ext cx="10314206" cy="1325563"/>
          </a:xfrm>
        </p:spPr>
        <p:txBody>
          <a:bodyPr>
            <a:normAutofit/>
          </a:bodyPr>
          <a:lstStyle/>
          <a:p>
            <a:r>
              <a:rPr lang="de-DE" sz="2000" b="1" dirty="0"/>
              <a:t>Risikotarife | Vor- und Nachteile</a:t>
            </a:r>
          </a:p>
        </p:txBody>
      </p:sp>
      <p:graphicFrame>
        <p:nvGraphicFramePr>
          <p:cNvPr id="3" name="Tabelle 2"/>
          <p:cNvGraphicFramePr>
            <a:graphicFrameLocks noGrp="1"/>
          </p:cNvGraphicFramePr>
          <p:nvPr>
            <p:extLst>
              <p:ext uri="{D42A27DB-BD31-4B8C-83A1-F6EECF244321}">
                <p14:modId xmlns:p14="http://schemas.microsoft.com/office/powerpoint/2010/main" val="3152245145"/>
              </p:ext>
            </p:extLst>
          </p:nvPr>
        </p:nvGraphicFramePr>
        <p:xfrm>
          <a:off x="628650" y="4859678"/>
          <a:ext cx="8128000" cy="1473200"/>
        </p:xfrm>
        <a:graphic>
          <a:graphicData uri="http://schemas.openxmlformats.org/drawingml/2006/table">
            <a:tbl>
              <a:tblPr firstRow="1" bandRow="1">
                <a:tableStyleId>{5C22544A-7EE6-4342-B048-85BDC9FD1C3A}</a:tableStyleId>
              </a:tblPr>
              <a:tblGrid>
                <a:gridCol w="2172531">
                  <a:extLst>
                    <a:ext uri="{9D8B030D-6E8A-4147-A177-3AD203B41FA5}">
                      <a16:colId xmlns:a16="http://schemas.microsoft.com/office/drawing/2014/main" val="20000"/>
                    </a:ext>
                  </a:extLst>
                </a:gridCol>
                <a:gridCol w="1891469">
                  <a:extLst>
                    <a:ext uri="{9D8B030D-6E8A-4147-A177-3AD203B41FA5}">
                      <a16:colId xmlns:a16="http://schemas.microsoft.com/office/drawing/2014/main" val="20001"/>
                    </a:ext>
                  </a:extLst>
                </a:gridCol>
                <a:gridCol w="2126894">
                  <a:extLst>
                    <a:ext uri="{9D8B030D-6E8A-4147-A177-3AD203B41FA5}">
                      <a16:colId xmlns:a16="http://schemas.microsoft.com/office/drawing/2014/main" val="20002"/>
                    </a:ext>
                  </a:extLst>
                </a:gridCol>
                <a:gridCol w="1937106">
                  <a:extLst>
                    <a:ext uri="{9D8B030D-6E8A-4147-A177-3AD203B41FA5}">
                      <a16:colId xmlns:a16="http://schemas.microsoft.com/office/drawing/2014/main" val="20003"/>
                    </a:ext>
                  </a:extLst>
                </a:gridCol>
              </a:tblGrid>
              <a:tr h="370840">
                <a:tc gridSpan="2">
                  <a:txBody>
                    <a:bodyPr/>
                    <a:lstStyle/>
                    <a:p>
                      <a:r>
                        <a:rPr lang="de-DE" sz="1400" dirty="0"/>
                        <a:t>Abschluss als 30jähriger</a:t>
                      </a:r>
                    </a:p>
                  </a:txBody>
                  <a:tcPr>
                    <a:solidFill>
                      <a:srgbClr val="1D2D4B"/>
                    </a:solidFill>
                  </a:tcPr>
                </a:tc>
                <a:tc hMerge="1">
                  <a:txBody>
                    <a:bodyPr/>
                    <a:lstStyle/>
                    <a:p>
                      <a:endParaRPr lang="de-DE"/>
                    </a:p>
                  </a:txBody>
                  <a:tcPr/>
                </a:tc>
                <a:tc gridSpan="2">
                  <a:txBody>
                    <a:bodyPr/>
                    <a:lstStyle/>
                    <a:p>
                      <a:r>
                        <a:rPr lang="de-DE" sz="1400" dirty="0"/>
                        <a:t>Betrag im Alter von 65 Jahren⃰</a:t>
                      </a:r>
                    </a:p>
                  </a:txBody>
                  <a:tcPr>
                    <a:solidFill>
                      <a:srgbClr val="1D2D4B"/>
                    </a:solidFill>
                  </a:tcPr>
                </a:tc>
                <a:tc hMerge="1">
                  <a:txBody>
                    <a:bodyPr/>
                    <a:lstStyle/>
                    <a:p>
                      <a:endParaRPr lang="de-DE"/>
                    </a:p>
                  </a:txBody>
                  <a:tcPr/>
                </a:tc>
                <a:extLst>
                  <a:ext uri="{0D108BD9-81ED-4DB2-BD59-A6C34878D82A}">
                    <a16:rowId xmlns:a16="http://schemas.microsoft.com/office/drawing/2014/main" val="10000"/>
                  </a:ext>
                </a:extLst>
              </a:tr>
              <a:tr h="370840">
                <a:tc>
                  <a:txBody>
                    <a:bodyPr/>
                    <a:lstStyle/>
                    <a:p>
                      <a:r>
                        <a:rPr lang="de-DE" sz="1400" kern="1200" dirty="0">
                          <a:solidFill>
                            <a:schemeClr val="dk1"/>
                          </a:solidFill>
                          <a:effectLst/>
                          <a:latin typeface="+mn-lt"/>
                          <a:ea typeface="+mn-ea"/>
                          <a:cs typeface="+mn-cs"/>
                        </a:rPr>
                        <a:t>Gothaer </a:t>
                      </a:r>
                      <a:r>
                        <a:rPr lang="de-DE" sz="1400" kern="1200" dirty="0" err="1">
                          <a:solidFill>
                            <a:schemeClr val="dk1"/>
                          </a:solidFill>
                          <a:effectLst/>
                          <a:latin typeface="+mn-lt"/>
                          <a:ea typeface="+mn-ea"/>
                          <a:cs typeface="+mn-cs"/>
                        </a:rPr>
                        <a:t>MediClinic</a:t>
                      </a:r>
                      <a:r>
                        <a:rPr lang="de-DE" sz="1400" kern="1200" dirty="0">
                          <a:solidFill>
                            <a:schemeClr val="dk1"/>
                          </a:solidFill>
                          <a:effectLst/>
                          <a:latin typeface="+mn-lt"/>
                          <a:ea typeface="+mn-ea"/>
                          <a:cs typeface="+mn-cs"/>
                        </a:rPr>
                        <a:t> Plus  	</a:t>
                      </a:r>
                    </a:p>
                    <a:p>
                      <a:r>
                        <a:rPr lang="de-DE" sz="1400" kern="1200" dirty="0">
                          <a:solidFill>
                            <a:schemeClr val="dk1"/>
                          </a:solidFill>
                          <a:effectLst/>
                          <a:latin typeface="+mn-lt"/>
                          <a:ea typeface="+mn-ea"/>
                          <a:cs typeface="+mn-cs"/>
                        </a:rPr>
                        <a:t>die Bayerische </a:t>
                      </a:r>
                      <a:r>
                        <a:rPr lang="de-DE" sz="1400" kern="1200" dirty="0" err="1">
                          <a:solidFill>
                            <a:schemeClr val="dk1"/>
                          </a:solidFill>
                          <a:effectLst/>
                          <a:latin typeface="+mn-lt"/>
                          <a:ea typeface="+mn-ea"/>
                          <a:cs typeface="+mn-cs"/>
                        </a:rPr>
                        <a:t>komfort</a:t>
                      </a:r>
                      <a:r>
                        <a:rPr lang="de-DE" sz="1400" kern="1200" dirty="0">
                          <a:solidFill>
                            <a:schemeClr val="dk1"/>
                          </a:solidFill>
                          <a:effectLst/>
                          <a:latin typeface="+mn-lt"/>
                          <a:ea typeface="+mn-ea"/>
                          <a:cs typeface="+mn-cs"/>
                        </a:rPr>
                        <a:t>	</a:t>
                      </a:r>
                    </a:p>
                  </a:txBody>
                  <a:tcPr/>
                </a:tc>
                <a:tc>
                  <a:txBody>
                    <a:bodyPr/>
                    <a:lstStyle/>
                    <a:p>
                      <a:pPr algn="r"/>
                      <a:r>
                        <a:rPr lang="de-DE" sz="1400" kern="1200" dirty="0">
                          <a:solidFill>
                            <a:schemeClr val="dk1"/>
                          </a:solidFill>
                          <a:effectLst/>
                          <a:latin typeface="+mn-lt"/>
                          <a:ea typeface="+mn-ea"/>
                          <a:cs typeface="+mn-cs"/>
                        </a:rPr>
                        <a:t>29,40 €</a:t>
                      </a:r>
                    </a:p>
                    <a:p>
                      <a:pPr algn="r"/>
                      <a:endParaRPr lang="de-DE" sz="1400" kern="1200" dirty="0">
                        <a:solidFill>
                          <a:schemeClr val="dk1"/>
                        </a:solidFill>
                        <a:effectLst/>
                        <a:latin typeface="+mn-lt"/>
                        <a:ea typeface="+mn-ea"/>
                        <a:cs typeface="+mn-cs"/>
                      </a:endParaRPr>
                    </a:p>
                    <a:p>
                      <a:pPr algn="r"/>
                      <a:r>
                        <a:rPr lang="de-DE" sz="1400" kern="1200" dirty="0">
                          <a:solidFill>
                            <a:schemeClr val="dk1"/>
                          </a:solidFill>
                          <a:effectLst/>
                          <a:latin typeface="+mn-lt"/>
                          <a:ea typeface="+mn-ea"/>
                          <a:cs typeface="+mn-cs"/>
                        </a:rPr>
                        <a:t>19,70 €</a:t>
                      </a:r>
                      <a:endParaRPr lang="de-DE" sz="1400" dirty="0"/>
                    </a:p>
                  </a:txBody>
                  <a:tcPr/>
                </a:tc>
                <a:tc>
                  <a:txBody>
                    <a:bodyPr/>
                    <a:lstStyle/>
                    <a:p>
                      <a:r>
                        <a:rPr lang="de-DE" sz="1400" kern="1200" dirty="0">
                          <a:solidFill>
                            <a:schemeClr val="dk1"/>
                          </a:solidFill>
                          <a:effectLst/>
                          <a:latin typeface="+mn-lt"/>
                          <a:ea typeface="+mn-ea"/>
                          <a:cs typeface="+mn-cs"/>
                        </a:rPr>
                        <a:t>Gothaer </a:t>
                      </a:r>
                      <a:r>
                        <a:rPr lang="de-DE" sz="1400" kern="1200" dirty="0" err="1">
                          <a:solidFill>
                            <a:schemeClr val="dk1"/>
                          </a:solidFill>
                          <a:effectLst/>
                          <a:latin typeface="+mn-lt"/>
                          <a:ea typeface="+mn-ea"/>
                          <a:cs typeface="+mn-cs"/>
                        </a:rPr>
                        <a:t>MediClinic</a:t>
                      </a:r>
                      <a:r>
                        <a:rPr lang="de-DE" sz="1400" kern="1200" dirty="0">
                          <a:solidFill>
                            <a:schemeClr val="dk1"/>
                          </a:solidFill>
                          <a:effectLst/>
                          <a:latin typeface="+mn-lt"/>
                          <a:ea typeface="+mn-ea"/>
                          <a:cs typeface="+mn-cs"/>
                        </a:rPr>
                        <a:t> Plus</a:t>
                      </a:r>
                    </a:p>
                    <a:p>
                      <a:r>
                        <a:rPr lang="de-DE" sz="1400" kern="1200" dirty="0">
                          <a:solidFill>
                            <a:schemeClr val="dk1"/>
                          </a:solidFill>
                          <a:effectLst/>
                          <a:latin typeface="+mn-lt"/>
                          <a:ea typeface="+mn-ea"/>
                          <a:cs typeface="+mn-cs"/>
                        </a:rPr>
                        <a:t> </a:t>
                      </a:r>
                    </a:p>
                    <a:p>
                      <a:r>
                        <a:rPr lang="de-DE" sz="1400" kern="1200" dirty="0">
                          <a:solidFill>
                            <a:schemeClr val="dk1"/>
                          </a:solidFill>
                          <a:effectLst/>
                          <a:latin typeface="+mn-lt"/>
                          <a:ea typeface="+mn-ea"/>
                          <a:cs typeface="+mn-cs"/>
                        </a:rPr>
                        <a:t>die</a:t>
                      </a:r>
                      <a:r>
                        <a:rPr lang="de-DE" sz="1400" kern="1200" baseline="0" dirty="0">
                          <a:solidFill>
                            <a:schemeClr val="dk1"/>
                          </a:solidFill>
                          <a:effectLst/>
                          <a:latin typeface="+mn-lt"/>
                          <a:ea typeface="+mn-ea"/>
                          <a:cs typeface="+mn-cs"/>
                        </a:rPr>
                        <a:t> </a:t>
                      </a:r>
                      <a:r>
                        <a:rPr lang="de-DE" sz="1400" kern="1200" dirty="0">
                          <a:solidFill>
                            <a:schemeClr val="dk1"/>
                          </a:solidFill>
                          <a:effectLst/>
                          <a:latin typeface="+mn-lt"/>
                          <a:ea typeface="+mn-ea"/>
                          <a:cs typeface="+mn-cs"/>
                        </a:rPr>
                        <a:t>Bayerische </a:t>
                      </a:r>
                      <a:r>
                        <a:rPr lang="de-DE" sz="1400" kern="1200" dirty="0" err="1">
                          <a:solidFill>
                            <a:schemeClr val="dk1"/>
                          </a:solidFill>
                          <a:effectLst/>
                          <a:latin typeface="+mn-lt"/>
                          <a:ea typeface="+mn-ea"/>
                          <a:cs typeface="+mn-cs"/>
                        </a:rPr>
                        <a:t>komfort</a:t>
                      </a:r>
                      <a:endParaRPr lang="de-DE" sz="1400" kern="1200" dirty="0">
                        <a:solidFill>
                          <a:schemeClr val="dk1"/>
                        </a:solidFill>
                        <a:effectLst/>
                        <a:latin typeface="+mn-lt"/>
                        <a:ea typeface="+mn-ea"/>
                        <a:cs typeface="+mn-cs"/>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400" kern="1200">
                          <a:solidFill>
                            <a:schemeClr val="dk1"/>
                          </a:solidFill>
                          <a:effectLst/>
                          <a:latin typeface="+mn-lt"/>
                          <a:ea typeface="+mn-ea"/>
                          <a:cs typeface="+mn-cs"/>
                        </a:rPr>
                        <a:t>29,40 </a:t>
                      </a:r>
                      <a:r>
                        <a:rPr lang="de-DE" sz="1400" kern="1200" dirty="0">
                          <a:solidFill>
                            <a:schemeClr val="dk1"/>
                          </a:solidFill>
                          <a:effectLst/>
                          <a:latin typeface="+mn-lt"/>
                          <a:ea typeface="+mn-ea"/>
                          <a:cs typeface="+mn-cs"/>
                        </a:rPr>
                        <a:t>€</a:t>
                      </a:r>
                    </a:p>
                    <a:p>
                      <a:pPr algn="r"/>
                      <a:endParaRPr lang="de-DE" sz="1400" dirty="0"/>
                    </a:p>
                    <a:p>
                      <a:pPr algn="r"/>
                      <a:r>
                        <a:rPr lang="de-DE" sz="1400" kern="1200" dirty="0">
                          <a:solidFill>
                            <a:schemeClr val="dk1"/>
                          </a:solidFill>
                          <a:effectLst/>
                          <a:latin typeface="+mn-lt"/>
                          <a:ea typeface="+mn-ea"/>
                          <a:cs typeface="+mn-cs"/>
                        </a:rPr>
                        <a:t>77,40 €</a:t>
                      </a:r>
                      <a:endParaRPr lang="de-DE" sz="1400" dirty="0"/>
                    </a:p>
                  </a:txBody>
                  <a:tcPr/>
                </a:tc>
                <a:extLst>
                  <a:ext uri="{0D108BD9-81ED-4DB2-BD59-A6C34878D82A}">
                    <a16:rowId xmlns:a16="http://schemas.microsoft.com/office/drawing/2014/main" val="10001"/>
                  </a:ext>
                </a:extLst>
              </a:tr>
              <a:tr h="370840">
                <a:tc gridSpan="4">
                  <a:txBody>
                    <a:bodyPr/>
                    <a:lstStyle/>
                    <a:p>
                      <a:pPr algn="l"/>
                      <a:r>
                        <a:rPr lang="de-DE" sz="800" kern="1200" dirty="0">
                          <a:solidFill>
                            <a:schemeClr val="dk1"/>
                          </a:solidFill>
                          <a:effectLst/>
                          <a:latin typeface="+mn-lt"/>
                          <a:ea typeface="+mn-ea"/>
                          <a:cs typeface="+mn-cs"/>
                        </a:rPr>
                        <a:t>⃰ohne Berücksichtigung eventuell erforderlicher Beitragserhöhungen</a:t>
                      </a:r>
                      <a:endParaRPr lang="de-DE" sz="800" dirty="0"/>
                    </a:p>
                  </a:txBody>
                  <a:tcPr anchor="ctr"/>
                </a:tc>
                <a:tc hMerge="1">
                  <a:txBody>
                    <a:bodyPr/>
                    <a:lstStyle/>
                    <a:p>
                      <a:endParaRPr lang="de-DE"/>
                    </a:p>
                  </a:txBody>
                  <a:tcPr/>
                </a:tc>
                <a:tc hMerge="1">
                  <a:txBody>
                    <a:bodyPr/>
                    <a:lstStyle/>
                    <a:p>
                      <a:endParaRPr lang="de-DE" dirty="0"/>
                    </a:p>
                  </a:txBody>
                  <a:tcPr/>
                </a:tc>
                <a:tc hMerge="1">
                  <a:txBody>
                    <a:bodyPr/>
                    <a:lstStyle/>
                    <a:p>
                      <a:endParaRPr lang="de-DE"/>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78853309"/>
      </p:ext>
    </p:extLst>
  </p:cSld>
  <p:clrMapOvr>
    <a:masterClrMapping/>
  </p:clrMapOvr>
</p:sld>
</file>

<file path=ppt/theme/theme1.xml><?xml version="1.0" encoding="utf-8"?>
<a:theme xmlns:a="http://schemas.openxmlformats.org/drawingml/2006/main" name="afm PowerPoint-Vorlagen">
  <a:themeElements>
    <a:clrScheme name="Benutzerdefiniert 1">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850</Words>
  <Application>Microsoft Office PowerPoint</Application>
  <PresentationFormat>Breitbild</PresentationFormat>
  <Paragraphs>78</Paragraphs>
  <Slides>8</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Wingdings</vt:lpstr>
      <vt:lpstr>afm PowerPoint-Vorlagen</vt:lpstr>
      <vt:lpstr>PowerPoint-Präsentation</vt:lpstr>
      <vt:lpstr>Wie kann ich mir eine gute Behandlung im Krankenhaus sichern?</vt:lpstr>
      <vt:lpstr>   </vt:lpstr>
      <vt:lpstr>   </vt:lpstr>
      <vt:lpstr>Unsere Anforderungen</vt:lpstr>
      <vt:lpstr>Unsere Empfehlungen | Einbett-Zimmer</vt:lpstr>
      <vt:lpstr>Unsere Empfehlungen | Zweibett-Zimmer</vt:lpstr>
      <vt:lpstr>Risikotarife | Vor- und Nachteile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Sarina Oelker</dc:creator>
  <cp:lastModifiedBy>Juschkus, Heiko</cp:lastModifiedBy>
  <cp:revision>242</cp:revision>
  <cp:lastPrinted>2019-08-21T13:01:55Z</cp:lastPrinted>
  <dcterms:created xsi:type="dcterms:W3CDTF">2019-08-21T08:57:07Z</dcterms:created>
  <dcterms:modified xsi:type="dcterms:W3CDTF">2024-10-23T12:51:47Z</dcterms:modified>
</cp:coreProperties>
</file>