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62"/>
  </p:notesMasterIdLst>
  <p:handoutMasterIdLst>
    <p:handoutMasterId r:id="rId63"/>
  </p:handoutMasterIdLst>
  <p:sldIdLst>
    <p:sldId id="264" r:id="rId2"/>
    <p:sldId id="263" r:id="rId3"/>
    <p:sldId id="1883" r:id="rId4"/>
    <p:sldId id="266" r:id="rId5"/>
    <p:sldId id="267" r:id="rId6"/>
    <p:sldId id="268" r:id="rId7"/>
    <p:sldId id="269" r:id="rId8"/>
    <p:sldId id="401" r:id="rId9"/>
    <p:sldId id="402" r:id="rId10"/>
    <p:sldId id="1862" r:id="rId11"/>
    <p:sldId id="404" r:id="rId12"/>
    <p:sldId id="368" r:id="rId13"/>
    <p:sldId id="1861" r:id="rId14"/>
    <p:sldId id="403" r:id="rId15"/>
    <p:sldId id="1887" r:id="rId16"/>
    <p:sldId id="1888" r:id="rId17"/>
    <p:sldId id="274" r:id="rId18"/>
    <p:sldId id="275" r:id="rId19"/>
    <p:sldId id="1889" r:id="rId20"/>
    <p:sldId id="276" r:id="rId21"/>
    <p:sldId id="281" r:id="rId22"/>
    <p:sldId id="282" r:id="rId23"/>
    <p:sldId id="283" r:id="rId24"/>
    <p:sldId id="285" r:id="rId25"/>
    <p:sldId id="388" r:id="rId26"/>
    <p:sldId id="447" r:id="rId27"/>
    <p:sldId id="293" r:id="rId28"/>
    <p:sldId id="257" r:id="rId29"/>
    <p:sldId id="335" r:id="rId30"/>
    <p:sldId id="336" r:id="rId31"/>
    <p:sldId id="337" r:id="rId32"/>
    <p:sldId id="339" r:id="rId33"/>
    <p:sldId id="340" r:id="rId34"/>
    <p:sldId id="341" r:id="rId35"/>
    <p:sldId id="375" r:id="rId36"/>
    <p:sldId id="343" r:id="rId37"/>
    <p:sldId id="362" r:id="rId38"/>
    <p:sldId id="363" r:id="rId39"/>
    <p:sldId id="364" r:id="rId40"/>
    <p:sldId id="344" r:id="rId41"/>
    <p:sldId id="376" r:id="rId42"/>
    <p:sldId id="357" r:id="rId43"/>
    <p:sldId id="377" r:id="rId44"/>
    <p:sldId id="365" r:id="rId45"/>
    <p:sldId id="366" r:id="rId46"/>
    <p:sldId id="358" r:id="rId47"/>
    <p:sldId id="381" r:id="rId48"/>
    <p:sldId id="351" r:id="rId49"/>
    <p:sldId id="352" r:id="rId50"/>
    <p:sldId id="289" r:id="rId51"/>
    <p:sldId id="288" r:id="rId52"/>
    <p:sldId id="290" r:id="rId53"/>
    <p:sldId id="291" r:id="rId54"/>
    <p:sldId id="1890" r:id="rId55"/>
    <p:sldId id="382" r:id="rId56"/>
    <p:sldId id="384" r:id="rId57"/>
    <p:sldId id="369" r:id="rId58"/>
    <p:sldId id="370" r:id="rId59"/>
    <p:sldId id="360" r:id="rId60"/>
    <p:sldId id="361" r:id="rId61"/>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D4B"/>
    <a:srgbClr val="DEF7A7"/>
    <a:srgbClr val="A0D0A1"/>
    <a:srgbClr val="FFE593"/>
    <a:srgbClr val="EDEDED"/>
    <a:srgbClr val="137C9B"/>
    <a:srgbClr val="D0CECE"/>
    <a:srgbClr val="D6D6D6"/>
    <a:srgbClr val="C60000"/>
    <a:srgbClr val="AAA2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78" autoAdjust="0"/>
    <p:restoredTop sz="86410" autoAdjust="0"/>
  </p:normalViewPr>
  <p:slideViewPr>
    <p:cSldViewPr snapToGrid="0" showGuides="1">
      <p:cViewPr varScale="1">
        <p:scale>
          <a:sx n="120" d="100"/>
          <a:sy n="120" d="100"/>
        </p:scale>
        <p:origin x="120" y="324"/>
      </p:cViewPr>
      <p:guideLst>
        <p:guide orient="horz" pos="4315"/>
        <p:guide pos="7680"/>
      </p:guideLst>
    </p:cSldViewPr>
  </p:slideViewPr>
  <p:outlineViewPr>
    <p:cViewPr>
      <p:scale>
        <a:sx n="33" d="100"/>
        <a:sy n="33" d="100"/>
      </p:scale>
      <p:origin x="0" y="-4356"/>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78" d="100"/>
          <a:sy n="78" d="100"/>
        </p:scale>
        <p:origin x="3618" y="12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23.10.2024</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23.10.2024</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36056021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reduziert der Versicherer die Erstattung für die gyn. Krebsvorsorge auf das gesetzliche Maß</a:t>
            </a:r>
          </a:p>
        </p:txBody>
      </p:sp>
    </p:spTree>
    <p:extLst>
      <p:ext uri="{BB962C8B-B14F-4D97-AF65-F5344CB8AC3E}">
        <p14:creationId xmlns:p14="http://schemas.microsoft.com/office/powerpoint/2010/main" val="38557971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umfangreiche Blutbild (siehe nächste Folie) für 131,95 € wird vom Versicherer auf das gesetzliche Maß gekürzt.</a:t>
            </a:r>
          </a:p>
        </p:txBody>
      </p:sp>
    </p:spTree>
    <p:extLst>
      <p:ext uri="{BB962C8B-B14F-4D97-AF65-F5344CB8AC3E}">
        <p14:creationId xmlns:p14="http://schemas.microsoft.com/office/powerpoint/2010/main" val="2611482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Das umfangreiche Blutbild wird also nicht erstattet.</a:t>
            </a:r>
          </a:p>
        </p:txBody>
      </p:sp>
    </p:spTree>
    <p:extLst>
      <p:ext uri="{BB962C8B-B14F-4D97-AF65-F5344CB8AC3E}">
        <p14:creationId xmlns:p14="http://schemas.microsoft.com/office/powerpoint/2010/main" val="12097051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 Formulierung sichert den Zugang zu moderner und</a:t>
            </a:r>
            <a:r>
              <a:rPr lang="de-DE" baseline="0" dirty="0"/>
              <a:t> umfangreicher Prävention</a:t>
            </a:r>
            <a:endParaRPr lang="de-DE" dirty="0"/>
          </a:p>
        </p:txBody>
      </p:sp>
    </p:spTree>
    <p:extLst>
      <p:ext uri="{BB962C8B-B14F-4D97-AF65-F5344CB8AC3E}">
        <p14:creationId xmlns:p14="http://schemas.microsoft.com/office/powerpoint/2010/main" val="19718235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FE65C02D-CC6C-4E56-84B3-DDEF6080D5A5}" type="slidenum">
              <a:rPr lang="de-DE" smtClean="0">
                <a:solidFill>
                  <a:prstClr val="black"/>
                </a:solidFill>
              </a:rPr>
              <a:pPr/>
              <a:t>41</a:t>
            </a:fld>
            <a:endParaRPr lang="de-DE">
              <a:solidFill>
                <a:prstClr val="black"/>
              </a:solidFill>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r>
              <a:rPr lang="de-DE" dirty="0"/>
              <a:t>	</a:t>
            </a:r>
          </a:p>
        </p:txBody>
      </p:sp>
    </p:spTree>
    <p:extLst>
      <p:ext uri="{BB962C8B-B14F-4D97-AF65-F5344CB8AC3E}">
        <p14:creationId xmlns:p14="http://schemas.microsoft.com/office/powerpoint/2010/main" val="39726968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Hat der Versicherer für Heilmittel eine eigene Preisliste, definiert er,</a:t>
            </a:r>
            <a:r>
              <a:rPr lang="de-DE" baseline="0" dirty="0"/>
              <a:t> welche Heilmittel in welcher Höhe wie oft erstattet werden. Diese Preise können deutlich von der durch den Behandler gestellten Rechnung abweichen. Dadurch entstehen zum Teil deutliche Eigenanteile</a:t>
            </a:r>
            <a:endParaRPr lang="de-DE" dirty="0"/>
          </a:p>
        </p:txBody>
      </p:sp>
    </p:spTree>
    <p:extLst>
      <p:ext uri="{BB962C8B-B14F-4D97-AF65-F5344CB8AC3E}">
        <p14:creationId xmlns:p14="http://schemas.microsoft.com/office/powerpoint/2010/main" val="38441076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Dieselbe Rechnung würde also zu unterschiedlichen Erstattungsleistungen</a:t>
            </a:r>
            <a:r>
              <a:rPr lang="de-DE" baseline="0" dirty="0"/>
              <a:t> bei unterschiedlichen Versicherern führen.</a:t>
            </a:r>
            <a:endParaRPr lang="de-DE" dirty="0"/>
          </a:p>
        </p:txBody>
      </p:sp>
    </p:spTree>
    <p:extLst>
      <p:ext uri="{BB962C8B-B14F-4D97-AF65-F5344CB8AC3E}">
        <p14:creationId xmlns:p14="http://schemas.microsoft.com/office/powerpoint/2010/main" val="23176254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Rechnung über 6mal Krankengymnastik würde also zu unterschiedlichen Erstattungsleistungen führen.</a:t>
            </a:r>
          </a:p>
        </p:txBody>
      </p:sp>
    </p:spTree>
    <p:extLst>
      <p:ext uri="{BB962C8B-B14F-4D97-AF65-F5344CB8AC3E}">
        <p14:creationId xmlns:p14="http://schemas.microsoft.com/office/powerpoint/2010/main" val="42403927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Bei</a:t>
            </a:r>
            <a:r>
              <a:rPr lang="de-DE" baseline="0" dirty="0"/>
              <a:t> einem oder zwei Rezepten ist das ärgerlich, aber nicht weiter schlimm. ‚Bei chronischen Erkrankungen oder langwierigen Verletzungen besteht jedoch ein deutlich höherer Behandlungsaufwand. Dadurch potenziert sich die Eigenbeteiligung deutlich. </a:t>
            </a:r>
            <a:endParaRPr lang="de-DE" dirty="0"/>
          </a:p>
        </p:txBody>
      </p:sp>
    </p:spTree>
    <p:extLst>
      <p:ext uri="{BB962C8B-B14F-4D97-AF65-F5344CB8AC3E}">
        <p14:creationId xmlns:p14="http://schemas.microsoft.com/office/powerpoint/2010/main" val="4174769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FE65C02D-CC6C-4E56-84B3-DDEF6080D5A5}" type="slidenum">
              <a:rPr lang="de-DE" smtClean="0">
                <a:solidFill>
                  <a:prstClr val="black"/>
                </a:solidFill>
              </a:rPr>
              <a:pPr/>
              <a:t>47</a:t>
            </a:fld>
            <a:endParaRPr lang="de-DE">
              <a:solidFill>
                <a:prstClr val="black"/>
              </a:solidFill>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r>
              <a:rPr lang="de-DE" dirty="0"/>
              <a:t>Bei Hilfsmitteln gibt</a:t>
            </a:r>
            <a:r>
              <a:rPr lang="de-DE" baseline="0" dirty="0"/>
              <a:t> es einen dynamischen medizinischen Fortschritt und dadurch auch eine dynamische Preisentwicklung. </a:t>
            </a:r>
          </a:p>
          <a:p>
            <a:pPr eaLnBrk="1" hangingPunct="1"/>
            <a:r>
              <a:rPr lang="de-DE" baseline="0" dirty="0"/>
              <a:t>Hier ist es wichtig, einen Krankenversicherer zu wählen, der seine Erstattung nicht auf die sog. „einfache Ausfertigung“ beschränkt oder sogar </a:t>
            </a:r>
          </a:p>
          <a:p>
            <a:pPr eaLnBrk="1" hangingPunct="1"/>
            <a:r>
              <a:rPr lang="de-DE" baseline="0" dirty="0"/>
              <a:t>Bestimmte Preisgrenzen für einzelne Hilfsmittel definiert. Hierzu zwei Beispiele:</a:t>
            </a:r>
            <a:endParaRPr lang="de-DE" dirty="0"/>
          </a:p>
        </p:txBody>
      </p:sp>
    </p:spTree>
    <p:extLst>
      <p:ext uri="{BB962C8B-B14F-4D97-AF65-F5344CB8AC3E}">
        <p14:creationId xmlns:p14="http://schemas.microsoft.com/office/powerpoint/2010/main" val="3430696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8449510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Hilfsmittel </a:t>
            </a:r>
          </a:p>
        </p:txBody>
      </p:sp>
    </p:spTree>
    <p:extLst>
      <p:ext uri="{BB962C8B-B14F-4D97-AF65-F5344CB8AC3E}">
        <p14:creationId xmlns:p14="http://schemas.microsoft.com/office/powerpoint/2010/main" val="14953520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Folgen für den Patienten</a:t>
            </a:r>
            <a:r>
              <a:rPr lang="de-DE" baseline="0" dirty="0"/>
              <a:t> im Rahmen einer Knie-TEP sehen so aus:</a:t>
            </a:r>
            <a:endParaRPr lang="de-DE" dirty="0"/>
          </a:p>
        </p:txBody>
      </p:sp>
    </p:spTree>
    <p:extLst>
      <p:ext uri="{BB962C8B-B14F-4D97-AF65-F5344CB8AC3E}">
        <p14:creationId xmlns:p14="http://schemas.microsoft.com/office/powerpoint/2010/main" val="29273822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Auch diese Prothese ist sicherlich keine „</a:t>
            </a:r>
            <a:r>
              <a:rPr lang="de-DE"/>
              <a:t>einfache </a:t>
            </a:r>
            <a:r>
              <a:rPr lang="de-DE" dirty="0"/>
              <a:t>A</a:t>
            </a:r>
            <a:r>
              <a:rPr lang="de-DE"/>
              <a:t>usführung</a:t>
            </a:r>
            <a:r>
              <a:rPr lang="de-DE" dirty="0"/>
              <a:t>“. </a:t>
            </a:r>
          </a:p>
        </p:txBody>
      </p:sp>
    </p:spTree>
    <p:extLst>
      <p:ext uri="{BB962C8B-B14F-4D97-AF65-F5344CB8AC3E}">
        <p14:creationId xmlns:p14="http://schemas.microsoft.com/office/powerpoint/2010/main" val="18441675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FE65C02D-CC6C-4E56-84B3-DDEF6080D5A5}" type="slidenum">
              <a:rPr lang="de-DE" smtClean="0">
                <a:solidFill>
                  <a:prstClr val="black"/>
                </a:solidFill>
              </a:rPr>
              <a:pPr/>
              <a:t>56</a:t>
            </a:fld>
            <a:endParaRPr lang="de-DE">
              <a:solidFill>
                <a:prstClr val="black"/>
              </a:solidFill>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r>
              <a:rPr lang="de-DE" dirty="0"/>
              <a:t>In keinem medizinischen Bereich gibt es so hohe Preisanstiege wie im zahnärztlichen und zahntechnischen Bereich.</a:t>
            </a:r>
          </a:p>
        </p:txBody>
      </p:sp>
    </p:spTree>
    <p:extLst>
      <p:ext uri="{BB962C8B-B14F-4D97-AF65-F5344CB8AC3E}">
        <p14:creationId xmlns:p14="http://schemas.microsoft.com/office/powerpoint/2010/main" val="15153044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 versichereigenen Preisverzeichnissen werden Einzelpreise für zahntechnische Leistungen festgelegt. Das bedeutet, dass nicht die tatsächliche Rechnungshöhe der Material und Laborkosten maßgeblich ist, sondern die Preise im Preisverzeichnis. Dieses kann zu erheblichen Abweichungen führen und damit zu unerwarteten Eigenanteilen. Die Aussage „80% Erstattung für Zahnersatz“ würde nur im unwahrscheinlichen Fall zutreffen, in dem die Einzelpreise des zahntechnischen Labors exakt mit der Preiseliste des Krankenversicherers übereinstimmen. </a:t>
            </a:r>
          </a:p>
        </p:txBody>
      </p:sp>
    </p:spTree>
    <p:extLst>
      <p:ext uri="{BB962C8B-B14F-4D97-AF65-F5344CB8AC3E}">
        <p14:creationId xmlns:p14="http://schemas.microsoft.com/office/powerpoint/2010/main" val="39897626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Unter Berücksichtigung der Einzelpreise reduziert sich die Tarifaussage „Zahnersatz 80%“ schnell deutlich.</a:t>
            </a:r>
          </a:p>
        </p:txBody>
      </p:sp>
    </p:spTree>
    <p:extLst>
      <p:ext uri="{BB962C8B-B14F-4D97-AF65-F5344CB8AC3E}">
        <p14:creationId xmlns:p14="http://schemas.microsoft.com/office/powerpoint/2010/main" val="903878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Dieses sind nur einige Beispiele für die afm Qualitätskriterien an eine private Krankenversicherung. Damit diese lebensbegleitende Versorgung Ihre Erwartungen erfüllt,  betrachten wir Ausgestaltung der Versicherungsbedingungen hinter den Werbeprospekten.  Was die afm Empfehlungen angehet, sind wir nicht kompromissbereit: Nur transparente Bedingungswerke schaffen es in unsere engere Auswahl. </a:t>
            </a:r>
          </a:p>
        </p:txBody>
      </p:sp>
    </p:spTree>
    <p:extLst>
      <p:ext uri="{BB962C8B-B14F-4D97-AF65-F5344CB8AC3E}">
        <p14:creationId xmlns:p14="http://schemas.microsoft.com/office/powerpoint/2010/main" val="2245438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freie Wahl des Behandlers, der Methode und der Therapie ist in der privaten Krankenversicherung selbstbestimmt möglich. Das Ziel  der Auswahl des passenden Versicherers ist, die Kosten für die frei gewählte Versorgung vollumfänglich erstattet zu bekommen. Denn in der privaten Krankenversicherung ist der Patient der Vertragspartner des Arztes und somit zahlt er die Rechnung direkt an den Arzt, unabhängig davon, ob der private Krankenversicherer die Kosten übernimmt. </a:t>
            </a:r>
          </a:p>
        </p:txBody>
      </p:sp>
    </p:spTree>
    <p:extLst>
      <p:ext uri="{BB962C8B-B14F-4D97-AF65-F5344CB8AC3E}">
        <p14:creationId xmlns:p14="http://schemas.microsoft.com/office/powerpoint/2010/main" val="2139169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Für die Auswahl eines privaten Krankenversicherers sind existenzielle Inhalte entscheidend; nicht, wie hoch eine Beitragsrückerstattung ist oder ob die Kosten für eine Brille mit 300€ oder 400 € übernommen werden. </a:t>
            </a:r>
          </a:p>
          <a:p>
            <a:r>
              <a:rPr lang="de-DE" dirty="0"/>
              <a:t>Also Leistungen, die bei mangelhafter Regelung in den Versicherungsbedingungen zu erheblichen Eigenanteilen des Versicherten führen können. </a:t>
            </a:r>
          </a:p>
        </p:txBody>
      </p:sp>
    </p:spTree>
    <p:extLst>
      <p:ext uri="{BB962C8B-B14F-4D97-AF65-F5344CB8AC3E}">
        <p14:creationId xmlns:p14="http://schemas.microsoft.com/office/powerpoint/2010/main" val="922275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FE65C02D-CC6C-4E56-84B3-DDEF6080D5A5}" type="slidenum">
              <a:rPr lang="de-DE" smtClean="0">
                <a:solidFill>
                  <a:prstClr val="black"/>
                </a:solidFill>
              </a:rPr>
              <a:pPr/>
              <a:t>30</a:t>
            </a:fld>
            <a:endParaRPr lang="de-DE">
              <a:solidFill>
                <a:prstClr val="black"/>
              </a:solidFill>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r>
              <a:rPr lang="de-DE"/>
              <a:t>	</a:t>
            </a:r>
          </a:p>
        </p:txBody>
      </p:sp>
    </p:spTree>
    <p:extLst>
      <p:ext uri="{BB962C8B-B14F-4D97-AF65-F5344CB8AC3E}">
        <p14:creationId xmlns:p14="http://schemas.microsoft.com/office/powerpoint/2010/main" val="1109601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Höchstsatz der Gebührenordnung für Ärzte kann bei besonderen Aufwänden berechnet werden und muss in der Rechnung entsprechend begründet werden. Eine private Krankenversicherung muss daher unbedingt mindestens bis zum Höchstsatz erstatten. Einige Krankenversicherer begrenzen die Erstattung auf den Regelhöchstsatz von 2,3. Dieses kann zu erheblichen Eigenanteilen führen.</a:t>
            </a:r>
          </a:p>
        </p:txBody>
      </p:sp>
    </p:spTree>
    <p:extLst>
      <p:ext uri="{BB962C8B-B14F-4D97-AF65-F5344CB8AC3E}">
        <p14:creationId xmlns:p14="http://schemas.microsoft.com/office/powerpoint/2010/main" val="1335062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Hochspezialisierte Ärzte bieten ihre Behandlung ausschließlich gegen eine Honorarvereinbarung an. Das bedeutet, die Rechnung bewegt sich oberhalb des Gebührenrahmens der </a:t>
            </a:r>
            <a:r>
              <a:rPr lang="de-DE" dirty="0" err="1"/>
              <a:t>GoÄ</a:t>
            </a:r>
            <a:r>
              <a:rPr lang="de-DE" dirty="0"/>
              <a:t>. Hierfür sind bestimmte Regeln einzuhalten (s.o.). Ein privater Krankenversicherer kann seine Erstattungsleistung auf den 3,5fachen Satz </a:t>
            </a:r>
            <a:r>
              <a:rPr lang="de-DE" dirty="0" err="1"/>
              <a:t>GoÄ</a:t>
            </a:r>
            <a:r>
              <a:rPr lang="de-DE" dirty="0"/>
              <a:t> begrenzen. Die Differenz wäre dann selbst zu tragen. Möchte man dieses vermeiden, ist eine Versicherer zu wählen, der auch oberhalb der </a:t>
            </a:r>
            <a:r>
              <a:rPr lang="de-DE" dirty="0" err="1"/>
              <a:t>GoÄ</a:t>
            </a:r>
            <a:r>
              <a:rPr lang="de-DE" dirty="0"/>
              <a:t> erstattet. </a:t>
            </a:r>
          </a:p>
        </p:txBody>
      </p:sp>
    </p:spTree>
    <p:extLst>
      <p:ext uri="{BB962C8B-B14F-4D97-AF65-F5344CB8AC3E}">
        <p14:creationId xmlns:p14="http://schemas.microsoft.com/office/powerpoint/2010/main" val="115070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FE65C02D-CC6C-4E56-84B3-DDEF6080D5A5}" type="slidenum">
              <a:rPr lang="de-DE" smtClean="0">
                <a:solidFill>
                  <a:prstClr val="black"/>
                </a:solidFill>
              </a:rPr>
              <a:pPr/>
              <a:t>35</a:t>
            </a:fld>
            <a:endParaRPr lang="de-DE">
              <a:solidFill>
                <a:prstClr val="black"/>
              </a:solidFill>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r>
              <a:rPr lang="de-DE"/>
              <a:t>	</a:t>
            </a:r>
          </a:p>
        </p:txBody>
      </p:sp>
    </p:spTree>
    <p:extLst>
      <p:ext uri="{BB962C8B-B14F-4D97-AF65-F5344CB8AC3E}">
        <p14:creationId xmlns:p14="http://schemas.microsoft.com/office/powerpoint/2010/main" val="24824211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Umfang der Vorsorgeuntersuchungen nach gesetzlich eingeführten</a:t>
            </a:r>
            <a:r>
              <a:rPr lang="de-DE" baseline="0" dirty="0"/>
              <a:t> Programmen ist eingeschränkt. Daher ist es wichtig das die PKV sich nicht auf diese Programme bezieht.</a:t>
            </a:r>
            <a:endParaRPr lang="de-DE" dirty="0"/>
          </a:p>
        </p:txBody>
      </p:sp>
    </p:spTree>
    <p:extLst>
      <p:ext uri="{BB962C8B-B14F-4D97-AF65-F5344CB8AC3E}">
        <p14:creationId xmlns:p14="http://schemas.microsoft.com/office/powerpoint/2010/main" val="12471773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5302809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609112846"/>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2400409732"/>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Tree>
    <p:extLst>
      <p:ext uri="{BB962C8B-B14F-4D97-AF65-F5344CB8AC3E}">
        <p14:creationId xmlns:p14="http://schemas.microsoft.com/office/powerpoint/2010/main" val="101680538"/>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2753224576"/>
      </p:ext>
    </p:extLst>
  </p:cSld>
  <p:clrMapOvr>
    <a:masterClrMapping/>
  </p:clrMapOvr>
  <p:extLst>
    <p:ext uri="{DCECCB84-F9BA-43D5-87BE-67443E8EF086}">
      <p15:sldGuideLst xmlns:p15="http://schemas.microsoft.com/office/powerpoint/2012/main">
        <p15:guide id="0" pos="3749" userDrawn="1">
          <p15:clr>
            <a:srgbClr val="FBAE40"/>
          </p15:clr>
        </p15:guide>
        <p15:guide id="1" orient="horz" pos="709">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698264913"/>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1386536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77071719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4186436097"/>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743184695"/>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632286277"/>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8161994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493870253"/>
      </p:ext>
    </p:extLst>
  </p:cSld>
  <p:clrMapOvr>
    <a:masterClrMapping/>
  </p:clrMapOvr>
  <p:extLst>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72658043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760027067"/>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8971145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9580111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147972138"/>
      </p:ext>
    </p:extLst>
  </p:cSld>
  <p:clrMapOvr>
    <a:masterClrMapping/>
  </p:clrMapOvr>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3493796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2885231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p:txBody>
      </p:sp>
    </p:spTree>
    <p:extLst>
      <p:ext uri="{BB962C8B-B14F-4D97-AF65-F5344CB8AC3E}">
        <p14:creationId xmlns:p14="http://schemas.microsoft.com/office/powerpoint/2010/main" val="391973831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22685585"/>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96317985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4969156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Tree>
    <p:extLst>
      <p:ext uri="{BB962C8B-B14F-4D97-AF65-F5344CB8AC3E}">
        <p14:creationId xmlns:p14="http://schemas.microsoft.com/office/powerpoint/2010/main" val="70833997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006242864"/>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35507050"/>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49751667"/>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p:txBody>
      </p:sp>
    </p:spTree>
    <p:extLst>
      <p:ext uri="{BB962C8B-B14F-4D97-AF65-F5344CB8AC3E}">
        <p14:creationId xmlns:p14="http://schemas.microsoft.com/office/powerpoint/2010/main" val="271185646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p:txBody>
      </p:sp>
    </p:spTree>
    <p:extLst>
      <p:ext uri="{BB962C8B-B14F-4D97-AF65-F5344CB8AC3E}">
        <p14:creationId xmlns:p14="http://schemas.microsoft.com/office/powerpoint/2010/main" val="138941956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6386167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752963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11069658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9594746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7453573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573997651"/>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60565276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Am Musterplatz 123 | 54321 Musterstadt</a:t>
            </a:r>
          </a:p>
          <a:p>
            <a:pPr algn="ctr">
              <a:defRPr/>
            </a:pPr>
            <a:endParaRPr lang="de-DE" altLang="de-DE" dirty="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Tel. 040 543211-123 | Fax 040 543211-123 | Mobil 0172 1234567</a:t>
            </a:r>
          </a:p>
          <a:p>
            <a:pPr algn="ctr">
              <a:defRPr/>
            </a:pPr>
            <a:endParaRPr lang="de-DE" altLang="de-DE" dirty="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mustermann@afm-gruppe.de | www.afm-gruppe.de</a:t>
            </a:r>
          </a:p>
          <a:p>
            <a:pPr algn="ctr">
              <a:defRPr/>
            </a:pPr>
            <a:endParaRPr lang="de-DE" altLang="de-DE" dirty="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Geschäftsstelle Musterstadt | Manfred Mustermann</a:t>
            </a:r>
          </a:p>
          <a:p>
            <a:pPr algn="ctr">
              <a:defRPr/>
            </a:pPr>
            <a:endParaRPr lang="de-DE" altLang="de-DE" dirty="0"/>
          </a:p>
        </p:txBody>
      </p:sp>
    </p:spTree>
    <p:extLst>
      <p:ext uri="{BB962C8B-B14F-4D97-AF65-F5344CB8AC3E}">
        <p14:creationId xmlns:p14="http://schemas.microsoft.com/office/powerpoint/2010/main" val="3257004839"/>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6"/>
          <p:cNvSpPr>
            <a:spLocks noGrp="1" noChangeArrowheads="1"/>
          </p:cNvSpPr>
          <p:nvPr>
            <p:ph type="ftr" sz="quarter" idx="10"/>
          </p:nvPr>
        </p:nvSpPr>
        <p:spPr>
          <a:ln/>
        </p:spPr>
        <p:txBody>
          <a:bodyPr/>
          <a:lstStyle>
            <a:lvl1pPr>
              <a:defRPr/>
            </a:lvl1pPr>
          </a:lstStyle>
          <a:p>
            <a:pPr>
              <a:defRPr/>
            </a:pPr>
            <a:endParaRPr lang="de-DE">
              <a:solidFill>
                <a:srgbClr val="808080"/>
              </a:solidFill>
            </a:endParaRPr>
          </a:p>
        </p:txBody>
      </p:sp>
      <p:sp>
        <p:nvSpPr>
          <p:cNvPr id="4" name="Rectangle 7"/>
          <p:cNvSpPr>
            <a:spLocks noGrp="1" noChangeArrowheads="1"/>
          </p:cNvSpPr>
          <p:nvPr>
            <p:ph type="sldNum" sz="quarter" idx="11"/>
          </p:nvPr>
        </p:nvSpPr>
        <p:spPr>
          <a:ln/>
        </p:spPr>
        <p:txBody>
          <a:bodyPr/>
          <a:lstStyle>
            <a:lvl1pPr>
              <a:defRPr/>
            </a:lvl1pPr>
          </a:lstStyle>
          <a:p>
            <a:pPr>
              <a:defRPr/>
            </a:pPr>
            <a:r>
              <a:rPr lang="de-DE">
                <a:solidFill>
                  <a:srgbClr val="808080"/>
                </a:solidFill>
              </a:rPr>
              <a:t>Seite </a:t>
            </a:r>
            <a:fld id="{A8A01C20-2DF3-4E50-B3E1-6E5A6200448E}" type="slidenum">
              <a:rPr lang="de-DE">
                <a:solidFill>
                  <a:srgbClr val="808080"/>
                </a:solidFill>
              </a:rPr>
              <a:pPr>
                <a:defRPr/>
              </a:pPr>
              <a:t>‹Nr.›</a:t>
            </a:fld>
            <a:endParaRPr lang="de-DE">
              <a:solidFill>
                <a:srgbClr val="808080"/>
              </a:solidFill>
            </a:endParaRPr>
          </a:p>
        </p:txBody>
      </p:sp>
    </p:spTree>
    <p:extLst>
      <p:ext uri="{BB962C8B-B14F-4D97-AF65-F5344CB8AC3E}">
        <p14:creationId xmlns:p14="http://schemas.microsoft.com/office/powerpoint/2010/main" val="1849614616"/>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10/23/2024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‹Nr.›</a:t>
            </a:fld>
            <a:endParaRPr lang="en-US" dirty="0"/>
          </a:p>
        </p:txBody>
      </p:sp>
    </p:spTree>
    <p:extLst>
      <p:ext uri="{BB962C8B-B14F-4D97-AF65-F5344CB8AC3E}">
        <p14:creationId xmlns:p14="http://schemas.microsoft.com/office/powerpoint/2010/main" val="124121358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78359097"/>
      </p:ext>
    </p:extLst>
  </p:cSld>
  <p:clrMapOvr>
    <a:masterClrMapping/>
  </p:clrMapOvr>
  <p:hf hdr="0" ftr="0" dt="0"/>
  <p:extLst>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90844845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88692648"/>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23774556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 id="2147483821" r:id="rId48"/>
    <p:sldLayoutId id="2147483823" r:id="rId49"/>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8.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8.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8.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8.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8.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39.png"/></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56.png"/></Relationships>
</file>

<file path=ppt/slides/_rels/slide5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8.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3723" y="2762259"/>
            <a:ext cx="8475406" cy="3390162"/>
          </a:xfrm>
          <a:prstGeom prst="rect">
            <a:avLst/>
          </a:prstGeom>
        </p:spPr>
      </p:pic>
      <p:sp>
        <p:nvSpPr>
          <p:cNvPr id="7" name="Titel 6"/>
          <p:cNvSpPr>
            <a:spLocks noGrp="1"/>
          </p:cNvSpPr>
          <p:nvPr>
            <p:ph type="title"/>
          </p:nvPr>
        </p:nvSpPr>
        <p:spPr>
          <a:xfrm>
            <a:off x="0" y="101249"/>
            <a:ext cx="12024851" cy="1325563"/>
          </a:xfrm>
        </p:spPr>
        <p:txBody>
          <a:bodyPr>
            <a:normAutofit fontScale="90000"/>
          </a:bodyPr>
          <a:lstStyle/>
          <a:p>
            <a:pPr algn="ctr"/>
            <a:br>
              <a:rPr lang="de-DE" sz="3200" dirty="0"/>
            </a:br>
            <a:br>
              <a:rPr lang="de-DE" sz="3200" dirty="0"/>
            </a:br>
            <a:br>
              <a:rPr lang="de-DE" sz="3200" dirty="0"/>
            </a:br>
            <a:endParaRPr lang="de-DE" sz="1800" dirty="0"/>
          </a:p>
        </p:txBody>
      </p:sp>
      <p:sp>
        <p:nvSpPr>
          <p:cNvPr id="4" name="Textfeld 3"/>
          <p:cNvSpPr txBox="1"/>
          <p:nvPr/>
        </p:nvSpPr>
        <p:spPr>
          <a:xfrm>
            <a:off x="0" y="1623486"/>
            <a:ext cx="6980795" cy="1138773"/>
          </a:xfrm>
          <a:prstGeom prst="rect">
            <a:avLst/>
          </a:prstGeom>
          <a:noFill/>
        </p:spPr>
        <p:txBody>
          <a:bodyPr wrap="square" rtlCol="0">
            <a:spAutoFit/>
          </a:bodyPr>
          <a:lstStyle/>
          <a:p>
            <a:pPr algn="ctr"/>
            <a:endParaRPr lang="de-DE" sz="3200" dirty="0">
              <a:solidFill>
                <a:srgbClr val="1D2D4B"/>
              </a:solidFill>
            </a:endParaRPr>
          </a:p>
          <a:p>
            <a:pPr>
              <a:lnSpc>
                <a:spcPct val="90000"/>
              </a:lnSpc>
            </a:pPr>
            <a:r>
              <a:rPr lang="de-DE" sz="3200" b="1" dirty="0">
                <a:solidFill>
                  <a:srgbClr val="1D2D4B"/>
                </a:solidFill>
                <a:latin typeface="Arial" panose="020B0604020202020204" pitchFamily="34" charset="0"/>
                <a:cs typeface="Arial" panose="020B0604020202020204" pitchFamily="34" charset="0"/>
              </a:rPr>
              <a:t>  </a:t>
            </a:r>
            <a:r>
              <a:rPr lang="de-DE" sz="4000" dirty="0">
                <a:solidFill>
                  <a:srgbClr val="1D2D4B"/>
                </a:solidFill>
                <a:latin typeface="Arial" panose="020B0604020202020204" pitchFamily="34" charset="0"/>
                <a:cs typeface="Arial" panose="020B0604020202020204" pitchFamily="34" charset="0"/>
              </a:rPr>
              <a:t>Ein Systemvergleich</a:t>
            </a:r>
          </a:p>
        </p:txBody>
      </p:sp>
      <p:sp>
        <p:nvSpPr>
          <p:cNvPr id="2" name="Rechteck 1"/>
          <p:cNvSpPr/>
          <p:nvPr/>
        </p:nvSpPr>
        <p:spPr>
          <a:xfrm>
            <a:off x="262759" y="549120"/>
            <a:ext cx="8061434" cy="590931"/>
          </a:xfrm>
          <a:prstGeom prst="rect">
            <a:avLst/>
          </a:prstGeom>
        </p:spPr>
        <p:txBody>
          <a:bodyPr wrap="square">
            <a:spAutoFit/>
          </a:bodyPr>
          <a:lstStyle/>
          <a:p>
            <a:pPr>
              <a:lnSpc>
                <a:spcPct val="90000"/>
              </a:lnSpc>
            </a:pPr>
            <a:r>
              <a:rPr lang="de-DE" sz="3600" dirty="0">
                <a:solidFill>
                  <a:srgbClr val="1D2D4B"/>
                </a:solidFill>
                <a:latin typeface="Arial" panose="020B0604020202020204" pitchFamily="34" charset="0"/>
                <a:cs typeface="Arial" panose="020B0604020202020204" pitchFamily="34" charset="0"/>
              </a:rPr>
              <a:t>Kranken- und Pflegeversicherung</a:t>
            </a:r>
          </a:p>
        </p:txBody>
      </p:sp>
    </p:spTree>
    <p:extLst>
      <p:ext uri="{BB962C8B-B14F-4D97-AF65-F5344CB8AC3E}">
        <p14:creationId xmlns:p14="http://schemas.microsoft.com/office/powerpoint/2010/main" val="33575359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a:t>
            </a:fld>
            <a:endParaRPr lang="de-DE"/>
          </a:p>
        </p:txBody>
      </p:sp>
      <p:sp>
        <p:nvSpPr>
          <p:cNvPr id="6" name="Inhaltsplatzhalter 2"/>
          <p:cNvSpPr txBox="1">
            <a:spLocks/>
          </p:cNvSpPr>
          <p:nvPr/>
        </p:nvSpPr>
        <p:spPr>
          <a:xfrm>
            <a:off x="569496" y="1573798"/>
            <a:ext cx="10716126" cy="48751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000" b="1" dirty="0">
              <a:solidFill>
                <a:srgbClr val="1D2D4B"/>
              </a:solidFill>
            </a:endParaRPr>
          </a:p>
        </p:txBody>
      </p:sp>
      <p:pic>
        <p:nvPicPr>
          <p:cNvPr id="3" name="Grafik 2"/>
          <p:cNvPicPr>
            <a:picLocks noChangeAspect="1"/>
          </p:cNvPicPr>
          <p:nvPr/>
        </p:nvPicPr>
        <p:blipFill>
          <a:blip r:embed="rId2"/>
          <a:stretch>
            <a:fillRect/>
          </a:stretch>
        </p:blipFill>
        <p:spPr>
          <a:xfrm>
            <a:off x="678163" y="2161183"/>
            <a:ext cx="7960512" cy="4287743"/>
          </a:xfrm>
          <a:prstGeom prst="rect">
            <a:avLst/>
          </a:prstGeom>
        </p:spPr>
      </p:pic>
      <p:sp>
        <p:nvSpPr>
          <p:cNvPr id="5" name="Textfeld 4"/>
          <p:cNvSpPr txBox="1"/>
          <p:nvPr/>
        </p:nvSpPr>
        <p:spPr>
          <a:xfrm>
            <a:off x="678163" y="1682825"/>
            <a:ext cx="4984700" cy="400110"/>
          </a:xfrm>
          <a:prstGeom prst="rect">
            <a:avLst/>
          </a:prstGeom>
          <a:noFill/>
        </p:spPr>
        <p:txBody>
          <a:bodyPr wrap="square" rtlCol="0">
            <a:spAutoFit/>
          </a:bodyPr>
          <a:lstStyle/>
          <a:p>
            <a:r>
              <a:rPr lang="de-DE" sz="2000" dirty="0">
                <a:solidFill>
                  <a:srgbClr val="1D2D4B"/>
                </a:solidFill>
              </a:rPr>
              <a:t>Beitragskalkulation in der PKV</a:t>
            </a:r>
          </a:p>
        </p:txBody>
      </p:sp>
      <p:sp>
        <p:nvSpPr>
          <p:cNvPr id="8" name="Titel 1">
            <a:extLst>
              <a:ext uri="{FF2B5EF4-FFF2-40B4-BE49-F238E27FC236}">
                <a16:creationId xmlns:a16="http://schemas.microsoft.com/office/drawing/2014/main" id="{7D4FA25C-DDA8-4BFB-8F4C-65B0F111933B}"/>
              </a:ext>
            </a:extLst>
          </p:cNvPr>
          <p:cNvSpPr txBox="1">
            <a:spLocks noGrp="1"/>
          </p:cNvSpPr>
          <p:nvPr>
            <p:ph type="title"/>
          </p:nvPr>
        </p:nvSpPr>
        <p:spPr>
          <a:xfrm>
            <a:off x="225425" y="768350"/>
            <a:ext cx="10506075" cy="425450"/>
          </a:xfrm>
        </p:spPr>
        <p:txBody>
          <a:bodyPr>
            <a:noAutofit/>
          </a:bodyPr>
          <a:lst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a:lstStyle>
          <a:p>
            <a:r>
              <a:rPr lang="de-DE" sz="2800" dirty="0"/>
              <a:t>Kapitaldeckungsverfahren (PKV)</a:t>
            </a:r>
          </a:p>
        </p:txBody>
      </p:sp>
    </p:spTree>
    <p:extLst>
      <p:ext uri="{BB962C8B-B14F-4D97-AF65-F5344CB8AC3E}">
        <p14:creationId xmlns:p14="http://schemas.microsoft.com/office/powerpoint/2010/main" val="2290133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95EECC-F426-4A34-865F-8DF654CE2005}"/>
              </a:ext>
            </a:extLst>
          </p:cNvPr>
          <p:cNvSpPr>
            <a:spLocks noGrp="1"/>
          </p:cNvSpPr>
          <p:nvPr>
            <p:ph type="title"/>
          </p:nvPr>
        </p:nvSpPr>
        <p:spPr/>
        <p:txBody>
          <a:bodyPr/>
          <a:lstStyle/>
          <a:p>
            <a:endParaRPr lang="de-DE" dirty="0"/>
          </a:p>
        </p:txBody>
      </p:sp>
      <p:sp>
        <p:nvSpPr>
          <p:cNvPr id="3" name="Foliennummernplatzhalter 2">
            <a:extLst>
              <a:ext uri="{FF2B5EF4-FFF2-40B4-BE49-F238E27FC236}">
                <a16:creationId xmlns:a16="http://schemas.microsoft.com/office/drawing/2014/main" id="{0018CFCD-6262-46EF-B35D-E65642221AC3}"/>
              </a:ext>
            </a:extLst>
          </p:cNvPr>
          <p:cNvSpPr>
            <a:spLocks noGrp="1"/>
          </p:cNvSpPr>
          <p:nvPr>
            <p:ph type="sldNum" sz="quarter" idx="11"/>
          </p:nvPr>
        </p:nvSpPr>
        <p:spPr/>
        <p:txBody>
          <a:bodyPr/>
          <a:lstStyle/>
          <a:p>
            <a:pPr>
              <a:defRPr/>
            </a:pPr>
            <a:r>
              <a:rPr lang="de-DE" dirty="0">
                <a:solidFill>
                  <a:srgbClr val="808080"/>
                </a:solidFill>
              </a:rPr>
              <a:t> </a:t>
            </a:r>
          </a:p>
        </p:txBody>
      </p:sp>
      <p:pic>
        <p:nvPicPr>
          <p:cNvPr id="5" name="Grafik 4">
            <a:extLst>
              <a:ext uri="{FF2B5EF4-FFF2-40B4-BE49-F238E27FC236}">
                <a16:creationId xmlns:a16="http://schemas.microsoft.com/office/drawing/2014/main" id="{7676A267-A05C-4354-98B9-6507435D2084}"/>
              </a:ext>
            </a:extLst>
          </p:cNvPr>
          <p:cNvPicPr>
            <a:picLocks noChangeAspect="1"/>
          </p:cNvPicPr>
          <p:nvPr/>
        </p:nvPicPr>
        <p:blipFill>
          <a:blip r:embed="rId2"/>
          <a:stretch>
            <a:fillRect/>
          </a:stretch>
        </p:blipFill>
        <p:spPr>
          <a:xfrm>
            <a:off x="276225" y="1028700"/>
            <a:ext cx="11639550" cy="4800600"/>
          </a:xfrm>
          <a:prstGeom prst="rect">
            <a:avLst/>
          </a:prstGeom>
        </p:spPr>
      </p:pic>
      <p:sp>
        <p:nvSpPr>
          <p:cNvPr id="6" name="Titel 1">
            <a:extLst>
              <a:ext uri="{FF2B5EF4-FFF2-40B4-BE49-F238E27FC236}">
                <a16:creationId xmlns:a16="http://schemas.microsoft.com/office/drawing/2014/main" id="{FD1E8D92-B643-407D-9EF5-EEA293B0ED88}"/>
              </a:ext>
            </a:extLst>
          </p:cNvPr>
          <p:cNvSpPr txBox="1">
            <a:spLocks/>
          </p:cNvSpPr>
          <p:nvPr/>
        </p:nvSpPr>
        <p:spPr>
          <a:xfrm>
            <a:off x="268898" y="486531"/>
            <a:ext cx="12034345" cy="1086001"/>
          </a:xfrm>
        </p:spPr>
        <p:txBody>
          <a:bodyPr>
            <a:noAutofit/>
          </a:bodyPr>
          <a:lst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a:lstStyle>
          <a:p>
            <a:r>
              <a:rPr lang="de-DE" sz="2800" dirty="0"/>
              <a:t>Einnahmen und Ausgaben</a:t>
            </a:r>
          </a:p>
        </p:txBody>
      </p:sp>
    </p:spTree>
    <p:extLst>
      <p:ext uri="{BB962C8B-B14F-4D97-AF65-F5344CB8AC3E}">
        <p14:creationId xmlns:p14="http://schemas.microsoft.com/office/powerpoint/2010/main" val="1270929357"/>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4B91C5-43E0-4D8C-53CE-DBB828670933}"/>
              </a:ext>
            </a:extLst>
          </p:cNvPr>
          <p:cNvSpPr>
            <a:spLocks noGrp="1"/>
          </p:cNvSpPr>
          <p:nvPr>
            <p:ph type="title"/>
          </p:nvPr>
        </p:nvSpPr>
        <p:spPr/>
        <p:txBody>
          <a:bodyPr/>
          <a:lstStyle/>
          <a:p>
            <a:r>
              <a:rPr lang="de-DE" sz="2000" dirty="0">
                <a:solidFill>
                  <a:schemeClr val="accent3"/>
                </a:solidFill>
              </a:rPr>
              <a:t> </a:t>
            </a:r>
            <a:br>
              <a:rPr lang="de-DE" dirty="0">
                <a:solidFill>
                  <a:schemeClr val="accent3"/>
                </a:solidFill>
              </a:rPr>
            </a:br>
            <a:r>
              <a:rPr lang="de-DE" dirty="0"/>
              <a:t> </a:t>
            </a:r>
          </a:p>
        </p:txBody>
      </p:sp>
      <p:sp>
        <p:nvSpPr>
          <p:cNvPr id="10" name="Rechteck 9">
            <a:extLst>
              <a:ext uri="{FF2B5EF4-FFF2-40B4-BE49-F238E27FC236}">
                <a16:creationId xmlns:a16="http://schemas.microsoft.com/office/drawing/2014/main" id="{9967E08F-BD15-1D26-F10C-97B7A64DED8C}"/>
              </a:ext>
            </a:extLst>
          </p:cNvPr>
          <p:cNvSpPr/>
          <p:nvPr/>
        </p:nvSpPr>
        <p:spPr>
          <a:xfrm>
            <a:off x="442800" y="1452563"/>
            <a:ext cx="5365168" cy="4130969"/>
          </a:xfrm>
          <a:prstGeom prst="rect">
            <a:avLst/>
          </a:prstGeom>
          <a:solidFill>
            <a:srgbClr val="DEEA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de-DE" sz="4800" b="1" dirty="0">
                <a:solidFill>
                  <a:srgbClr val="9DB81D"/>
                </a:solidFill>
              </a:rPr>
              <a:t>0,00 €</a:t>
            </a:r>
          </a:p>
        </p:txBody>
      </p:sp>
      <p:sp>
        <p:nvSpPr>
          <p:cNvPr id="7" name="Textfeld 6">
            <a:extLst>
              <a:ext uri="{FF2B5EF4-FFF2-40B4-BE49-F238E27FC236}">
                <a16:creationId xmlns:a16="http://schemas.microsoft.com/office/drawing/2014/main" id="{3E722670-E8B7-CDD8-B089-0EBED89704D2}"/>
              </a:ext>
            </a:extLst>
          </p:cNvPr>
          <p:cNvSpPr txBox="1"/>
          <p:nvPr/>
        </p:nvSpPr>
        <p:spPr>
          <a:xfrm>
            <a:off x="583817" y="1685495"/>
            <a:ext cx="3240360" cy="322204"/>
          </a:xfrm>
          <a:prstGeom prst="rect">
            <a:avLst/>
          </a:prstGeom>
          <a:noFill/>
        </p:spPr>
        <p:txBody>
          <a:bodyPr wrap="square">
            <a:spAutoFit/>
          </a:bodyPr>
          <a:lstStyle/>
          <a:p>
            <a:pPr marL="0" indent="0" rtl="0">
              <a:buNone/>
              <a:defRPr sz="1200" b="1" i="0" u="none" strike="noStrike" kern="1200" spc="0" baseline="0">
                <a:solidFill>
                  <a:srgbClr val="024589"/>
                </a:solidFill>
                <a:latin typeface="Ubuntu" panose="020B0504030602030204" pitchFamily="34" charset="0"/>
                <a:ea typeface="+mn-ea"/>
                <a:cs typeface="+mn-cs"/>
              </a:defRPr>
            </a:pPr>
            <a:r>
              <a:rPr lang="de-DE" sz="1600" b="1">
                <a:solidFill>
                  <a:srgbClr val="024589"/>
                </a:solidFill>
                <a:latin typeface="Ubuntu" panose="020B0504030602030204" pitchFamily="34" charset="0"/>
              </a:rPr>
              <a:t>Private Krankenversicherung</a:t>
            </a:r>
          </a:p>
        </p:txBody>
      </p:sp>
      <p:grpSp>
        <p:nvGrpSpPr>
          <p:cNvPr id="18" name="Gruppieren 17">
            <a:extLst>
              <a:ext uri="{FF2B5EF4-FFF2-40B4-BE49-F238E27FC236}">
                <a16:creationId xmlns:a16="http://schemas.microsoft.com/office/drawing/2014/main" id="{27D0DB2C-CB48-717F-9DFD-64C32AFA6488}"/>
              </a:ext>
            </a:extLst>
          </p:cNvPr>
          <p:cNvGrpSpPr/>
          <p:nvPr/>
        </p:nvGrpSpPr>
        <p:grpSpPr>
          <a:xfrm>
            <a:off x="6381484" y="1452563"/>
            <a:ext cx="5365168" cy="4556748"/>
            <a:chOff x="6381484" y="1452563"/>
            <a:chExt cx="5365168" cy="4556748"/>
          </a:xfrm>
        </p:grpSpPr>
        <p:sp>
          <p:nvSpPr>
            <p:cNvPr id="11" name="Rechteck 10">
              <a:extLst>
                <a:ext uri="{FF2B5EF4-FFF2-40B4-BE49-F238E27FC236}">
                  <a16:creationId xmlns:a16="http://schemas.microsoft.com/office/drawing/2014/main" id="{BE10DD24-D41B-2207-2B1E-803D1E8D96F3}"/>
                </a:ext>
              </a:extLst>
            </p:cNvPr>
            <p:cNvSpPr/>
            <p:nvPr/>
          </p:nvSpPr>
          <p:spPr>
            <a:xfrm>
              <a:off x="6381484" y="1452563"/>
              <a:ext cx="5365168" cy="4130969"/>
            </a:xfrm>
            <a:prstGeom prst="rect">
              <a:avLst/>
            </a:prstGeom>
            <a:solidFill>
              <a:srgbClr val="CFE8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extfeld 11">
              <a:extLst>
                <a:ext uri="{FF2B5EF4-FFF2-40B4-BE49-F238E27FC236}">
                  <a16:creationId xmlns:a16="http://schemas.microsoft.com/office/drawing/2014/main" id="{05B8A599-A9C6-8315-A52D-B745B7CA2E62}"/>
                </a:ext>
              </a:extLst>
            </p:cNvPr>
            <p:cNvSpPr txBox="1"/>
            <p:nvPr/>
          </p:nvSpPr>
          <p:spPr>
            <a:xfrm>
              <a:off x="6528048" y="1685495"/>
              <a:ext cx="3931863" cy="322204"/>
            </a:xfrm>
            <a:prstGeom prst="rect">
              <a:avLst/>
            </a:prstGeom>
            <a:noFill/>
          </p:spPr>
          <p:txBody>
            <a:bodyPr wrap="square">
              <a:spAutoFit/>
            </a:bodyPr>
            <a:lstStyle/>
            <a:p>
              <a:pPr marL="0" indent="0" rtl="0">
                <a:buNone/>
                <a:defRPr sz="1200" b="1" i="0" u="none" strike="noStrike" kern="1200" spc="0" baseline="0">
                  <a:solidFill>
                    <a:srgbClr val="024589"/>
                  </a:solidFill>
                  <a:latin typeface="Ubuntu" panose="020B0504030602030204" pitchFamily="34" charset="0"/>
                  <a:ea typeface="+mn-ea"/>
                  <a:cs typeface="+mn-cs"/>
                </a:defRPr>
              </a:pPr>
              <a:r>
                <a:rPr lang="de-DE" sz="1600" b="1" dirty="0">
                  <a:solidFill>
                    <a:srgbClr val="024589"/>
                  </a:solidFill>
                  <a:latin typeface="Ubuntu" panose="020B0504030602030204" pitchFamily="34" charset="0"/>
                </a:rPr>
                <a:t>Gesetzliche Krankenversicherung</a:t>
              </a:r>
            </a:p>
          </p:txBody>
        </p:sp>
        <p:sp>
          <p:nvSpPr>
            <p:cNvPr id="14" name="Textfeld 13">
              <a:extLst>
                <a:ext uri="{FF2B5EF4-FFF2-40B4-BE49-F238E27FC236}">
                  <a16:creationId xmlns:a16="http://schemas.microsoft.com/office/drawing/2014/main" id="{AA3586A3-04AA-5BEE-87BE-00BD62AB8D9E}"/>
                </a:ext>
              </a:extLst>
            </p:cNvPr>
            <p:cNvSpPr txBox="1"/>
            <p:nvPr/>
          </p:nvSpPr>
          <p:spPr>
            <a:xfrm>
              <a:off x="6648637" y="2291922"/>
              <a:ext cx="4830861" cy="2592288"/>
            </a:xfrm>
            <a:prstGeom prst="rect">
              <a:avLst/>
            </a:prstGeom>
            <a:noFill/>
          </p:spPr>
          <p:txBody>
            <a:bodyPr wrap="square" lIns="0" tIns="0" rIns="0" bIns="0" rtlCol="0">
              <a:noAutofit/>
            </a:bodyPr>
            <a:lstStyle/>
            <a:p>
              <a:pPr marL="0" indent="0">
                <a:lnSpc>
                  <a:spcPct val="132000"/>
                </a:lnSpc>
                <a:buNone/>
              </a:pPr>
              <a:r>
                <a:rPr lang="de-DE" sz="1400" dirty="0">
                  <a:solidFill>
                    <a:srgbClr val="024589"/>
                  </a:solidFill>
                  <a:latin typeface="Ubuntu" panose="020B0504030602030204" pitchFamily="34" charset="0"/>
                </a:rPr>
                <a:t>§ 221 SGB V: Beteiligung des Bundes an Aufwendungen</a:t>
              </a:r>
            </a:p>
            <a:p>
              <a:pPr marL="342900" indent="-342900">
                <a:lnSpc>
                  <a:spcPct val="132000"/>
                </a:lnSpc>
                <a:buAutoNum type="arabicParenBoth"/>
              </a:pPr>
              <a:r>
                <a:rPr lang="de-DE" sz="1400" dirty="0">
                  <a:solidFill>
                    <a:srgbClr val="024589"/>
                  </a:solidFill>
                  <a:latin typeface="Ubuntu" panose="020B0504030602030204" pitchFamily="34" charset="0"/>
                </a:rPr>
                <a:t>Der</a:t>
              </a:r>
              <a:r>
                <a:rPr lang="de-DE" sz="1400" b="1" dirty="0">
                  <a:solidFill>
                    <a:srgbClr val="024589"/>
                  </a:solidFill>
                  <a:latin typeface="Ubuntu" panose="020B0504030602030204" pitchFamily="34" charset="0"/>
                </a:rPr>
                <a:t> Bund leistet </a:t>
              </a:r>
              <a:r>
                <a:rPr lang="de-DE" sz="1400" dirty="0">
                  <a:solidFill>
                    <a:srgbClr val="024589"/>
                  </a:solidFill>
                  <a:latin typeface="Ubuntu" panose="020B0504030602030204" pitchFamily="34" charset="0"/>
                </a:rPr>
                <a:t>zur pauschalen Abgeltung der Aufwendungen der Krankenkassen für versicherungsfremde Leistungen jährlich </a:t>
              </a:r>
              <a:r>
                <a:rPr lang="de-DE" sz="1400" b="1" dirty="0">
                  <a:solidFill>
                    <a:srgbClr val="024589"/>
                  </a:solidFill>
                  <a:latin typeface="Ubuntu" panose="020B0504030602030204" pitchFamily="34" charset="0"/>
                </a:rPr>
                <a:t>14,5 Milliarden Euro </a:t>
              </a:r>
              <a:r>
                <a:rPr lang="de-DE" sz="1400" dirty="0">
                  <a:solidFill>
                    <a:srgbClr val="024589"/>
                  </a:solidFill>
                  <a:latin typeface="Ubuntu" panose="020B0504030602030204" pitchFamily="34" charset="0"/>
                </a:rPr>
                <a:t>in monatlich zum ersten Bankarbeitstag zu überweisenden Teilbeträgen </a:t>
              </a:r>
              <a:r>
                <a:rPr lang="de-DE" sz="1400" b="1" dirty="0">
                  <a:solidFill>
                    <a:srgbClr val="024589"/>
                  </a:solidFill>
                  <a:latin typeface="Ubuntu" panose="020B0504030602030204" pitchFamily="34" charset="0"/>
                </a:rPr>
                <a:t>an den Gesundheitsfonds.</a:t>
              </a:r>
            </a:p>
            <a:p>
              <a:pPr marL="0" indent="0">
                <a:lnSpc>
                  <a:spcPct val="132000"/>
                </a:lnSpc>
                <a:buNone/>
              </a:pPr>
              <a:endParaRPr lang="de-DE" sz="1400" b="1" dirty="0">
                <a:solidFill>
                  <a:srgbClr val="494F81"/>
                </a:solidFill>
                <a:latin typeface="Ubuntu" panose="020B0504030602030204" pitchFamily="34" charset="0"/>
              </a:endParaRPr>
            </a:p>
            <a:p>
              <a:pPr marL="0" indent="0">
                <a:lnSpc>
                  <a:spcPct val="132000"/>
                </a:lnSpc>
                <a:buNone/>
              </a:pPr>
              <a:endParaRPr lang="de-DE" sz="1400" dirty="0">
                <a:latin typeface="Ubuntu" panose="020B0504030602030204" pitchFamily="34" charset="0"/>
              </a:endParaRPr>
            </a:p>
          </p:txBody>
        </p:sp>
        <p:sp>
          <p:nvSpPr>
            <p:cNvPr id="6" name="Freihandform 16">
              <a:extLst>
                <a:ext uri="{FF2B5EF4-FFF2-40B4-BE49-F238E27FC236}">
                  <a16:creationId xmlns:a16="http://schemas.microsoft.com/office/drawing/2014/main" id="{3D3437F7-5636-BC10-0D46-6B0D599137FE}"/>
                </a:ext>
              </a:extLst>
            </p:cNvPr>
            <p:cNvSpPr/>
            <p:nvPr/>
          </p:nvSpPr>
          <p:spPr bwMode="gray">
            <a:xfrm rot="540000">
              <a:off x="8728197" y="4219330"/>
              <a:ext cx="1959623" cy="1789981"/>
            </a:xfrm>
            <a:custGeom>
              <a:avLst/>
              <a:gdLst>
                <a:gd name="connsiteX0" fmla="*/ 1290600 w 2581200"/>
                <a:gd name="connsiteY0" fmla="*/ 0 h 2357750"/>
                <a:gd name="connsiteX1" fmla="*/ 2581200 w 2581200"/>
                <a:gd name="connsiteY1" fmla="*/ 1290600 h 2357750"/>
                <a:gd name="connsiteX2" fmla="*/ 2111542 w 2581200"/>
                <a:gd name="connsiteY2" fmla="*/ 2286490 h 2357750"/>
                <a:gd name="connsiteX3" fmla="*/ 2016247 w 2581200"/>
                <a:gd name="connsiteY3" fmla="*/ 2357750 h 2357750"/>
                <a:gd name="connsiteX4" fmla="*/ 564954 w 2581200"/>
                <a:gd name="connsiteY4" fmla="*/ 2357750 h 2357750"/>
                <a:gd name="connsiteX5" fmla="*/ 469659 w 2581200"/>
                <a:gd name="connsiteY5" fmla="*/ 2286490 h 2357750"/>
                <a:gd name="connsiteX6" fmla="*/ 0 w 2581200"/>
                <a:gd name="connsiteY6" fmla="*/ 1290600 h 2357750"/>
                <a:gd name="connsiteX7" fmla="*/ 1290600 w 2581200"/>
                <a:gd name="connsiteY7" fmla="*/ 0 h 235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1200" h="2357750">
                  <a:moveTo>
                    <a:pt x="1290600" y="0"/>
                  </a:moveTo>
                  <a:cubicBezTo>
                    <a:pt x="2003379" y="0"/>
                    <a:pt x="2581200" y="577821"/>
                    <a:pt x="2581200" y="1290600"/>
                  </a:cubicBezTo>
                  <a:cubicBezTo>
                    <a:pt x="2581200" y="1691538"/>
                    <a:pt x="2398374" y="2049775"/>
                    <a:pt x="2111542" y="2286490"/>
                  </a:cubicBezTo>
                  <a:lnTo>
                    <a:pt x="2016247" y="2357750"/>
                  </a:lnTo>
                  <a:lnTo>
                    <a:pt x="564954" y="2357750"/>
                  </a:lnTo>
                  <a:lnTo>
                    <a:pt x="469659" y="2286490"/>
                  </a:lnTo>
                  <a:cubicBezTo>
                    <a:pt x="182826" y="2049775"/>
                    <a:pt x="0" y="1691538"/>
                    <a:pt x="0" y="1290600"/>
                  </a:cubicBezTo>
                  <a:cubicBezTo>
                    <a:pt x="0" y="577821"/>
                    <a:pt x="577821" y="0"/>
                    <a:pt x="1290600" y="0"/>
                  </a:cubicBezTo>
                  <a:close/>
                </a:path>
              </a:pathLst>
            </a:custGeom>
            <a:solidFill>
              <a:schemeClr val="accent2"/>
            </a:solidFill>
            <a:ln w="9525">
              <a:noFill/>
            </a:ln>
            <a:effectLst/>
          </p:spPr>
          <p:txBody>
            <a:bodyPr vert="horz" wrap="square" lIns="72000" tIns="72000" rIns="72000" bIns="72000" numCol="1" rtlCol="0" anchor="ctr" anchorCtr="0" compatLnSpc="1">
              <a:prstTxWarp prst="textNoShape">
                <a:avLst/>
              </a:prstTxWarp>
              <a:noAutofit/>
            </a:bodyPr>
            <a:lstStyle/>
            <a:p>
              <a:pPr marL="0" indent="0" algn="ctr" defTabSz="762000">
                <a:lnSpc>
                  <a:spcPct val="150000"/>
                </a:lnSpc>
                <a:spcBef>
                  <a:spcPts val="0"/>
                </a:spcBef>
                <a:buClr>
                  <a:schemeClr val="bg1"/>
                </a:buClr>
                <a:buSzPts val="1600"/>
                <a:buNone/>
              </a:pPr>
              <a:r>
                <a:rPr lang="de-DE" sz="1400" b="1" dirty="0">
                  <a:solidFill>
                    <a:schemeClr val="bg1"/>
                  </a:solidFill>
                  <a:latin typeface="Ubuntu" panose="020B0504030602030204" pitchFamily="34" charset="0"/>
                </a:rPr>
                <a:t>Wirklich „nur“ </a:t>
              </a:r>
              <a:br>
                <a:rPr lang="de-DE" sz="1400" b="1" dirty="0">
                  <a:solidFill>
                    <a:schemeClr val="bg1"/>
                  </a:solidFill>
                  <a:latin typeface="Ubuntu" panose="020B0504030602030204" pitchFamily="34" charset="0"/>
                </a:rPr>
              </a:br>
              <a:r>
                <a:rPr lang="de-DE" sz="1400" b="1" dirty="0">
                  <a:solidFill>
                    <a:schemeClr val="bg1"/>
                  </a:solidFill>
                  <a:latin typeface="Ubuntu" panose="020B0504030602030204" pitchFamily="34" charset="0"/>
                </a:rPr>
                <a:t>14,5 Mrd. </a:t>
              </a:r>
              <a:r>
                <a:rPr lang="de-DE" sz="1400" b="1" i="0" dirty="0">
                  <a:solidFill>
                    <a:schemeClr val="bg1"/>
                  </a:solidFill>
                  <a:effectLst/>
                  <a:latin typeface="Ubuntu" panose="020B0504030602030204" pitchFamily="34" charset="0"/>
                </a:rPr>
                <a:t>€</a:t>
              </a:r>
              <a:r>
                <a:rPr lang="de-DE" sz="1400" b="1" dirty="0">
                  <a:solidFill>
                    <a:schemeClr val="bg1"/>
                  </a:solidFill>
                  <a:latin typeface="Ubuntu" panose="020B0504030602030204" pitchFamily="34" charset="0"/>
                </a:rPr>
                <a:t>?</a:t>
              </a:r>
            </a:p>
          </p:txBody>
        </p:sp>
        <p:sp>
          <p:nvSpPr>
            <p:cNvPr id="8" name="Freihandform 17">
              <a:extLst>
                <a:ext uri="{FF2B5EF4-FFF2-40B4-BE49-F238E27FC236}">
                  <a16:creationId xmlns:a16="http://schemas.microsoft.com/office/drawing/2014/main" id="{8EEA8526-68D7-7CF9-ED5D-7A6445CF571D}"/>
                </a:ext>
              </a:extLst>
            </p:cNvPr>
            <p:cNvSpPr/>
            <p:nvPr/>
          </p:nvSpPr>
          <p:spPr bwMode="gray">
            <a:xfrm rot="540000">
              <a:off x="9028647" y="5829690"/>
              <a:ext cx="1105247" cy="169648"/>
            </a:xfrm>
            <a:custGeom>
              <a:avLst/>
              <a:gdLst>
                <a:gd name="connsiteX0" fmla="*/ 727911 w 1455823"/>
                <a:gd name="connsiteY0" fmla="*/ 0 h 223459"/>
                <a:gd name="connsiteX1" fmla="*/ 1236379 w 1455823"/>
                <a:gd name="connsiteY1" fmla="*/ 102655 h 223459"/>
                <a:gd name="connsiteX2" fmla="*/ 1455823 w 1455823"/>
                <a:gd name="connsiteY2" fmla="*/ 221766 h 223459"/>
                <a:gd name="connsiteX3" fmla="*/ 1453558 w 1455823"/>
                <a:gd name="connsiteY3" fmla="*/ 223459 h 223459"/>
                <a:gd name="connsiteX4" fmla="*/ 2265 w 1455823"/>
                <a:gd name="connsiteY4" fmla="*/ 223459 h 223459"/>
                <a:gd name="connsiteX5" fmla="*/ 0 w 1455823"/>
                <a:gd name="connsiteY5" fmla="*/ 221765 h 223459"/>
                <a:gd name="connsiteX6" fmla="*/ 219444 w 1455823"/>
                <a:gd name="connsiteY6" fmla="*/ 102655 h 223459"/>
                <a:gd name="connsiteX7" fmla="*/ 727911 w 1455823"/>
                <a:gd name="connsiteY7" fmla="*/ 0 h 2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5823" h="223459">
                  <a:moveTo>
                    <a:pt x="727911" y="0"/>
                  </a:moveTo>
                  <a:cubicBezTo>
                    <a:pt x="908272" y="0"/>
                    <a:pt x="1080096" y="36553"/>
                    <a:pt x="1236379" y="102655"/>
                  </a:cubicBezTo>
                  <a:lnTo>
                    <a:pt x="1455823" y="221766"/>
                  </a:lnTo>
                  <a:lnTo>
                    <a:pt x="1453558" y="223459"/>
                  </a:lnTo>
                  <a:lnTo>
                    <a:pt x="2265" y="223459"/>
                  </a:lnTo>
                  <a:lnTo>
                    <a:pt x="0" y="221765"/>
                  </a:lnTo>
                  <a:lnTo>
                    <a:pt x="219444" y="102655"/>
                  </a:lnTo>
                  <a:cubicBezTo>
                    <a:pt x="375726" y="36553"/>
                    <a:pt x="547550" y="0"/>
                    <a:pt x="727911" y="0"/>
                  </a:cubicBezTo>
                  <a:close/>
                </a:path>
              </a:pathLst>
            </a:custGeom>
            <a:solidFill>
              <a:schemeClr val="accent4"/>
            </a:solidFill>
            <a:ln w="9525">
              <a:noFill/>
            </a:ln>
            <a:effectLst/>
          </p:spPr>
          <p:txBody>
            <a:bodyPr vert="horz" wrap="square" lIns="72000" tIns="0" rIns="72000" bIns="0" numCol="1" rtlCol="0" anchor="ctr" anchorCtr="0" compatLnSpc="1">
              <a:prstTxWarp prst="textNoShape">
                <a:avLst/>
              </a:prstTxWarp>
              <a:noAutofit/>
            </a:bodyPr>
            <a:lstStyle/>
            <a:p>
              <a:pPr marL="180000" marR="0" indent="-180000" algn="ctr" defTabSz="762000" eaLnBrk="1" latinLnBrk="0" hangingPunct="1">
                <a:lnSpc>
                  <a:spcPct val="100000"/>
                </a:lnSpc>
                <a:spcBef>
                  <a:spcPts val="1200"/>
                </a:spcBef>
                <a:buClr>
                  <a:schemeClr val="tx2"/>
                </a:buClr>
                <a:buSzPts val="1600"/>
                <a:buFont typeface="Wingdings" pitchFamily="2" charset="2"/>
                <a:buChar char="§"/>
                <a:tabLst/>
              </a:pPr>
              <a:endParaRPr lang="de-DE" err="1">
                <a:solidFill>
                  <a:schemeClr val="tx1"/>
                </a:solidFill>
                <a:latin typeface="+mn-lt"/>
              </a:endParaRPr>
            </a:p>
          </p:txBody>
        </p:sp>
      </p:grpSp>
      <p:grpSp>
        <p:nvGrpSpPr>
          <p:cNvPr id="17" name="Gruppieren 16">
            <a:extLst>
              <a:ext uri="{FF2B5EF4-FFF2-40B4-BE49-F238E27FC236}">
                <a16:creationId xmlns:a16="http://schemas.microsoft.com/office/drawing/2014/main" id="{81BB47C8-1FF2-E1C3-E0C7-E04CB7C3B02E}"/>
              </a:ext>
            </a:extLst>
          </p:cNvPr>
          <p:cNvGrpSpPr/>
          <p:nvPr/>
        </p:nvGrpSpPr>
        <p:grpSpPr>
          <a:xfrm>
            <a:off x="5879850" y="1452563"/>
            <a:ext cx="432300" cy="4130969"/>
            <a:chOff x="5879850" y="1452563"/>
            <a:chExt cx="432300" cy="4130969"/>
          </a:xfrm>
        </p:grpSpPr>
        <p:cxnSp>
          <p:nvCxnSpPr>
            <p:cNvPr id="13" name="Gerade Verbindung 12">
              <a:extLst>
                <a:ext uri="{FF2B5EF4-FFF2-40B4-BE49-F238E27FC236}">
                  <a16:creationId xmlns:a16="http://schemas.microsoft.com/office/drawing/2014/main" id="{778DCBBD-B05D-4569-6BB5-531FB08A2BAC}"/>
                </a:ext>
              </a:extLst>
            </p:cNvPr>
            <p:cNvCxnSpPr>
              <a:cxnSpLocks/>
            </p:cNvCxnSpPr>
            <p:nvPr/>
          </p:nvCxnSpPr>
          <p:spPr>
            <a:xfrm>
              <a:off x="6096000" y="1452563"/>
              <a:ext cx="0" cy="4130969"/>
            </a:xfrm>
            <a:prstGeom prst="line">
              <a:avLst/>
            </a:prstGeom>
            <a:ln w="19050">
              <a:solidFill>
                <a:schemeClr val="accent1">
                  <a:alpha val="51000"/>
                </a:schemeClr>
              </a:solidFill>
            </a:ln>
          </p:spPr>
          <p:style>
            <a:lnRef idx="1">
              <a:schemeClr val="accent1"/>
            </a:lnRef>
            <a:fillRef idx="0">
              <a:schemeClr val="accent1"/>
            </a:fillRef>
            <a:effectRef idx="0">
              <a:schemeClr val="accent1"/>
            </a:effectRef>
            <a:fontRef idx="minor">
              <a:schemeClr val="tx1"/>
            </a:fontRef>
          </p:style>
        </p:cxnSp>
        <p:sp>
          <p:nvSpPr>
            <p:cNvPr id="15" name="Textfeld 14">
              <a:extLst>
                <a:ext uri="{FF2B5EF4-FFF2-40B4-BE49-F238E27FC236}">
                  <a16:creationId xmlns:a16="http://schemas.microsoft.com/office/drawing/2014/main" id="{938EE56C-E629-4233-E142-79172DFC1B69}"/>
                </a:ext>
              </a:extLst>
            </p:cNvPr>
            <p:cNvSpPr txBox="1"/>
            <p:nvPr/>
          </p:nvSpPr>
          <p:spPr>
            <a:xfrm>
              <a:off x="5879850" y="3284581"/>
              <a:ext cx="432300" cy="453222"/>
            </a:xfrm>
            <a:prstGeom prst="rect">
              <a:avLst/>
            </a:prstGeom>
            <a:solidFill>
              <a:schemeClr val="bg1"/>
            </a:solidFill>
          </p:spPr>
          <p:txBody>
            <a:bodyPr wrap="none" lIns="0" tIns="0" rIns="0" bIns="0" rtlCol="0" anchor="ctr">
              <a:noAutofit/>
            </a:bodyPr>
            <a:lstStyle/>
            <a:p>
              <a:pPr marL="0" indent="0" algn="ctr">
                <a:buNone/>
              </a:pPr>
              <a:r>
                <a:rPr lang="de-DE" dirty="0">
                  <a:solidFill>
                    <a:srgbClr val="024589"/>
                  </a:solidFill>
                </a:rPr>
                <a:t>vs.</a:t>
              </a:r>
            </a:p>
          </p:txBody>
        </p:sp>
      </p:grpSp>
      <p:sp>
        <p:nvSpPr>
          <p:cNvPr id="16" name="Titel 1">
            <a:extLst>
              <a:ext uri="{FF2B5EF4-FFF2-40B4-BE49-F238E27FC236}">
                <a16:creationId xmlns:a16="http://schemas.microsoft.com/office/drawing/2014/main" id="{52796763-E1B5-46AC-9B07-114F43FE2D33}"/>
              </a:ext>
            </a:extLst>
          </p:cNvPr>
          <p:cNvSpPr txBox="1">
            <a:spLocks/>
          </p:cNvSpPr>
          <p:nvPr/>
        </p:nvSpPr>
        <p:spPr>
          <a:xfrm>
            <a:off x="268898" y="486531"/>
            <a:ext cx="12034345" cy="1086001"/>
          </a:xfrm>
        </p:spPr>
        <p:txBody>
          <a:bodyPr>
            <a:noAutofit/>
          </a:bodyPr>
          <a:lst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a:lstStyle>
          <a:p>
            <a:r>
              <a:rPr lang="de-DE" sz="2800" dirty="0"/>
              <a:t>Steuerzuschüsse</a:t>
            </a:r>
          </a:p>
        </p:txBody>
      </p:sp>
    </p:spTree>
    <p:extLst>
      <p:ext uri="{BB962C8B-B14F-4D97-AF65-F5344CB8AC3E}">
        <p14:creationId xmlns:p14="http://schemas.microsoft.com/office/powerpoint/2010/main" val="35220194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951AE7-0360-46FF-BECD-0B07FCBEB380}"/>
              </a:ext>
            </a:extLst>
          </p:cNvPr>
          <p:cNvSpPr>
            <a:spLocks noGrp="1"/>
          </p:cNvSpPr>
          <p:nvPr>
            <p:ph type="title"/>
          </p:nvPr>
        </p:nvSpPr>
        <p:spPr/>
        <p:txBody>
          <a:bodyPr/>
          <a:lstStyle/>
          <a:p>
            <a:r>
              <a:rPr lang="de-DE" dirty="0"/>
              <a:t> </a:t>
            </a:r>
          </a:p>
        </p:txBody>
      </p:sp>
      <p:sp>
        <p:nvSpPr>
          <p:cNvPr id="3" name="Foliennummernplatzhalter 2">
            <a:extLst>
              <a:ext uri="{FF2B5EF4-FFF2-40B4-BE49-F238E27FC236}">
                <a16:creationId xmlns:a16="http://schemas.microsoft.com/office/drawing/2014/main" id="{E4D6B68D-8911-4007-974F-7317047C8409}"/>
              </a:ext>
            </a:extLst>
          </p:cNvPr>
          <p:cNvSpPr>
            <a:spLocks noGrp="1"/>
          </p:cNvSpPr>
          <p:nvPr>
            <p:ph type="sldNum" sz="quarter" idx="11"/>
          </p:nvPr>
        </p:nvSpPr>
        <p:spPr/>
        <p:txBody>
          <a:bodyPr/>
          <a:lstStyle/>
          <a:p>
            <a:pPr>
              <a:defRPr/>
            </a:pPr>
            <a:r>
              <a:rPr lang="de-DE">
                <a:solidFill>
                  <a:srgbClr val="808080"/>
                </a:solidFill>
              </a:rPr>
              <a:t>Seite </a:t>
            </a:r>
            <a:fld id="{A8A01C20-2DF3-4E50-B3E1-6E5A6200448E}" type="slidenum">
              <a:rPr lang="de-DE" smtClean="0">
                <a:solidFill>
                  <a:srgbClr val="808080"/>
                </a:solidFill>
              </a:rPr>
              <a:pPr>
                <a:defRPr/>
              </a:pPr>
              <a:t>13</a:t>
            </a:fld>
            <a:endParaRPr lang="de-DE">
              <a:solidFill>
                <a:srgbClr val="808080"/>
              </a:solidFill>
            </a:endParaRPr>
          </a:p>
        </p:txBody>
      </p:sp>
      <p:pic>
        <p:nvPicPr>
          <p:cNvPr id="4" name="Grafik 3">
            <a:extLst>
              <a:ext uri="{FF2B5EF4-FFF2-40B4-BE49-F238E27FC236}">
                <a16:creationId xmlns:a16="http://schemas.microsoft.com/office/drawing/2014/main" id="{429477E3-3538-42C5-93D1-B76844D40AD9}"/>
              </a:ext>
            </a:extLst>
          </p:cNvPr>
          <p:cNvPicPr>
            <a:picLocks noChangeAspect="1"/>
          </p:cNvPicPr>
          <p:nvPr/>
        </p:nvPicPr>
        <p:blipFill>
          <a:blip r:embed="rId2"/>
          <a:stretch>
            <a:fillRect/>
          </a:stretch>
        </p:blipFill>
        <p:spPr>
          <a:xfrm>
            <a:off x="114300" y="1494549"/>
            <a:ext cx="11963400" cy="5038725"/>
          </a:xfrm>
          <a:prstGeom prst="rect">
            <a:avLst/>
          </a:prstGeom>
        </p:spPr>
      </p:pic>
      <p:sp>
        <p:nvSpPr>
          <p:cNvPr id="6" name="Textfeld 5">
            <a:extLst>
              <a:ext uri="{FF2B5EF4-FFF2-40B4-BE49-F238E27FC236}">
                <a16:creationId xmlns:a16="http://schemas.microsoft.com/office/drawing/2014/main" id="{E8717EDC-2D08-46EC-8068-AC3B3BC282E8}"/>
              </a:ext>
            </a:extLst>
          </p:cNvPr>
          <p:cNvSpPr txBox="1"/>
          <p:nvPr/>
        </p:nvSpPr>
        <p:spPr>
          <a:xfrm>
            <a:off x="114300" y="468477"/>
            <a:ext cx="7821385" cy="523220"/>
          </a:xfrm>
          <a:prstGeom prst="rect">
            <a:avLst/>
          </a:prstGeom>
          <a:noFill/>
        </p:spPr>
        <p:txBody>
          <a:bodyPr wrap="square">
            <a:spAutoFit/>
          </a:bodyPr>
          <a:lstStyle/>
          <a:p>
            <a:r>
              <a:rPr lang="de-DE" sz="2800" dirty="0">
                <a:solidFill>
                  <a:schemeClr val="accent3"/>
                </a:solidFill>
              </a:rPr>
              <a:t> </a:t>
            </a:r>
            <a:r>
              <a:rPr lang="de-DE" sz="2800" b="1" dirty="0"/>
              <a:t>Entwicklung der Steuerzuschüsse GKV</a:t>
            </a:r>
          </a:p>
        </p:txBody>
      </p:sp>
    </p:spTree>
    <p:extLst>
      <p:ext uri="{BB962C8B-B14F-4D97-AF65-F5344CB8AC3E}">
        <p14:creationId xmlns:p14="http://schemas.microsoft.com/office/powerpoint/2010/main" val="608322799"/>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E39929-C9B5-4E62-A4EF-C868BC7CB952}"/>
              </a:ext>
            </a:extLst>
          </p:cNvPr>
          <p:cNvSpPr>
            <a:spLocks noGrp="1"/>
          </p:cNvSpPr>
          <p:nvPr>
            <p:ph type="title"/>
          </p:nvPr>
        </p:nvSpPr>
        <p:spPr/>
        <p:txBody>
          <a:bodyPr/>
          <a:lstStyle/>
          <a:p>
            <a:endParaRPr lang="de-DE" dirty="0"/>
          </a:p>
        </p:txBody>
      </p:sp>
      <p:sp>
        <p:nvSpPr>
          <p:cNvPr id="3" name="Foliennummernplatzhalter 2">
            <a:extLst>
              <a:ext uri="{FF2B5EF4-FFF2-40B4-BE49-F238E27FC236}">
                <a16:creationId xmlns:a16="http://schemas.microsoft.com/office/drawing/2014/main" id="{7C978F44-CF63-4875-81AD-6BE7F9F207BA}"/>
              </a:ext>
            </a:extLst>
          </p:cNvPr>
          <p:cNvSpPr>
            <a:spLocks noGrp="1"/>
          </p:cNvSpPr>
          <p:nvPr>
            <p:ph type="sldNum" sz="quarter" idx="11"/>
          </p:nvPr>
        </p:nvSpPr>
        <p:spPr/>
        <p:txBody>
          <a:bodyPr/>
          <a:lstStyle/>
          <a:p>
            <a:pPr>
              <a:defRPr/>
            </a:pPr>
            <a:r>
              <a:rPr lang="de-DE" dirty="0">
                <a:solidFill>
                  <a:srgbClr val="808080"/>
                </a:solidFill>
              </a:rPr>
              <a:t> </a:t>
            </a:r>
          </a:p>
        </p:txBody>
      </p:sp>
      <p:pic>
        <p:nvPicPr>
          <p:cNvPr id="5" name="Grafik 4">
            <a:extLst>
              <a:ext uri="{FF2B5EF4-FFF2-40B4-BE49-F238E27FC236}">
                <a16:creationId xmlns:a16="http://schemas.microsoft.com/office/drawing/2014/main" id="{B76380CF-F908-4550-B786-606A7315CBB3}"/>
              </a:ext>
            </a:extLst>
          </p:cNvPr>
          <p:cNvPicPr>
            <a:picLocks noChangeAspect="1"/>
          </p:cNvPicPr>
          <p:nvPr/>
        </p:nvPicPr>
        <p:blipFill>
          <a:blip r:embed="rId2"/>
          <a:stretch>
            <a:fillRect/>
          </a:stretch>
        </p:blipFill>
        <p:spPr>
          <a:xfrm>
            <a:off x="0" y="1247862"/>
            <a:ext cx="12192000" cy="4362275"/>
          </a:xfrm>
          <a:prstGeom prst="rect">
            <a:avLst/>
          </a:prstGeom>
        </p:spPr>
      </p:pic>
      <p:sp>
        <p:nvSpPr>
          <p:cNvPr id="6" name="Titel 1">
            <a:extLst>
              <a:ext uri="{FF2B5EF4-FFF2-40B4-BE49-F238E27FC236}">
                <a16:creationId xmlns:a16="http://schemas.microsoft.com/office/drawing/2014/main" id="{8FEDAF06-C21F-4056-A143-239373E7FAB7}"/>
              </a:ext>
            </a:extLst>
          </p:cNvPr>
          <p:cNvSpPr txBox="1">
            <a:spLocks/>
          </p:cNvSpPr>
          <p:nvPr/>
        </p:nvSpPr>
        <p:spPr>
          <a:xfrm>
            <a:off x="268898" y="486531"/>
            <a:ext cx="12034345" cy="1086001"/>
          </a:xfrm>
        </p:spPr>
        <p:txBody>
          <a:bodyPr>
            <a:noAutofit/>
          </a:bodyPr>
          <a:lst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a:lstStyle>
          <a:p>
            <a:r>
              <a:rPr lang="de-DE" sz="2800" dirty="0"/>
              <a:t>Sozialgesetzbuch vs. Bürgerliches Gesetzbuch</a:t>
            </a:r>
          </a:p>
        </p:txBody>
      </p:sp>
      <p:pic>
        <p:nvPicPr>
          <p:cNvPr id="7" name="Grafik 6">
            <a:extLst>
              <a:ext uri="{FF2B5EF4-FFF2-40B4-BE49-F238E27FC236}">
                <a16:creationId xmlns:a16="http://schemas.microsoft.com/office/drawing/2014/main" id="{02349169-2574-466E-8557-19AE1FDBE4B7}"/>
              </a:ext>
            </a:extLst>
          </p:cNvPr>
          <p:cNvPicPr>
            <a:picLocks noChangeAspect="1"/>
          </p:cNvPicPr>
          <p:nvPr/>
        </p:nvPicPr>
        <p:blipFill>
          <a:blip r:embed="rId3"/>
          <a:stretch>
            <a:fillRect/>
          </a:stretch>
        </p:blipFill>
        <p:spPr>
          <a:xfrm>
            <a:off x="2069390" y="4134269"/>
            <a:ext cx="1065615" cy="2072893"/>
          </a:xfrm>
          <a:prstGeom prst="rect">
            <a:avLst/>
          </a:prstGeom>
        </p:spPr>
      </p:pic>
      <p:pic>
        <p:nvPicPr>
          <p:cNvPr id="9" name="Grafik 8">
            <a:extLst>
              <a:ext uri="{FF2B5EF4-FFF2-40B4-BE49-F238E27FC236}">
                <a16:creationId xmlns:a16="http://schemas.microsoft.com/office/drawing/2014/main" id="{C218F847-9309-43EA-A740-1130B853E17E}"/>
              </a:ext>
            </a:extLst>
          </p:cNvPr>
          <p:cNvPicPr>
            <a:picLocks noChangeAspect="1"/>
          </p:cNvPicPr>
          <p:nvPr/>
        </p:nvPicPr>
        <p:blipFill>
          <a:blip r:embed="rId4"/>
          <a:stretch>
            <a:fillRect/>
          </a:stretch>
        </p:blipFill>
        <p:spPr>
          <a:xfrm>
            <a:off x="7729820" y="4134269"/>
            <a:ext cx="1866002" cy="2073335"/>
          </a:xfrm>
          <a:prstGeom prst="rect">
            <a:avLst/>
          </a:prstGeom>
        </p:spPr>
      </p:pic>
    </p:spTree>
    <p:extLst>
      <p:ext uri="{BB962C8B-B14F-4D97-AF65-F5344CB8AC3E}">
        <p14:creationId xmlns:p14="http://schemas.microsoft.com/office/powerpoint/2010/main" val="700728745"/>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714C023-3553-4D06-B11B-8E7503A38873}"/>
              </a:ext>
            </a:extLst>
          </p:cNvPr>
          <p:cNvSpPr>
            <a:spLocks noGrp="1"/>
          </p:cNvSpPr>
          <p:nvPr>
            <p:ph type="sldNum" sz="quarter" idx="4"/>
          </p:nvPr>
        </p:nvSpPr>
        <p:spPr/>
        <p:txBody>
          <a:bodyPr/>
          <a:lstStyle/>
          <a:p>
            <a:fld id="{0DB11324-E0A8-4199-978D-02885A0D0942}" type="slidenum">
              <a:rPr lang="de-DE" smtClean="0"/>
              <a:t>15</a:t>
            </a:fld>
            <a:endParaRPr lang="de-DE"/>
          </a:p>
        </p:txBody>
      </p:sp>
      <p:sp>
        <p:nvSpPr>
          <p:cNvPr id="3" name="Textplatzhalter 2">
            <a:extLst>
              <a:ext uri="{FF2B5EF4-FFF2-40B4-BE49-F238E27FC236}">
                <a16:creationId xmlns:a16="http://schemas.microsoft.com/office/drawing/2014/main" id="{FC2AD349-623F-4B17-8360-265046A23F73}"/>
              </a:ext>
            </a:extLst>
          </p:cNvPr>
          <p:cNvSpPr>
            <a:spLocks noGrp="1"/>
          </p:cNvSpPr>
          <p:nvPr>
            <p:ph type="body" sz="half" idx="2"/>
          </p:nvPr>
        </p:nvSpPr>
        <p:spPr/>
        <p:txBody>
          <a:bodyPr/>
          <a:lstStyle/>
          <a:p>
            <a:endParaRPr lang="de-DE" dirty="0"/>
          </a:p>
        </p:txBody>
      </p:sp>
      <p:sp>
        <p:nvSpPr>
          <p:cNvPr id="4" name="Titel 3">
            <a:extLst>
              <a:ext uri="{FF2B5EF4-FFF2-40B4-BE49-F238E27FC236}">
                <a16:creationId xmlns:a16="http://schemas.microsoft.com/office/drawing/2014/main" id="{DFD297CA-0CD1-4FDF-8C76-C7BF293FE285}"/>
              </a:ext>
            </a:extLst>
          </p:cNvPr>
          <p:cNvSpPr>
            <a:spLocks noGrp="1"/>
          </p:cNvSpPr>
          <p:nvPr>
            <p:ph type="title"/>
          </p:nvPr>
        </p:nvSpPr>
        <p:spPr/>
        <p:txBody>
          <a:bodyPr/>
          <a:lstStyle/>
          <a:p>
            <a:r>
              <a:rPr lang="de-DE" b="1" dirty="0"/>
              <a:t>Welche Auswirkungen hat das Wirtschaftlichkeitsangebot auf die Leistungen?</a:t>
            </a:r>
            <a:endParaRPr lang="de-DE" dirty="0"/>
          </a:p>
        </p:txBody>
      </p:sp>
      <p:graphicFrame>
        <p:nvGraphicFramePr>
          <p:cNvPr id="6" name="Tabelle 6">
            <a:extLst>
              <a:ext uri="{FF2B5EF4-FFF2-40B4-BE49-F238E27FC236}">
                <a16:creationId xmlns:a16="http://schemas.microsoft.com/office/drawing/2014/main" id="{4F2B5322-DC61-4B86-9BC4-ED8B3C84DB3E}"/>
              </a:ext>
            </a:extLst>
          </p:cNvPr>
          <p:cNvGraphicFramePr>
            <a:graphicFrameLocks noGrp="1"/>
          </p:cNvGraphicFramePr>
          <p:nvPr>
            <p:extLst>
              <p:ext uri="{D42A27DB-BD31-4B8C-83A1-F6EECF244321}">
                <p14:modId xmlns:p14="http://schemas.microsoft.com/office/powerpoint/2010/main" val="1635829975"/>
              </p:ext>
            </p:extLst>
          </p:nvPr>
        </p:nvGraphicFramePr>
        <p:xfrm>
          <a:off x="364220" y="1801057"/>
          <a:ext cx="10834492" cy="4809912"/>
        </p:xfrm>
        <a:graphic>
          <a:graphicData uri="http://schemas.openxmlformats.org/drawingml/2006/table">
            <a:tbl>
              <a:tblPr firstRow="1" bandRow="1">
                <a:tableStyleId>{5C22544A-7EE6-4342-B048-85BDC9FD1C3A}</a:tableStyleId>
              </a:tblPr>
              <a:tblGrid>
                <a:gridCol w="4433691">
                  <a:extLst>
                    <a:ext uri="{9D8B030D-6E8A-4147-A177-3AD203B41FA5}">
                      <a16:colId xmlns:a16="http://schemas.microsoft.com/office/drawing/2014/main" val="3246544490"/>
                    </a:ext>
                  </a:extLst>
                </a:gridCol>
                <a:gridCol w="2216075">
                  <a:extLst>
                    <a:ext uri="{9D8B030D-6E8A-4147-A177-3AD203B41FA5}">
                      <a16:colId xmlns:a16="http://schemas.microsoft.com/office/drawing/2014/main" val="1758292303"/>
                    </a:ext>
                  </a:extLst>
                </a:gridCol>
                <a:gridCol w="4184726">
                  <a:extLst>
                    <a:ext uri="{9D8B030D-6E8A-4147-A177-3AD203B41FA5}">
                      <a16:colId xmlns:a16="http://schemas.microsoft.com/office/drawing/2014/main" val="464904877"/>
                    </a:ext>
                  </a:extLst>
                </a:gridCol>
              </a:tblGrid>
              <a:tr h="387465">
                <a:tc>
                  <a:txBody>
                    <a:bodyPr/>
                    <a:lstStyle/>
                    <a:p>
                      <a:pPr algn="ctr"/>
                      <a:r>
                        <a:rPr lang="de-DE" dirty="0"/>
                        <a:t>GKV</a:t>
                      </a:r>
                    </a:p>
                  </a:txBody>
                  <a:tcPr>
                    <a:solidFill>
                      <a:srgbClr val="92D050"/>
                    </a:solidFill>
                  </a:tcPr>
                </a:tc>
                <a:tc>
                  <a:txBody>
                    <a:bodyPr/>
                    <a:lstStyle/>
                    <a:p>
                      <a:endParaRPr lang="de-DE" dirty="0"/>
                    </a:p>
                  </a:txBody>
                  <a:tcPr>
                    <a:solidFill>
                      <a:schemeClr val="bg1"/>
                    </a:solidFill>
                  </a:tcPr>
                </a:tc>
                <a:tc>
                  <a:txBody>
                    <a:bodyPr/>
                    <a:lstStyle/>
                    <a:p>
                      <a:pPr algn="ctr"/>
                      <a:r>
                        <a:rPr lang="de-DE" dirty="0"/>
                        <a:t>PKV</a:t>
                      </a:r>
                    </a:p>
                  </a:txBody>
                  <a:tcPr>
                    <a:solidFill>
                      <a:srgbClr val="92D050"/>
                    </a:solidFill>
                  </a:tcPr>
                </a:tc>
                <a:extLst>
                  <a:ext uri="{0D108BD9-81ED-4DB2-BD59-A6C34878D82A}">
                    <a16:rowId xmlns:a16="http://schemas.microsoft.com/office/drawing/2014/main" val="3388889879"/>
                  </a:ext>
                </a:extLst>
              </a:tr>
              <a:tr h="987241">
                <a:tc>
                  <a:txBody>
                    <a:bodyPr/>
                    <a:lstStyle/>
                    <a:p>
                      <a:pPr marL="285750" indent="-285750">
                        <a:buFont typeface="Arial" panose="020B0604020202020204" pitchFamily="34" charset="0"/>
                        <a:buChar char="•"/>
                      </a:pPr>
                      <a:r>
                        <a:rPr lang="de-DE" sz="1400" dirty="0"/>
                        <a:t>Versorgung durch Kassenärzte</a:t>
                      </a:r>
                    </a:p>
                    <a:p>
                      <a:pPr marL="285750" indent="-285750">
                        <a:buFont typeface="Arial" panose="020B0604020202020204" pitchFamily="34" charset="0"/>
                        <a:buChar char="•"/>
                      </a:pPr>
                      <a:r>
                        <a:rPr lang="de-DE" sz="1400" dirty="0"/>
                        <a:t>Überweisungspflicht zum Facharzt</a:t>
                      </a:r>
                    </a:p>
                    <a:p>
                      <a:pPr marL="285750" indent="-285750">
                        <a:buFont typeface="Arial" panose="020B0604020202020204" pitchFamily="34" charset="0"/>
                        <a:buChar char="•"/>
                      </a:pPr>
                      <a:endParaRPr lang="de-DE" sz="1400" dirty="0"/>
                    </a:p>
                    <a:p>
                      <a:pPr marL="285750" indent="-285750">
                        <a:buFont typeface="Arial" panose="020B0604020202020204" pitchFamily="34" charset="0"/>
                        <a:buChar char="•"/>
                      </a:pPr>
                      <a:endParaRPr lang="de-DE" sz="1400" dirty="0"/>
                    </a:p>
                  </a:txBody>
                  <a:tcPr>
                    <a:solidFill>
                      <a:srgbClr val="DEF7A7"/>
                    </a:solidFill>
                  </a:tcPr>
                </a:tc>
                <a:tc>
                  <a:txBody>
                    <a:bodyPr/>
                    <a:lstStyle/>
                    <a:p>
                      <a:pPr algn="ctr"/>
                      <a:r>
                        <a:rPr lang="de-DE" b="1" dirty="0"/>
                        <a:t>Arztwahl</a:t>
                      </a:r>
                    </a:p>
                  </a:txBody>
                  <a:tcPr>
                    <a:solidFill>
                      <a:schemeClr val="bg2">
                        <a:lumMod val="90000"/>
                      </a:schemeClr>
                    </a:solidFill>
                  </a:tcPr>
                </a:tc>
                <a:tc>
                  <a:txBody>
                    <a:bodyPr/>
                    <a:lstStyle/>
                    <a:p>
                      <a:pPr marL="285750" indent="-285750">
                        <a:buFont typeface="Arial" panose="020B0604020202020204" pitchFamily="34" charset="0"/>
                        <a:buChar char="•"/>
                      </a:pPr>
                      <a:r>
                        <a:rPr lang="de-DE" sz="1400" dirty="0"/>
                        <a:t>Freie Wahl unter allen ambulant tätigen Ärzten</a:t>
                      </a:r>
                    </a:p>
                    <a:p>
                      <a:pPr marL="285750" indent="-285750">
                        <a:buFont typeface="Arial" panose="020B0604020202020204" pitchFamily="34" charset="0"/>
                        <a:buChar char="•"/>
                      </a:pPr>
                      <a:r>
                        <a:rPr lang="de-DE" sz="1400" dirty="0"/>
                        <a:t>Schnelle Terminvergabe, kurze Wartezeiten</a:t>
                      </a:r>
                    </a:p>
                  </a:txBody>
                  <a:tcPr>
                    <a:solidFill>
                      <a:srgbClr val="DEF7A7"/>
                    </a:solidFill>
                  </a:tcPr>
                </a:tc>
                <a:extLst>
                  <a:ext uri="{0D108BD9-81ED-4DB2-BD59-A6C34878D82A}">
                    <a16:rowId xmlns:a16="http://schemas.microsoft.com/office/drawing/2014/main" val="2411577792"/>
                  </a:ext>
                </a:extLst>
              </a:tr>
              <a:tr h="2101867">
                <a:tc>
                  <a:txBody>
                    <a:bodyPr/>
                    <a:lstStyle/>
                    <a:p>
                      <a:pPr marL="285750" indent="-285750">
                        <a:buFont typeface="Arial" panose="020B0604020202020204" pitchFamily="34" charset="0"/>
                        <a:buChar char="•"/>
                      </a:pPr>
                      <a:endParaRPr lang="de-DE" sz="1400" dirty="0"/>
                    </a:p>
                    <a:p>
                      <a:pPr marL="285750" indent="-285750">
                        <a:buFont typeface="Arial" panose="020B0604020202020204" pitchFamily="34" charset="0"/>
                        <a:buChar char="•"/>
                      </a:pPr>
                      <a:r>
                        <a:rPr lang="de-DE" sz="1400" dirty="0"/>
                        <a:t>Nur rezeptpflichtige Arzneimittel, nicht rezeptpflichtige nur in Ausnahmefällen</a:t>
                      </a:r>
                    </a:p>
                    <a:p>
                      <a:pPr marL="285750" indent="-285750">
                        <a:buFont typeface="Arial" panose="020B0604020202020204" pitchFamily="34" charset="0"/>
                        <a:buChar char="•"/>
                      </a:pPr>
                      <a:r>
                        <a:rPr lang="de-DE" sz="1400" dirty="0"/>
                        <a:t>Keine Leistung bei Geringfügigen Gesundheitsstörungen</a:t>
                      </a:r>
                    </a:p>
                    <a:p>
                      <a:pPr marL="285750" indent="-285750">
                        <a:buFont typeface="Arial" panose="020B0604020202020204" pitchFamily="34" charset="0"/>
                        <a:buChar char="•"/>
                      </a:pPr>
                      <a:r>
                        <a:rPr lang="de-DE" sz="1400" dirty="0"/>
                        <a:t>Rabattverträge legen erstattungsfähige Medikamente fest</a:t>
                      </a:r>
                    </a:p>
                    <a:p>
                      <a:pPr marL="285750" indent="-285750">
                        <a:buFont typeface="Arial" panose="020B0604020202020204" pitchFamily="34" charset="0"/>
                        <a:buChar char="•"/>
                      </a:pPr>
                      <a:r>
                        <a:rPr lang="de-DE" sz="1400" dirty="0"/>
                        <a:t>Erstattung durch Festbeträge begrenzt</a:t>
                      </a:r>
                    </a:p>
                    <a:p>
                      <a:pPr marL="285750" indent="-285750">
                        <a:buFont typeface="Arial" panose="020B0604020202020204" pitchFamily="34" charset="0"/>
                        <a:buChar char="•"/>
                      </a:pPr>
                      <a:endParaRPr lang="de-DE" sz="1400" dirty="0"/>
                    </a:p>
                    <a:p>
                      <a:pPr marL="285750" indent="-285750">
                        <a:buFont typeface="Arial" panose="020B0604020202020204" pitchFamily="34" charset="0"/>
                        <a:buChar char="•"/>
                      </a:pPr>
                      <a:endParaRPr lang="de-DE" sz="1400" dirty="0"/>
                    </a:p>
                  </a:txBody>
                  <a:tcPr/>
                </a:tc>
                <a:tc>
                  <a:txBody>
                    <a:bodyPr/>
                    <a:lstStyle/>
                    <a:p>
                      <a:pPr algn="ctr"/>
                      <a:endParaRPr lang="de-DE" b="1" dirty="0"/>
                    </a:p>
                    <a:p>
                      <a:pPr algn="ctr"/>
                      <a:endParaRPr lang="de-DE" b="1" dirty="0"/>
                    </a:p>
                    <a:p>
                      <a:pPr algn="ctr"/>
                      <a:r>
                        <a:rPr lang="de-DE" b="1" dirty="0"/>
                        <a:t>Arzneimittel</a:t>
                      </a:r>
                    </a:p>
                  </a:txBody>
                  <a:tcPr>
                    <a:solidFill>
                      <a:schemeClr val="bg2">
                        <a:lumMod val="90000"/>
                      </a:schemeClr>
                    </a:solidFill>
                  </a:tcPr>
                </a:tc>
                <a:tc>
                  <a:txBody>
                    <a:bodyPr/>
                    <a:lstStyle/>
                    <a:p>
                      <a:pPr marL="285750" indent="-285750">
                        <a:buFont typeface="Arial" panose="020B0604020202020204" pitchFamily="34" charset="0"/>
                        <a:buChar char="•"/>
                      </a:pPr>
                      <a:endParaRPr lang="de-DE" sz="1400" dirty="0"/>
                    </a:p>
                    <a:p>
                      <a:pPr marL="285750" indent="-285750">
                        <a:buFont typeface="Arial" panose="020B0604020202020204" pitchFamily="34" charset="0"/>
                        <a:buChar char="•"/>
                      </a:pPr>
                      <a:endParaRPr lang="de-DE" sz="1400" dirty="0"/>
                    </a:p>
                    <a:p>
                      <a:pPr marL="285750" indent="-285750">
                        <a:buFont typeface="Arial" panose="020B0604020202020204" pitchFamily="34" charset="0"/>
                        <a:buChar char="•"/>
                      </a:pPr>
                      <a:r>
                        <a:rPr lang="de-DE" sz="1400" dirty="0"/>
                        <a:t>Alle zugelassenen Arzneimittel</a:t>
                      </a:r>
                    </a:p>
                    <a:p>
                      <a:pPr marL="285750" indent="-285750">
                        <a:buFont typeface="Arial" panose="020B0604020202020204" pitchFamily="34" charset="0"/>
                        <a:buChar char="•"/>
                      </a:pPr>
                      <a:r>
                        <a:rPr lang="de-DE" sz="1400" dirty="0"/>
                        <a:t>Erstattung i.d.R. in Höhe der tatsächlichen Preise</a:t>
                      </a:r>
                    </a:p>
                  </a:txBody>
                  <a:tcPr/>
                </a:tc>
                <a:extLst>
                  <a:ext uri="{0D108BD9-81ED-4DB2-BD59-A6C34878D82A}">
                    <a16:rowId xmlns:a16="http://schemas.microsoft.com/office/drawing/2014/main" val="446062220"/>
                  </a:ext>
                </a:extLst>
              </a:tr>
              <a:tr h="1210166">
                <a:tc>
                  <a:txBody>
                    <a:bodyPr/>
                    <a:lstStyle/>
                    <a:p>
                      <a:pPr marL="285750" indent="-285750">
                        <a:buFont typeface="Arial" panose="020B0604020202020204" pitchFamily="34" charset="0"/>
                        <a:buChar char="•"/>
                      </a:pPr>
                      <a:r>
                        <a:rPr lang="de-DE" sz="1400" dirty="0"/>
                        <a:t>Arzt bestimmt Krankenhaus per Einweisung</a:t>
                      </a:r>
                    </a:p>
                    <a:p>
                      <a:pPr marL="285750" indent="-285750">
                        <a:buFont typeface="Arial" panose="020B0604020202020204" pitchFamily="34" charset="0"/>
                        <a:buChar char="•"/>
                      </a:pPr>
                      <a:r>
                        <a:rPr lang="de-DE" sz="1400" dirty="0"/>
                        <a:t>Kein Anspruch auf Behandlung durch bestimmten Arzt</a:t>
                      </a:r>
                    </a:p>
                    <a:p>
                      <a:pPr marL="285750" indent="-285750">
                        <a:buFont typeface="Arial" panose="020B0604020202020204" pitchFamily="34" charset="0"/>
                        <a:buChar char="•"/>
                      </a:pPr>
                      <a:r>
                        <a:rPr lang="de-DE" sz="1400" dirty="0"/>
                        <a:t>Oft Unterbringung im Mehrbettzimmer</a:t>
                      </a:r>
                    </a:p>
                    <a:p>
                      <a:pPr marL="285750" indent="-285750">
                        <a:buFont typeface="Arial" panose="020B0604020202020204" pitchFamily="34" charset="0"/>
                        <a:buChar char="•"/>
                      </a:pPr>
                      <a:endParaRPr lang="de-DE" sz="1400" dirty="0"/>
                    </a:p>
                  </a:txBody>
                  <a:tcPr>
                    <a:solidFill>
                      <a:srgbClr val="DEF7A7"/>
                    </a:solidFill>
                  </a:tcPr>
                </a:tc>
                <a:tc>
                  <a:txBody>
                    <a:bodyPr/>
                    <a:lstStyle/>
                    <a:p>
                      <a:pPr algn="ctr"/>
                      <a:endParaRPr lang="de-DE" b="1" dirty="0"/>
                    </a:p>
                    <a:p>
                      <a:pPr algn="ctr"/>
                      <a:r>
                        <a:rPr lang="de-DE" b="1" dirty="0"/>
                        <a:t>Krankenhaus</a:t>
                      </a:r>
                    </a:p>
                  </a:txBody>
                  <a:tcPr>
                    <a:solidFill>
                      <a:schemeClr val="bg2">
                        <a:lumMod val="90000"/>
                      </a:schemeClr>
                    </a:solidFill>
                  </a:tcPr>
                </a:tc>
                <a:tc>
                  <a:txBody>
                    <a:bodyPr/>
                    <a:lstStyle/>
                    <a:p>
                      <a:pPr marL="285750" indent="-285750">
                        <a:buFont typeface="Arial" panose="020B0604020202020204" pitchFamily="34" charset="0"/>
                        <a:buChar char="•"/>
                      </a:pPr>
                      <a:r>
                        <a:rPr lang="de-DE" sz="1400" dirty="0"/>
                        <a:t>Freie Krankenhauswahl bei voller Kostenübernahme je Tarif</a:t>
                      </a:r>
                    </a:p>
                    <a:p>
                      <a:pPr marL="285750" indent="-285750">
                        <a:buFont typeface="Arial" panose="020B0604020202020204" pitchFamily="34" charset="0"/>
                        <a:buChar char="•"/>
                      </a:pPr>
                      <a:r>
                        <a:rPr lang="de-DE" sz="1400" dirty="0"/>
                        <a:t>Je nach Tarif Wahlarztbehandlung</a:t>
                      </a:r>
                    </a:p>
                    <a:p>
                      <a:pPr marL="285750" indent="-285750">
                        <a:buFont typeface="Arial" panose="020B0604020202020204" pitchFamily="34" charset="0"/>
                        <a:buChar char="•"/>
                      </a:pPr>
                      <a:r>
                        <a:rPr lang="de-DE" sz="1400" dirty="0"/>
                        <a:t>Je nach Tarif Unterbringung im Ein- oder Zweibettzimmer</a:t>
                      </a:r>
                    </a:p>
                  </a:txBody>
                  <a:tcPr>
                    <a:solidFill>
                      <a:srgbClr val="DEF7A7"/>
                    </a:solidFill>
                  </a:tcPr>
                </a:tc>
                <a:extLst>
                  <a:ext uri="{0D108BD9-81ED-4DB2-BD59-A6C34878D82A}">
                    <a16:rowId xmlns:a16="http://schemas.microsoft.com/office/drawing/2014/main" val="256356265"/>
                  </a:ext>
                </a:extLst>
              </a:tr>
            </a:tbl>
          </a:graphicData>
        </a:graphic>
      </p:graphicFrame>
    </p:spTree>
    <p:extLst>
      <p:ext uri="{BB962C8B-B14F-4D97-AF65-F5344CB8AC3E}">
        <p14:creationId xmlns:p14="http://schemas.microsoft.com/office/powerpoint/2010/main" val="559197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F6CE40F-FA78-4251-A46E-C8CB6793014B}"/>
              </a:ext>
            </a:extLst>
          </p:cNvPr>
          <p:cNvSpPr>
            <a:spLocks noGrp="1"/>
          </p:cNvSpPr>
          <p:nvPr>
            <p:ph type="sldNum" sz="quarter" idx="4"/>
          </p:nvPr>
        </p:nvSpPr>
        <p:spPr/>
        <p:txBody>
          <a:bodyPr/>
          <a:lstStyle/>
          <a:p>
            <a:fld id="{0DB11324-E0A8-4199-978D-02885A0D0942}" type="slidenum">
              <a:rPr lang="de-DE" smtClean="0"/>
              <a:t>16</a:t>
            </a:fld>
            <a:endParaRPr lang="de-DE"/>
          </a:p>
        </p:txBody>
      </p:sp>
      <p:sp>
        <p:nvSpPr>
          <p:cNvPr id="3" name="Textplatzhalter 2">
            <a:extLst>
              <a:ext uri="{FF2B5EF4-FFF2-40B4-BE49-F238E27FC236}">
                <a16:creationId xmlns:a16="http://schemas.microsoft.com/office/drawing/2014/main" id="{04FD7695-EB45-4DCD-8BFE-7F55B7715F76}"/>
              </a:ext>
            </a:extLst>
          </p:cNvPr>
          <p:cNvSpPr>
            <a:spLocks noGrp="1"/>
          </p:cNvSpPr>
          <p:nvPr>
            <p:ph type="body" sz="half" idx="2"/>
          </p:nvPr>
        </p:nvSpPr>
        <p:spPr/>
        <p:txBody>
          <a:bodyPr/>
          <a:lstStyle/>
          <a:p>
            <a:endParaRPr lang="de-DE" dirty="0"/>
          </a:p>
        </p:txBody>
      </p:sp>
      <p:sp>
        <p:nvSpPr>
          <p:cNvPr id="4" name="Titel 3">
            <a:extLst>
              <a:ext uri="{FF2B5EF4-FFF2-40B4-BE49-F238E27FC236}">
                <a16:creationId xmlns:a16="http://schemas.microsoft.com/office/drawing/2014/main" id="{102089C8-4DC8-40EC-85DC-256A22295638}"/>
              </a:ext>
            </a:extLst>
          </p:cNvPr>
          <p:cNvSpPr>
            <a:spLocks noGrp="1"/>
          </p:cNvSpPr>
          <p:nvPr>
            <p:ph type="title"/>
          </p:nvPr>
        </p:nvSpPr>
        <p:spPr/>
        <p:txBody>
          <a:bodyPr/>
          <a:lstStyle/>
          <a:p>
            <a:r>
              <a:rPr lang="de-DE" b="1" dirty="0"/>
              <a:t>Welche Auswirkungen hat das Wirtschaftlichkeitsangebot auf die Leistungen?</a:t>
            </a:r>
            <a:endParaRPr lang="de-DE" dirty="0"/>
          </a:p>
        </p:txBody>
      </p:sp>
      <p:graphicFrame>
        <p:nvGraphicFramePr>
          <p:cNvPr id="5" name="Tabelle 5">
            <a:extLst>
              <a:ext uri="{FF2B5EF4-FFF2-40B4-BE49-F238E27FC236}">
                <a16:creationId xmlns:a16="http://schemas.microsoft.com/office/drawing/2014/main" id="{C5F03DCB-905E-462B-930D-1337B08E9299}"/>
              </a:ext>
            </a:extLst>
          </p:cNvPr>
          <p:cNvGraphicFramePr>
            <a:graphicFrameLocks noGrp="1"/>
          </p:cNvGraphicFramePr>
          <p:nvPr>
            <p:extLst>
              <p:ext uri="{D42A27DB-BD31-4B8C-83A1-F6EECF244321}">
                <p14:modId xmlns:p14="http://schemas.microsoft.com/office/powerpoint/2010/main" val="1167427380"/>
              </p:ext>
            </p:extLst>
          </p:nvPr>
        </p:nvGraphicFramePr>
        <p:xfrm>
          <a:off x="364220" y="1801058"/>
          <a:ext cx="11343219" cy="3876040"/>
        </p:xfrm>
        <a:graphic>
          <a:graphicData uri="http://schemas.openxmlformats.org/drawingml/2006/table">
            <a:tbl>
              <a:tblPr firstRow="1" bandRow="1">
                <a:tableStyleId>{5C22544A-7EE6-4342-B048-85BDC9FD1C3A}</a:tableStyleId>
              </a:tblPr>
              <a:tblGrid>
                <a:gridCol w="4449827">
                  <a:extLst>
                    <a:ext uri="{9D8B030D-6E8A-4147-A177-3AD203B41FA5}">
                      <a16:colId xmlns:a16="http://schemas.microsoft.com/office/drawing/2014/main" val="3680941849"/>
                    </a:ext>
                  </a:extLst>
                </a:gridCol>
                <a:gridCol w="2272553">
                  <a:extLst>
                    <a:ext uri="{9D8B030D-6E8A-4147-A177-3AD203B41FA5}">
                      <a16:colId xmlns:a16="http://schemas.microsoft.com/office/drawing/2014/main" val="24399776"/>
                    </a:ext>
                  </a:extLst>
                </a:gridCol>
                <a:gridCol w="4620839">
                  <a:extLst>
                    <a:ext uri="{9D8B030D-6E8A-4147-A177-3AD203B41FA5}">
                      <a16:colId xmlns:a16="http://schemas.microsoft.com/office/drawing/2014/main" val="133178858"/>
                    </a:ext>
                  </a:extLst>
                </a:gridCol>
              </a:tblGrid>
              <a:tr h="370840">
                <a:tc>
                  <a:txBody>
                    <a:bodyPr/>
                    <a:lstStyle/>
                    <a:p>
                      <a:pPr algn="ctr"/>
                      <a:r>
                        <a:rPr lang="de-DE" dirty="0"/>
                        <a:t>GKV</a:t>
                      </a:r>
                    </a:p>
                  </a:txBody>
                  <a:tcPr>
                    <a:solidFill>
                      <a:srgbClr val="92D050"/>
                    </a:solidFill>
                  </a:tcPr>
                </a:tc>
                <a:tc>
                  <a:txBody>
                    <a:bodyPr/>
                    <a:lstStyle/>
                    <a:p>
                      <a:endParaRPr lang="de-DE" dirty="0"/>
                    </a:p>
                  </a:txBody>
                  <a:tcPr>
                    <a:noFill/>
                  </a:tcPr>
                </a:tc>
                <a:tc>
                  <a:txBody>
                    <a:bodyPr/>
                    <a:lstStyle/>
                    <a:p>
                      <a:pPr algn="ctr"/>
                      <a:r>
                        <a:rPr lang="de-DE" dirty="0"/>
                        <a:t>PKV</a:t>
                      </a:r>
                    </a:p>
                  </a:txBody>
                  <a:tcPr>
                    <a:solidFill>
                      <a:srgbClr val="92D050"/>
                    </a:solidFill>
                  </a:tcPr>
                </a:tc>
                <a:extLst>
                  <a:ext uri="{0D108BD9-81ED-4DB2-BD59-A6C34878D82A}">
                    <a16:rowId xmlns:a16="http://schemas.microsoft.com/office/drawing/2014/main" val="1497173174"/>
                  </a:ext>
                </a:extLst>
              </a:tr>
              <a:tr h="370840">
                <a:tc>
                  <a:txBody>
                    <a:bodyPr/>
                    <a:lstStyle/>
                    <a:p>
                      <a:endParaRPr lang="de-DE" sz="1400" dirty="0"/>
                    </a:p>
                    <a:p>
                      <a:r>
                        <a:rPr lang="de-DE" sz="1400" dirty="0"/>
                        <a:t>Keine Kostenübernahme für Heilpraktiker, alternative Behandlungsmethoden etc.</a:t>
                      </a:r>
                    </a:p>
                    <a:p>
                      <a:endParaRPr lang="de-DE" sz="1400" dirty="0"/>
                    </a:p>
                    <a:p>
                      <a:endParaRPr lang="de-DE" sz="1400" dirty="0"/>
                    </a:p>
                  </a:txBody>
                  <a:tcPr>
                    <a:solidFill>
                      <a:srgbClr val="DEF7A7"/>
                    </a:solidFill>
                  </a:tcPr>
                </a:tc>
                <a:tc>
                  <a:txBody>
                    <a:bodyPr/>
                    <a:lstStyle/>
                    <a:p>
                      <a:pPr algn="ctr"/>
                      <a:endParaRPr lang="de-DE" b="1" dirty="0"/>
                    </a:p>
                    <a:p>
                      <a:pPr algn="ctr"/>
                      <a:r>
                        <a:rPr lang="de-DE" b="1" dirty="0"/>
                        <a:t>Naturheilverfahren</a:t>
                      </a:r>
                    </a:p>
                  </a:txBody>
                  <a:tcPr>
                    <a:solidFill>
                      <a:schemeClr val="bg2">
                        <a:lumMod val="90000"/>
                      </a:schemeClr>
                    </a:solidFill>
                  </a:tcPr>
                </a:tc>
                <a:tc>
                  <a:txBody>
                    <a:bodyPr/>
                    <a:lstStyle/>
                    <a:p>
                      <a:endParaRPr lang="de-DE" sz="1400" dirty="0"/>
                    </a:p>
                    <a:p>
                      <a:r>
                        <a:rPr lang="de-DE" sz="1400" dirty="0"/>
                        <a:t>Sämtliche anerkannte Naturheilverfahren, Heilpraktiker, Homöopathie, Therapien nach Hufeland</a:t>
                      </a:r>
                    </a:p>
                  </a:txBody>
                  <a:tcPr>
                    <a:solidFill>
                      <a:srgbClr val="DEF7A7"/>
                    </a:solidFill>
                  </a:tcPr>
                </a:tc>
                <a:extLst>
                  <a:ext uri="{0D108BD9-81ED-4DB2-BD59-A6C34878D82A}">
                    <a16:rowId xmlns:a16="http://schemas.microsoft.com/office/drawing/2014/main" val="2794390754"/>
                  </a:ext>
                </a:extLst>
              </a:tr>
              <a:tr h="370840">
                <a:tc>
                  <a:txBody>
                    <a:bodyPr/>
                    <a:lstStyle/>
                    <a:p>
                      <a:endParaRPr lang="de-DE" sz="1400" dirty="0"/>
                    </a:p>
                    <a:p>
                      <a:r>
                        <a:rPr lang="de-DE" sz="1400" dirty="0"/>
                        <a:t>Keine Leistung</a:t>
                      </a:r>
                    </a:p>
                    <a:p>
                      <a:endParaRPr lang="de-DE" sz="1400" dirty="0"/>
                    </a:p>
                  </a:txBody>
                  <a:tcPr/>
                </a:tc>
                <a:tc>
                  <a:txBody>
                    <a:bodyPr/>
                    <a:lstStyle/>
                    <a:p>
                      <a:pPr algn="ctr"/>
                      <a:endParaRPr lang="de-DE" b="1" dirty="0"/>
                    </a:p>
                    <a:p>
                      <a:pPr algn="ctr"/>
                      <a:r>
                        <a:rPr lang="de-DE" b="1" dirty="0"/>
                        <a:t>Sehhilfe</a:t>
                      </a:r>
                    </a:p>
                    <a:p>
                      <a:pPr algn="ctr"/>
                      <a:endParaRPr lang="de-DE" b="1" dirty="0"/>
                    </a:p>
                    <a:p>
                      <a:pPr algn="ctr"/>
                      <a:endParaRPr lang="de-DE" b="1" dirty="0"/>
                    </a:p>
                  </a:txBody>
                  <a:tcPr>
                    <a:solidFill>
                      <a:schemeClr val="bg2">
                        <a:lumMod val="90000"/>
                      </a:schemeClr>
                    </a:solidFill>
                  </a:tcPr>
                </a:tc>
                <a:tc>
                  <a:txBody>
                    <a:bodyPr/>
                    <a:lstStyle/>
                    <a:p>
                      <a:endParaRPr lang="de-DE" sz="1400" dirty="0"/>
                    </a:p>
                    <a:p>
                      <a:r>
                        <a:rPr lang="de-DE" sz="1400" dirty="0"/>
                        <a:t>Je nach Tarif Kostenübernahme</a:t>
                      </a:r>
                    </a:p>
                  </a:txBody>
                  <a:tcPr/>
                </a:tc>
                <a:extLst>
                  <a:ext uri="{0D108BD9-81ED-4DB2-BD59-A6C34878D82A}">
                    <a16:rowId xmlns:a16="http://schemas.microsoft.com/office/drawing/2014/main" val="2959734114"/>
                  </a:ext>
                </a:extLst>
              </a:tr>
              <a:tr h="370840">
                <a:tc>
                  <a:txBody>
                    <a:bodyPr/>
                    <a:lstStyle/>
                    <a:p>
                      <a:endParaRPr lang="de-DE" sz="1400" dirty="0"/>
                    </a:p>
                    <a:p>
                      <a:r>
                        <a:rPr lang="de-DE" sz="1400" dirty="0"/>
                        <a:t>Befundorientierter Festzuschuss (ca. 50% der Kosten), zusätzliche Kostenübernahme bei nachgewiesener regelmäßiger Vorsorge</a:t>
                      </a:r>
                    </a:p>
                    <a:p>
                      <a:endParaRPr lang="de-DE" sz="1400" dirty="0"/>
                    </a:p>
                  </a:txBody>
                  <a:tcPr>
                    <a:solidFill>
                      <a:srgbClr val="DEF7A7"/>
                    </a:solidFill>
                  </a:tcPr>
                </a:tc>
                <a:tc>
                  <a:txBody>
                    <a:bodyPr/>
                    <a:lstStyle/>
                    <a:p>
                      <a:pPr algn="ctr"/>
                      <a:endParaRPr lang="de-DE" b="1" dirty="0"/>
                    </a:p>
                    <a:p>
                      <a:pPr algn="ctr"/>
                      <a:r>
                        <a:rPr lang="de-DE" b="1" dirty="0"/>
                        <a:t>Zahnbehandlung</a:t>
                      </a:r>
                    </a:p>
                  </a:txBody>
                  <a:tcPr>
                    <a:solidFill>
                      <a:schemeClr val="bg2">
                        <a:lumMod val="90000"/>
                      </a:schemeClr>
                    </a:solidFill>
                  </a:tcPr>
                </a:tc>
                <a:tc>
                  <a:txBody>
                    <a:bodyPr/>
                    <a:lstStyle/>
                    <a:p>
                      <a:endParaRPr lang="de-DE" sz="1400" dirty="0"/>
                    </a:p>
                    <a:p>
                      <a:r>
                        <a:rPr lang="de-DE" sz="1400" dirty="0"/>
                        <a:t>Je nach Tarif Kostenübernahme, z.T. innerhalb festgelegter Summenbegrenzungen in den ersten 5 Jahren (Summenbegrenzung sollte danach entfallen)</a:t>
                      </a:r>
                    </a:p>
                  </a:txBody>
                  <a:tcPr>
                    <a:solidFill>
                      <a:srgbClr val="DEF7A7"/>
                    </a:solidFill>
                  </a:tcPr>
                </a:tc>
                <a:extLst>
                  <a:ext uri="{0D108BD9-81ED-4DB2-BD59-A6C34878D82A}">
                    <a16:rowId xmlns:a16="http://schemas.microsoft.com/office/drawing/2014/main" val="2818818666"/>
                  </a:ext>
                </a:extLst>
              </a:tr>
            </a:tbl>
          </a:graphicData>
        </a:graphic>
      </p:graphicFrame>
    </p:spTree>
    <p:extLst>
      <p:ext uri="{BB962C8B-B14F-4D97-AF65-F5344CB8AC3E}">
        <p14:creationId xmlns:p14="http://schemas.microsoft.com/office/powerpoint/2010/main" val="642317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452286"/>
            <a:ext cx="11332633" cy="619432"/>
          </a:xfrm>
        </p:spPr>
        <p:txBody>
          <a:bodyPr>
            <a:noAutofit/>
          </a:bodyPr>
          <a:lstStyle/>
          <a:p>
            <a:r>
              <a:rPr lang="de-DE" sz="2800" dirty="0">
                <a:latin typeface="Arial" panose="020B0604020202020204" pitchFamily="34" charset="0"/>
                <a:cs typeface="Arial" panose="020B0604020202020204" pitchFamily="34" charset="0"/>
              </a:rPr>
              <a:t>Kalkulationsgrundlagen PKV</a:t>
            </a:r>
          </a:p>
        </p:txBody>
      </p:sp>
      <p:sp>
        <p:nvSpPr>
          <p:cNvPr id="3" name="Foliennummernplatzhalter 2"/>
          <p:cNvSpPr>
            <a:spLocks noGrp="1"/>
          </p:cNvSpPr>
          <p:nvPr>
            <p:ph type="sldNum" sz="quarter" idx="12"/>
          </p:nvPr>
        </p:nvSpPr>
        <p:spPr>
          <a:xfrm>
            <a:off x="8590663" y="6041362"/>
            <a:ext cx="683339" cy="365125"/>
          </a:xfrm>
          <a:prstGeom prst="rect">
            <a:avLst/>
          </a:prstGeom>
        </p:spPr>
        <p:txBody>
          <a:bodyPr vert="horz" lIns="91440" tIns="45720" rIns="91440" bIns="45720" rtlCol="0" anchor="ctr"/>
          <a:lstStyle>
            <a:defPPr>
              <a:defRPr lang="de-DE"/>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a:t>Seite </a:t>
            </a:r>
            <a:fld id="{733027FC-DF93-4713-B7A7-C61655A6161B}" type="slidenum">
              <a:rPr lang="de-DE" smtClean="0"/>
              <a:pPr>
                <a:defRPr/>
              </a:pPr>
              <a:t>17</a:t>
            </a:fld>
            <a:endParaRPr lang="de-DE" dirty="0"/>
          </a:p>
        </p:txBody>
      </p:sp>
      <p:sp>
        <p:nvSpPr>
          <p:cNvPr id="8" name="Rechteck 7"/>
          <p:cNvSpPr/>
          <p:nvPr/>
        </p:nvSpPr>
        <p:spPr>
          <a:xfrm>
            <a:off x="1156447" y="2524410"/>
            <a:ext cx="9022977" cy="2308324"/>
          </a:xfrm>
          <a:prstGeom prst="rect">
            <a:avLst/>
          </a:prstGeom>
        </p:spPr>
        <p:txBody>
          <a:bodyPr wrap="square">
            <a:spAutoFit/>
          </a:bodyPr>
          <a:lstStyle/>
          <a:p>
            <a:pPr algn="ctr"/>
            <a:r>
              <a:rPr lang="de-DE" sz="2400" dirty="0">
                <a:solidFill>
                  <a:srgbClr val="1D2D4B"/>
                </a:solidFill>
                <a:latin typeface="Arial" panose="020B0604020202020204" pitchFamily="34" charset="0"/>
                <a:cs typeface="Arial" panose="020B0604020202020204" pitchFamily="34" charset="0"/>
              </a:rPr>
              <a:t>Würden sich die Kosten im Gesundheitswesen nach Abschluss des Versicherungsvertrages nicht mehr verändern, würden die kalkulierten Alterungsrückstellungen ausreichen, um den Beitrag während der gesamten Versicherungsdauer konstant zu halten. </a:t>
            </a:r>
            <a:r>
              <a:rPr lang="de-DE" sz="2400" b="1" dirty="0">
                <a:solidFill>
                  <a:srgbClr val="1D2D4B"/>
                </a:solidFill>
                <a:latin typeface="Arial" panose="020B0604020202020204" pitchFamily="34" charset="0"/>
                <a:cs typeface="Arial" panose="020B0604020202020204" pitchFamily="34" charset="0"/>
              </a:rPr>
              <a:t>Alleine aufgrund des Alterns der versicherten Person sind keine Beitragsanpassungen notwendig.</a:t>
            </a:r>
            <a:endParaRPr lang="de-DE" sz="2400" dirty="0">
              <a:solidFill>
                <a:srgbClr val="1D2D4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9792056"/>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228728"/>
            <a:ext cx="11332633" cy="1077783"/>
          </a:xfrm>
        </p:spPr>
        <p:txBody>
          <a:bodyPr>
            <a:normAutofit/>
          </a:bodyPr>
          <a:lstStyle/>
          <a:p>
            <a:r>
              <a:rPr lang="de-DE" sz="2800" dirty="0">
                <a:latin typeface="Arial" panose="020B0604020202020204" pitchFamily="34" charset="0"/>
                <a:cs typeface="Arial" panose="020B0604020202020204" pitchFamily="34" charset="0"/>
              </a:rPr>
              <a:t>Medizinischer Fortschritt  und die Kostenentwicklung</a:t>
            </a:r>
          </a:p>
        </p:txBody>
      </p:sp>
      <p:sp>
        <p:nvSpPr>
          <p:cNvPr id="3" name="Foliennummernplatzhalter 2"/>
          <p:cNvSpPr>
            <a:spLocks noGrp="1"/>
          </p:cNvSpPr>
          <p:nvPr>
            <p:ph type="sldNum" sz="quarter" idx="12"/>
          </p:nvPr>
        </p:nvSpPr>
        <p:spPr>
          <a:xfrm>
            <a:off x="8590663" y="6041362"/>
            <a:ext cx="683339" cy="365125"/>
          </a:xfrm>
          <a:prstGeom prst="rect">
            <a:avLst/>
          </a:prstGeom>
        </p:spPr>
        <p:txBody>
          <a:bodyPr vert="horz" lIns="91440" tIns="45720" rIns="91440" bIns="45720" rtlCol="0" anchor="ctr"/>
          <a:lstStyle>
            <a:defPPr>
              <a:defRPr lang="de-DE"/>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a:t>Seite </a:t>
            </a:r>
            <a:fld id="{733027FC-DF93-4713-B7A7-C61655A6161B}" type="slidenum">
              <a:rPr lang="de-DE" smtClean="0"/>
              <a:pPr>
                <a:defRPr/>
              </a:pPr>
              <a:t>18</a:t>
            </a:fld>
            <a:endParaRPr lang="de-DE" dirty="0"/>
          </a:p>
        </p:txBody>
      </p:sp>
      <p:sp>
        <p:nvSpPr>
          <p:cNvPr id="7" name="Text Box 3"/>
          <p:cNvSpPr txBox="1">
            <a:spLocks noChangeArrowheads="1"/>
          </p:cNvSpPr>
          <p:nvPr/>
        </p:nvSpPr>
        <p:spPr bwMode="auto">
          <a:xfrm>
            <a:off x="0" y="1524774"/>
            <a:ext cx="5943600" cy="396875"/>
          </a:xfrm>
          <a:prstGeom prst="rect">
            <a:avLst/>
          </a:prstGeom>
          <a:noFill/>
          <a:ln w="12700" cap="sq">
            <a:noFill/>
            <a:miter lim="800000"/>
            <a:headEnd type="none" w="sm" len="sm"/>
            <a:tailEnd type="none" w="sm" len="sm"/>
          </a:ln>
        </p:spPr>
        <p:txBody>
          <a:bodyPr lIns="91395" tIns="45697" rIns="91395" bIns="45697">
            <a:spAutoFit/>
          </a:bodyPr>
          <a:lstStyle/>
          <a:p>
            <a:pPr algn="l">
              <a:spcBef>
                <a:spcPct val="50000"/>
              </a:spcBef>
            </a:pPr>
            <a:r>
              <a:rPr lang="de-DE" sz="2000" b="1" dirty="0">
                <a:solidFill>
                  <a:srgbClr val="1D2D4B"/>
                </a:solidFill>
                <a:latin typeface="Arial" panose="020B0604020202020204" pitchFamily="34" charset="0"/>
                <a:cs typeface="Arial" panose="020B0604020202020204" pitchFamily="34" charset="0"/>
              </a:rPr>
              <a:t>Exkurs: medizinischer Fortschritt</a:t>
            </a:r>
          </a:p>
        </p:txBody>
      </p:sp>
      <p:pic>
        <p:nvPicPr>
          <p:cNvPr id="4" name="Grafik 3"/>
          <p:cNvPicPr>
            <a:picLocks noChangeAspect="1"/>
          </p:cNvPicPr>
          <p:nvPr/>
        </p:nvPicPr>
        <p:blipFill>
          <a:blip r:embed="rId2"/>
          <a:stretch>
            <a:fillRect/>
          </a:stretch>
        </p:blipFill>
        <p:spPr>
          <a:xfrm>
            <a:off x="417734" y="2139912"/>
            <a:ext cx="8300954" cy="4401790"/>
          </a:xfrm>
          <a:prstGeom prst="rect">
            <a:avLst/>
          </a:prstGeom>
        </p:spPr>
      </p:pic>
    </p:spTree>
    <p:extLst>
      <p:ext uri="{BB962C8B-B14F-4D97-AF65-F5344CB8AC3E}">
        <p14:creationId xmlns:p14="http://schemas.microsoft.com/office/powerpoint/2010/main" val="10302865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Scale>
                                      <p:cBhvr>
                                        <p:cTn id="7"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7"/>
                                        </p:tgtEl>
                                        <p:attrNameLst>
                                          <p:attrName>ppt_x</p:attrName>
                                          <p:attrName>ppt_y</p:attrName>
                                        </p:attrNameLst>
                                      </p:cBhvr>
                                    </p:animMotion>
                                    <p:animEffect transition="in" filter="fade">
                                      <p:cBhvr>
                                        <p:cTn id="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56BFFB4-D802-41E6-8BD8-5A7ADB97F9A2}"/>
              </a:ext>
            </a:extLst>
          </p:cNvPr>
          <p:cNvSpPr>
            <a:spLocks noGrp="1"/>
          </p:cNvSpPr>
          <p:nvPr>
            <p:ph type="sldNum" sz="quarter" idx="4"/>
          </p:nvPr>
        </p:nvSpPr>
        <p:spPr/>
        <p:txBody>
          <a:bodyPr/>
          <a:lstStyle/>
          <a:p>
            <a:fld id="{0DB11324-E0A8-4199-978D-02885A0D0942}" type="slidenum">
              <a:rPr lang="de-DE" smtClean="0"/>
              <a:t>19</a:t>
            </a:fld>
            <a:endParaRPr lang="de-DE"/>
          </a:p>
        </p:txBody>
      </p:sp>
      <p:sp>
        <p:nvSpPr>
          <p:cNvPr id="3" name="Textplatzhalter 2">
            <a:extLst>
              <a:ext uri="{FF2B5EF4-FFF2-40B4-BE49-F238E27FC236}">
                <a16:creationId xmlns:a16="http://schemas.microsoft.com/office/drawing/2014/main" id="{F9149646-8C76-4504-A37A-5A79FF1EDDDE}"/>
              </a:ext>
            </a:extLst>
          </p:cNvPr>
          <p:cNvSpPr>
            <a:spLocks noGrp="1"/>
          </p:cNvSpPr>
          <p:nvPr>
            <p:ph type="body" sz="half" idx="2"/>
          </p:nvPr>
        </p:nvSpPr>
        <p:spPr/>
        <p:txBody>
          <a:bodyPr/>
          <a:lstStyle/>
          <a:p>
            <a:r>
              <a:rPr lang="de-DE" sz="1600" b="1" dirty="0"/>
              <a:t>Entwicklung der Gesundheitsausgaben in Deutschland je Einwohner im Zeitraum von 1996 bis 2021 (in Euro)</a:t>
            </a:r>
          </a:p>
        </p:txBody>
      </p:sp>
      <p:sp>
        <p:nvSpPr>
          <p:cNvPr id="4" name="Titel 3">
            <a:extLst>
              <a:ext uri="{FF2B5EF4-FFF2-40B4-BE49-F238E27FC236}">
                <a16:creationId xmlns:a16="http://schemas.microsoft.com/office/drawing/2014/main" id="{28D6CCF8-298E-448E-BB3B-111405A3E189}"/>
              </a:ext>
            </a:extLst>
          </p:cNvPr>
          <p:cNvSpPr>
            <a:spLocks noGrp="1"/>
          </p:cNvSpPr>
          <p:nvPr>
            <p:ph type="title"/>
          </p:nvPr>
        </p:nvSpPr>
        <p:spPr/>
        <p:txBody>
          <a:bodyPr/>
          <a:lstStyle/>
          <a:p>
            <a:r>
              <a:rPr lang="de-DE" sz="2400" b="1" dirty="0">
                <a:latin typeface="Arial" panose="020B0604020202020204" pitchFamily="34" charset="0"/>
                <a:cs typeface="Arial" panose="020B0604020202020204" pitchFamily="34" charset="0"/>
              </a:rPr>
              <a:t>Medizinischer Fortschritt und die Kostenentwicklung</a:t>
            </a:r>
            <a:endParaRPr lang="de-DE" b="1" dirty="0"/>
          </a:p>
        </p:txBody>
      </p:sp>
      <p:pic>
        <p:nvPicPr>
          <p:cNvPr id="8" name="Grafik 7">
            <a:extLst>
              <a:ext uri="{FF2B5EF4-FFF2-40B4-BE49-F238E27FC236}">
                <a16:creationId xmlns:a16="http://schemas.microsoft.com/office/drawing/2014/main" id="{BE634987-EE0A-439D-B5BF-E8070BA3CDE0}"/>
              </a:ext>
            </a:extLst>
          </p:cNvPr>
          <p:cNvPicPr>
            <a:picLocks noChangeAspect="1"/>
          </p:cNvPicPr>
          <p:nvPr/>
        </p:nvPicPr>
        <p:blipFill>
          <a:blip r:embed="rId2"/>
          <a:stretch>
            <a:fillRect/>
          </a:stretch>
        </p:blipFill>
        <p:spPr>
          <a:xfrm>
            <a:off x="2355979" y="2134058"/>
            <a:ext cx="6915150" cy="4463592"/>
          </a:xfrm>
          <a:prstGeom prst="rect">
            <a:avLst/>
          </a:prstGeom>
        </p:spPr>
      </p:pic>
    </p:spTree>
    <p:extLst>
      <p:ext uri="{BB962C8B-B14F-4D97-AF65-F5344CB8AC3E}">
        <p14:creationId xmlns:p14="http://schemas.microsoft.com/office/powerpoint/2010/main" val="2254041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bgerundetes Rechteck 17"/>
          <p:cNvSpPr/>
          <p:nvPr/>
        </p:nvSpPr>
        <p:spPr>
          <a:xfrm>
            <a:off x="4628148" y="4807327"/>
            <a:ext cx="4828674" cy="149795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2200" dirty="0">
                <a:solidFill>
                  <a:schemeClr val="tx1"/>
                </a:solidFill>
                <a:latin typeface="Arial" panose="020B0604020202020204" pitchFamily="34" charset="0"/>
                <a:cs typeface="Arial" panose="020B0604020202020204" pitchFamily="34" charset="0"/>
              </a:rPr>
              <a:t>73,6 Millionen Versicherte</a:t>
            </a:r>
          </a:p>
          <a:p>
            <a:pPr>
              <a:lnSpc>
                <a:spcPct val="150000"/>
              </a:lnSpc>
            </a:pPr>
            <a:r>
              <a:rPr lang="de-DE" sz="2200" dirty="0">
                <a:solidFill>
                  <a:schemeClr val="tx1"/>
                </a:solidFill>
                <a:latin typeface="Arial" panose="020B0604020202020204" pitchFamily="34" charset="0"/>
                <a:cs typeface="Arial" panose="020B0604020202020204" pitchFamily="34" charset="0"/>
              </a:rPr>
              <a:t>289 Milliarden Beitragseinnahmen</a:t>
            </a:r>
          </a:p>
          <a:p>
            <a:pPr>
              <a:lnSpc>
                <a:spcPct val="150000"/>
              </a:lnSpc>
            </a:pPr>
            <a:endParaRPr lang="de-DE" sz="2200" dirty="0">
              <a:solidFill>
                <a:schemeClr val="tx1"/>
              </a:solidFill>
            </a:endParaRPr>
          </a:p>
        </p:txBody>
      </p:sp>
      <p:sp>
        <p:nvSpPr>
          <p:cNvPr id="2" name="Titel 1"/>
          <p:cNvSpPr>
            <a:spLocks noGrp="1"/>
          </p:cNvSpPr>
          <p:nvPr>
            <p:ph type="title"/>
          </p:nvPr>
        </p:nvSpPr>
        <p:spPr>
          <a:xfrm>
            <a:off x="157655" y="563174"/>
            <a:ext cx="12034345" cy="1086001"/>
          </a:xfrm>
        </p:spPr>
        <p:txBody>
          <a:bodyPr>
            <a:noAutofit/>
          </a:bodyPr>
          <a:lstStyle/>
          <a:p>
            <a:r>
              <a:rPr lang="de-DE" sz="2800" dirty="0">
                <a:latin typeface="Arial" panose="020B0604020202020204" pitchFamily="34" charset="0"/>
                <a:cs typeface="Arial" panose="020B0604020202020204" pitchFamily="34" charset="0"/>
              </a:rPr>
              <a:t>Die Systeme im Vergleich</a:t>
            </a:r>
          </a:p>
        </p:txBody>
      </p:sp>
      <p:sp>
        <p:nvSpPr>
          <p:cNvPr id="5" name="Text Box 2"/>
          <p:cNvSpPr txBox="1">
            <a:spLocks noChangeArrowheads="1"/>
          </p:cNvSpPr>
          <p:nvPr/>
        </p:nvSpPr>
        <p:spPr bwMode="auto">
          <a:xfrm>
            <a:off x="0" y="1561442"/>
            <a:ext cx="7467600" cy="396875"/>
          </a:xfrm>
          <a:prstGeom prst="rect">
            <a:avLst/>
          </a:prstGeom>
          <a:noFill/>
          <a:ln w="12700" cap="sq">
            <a:noFill/>
            <a:miter lim="800000"/>
            <a:headEnd type="none" w="sm" len="sm"/>
            <a:tailEnd type="none" w="sm" len="sm"/>
          </a:ln>
        </p:spPr>
        <p:txBody>
          <a:bodyPr lIns="91395" tIns="45697" rIns="91395" bIns="45697">
            <a:spAutoFit/>
          </a:bodyPr>
          <a:lstStyle/>
          <a:p>
            <a:pPr algn="l">
              <a:spcBef>
                <a:spcPct val="50000"/>
              </a:spcBef>
            </a:pPr>
            <a:r>
              <a:rPr lang="de-DE" sz="2000" b="1" dirty="0">
                <a:solidFill>
                  <a:srgbClr val="1D2D4B"/>
                </a:solidFill>
                <a:latin typeface="Arial" panose="020B0604020202020204" pitchFamily="34" charset="0"/>
                <a:cs typeface="Arial" panose="020B0604020202020204" pitchFamily="34" charset="0"/>
              </a:rPr>
              <a:t> </a:t>
            </a:r>
          </a:p>
        </p:txBody>
      </p:sp>
      <p:sp>
        <p:nvSpPr>
          <p:cNvPr id="17" name="Abgerundetes Rechteck 16"/>
          <p:cNvSpPr/>
          <p:nvPr/>
        </p:nvSpPr>
        <p:spPr>
          <a:xfrm>
            <a:off x="4628148" y="2207776"/>
            <a:ext cx="4828674" cy="149795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de-DE" sz="2200" dirty="0">
                <a:solidFill>
                  <a:schemeClr val="tx1"/>
                </a:solidFill>
                <a:latin typeface="Arial" panose="020B0604020202020204" pitchFamily="34" charset="0"/>
                <a:cs typeface="Arial" panose="020B0604020202020204" pitchFamily="34" charset="0"/>
              </a:rPr>
              <a:t>8,7 Millionen Versicherte</a:t>
            </a:r>
          </a:p>
          <a:p>
            <a:pPr>
              <a:lnSpc>
                <a:spcPct val="150000"/>
              </a:lnSpc>
            </a:pPr>
            <a:r>
              <a:rPr lang="de-DE" sz="2200" dirty="0">
                <a:solidFill>
                  <a:schemeClr val="tx1"/>
                </a:solidFill>
                <a:latin typeface="Arial" panose="020B0604020202020204" pitchFamily="34" charset="0"/>
                <a:cs typeface="Arial" panose="020B0604020202020204" pitchFamily="34" charset="0"/>
              </a:rPr>
              <a:t>47,1 Milliarden Beitragseinnahmen</a:t>
            </a:r>
          </a:p>
          <a:p>
            <a:pPr>
              <a:lnSpc>
                <a:spcPct val="150000"/>
              </a:lnSpc>
            </a:pPr>
            <a:r>
              <a:rPr lang="de-DE" sz="2200" dirty="0">
                <a:solidFill>
                  <a:schemeClr val="tx1"/>
                </a:solidFill>
                <a:latin typeface="Arial" panose="020B0604020202020204" pitchFamily="34" charset="0"/>
                <a:cs typeface="Arial" panose="020B0604020202020204" pitchFamily="34" charset="0"/>
              </a:rPr>
              <a:t> </a:t>
            </a:r>
          </a:p>
        </p:txBody>
      </p:sp>
      <p:sp>
        <p:nvSpPr>
          <p:cNvPr id="9" name="Pfeil: nach rechts 8">
            <a:extLst>
              <a:ext uri="{FF2B5EF4-FFF2-40B4-BE49-F238E27FC236}">
                <a16:creationId xmlns:a16="http://schemas.microsoft.com/office/drawing/2014/main" id="{768622D2-4467-4520-BC78-4CB270114E29}"/>
              </a:ext>
            </a:extLst>
          </p:cNvPr>
          <p:cNvSpPr/>
          <p:nvPr/>
        </p:nvSpPr>
        <p:spPr>
          <a:xfrm>
            <a:off x="835989" y="1958317"/>
            <a:ext cx="3044053" cy="1691802"/>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PKV</a:t>
            </a:r>
          </a:p>
        </p:txBody>
      </p:sp>
      <p:sp>
        <p:nvSpPr>
          <p:cNvPr id="13" name="Pfeil: nach rechts 12">
            <a:extLst>
              <a:ext uri="{FF2B5EF4-FFF2-40B4-BE49-F238E27FC236}">
                <a16:creationId xmlns:a16="http://schemas.microsoft.com/office/drawing/2014/main" id="{DF268696-A2DA-425E-B5A9-02603259F0CF}"/>
              </a:ext>
            </a:extLst>
          </p:cNvPr>
          <p:cNvSpPr/>
          <p:nvPr/>
        </p:nvSpPr>
        <p:spPr>
          <a:xfrm>
            <a:off x="835989" y="4613475"/>
            <a:ext cx="3044053" cy="1691802"/>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t>GKV</a:t>
            </a:r>
          </a:p>
        </p:txBody>
      </p:sp>
    </p:spTree>
    <p:extLst>
      <p:ext uri="{BB962C8B-B14F-4D97-AF65-F5344CB8AC3E}">
        <p14:creationId xmlns:p14="http://schemas.microsoft.com/office/powerpoint/2010/main" val="22210582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412955"/>
            <a:ext cx="11332633" cy="599768"/>
          </a:xfrm>
        </p:spPr>
        <p:txBody>
          <a:bodyPr>
            <a:noAutofit/>
          </a:bodyPr>
          <a:lstStyle/>
          <a:p>
            <a:r>
              <a:rPr lang="de-DE" sz="2800" dirty="0">
                <a:latin typeface="Arial" panose="020B0604020202020204" pitchFamily="34" charset="0"/>
                <a:cs typeface="Arial" panose="020B0604020202020204" pitchFamily="34" charset="0"/>
              </a:rPr>
              <a:t>Fazit nach 39 Jahren in der GKV</a:t>
            </a:r>
          </a:p>
        </p:txBody>
      </p:sp>
      <p:sp>
        <p:nvSpPr>
          <p:cNvPr id="3" name="Foliennummernplatzhalter 2"/>
          <p:cNvSpPr>
            <a:spLocks noGrp="1"/>
          </p:cNvSpPr>
          <p:nvPr>
            <p:ph type="sldNum" sz="quarter" idx="12"/>
          </p:nvPr>
        </p:nvSpPr>
        <p:spPr>
          <a:xfrm>
            <a:off x="8590663" y="6041362"/>
            <a:ext cx="683339" cy="365125"/>
          </a:xfrm>
          <a:prstGeom prst="rect">
            <a:avLst/>
          </a:prstGeom>
        </p:spPr>
        <p:txBody>
          <a:bodyPr vert="horz" lIns="91440" tIns="45720" rIns="91440" bIns="45720" rtlCol="0" anchor="ctr"/>
          <a:lstStyle>
            <a:defPPr>
              <a:defRPr lang="de-DE"/>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a:t>Seite </a:t>
            </a:r>
            <a:fld id="{733027FC-DF93-4713-B7A7-C61655A6161B}" type="slidenum">
              <a:rPr lang="de-DE" smtClean="0"/>
              <a:pPr>
                <a:defRPr/>
              </a:pPr>
              <a:t>20</a:t>
            </a:fld>
            <a:endParaRPr lang="de-DE" dirty="0"/>
          </a:p>
        </p:txBody>
      </p:sp>
      <p:sp>
        <p:nvSpPr>
          <p:cNvPr id="9" name="Rechteck 8"/>
          <p:cNvSpPr/>
          <p:nvPr/>
        </p:nvSpPr>
        <p:spPr>
          <a:xfrm>
            <a:off x="6104373" y="1959171"/>
            <a:ext cx="3845872" cy="3754874"/>
          </a:xfrm>
          <a:prstGeom prst="rect">
            <a:avLst/>
          </a:prstGeom>
        </p:spPr>
        <p:txBody>
          <a:bodyPr wrap="square">
            <a:spAutoFit/>
          </a:bodyPr>
          <a:lstStyle/>
          <a:p>
            <a:pPr algn="l"/>
            <a:r>
              <a:rPr lang="de-DE" sz="1400" b="1" dirty="0">
                <a:solidFill>
                  <a:srgbClr val="1D2D4B"/>
                </a:solidFill>
                <a:latin typeface="Arial" panose="020B0604020202020204" pitchFamily="34" charset="0"/>
                <a:cs typeface="Arial" panose="020B0604020202020204" pitchFamily="34" charset="0"/>
              </a:rPr>
              <a:t>Berechnungshinweise:</a:t>
            </a:r>
          </a:p>
          <a:p>
            <a:pPr algn="l"/>
            <a:endParaRPr lang="de-DE" sz="1400" b="1" dirty="0">
              <a:solidFill>
                <a:srgbClr val="1D2D4B"/>
              </a:solidFill>
              <a:latin typeface="Arial" panose="020B0604020202020204" pitchFamily="34" charset="0"/>
              <a:cs typeface="Arial" panose="020B0604020202020204" pitchFamily="34" charset="0"/>
            </a:endParaRPr>
          </a:p>
          <a:p>
            <a:pPr algn="l"/>
            <a:r>
              <a:rPr lang="de-DE" sz="1400" u="sng" dirty="0">
                <a:solidFill>
                  <a:srgbClr val="1D2D4B"/>
                </a:solidFill>
                <a:latin typeface="Arial" panose="020B0604020202020204" pitchFamily="34" charset="0"/>
                <a:cs typeface="Arial" panose="020B0604020202020204" pitchFamily="34" charset="0"/>
              </a:rPr>
              <a:t>GKV-Beitrag 2024: </a:t>
            </a:r>
          </a:p>
          <a:p>
            <a:pPr algn="l"/>
            <a:r>
              <a:rPr lang="de-DE" sz="1400" dirty="0">
                <a:solidFill>
                  <a:srgbClr val="1D2D4B"/>
                </a:solidFill>
                <a:latin typeface="Arial" panose="020B0604020202020204" pitchFamily="34" charset="0"/>
                <a:cs typeface="Arial" panose="020B0604020202020204" pitchFamily="34" charset="0"/>
              </a:rPr>
              <a:t>Die Beitragsbemessungsgrenze von </a:t>
            </a:r>
          </a:p>
          <a:p>
            <a:pPr algn="l"/>
            <a:r>
              <a:rPr lang="de-DE" sz="1400" dirty="0">
                <a:solidFill>
                  <a:srgbClr val="1D2D4B"/>
                </a:solidFill>
                <a:latin typeface="Arial" panose="020B0604020202020204" pitchFamily="34" charset="0"/>
                <a:cs typeface="Arial" panose="020B0604020202020204" pitchFamily="34" charset="0"/>
              </a:rPr>
              <a:t>5.175,00 € multipliziert mit dem allgemeinen Beitragssatz von 14,6 %, mit einem unterstellten Zusatzbeitragssatz von 1,7 % sowie einem Pflege-beitragssatz von 3,4 % (mit einem Kind) ergibt insgesamt 1.019,48 €.</a:t>
            </a:r>
          </a:p>
          <a:p>
            <a:pPr algn="l"/>
            <a:endParaRPr lang="de-DE" sz="1400" dirty="0">
              <a:solidFill>
                <a:srgbClr val="1D2D4B"/>
              </a:solidFill>
              <a:latin typeface="Arial" panose="020B0604020202020204" pitchFamily="34" charset="0"/>
              <a:cs typeface="Arial" panose="020B0604020202020204" pitchFamily="34" charset="0"/>
            </a:endParaRPr>
          </a:p>
          <a:p>
            <a:pPr algn="l"/>
            <a:r>
              <a:rPr lang="de-DE" sz="1400" u="sng" dirty="0">
                <a:solidFill>
                  <a:srgbClr val="1D2D4B"/>
                </a:solidFill>
                <a:latin typeface="Arial" panose="020B0604020202020204" pitchFamily="34" charset="0"/>
                <a:cs typeface="Arial" panose="020B0604020202020204" pitchFamily="34" charset="0"/>
              </a:rPr>
              <a:t>GKV-Beitrag 1980: </a:t>
            </a:r>
          </a:p>
          <a:p>
            <a:pPr algn="l"/>
            <a:r>
              <a:rPr lang="de-DE" sz="1400" dirty="0">
                <a:solidFill>
                  <a:srgbClr val="1D2D4B"/>
                </a:solidFill>
                <a:latin typeface="Arial" panose="020B0604020202020204" pitchFamily="34" charset="0"/>
                <a:cs typeface="Arial" panose="020B0604020202020204" pitchFamily="34" charset="0"/>
              </a:rPr>
              <a:t>Die Beitragsbemessungsgrenze von </a:t>
            </a:r>
          </a:p>
          <a:p>
            <a:pPr algn="l"/>
            <a:r>
              <a:rPr lang="de-DE" sz="1400" dirty="0">
                <a:solidFill>
                  <a:srgbClr val="1D2D4B"/>
                </a:solidFill>
                <a:latin typeface="Arial" panose="020B0604020202020204" pitchFamily="34" charset="0"/>
                <a:cs typeface="Arial" panose="020B0604020202020204" pitchFamily="34" charset="0"/>
              </a:rPr>
              <a:t>1.610,57 € (umgerechnet von 3.150 DM) multipliziert mit einem durchschnittlichen Beitragssatz von 11,4 % ergibt 183,60 €. Die gesetzliche Pflegeversicherung wurde zum 1.1.1995 eingeführt.</a:t>
            </a:r>
          </a:p>
        </p:txBody>
      </p:sp>
      <p:pic>
        <p:nvPicPr>
          <p:cNvPr id="4" name="Grafik 3"/>
          <p:cNvPicPr>
            <a:picLocks noChangeAspect="1"/>
          </p:cNvPicPr>
          <p:nvPr/>
        </p:nvPicPr>
        <p:blipFill>
          <a:blip r:embed="rId2"/>
          <a:stretch>
            <a:fillRect/>
          </a:stretch>
        </p:blipFill>
        <p:spPr>
          <a:xfrm>
            <a:off x="417735" y="1772357"/>
            <a:ext cx="5686638" cy="4379449"/>
          </a:xfrm>
          <a:prstGeom prst="rect">
            <a:avLst/>
          </a:prstGeom>
        </p:spPr>
      </p:pic>
    </p:spTree>
    <p:extLst>
      <p:ext uri="{BB962C8B-B14F-4D97-AF65-F5344CB8AC3E}">
        <p14:creationId xmlns:p14="http://schemas.microsoft.com/office/powerpoint/2010/main" val="2085469877"/>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549518"/>
            <a:ext cx="11332633" cy="478352"/>
          </a:xfrm>
        </p:spPr>
        <p:txBody>
          <a:bodyPr>
            <a:noAutofit/>
          </a:bodyPr>
          <a:lstStyle/>
          <a:p>
            <a:r>
              <a:rPr lang="de-DE" sz="2800" dirty="0">
                <a:latin typeface="Arial" panose="020B0604020202020204" pitchFamily="34" charset="0"/>
                <a:cs typeface="Arial" panose="020B0604020202020204" pitchFamily="34" charset="0"/>
              </a:rPr>
              <a:t>Familienversicherung</a:t>
            </a:r>
          </a:p>
        </p:txBody>
      </p:sp>
      <p:sp>
        <p:nvSpPr>
          <p:cNvPr id="3" name="Foliennummernplatzhalter 2"/>
          <p:cNvSpPr>
            <a:spLocks noGrp="1"/>
          </p:cNvSpPr>
          <p:nvPr>
            <p:ph type="sldNum" sz="quarter" idx="12"/>
          </p:nvPr>
        </p:nvSpPr>
        <p:spPr>
          <a:xfrm>
            <a:off x="8590663" y="6041362"/>
            <a:ext cx="683339" cy="365125"/>
          </a:xfrm>
          <a:prstGeom prst="rect">
            <a:avLst/>
          </a:prstGeom>
        </p:spPr>
        <p:txBody>
          <a:bodyPr vert="horz" lIns="91440" tIns="45720" rIns="91440" bIns="45720" rtlCol="0" anchor="ctr"/>
          <a:lstStyle>
            <a:defPPr>
              <a:defRPr lang="de-DE"/>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a:t>Seite </a:t>
            </a:r>
            <a:fld id="{733027FC-DF93-4713-B7A7-C61655A6161B}" type="slidenum">
              <a:rPr lang="de-DE" smtClean="0"/>
              <a:pPr>
                <a:defRPr/>
              </a:pPr>
              <a:t>21</a:t>
            </a:fld>
            <a:endParaRPr lang="de-DE" dirty="0"/>
          </a:p>
        </p:txBody>
      </p:sp>
      <p:sp>
        <p:nvSpPr>
          <p:cNvPr id="6" name="Inhaltsplatzhalter 2"/>
          <p:cNvSpPr txBox="1">
            <a:spLocks/>
          </p:cNvSpPr>
          <p:nvPr/>
        </p:nvSpPr>
        <p:spPr>
          <a:xfrm>
            <a:off x="271514" y="1513328"/>
            <a:ext cx="10242550" cy="4387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
            </a:pPr>
            <a:endParaRPr lang="de-DE" sz="1800" dirty="0">
              <a:solidFill>
                <a:srgbClr val="1D2D4B"/>
              </a:solidFill>
              <a:latin typeface="Arial" panose="020B0604020202020204" pitchFamily="34" charset="0"/>
              <a:cs typeface="Arial" panose="020B0604020202020204" pitchFamily="34" charset="0"/>
            </a:endParaRPr>
          </a:p>
          <a:p>
            <a:pPr>
              <a:buFont typeface="Wingdings" panose="05000000000000000000" pitchFamily="2" charset="2"/>
              <a:buChar char="§"/>
            </a:pPr>
            <a:r>
              <a:rPr lang="de-DE" sz="1800" dirty="0">
                <a:solidFill>
                  <a:srgbClr val="1D2D4B"/>
                </a:solidFill>
                <a:latin typeface="Arial" panose="020B0604020202020204" pitchFamily="34" charset="0"/>
                <a:cs typeface="Arial" panose="020B0604020202020204" pitchFamily="34" charset="0"/>
              </a:rPr>
              <a:t>Eine beitragsneutrale (steuerfinanzierte)  Familienversicherung gibt es in der PKV nicht </a:t>
            </a:r>
          </a:p>
          <a:p>
            <a:pPr>
              <a:buFont typeface="Wingdings" panose="05000000000000000000" pitchFamily="2" charset="2"/>
              <a:buChar char="§"/>
            </a:pPr>
            <a:endParaRPr lang="de-DE" sz="1800" dirty="0">
              <a:solidFill>
                <a:srgbClr val="1D2D4B"/>
              </a:solidFill>
              <a:latin typeface="Arial" panose="020B0604020202020204" pitchFamily="34" charset="0"/>
              <a:cs typeface="Arial" panose="020B0604020202020204" pitchFamily="34" charset="0"/>
            </a:endParaRPr>
          </a:p>
          <a:p>
            <a:pPr>
              <a:buFont typeface="Wingdings" panose="05000000000000000000" pitchFamily="2" charset="2"/>
              <a:buChar char="§"/>
            </a:pPr>
            <a:r>
              <a:rPr lang="de-DE" sz="1800" dirty="0">
                <a:solidFill>
                  <a:srgbClr val="1D2D4B"/>
                </a:solidFill>
                <a:latin typeface="Arial" panose="020B0604020202020204" pitchFamily="34" charset="0"/>
                <a:cs typeface="Arial" panose="020B0604020202020204" pitchFamily="34" charset="0"/>
              </a:rPr>
              <a:t>Bei Verheirateten fällt für Kinder entweder ein Beitrag in der gesetzlichen Krankenversicherung oder privaten Krankenversicherung an, wenn der Elternteil, dessen einkommen oberhalb der Jahresarbeitsentgeltgrenze liegt, der Höherverdienende ist. </a:t>
            </a:r>
          </a:p>
          <a:p>
            <a:pPr>
              <a:buFont typeface="Wingdings" panose="05000000000000000000" pitchFamily="2" charset="2"/>
              <a:buChar char="§"/>
            </a:pPr>
            <a:endParaRPr lang="de-DE" sz="1800" dirty="0">
              <a:solidFill>
                <a:srgbClr val="1D2D4B"/>
              </a:solidFill>
              <a:latin typeface="Arial" panose="020B0604020202020204" pitchFamily="34" charset="0"/>
              <a:cs typeface="Arial" panose="020B0604020202020204" pitchFamily="34" charset="0"/>
            </a:endParaRPr>
          </a:p>
          <a:p>
            <a:pPr>
              <a:buFont typeface="Wingdings" panose="05000000000000000000" pitchFamily="2" charset="2"/>
              <a:buChar char="§"/>
            </a:pPr>
            <a:r>
              <a:rPr lang="de-DE" sz="1800" dirty="0">
                <a:solidFill>
                  <a:srgbClr val="1D2D4B"/>
                </a:solidFill>
                <a:latin typeface="Arial" panose="020B0604020202020204" pitchFamily="34" charset="0"/>
                <a:cs typeface="Arial" panose="020B0604020202020204" pitchFamily="34" charset="0"/>
              </a:rPr>
              <a:t>Bei nicht verheirateten Eltern findet diese Regelung keine Anwendung.</a:t>
            </a:r>
          </a:p>
        </p:txBody>
      </p:sp>
      <p:pic>
        <p:nvPicPr>
          <p:cNvPr id="5" name="Grafik 4">
            <a:extLst>
              <a:ext uri="{FF2B5EF4-FFF2-40B4-BE49-F238E27FC236}">
                <a16:creationId xmlns:a16="http://schemas.microsoft.com/office/drawing/2014/main" id="{E2A83D99-E054-4727-AB87-7271168DF0CD}"/>
              </a:ext>
            </a:extLst>
          </p:cNvPr>
          <p:cNvPicPr>
            <a:picLocks noChangeAspect="1"/>
          </p:cNvPicPr>
          <p:nvPr/>
        </p:nvPicPr>
        <p:blipFill>
          <a:blip r:embed="rId2"/>
          <a:stretch>
            <a:fillRect/>
          </a:stretch>
        </p:blipFill>
        <p:spPr>
          <a:xfrm>
            <a:off x="7976401" y="3299381"/>
            <a:ext cx="3705225" cy="2261009"/>
          </a:xfrm>
          <a:prstGeom prst="rect">
            <a:avLst/>
          </a:prstGeom>
        </p:spPr>
      </p:pic>
    </p:spTree>
    <p:extLst>
      <p:ext uri="{BB962C8B-B14F-4D97-AF65-F5344CB8AC3E}">
        <p14:creationId xmlns:p14="http://schemas.microsoft.com/office/powerpoint/2010/main" val="3569796493"/>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510189"/>
            <a:ext cx="11332633" cy="478352"/>
          </a:xfrm>
        </p:spPr>
        <p:txBody>
          <a:bodyPr>
            <a:noAutofit/>
          </a:bodyPr>
          <a:lstStyle/>
          <a:p>
            <a:r>
              <a:rPr lang="de-DE" sz="2800" dirty="0">
                <a:latin typeface="Arial" panose="020B0604020202020204" pitchFamily="34" charset="0"/>
                <a:cs typeface="Arial" panose="020B0604020202020204" pitchFamily="34" charset="0"/>
              </a:rPr>
              <a:t>Krankenversicherung für Rentner</a:t>
            </a:r>
          </a:p>
        </p:txBody>
      </p:sp>
      <p:sp>
        <p:nvSpPr>
          <p:cNvPr id="3" name="Foliennummernplatzhalter 2"/>
          <p:cNvSpPr>
            <a:spLocks noGrp="1"/>
          </p:cNvSpPr>
          <p:nvPr>
            <p:ph type="sldNum" sz="quarter" idx="12"/>
          </p:nvPr>
        </p:nvSpPr>
        <p:spPr>
          <a:xfrm>
            <a:off x="8590663" y="6041362"/>
            <a:ext cx="683339" cy="365125"/>
          </a:xfrm>
          <a:prstGeom prst="rect">
            <a:avLst/>
          </a:prstGeom>
        </p:spPr>
        <p:txBody>
          <a:bodyPr vert="horz" lIns="91440" tIns="45720" rIns="91440" bIns="45720" rtlCol="0" anchor="ctr"/>
          <a:lstStyle>
            <a:defPPr>
              <a:defRPr lang="de-DE"/>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a:t>Seite </a:t>
            </a:r>
            <a:fld id="{733027FC-DF93-4713-B7A7-C61655A6161B}" type="slidenum">
              <a:rPr lang="de-DE" smtClean="0"/>
              <a:pPr>
                <a:defRPr/>
              </a:pPr>
              <a:t>22</a:t>
            </a:fld>
            <a:endParaRPr lang="de-DE" dirty="0"/>
          </a:p>
        </p:txBody>
      </p:sp>
      <p:sp>
        <p:nvSpPr>
          <p:cNvPr id="5" name="Text Box 2"/>
          <p:cNvSpPr txBox="1">
            <a:spLocks noChangeArrowheads="1"/>
          </p:cNvSpPr>
          <p:nvPr/>
        </p:nvSpPr>
        <p:spPr bwMode="auto">
          <a:xfrm>
            <a:off x="0" y="1584376"/>
            <a:ext cx="8001000" cy="396875"/>
          </a:xfrm>
          <a:prstGeom prst="rect">
            <a:avLst/>
          </a:prstGeom>
          <a:noFill/>
          <a:ln w="12700" cap="sq">
            <a:noFill/>
            <a:miter lim="800000"/>
            <a:headEnd type="none" w="sm" len="sm"/>
            <a:tailEnd type="none" w="sm" len="sm"/>
          </a:ln>
        </p:spPr>
        <p:txBody>
          <a:bodyPr lIns="91395" tIns="45697" rIns="91395" bIns="45697">
            <a:spAutoFit/>
          </a:bodyPr>
          <a:lstStyle/>
          <a:p>
            <a:pPr algn="l">
              <a:spcBef>
                <a:spcPct val="50000"/>
              </a:spcBef>
              <a:buFont typeface="Wingdings" pitchFamily="2" charset="2"/>
              <a:buNone/>
            </a:pPr>
            <a:r>
              <a:rPr lang="de-DE" sz="2000" b="1" dirty="0">
                <a:solidFill>
                  <a:srgbClr val="1D2D4B"/>
                </a:solidFill>
                <a:latin typeface="Arial" panose="020B0604020202020204" pitchFamily="34" charset="0"/>
                <a:ea typeface="Apple Symbols" panose="02000000000000000000" pitchFamily="2" charset="-79"/>
                <a:cs typeface="Arial" panose="020B0604020202020204" pitchFamily="34" charset="0"/>
                <a:sym typeface="Wingdings" pitchFamily="2" charset="2"/>
              </a:rPr>
              <a:t>Die Krankenversicherung für Rentner (KVDR)</a:t>
            </a:r>
          </a:p>
        </p:txBody>
      </p:sp>
      <p:sp>
        <p:nvSpPr>
          <p:cNvPr id="7" name="Text Box 3"/>
          <p:cNvSpPr txBox="1">
            <a:spLocks noChangeArrowheads="1"/>
          </p:cNvSpPr>
          <p:nvPr/>
        </p:nvSpPr>
        <p:spPr bwMode="auto">
          <a:xfrm>
            <a:off x="505469" y="2161408"/>
            <a:ext cx="9371955" cy="3831772"/>
          </a:xfrm>
          <a:prstGeom prst="rect">
            <a:avLst/>
          </a:prstGeom>
          <a:noFill/>
          <a:ln w="12700" cap="sq">
            <a:noFill/>
            <a:miter lim="800000"/>
            <a:headEnd type="none" w="sm" len="sm"/>
            <a:tailEnd type="none" w="sm" len="sm"/>
          </a:ln>
        </p:spPr>
        <p:txBody>
          <a:bodyPr wrap="square" lIns="91395" tIns="45697" rIns="91395" bIns="45697">
            <a:spAutoFit/>
          </a:bodyPr>
          <a:lstStyle/>
          <a:p>
            <a:pPr marL="485775" indent="-485775" algn="l">
              <a:spcBef>
                <a:spcPct val="50000"/>
              </a:spcBef>
              <a:buClr>
                <a:srgbClr val="1D2D4B"/>
              </a:buClr>
              <a:buFont typeface="Wingdings" pitchFamily="2" charset="2"/>
              <a:buChar char="§"/>
            </a:pPr>
            <a:r>
              <a:rPr lang="de-DE" dirty="0">
                <a:solidFill>
                  <a:srgbClr val="1D2D4B"/>
                </a:solidFill>
                <a:latin typeface="Arial" panose="020B0604020202020204" pitchFamily="34" charset="0"/>
                <a:cs typeface="Arial" panose="020B0604020202020204" pitchFamily="34" charset="0"/>
              </a:rPr>
              <a:t>Der </a:t>
            </a:r>
            <a:r>
              <a:rPr lang="de-DE" b="1" dirty="0">
                <a:solidFill>
                  <a:srgbClr val="1D2D4B"/>
                </a:solidFill>
                <a:latin typeface="Arial" panose="020B0604020202020204" pitchFamily="34" charset="0"/>
                <a:cs typeface="Arial" panose="020B0604020202020204" pitchFamily="34" charset="0"/>
              </a:rPr>
              <a:t>Beitrag</a:t>
            </a:r>
            <a:r>
              <a:rPr lang="de-DE" dirty="0">
                <a:solidFill>
                  <a:srgbClr val="1D2D4B"/>
                </a:solidFill>
                <a:latin typeface="Arial" panose="020B0604020202020204" pitchFamily="34" charset="0"/>
                <a:cs typeface="Arial" panose="020B0604020202020204" pitchFamily="34" charset="0"/>
              </a:rPr>
              <a:t> beträgt  </a:t>
            </a:r>
            <a:r>
              <a:rPr lang="de-DE" b="1" dirty="0">
                <a:solidFill>
                  <a:srgbClr val="1D2D4B"/>
                </a:solidFill>
                <a:latin typeface="Arial" panose="020B0604020202020204" pitchFamily="34" charset="0"/>
                <a:cs typeface="Arial" panose="020B0604020202020204" pitchFamily="34" charset="0"/>
              </a:rPr>
              <a:t>14,6% vom Rentenzahlbetrag</a:t>
            </a:r>
            <a:r>
              <a:rPr lang="de-DE" dirty="0">
                <a:solidFill>
                  <a:srgbClr val="1D2D4B"/>
                </a:solidFill>
                <a:latin typeface="Arial" panose="020B0604020202020204" pitchFamily="34" charset="0"/>
                <a:cs typeface="Arial" panose="020B0604020202020204" pitchFamily="34" charset="0"/>
              </a:rPr>
              <a:t>. Dieser Beitrag wird je zur Hälfte vom Rentner und vom Rentenversicherungsträger getragen.</a:t>
            </a:r>
            <a:br>
              <a:rPr lang="de-DE" dirty="0">
                <a:solidFill>
                  <a:srgbClr val="1D2D4B"/>
                </a:solidFill>
                <a:latin typeface="Arial" panose="020B0604020202020204" pitchFamily="34" charset="0"/>
                <a:cs typeface="Arial" panose="020B0604020202020204" pitchFamily="34" charset="0"/>
              </a:rPr>
            </a:br>
            <a:endParaRPr lang="de-DE" dirty="0">
              <a:solidFill>
                <a:srgbClr val="1D2D4B"/>
              </a:solidFill>
              <a:latin typeface="Arial" panose="020B0604020202020204" pitchFamily="34" charset="0"/>
              <a:cs typeface="Arial" panose="020B0604020202020204" pitchFamily="34" charset="0"/>
            </a:endParaRPr>
          </a:p>
          <a:p>
            <a:pPr marL="485775" indent="-485775" algn="l">
              <a:spcBef>
                <a:spcPct val="50000"/>
              </a:spcBef>
              <a:buClr>
                <a:srgbClr val="1D2D4B"/>
              </a:buClr>
              <a:buFont typeface="Wingdings" pitchFamily="2" charset="2"/>
              <a:buChar char="§"/>
            </a:pPr>
            <a:r>
              <a:rPr lang="de-DE" dirty="0">
                <a:solidFill>
                  <a:srgbClr val="1D2D4B"/>
                </a:solidFill>
                <a:latin typeface="Arial" panose="020B0604020202020204" pitchFamily="34" charset="0"/>
                <a:cs typeface="Arial" panose="020B0604020202020204" pitchFamily="34" charset="0"/>
              </a:rPr>
              <a:t>Auch der </a:t>
            </a:r>
            <a:r>
              <a:rPr lang="de-DE" b="1" dirty="0">
                <a:solidFill>
                  <a:srgbClr val="1D2D4B"/>
                </a:solidFill>
                <a:latin typeface="Arial" panose="020B0604020202020204" pitchFamily="34" charset="0"/>
                <a:cs typeface="Arial" panose="020B0604020202020204" pitchFamily="34" charset="0"/>
              </a:rPr>
              <a:t>Zusatzbeitrag</a:t>
            </a:r>
            <a:r>
              <a:rPr lang="de-DE" dirty="0">
                <a:solidFill>
                  <a:srgbClr val="1D2D4B"/>
                </a:solidFill>
                <a:latin typeface="Arial" panose="020B0604020202020204" pitchFamily="34" charset="0"/>
                <a:cs typeface="Arial" panose="020B0604020202020204" pitchFamily="34" charset="0"/>
              </a:rPr>
              <a:t> in Höhe von </a:t>
            </a:r>
            <a:r>
              <a:rPr lang="de-DE" b="1" dirty="0">
                <a:solidFill>
                  <a:srgbClr val="1D2D4B"/>
                </a:solidFill>
                <a:latin typeface="Arial" panose="020B0604020202020204" pitchFamily="34" charset="0"/>
                <a:cs typeface="Arial" panose="020B0604020202020204" pitchFamily="34" charset="0"/>
              </a:rPr>
              <a:t>1,7%</a:t>
            </a:r>
            <a:r>
              <a:rPr lang="de-DE" dirty="0">
                <a:solidFill>
                  <a:srgbClr val="1D2D4B"/>
                </a:solidFill>
                <a:latin typeface="Arial" panose="020B0604020202020204" pitchFamily="34" charset="0"/>
                <a:cs typeface="Arial" panose="020B0604020202020204" pitchFamily="34" charset="0"/>
              </a:rPr>
              <a:t> wird zur Hälfte von der Rentenversicherung getragen.</a:t>
            </a:r>
            <a:br>
              <a:rPr lang="de-DE" dirty="0">
                <a:solidFill>
                  <a:srgbClr val="1D2D4B"/>
                </a:solidFill>
                <a:latin typeface="Arial" panose="020B0604020202020204" pitchFamily="34" charset="0"/>
                <a:cs typeface="Arial" panose="020B0604020202020204" pitchFamily="34" charset="0"/>
              </a:rPr>
            </a:br>
            <a:endParaRPr lang="de-DE" dirty="0">
              <a:solidFill>
                <a:srgbClr val="1D2D4B"/>
              </a:solidFill>
              <a:latin typeface="Arial" panose="020B0604020202020204" pitchFamily="34" charset="0"/>
              <a:cs typeface="Arial" panose="020B0604020202020204" pitchFamily="34" charset="0"/>
            </a:endParaRPr>
          </a:p>
          <a:p>
            <a:pPr marL="485775" indent="-485775" algn="l">
              <a:spcBef>
                <a:spcPct val="50000"/>
              </a:spcBef>
              <a:buClr>
                <a:srgbClr val="1D2D4B"/>
              </a:buClr>
              <a:buFont typeface="Wingdings" pitchFamily="2" charset="2"/>
              <a:buChar char="§"/>
            </a:pPr>
            <a:r>
              <a:rPr lang="de-DE" dirty="0">
                <a:solidFill>
                  <a:srgbClr val="1D2D4B"/>
                </a:solidFill>
                <a:latin typeface="Arial" panose="020B0604020202020204" pitchFamily="34" charset="0"/>
                <a:cs typeface="Arial" panose="020B0604020202020204" pitchFamily="34" charset="0"/>
                <a:sym typeface="Wingdings" pitchFamily="2" charset="2"/>
              </a:rPr>
              <a:t>Pflichtmitglied in der KVDR ist nur derjenige, der min. 90% der </a:t>
            </a:r>
            <a:r>
              <a:rPr lang="de-DE" dirty="0">
                <a:solidFill>
                  <a:srgbClr val="1D2D4B"/>
                </a:solidFill>
                <a:latin typeface="Arial" panose="020B0604020202020204" pitchFamily="34" charset="0"/>
                <a:cs typeface="Arial" panose="020B0604020202020204" pitchFamily="34" charset="0"/>
              </a:rPr>
              <a:t>zweiten Hälfte des Erwerbslebens Mitglied in der gesetzlichen Krankenversicherung waren.</a:t>
            </a:r>
            <a:br>
              <a:rPr lang="de-DE" dirty="0">
                <a:solidFill>
                  <a:srgbClr val="1D2D4B"/>
                </a:solidFill>
                <a:latin typeface="Arial" panose="020B0604020202020204" pitchFamily="34" charset="0"/>
                <a:cs typeface="Arial" panose="020B0604020202020204" pitchFamily="34" charset="0"/>
              </a:rPr>
            </a:br>
            <a:r>
              <a:rPr lang="de-DE" dirty="0">
                <a:solidFill>
                  <a:srgbClr val="1D2D4B"/>
                </a:solidFill>
                <a:latin typeface="Arial" panose="020B0604020202020204" pitchFamily="34" charset="0"/>
                <a:cs typeface="Arial" panose="020B0604020202020204" pitchFamily="34" charset="0"/>
              </a:rPr>
              <a:t>(freiwillig- und pflichtversicherte Beitragszeiten)</a:t>
            </a:r>
            <a:br>
              <a:rPr lang="de-DE" dirty="0">
                <a:solidFill>
                  <a:srgbClr val="1D2D4B"/>
                </a:solidFill>
                <a:latin typeface="Arial" panose="020B0604020202020204" pitchFamily="34" charset="0"/>
                <a:cs typeface="Arial" panose="020B0604020202020204" pitchFamily="34" charset="0"/>
              </a:rPr>
            </a:br>
            <a:endParaRPr lang="de-DE" dirty="0">
              <a:solidFill>
                <a:srgbClr val="1D2D4B"/>
              </a:solidFill>
              <a:latin typeface="Arial" panose="020B0604020202020204" pitchFamily="34" charset="0"/>
              <a:cs typeface="Arial" panose="020B0604020202020204" pitchFamily="34" charset="0"/>
            </a:endParaRPr>
          </a:p>
          <a:p>
            <a:pPr marL="485775" indent="-485775" algn="l">
              <a:spcBef>
                <a:spcPct val="50000"/>
              </a:spcBef>
              <a:buClr>
                <a:srgbClr val="1D2D4B"/>
              </a:buClr>
              <a:buFont typeface="Wingdings" pitchFamily="2" charset="2"/>
              <a:buChar char="§"/>
            </a:pPr>
            <a:r>
              <a:rPr lang="de-DE" dirty="0">
                <a:solidFill>
                  <a:srgbClr val="1D2D4B"/>
                </a:solidFill>
                <a:latin typeface="Arial" panose="020B0604020202020204" pitchFamily="34" charset="0"/>
                <a:cs typeface="Arial" panose="020B0604020202020204" pitchFamily="34" charset="0"/>
                <a:sym typeface="Wingdings" pitchFamily="2" charset="2"/>
              </a:rPr>
              <a:t>In der Praxis bedeutet dies, dass derjenige, welcher während der Erwerbstätigkeit gesetzlich versichert war, dies auch im Rentenalter sein wird.</a:t>
            </a:r>
            <a:endParaRPr lang="de-DE" dirty="0">
              <a:solidFill>
                <a:srgbClr val="1D2D4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50568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grpId="0"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 calcmode="lin" valueType="num">
                                      <p:cBhvr>
                                        <p:cTn id="14"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17" presetClass="entr" presetSubtype="10" fill="hold" grpId="0" nodeType="clickEffect">
                                  <p:stCondLst>
                                    <p:cond delay="0"/>
                                  </p:stCondLst>
                                  <p:childTnLst>
                                    <p:set>
                                      <p:cBhvr>
                                        <p:cTn id="19" dur="1" fill="hold">
                                          <p:stCondLst>
                                            <p:cond delay="0"/>
                                          </p:stCondLst>
                                        </p:cTn>
                                        <p:tgtEl>
                                          <p:spTgt spid="7">
                                            <p:txEl>
                                              <p:pRg st="1" end="1"/>
                                            </p:txEl>
                                          </p:spTgt>
                                        </p:tgtEl>
                                        <p:attrNameLst>
                                          <p:attrName>style.visibility</p:attrName>
                                        </p:attrNameLst>
                                      </p:cBhvr>
                                      <p:to>
                                        <p:strVal val="visible"/>
                                      </p:to>
                                    </p:set>
                                    <p:anim calcmode="lin" valueType="num">
                                      <p:cBhvr>
                                        <p:cTn id="20"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17" presetClass="entr" presetSubtype="10" fill="hold" grpId="0" nodeType="clickEffect">
                                  <p:stCondLst>
                                    <p:cond delay="0"/>
                                  </p:stCondLst>
                                  <p:childTnLst>
                                    <p:set>
                                      <p:cBhvr>
                                        <p:cTn id="25" dur="1" fill="hold">
                                          <p:stCondLst>
                                            <p:cond delay="0"/>
                                          </p:stCondLst>
                                        </p:cTn>
                                        <p:tgtEl>
                                          <p:spTgt spid="7">
                                            <p:txEl>
                                              <p:pRg st="2" end="2"/>
                                            </p:txEl>
                                          </p:spTgt>
                                        </p:tgtEl>
                                        <p:attrNameLst>
                                          <p:attrName>style.visibility</p:attrName>
                                        </p:attrNameLst>
                                      </p:cBhvr>
                                      <p:to>
                                        <p:strVal val="visible"/>
                                      </p:to>
                                    </p:set>
                                    <p:anim calcmode="lin" valueType="num">
                                      <p:cBhvr>
                                        <p:cTn id="26" dur="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17" presetClass="entr" presetSubtype="10" fill="hold" grpId="0" nodeType="clickEffect">
                                  <p:stCondLst>
                                    <p:cond delay="0"/>
                                  </p:stCondLst>
                                  <p:childTnLst>
                                    <p:set>
                                      <p:cBhvr>
                                        <p:cTn id="31" dur="1" fill="hold">
                                          <p:stCondLst>
                                            <p:cond delay="0"/>
                                          </p:stCondLst>
                                        </p:cTn>
                                        <p:tgtEl>
                                          <p:spTgt spid="7">
                                            <p:txEl>
                                              <p:pRg st="3" end="3"/>
                                            </p:txEl>
                                          </p:spTgt>
                                        </p:tgtEl>
                                        <p:attrNameLst>
                                          <p:attrName>style.visibility</p:attrName>
                                        </p:attrNameLst>
                                      </p:cBhvr>
                                      <p:to>
                                        <p:strVal val="visible"/>
                                      </p:to>
                                    </p:set>
                                    <p:anim calcmode="lin" valueType="num">
                                      <p:cBhvr>
                                        <p:cTn id="32" dur="500" fill="hold"/>
                                        <p:tgtEl>
                                          <p:spTgt spid="7">
                                            <p:txEl>
                                              <p:pRg st="3" end="3"/>
                                            </p:txEl>
                                          </p:spTgt>
                                        </p:tgtEl>
                                        <p:attrNameLst>
                                          <p:attrName>ppt_w</p:attrName>
                                        </p:attrNameLst>
                                      </p:cBhvr>
                                      <p:tavLst>
                                        <p:tav tm="0">
                                          <p:val>
                                            <p:fltVal val="0"/>
                                          </p:val>
                                        </p:tav>
                                        <p:tav tm="100000">
                                          <p:val>
                                            <p:strVal val="#ppt_w"/>
                                          </p:val>
                                        </p:tav>
                                      </p:tavLst>
                                    </p:anim>
                                    <p:anim calcmode="lin" valueType="num">
                                      <p:cBhvr>
                                        <p:cTn id="33" dur="500" fill="hold"/>
                                        <p:tgtEl>
                                          <p:spTgt spid="7">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7"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539685"/>
            <a:ext cx="11332633" cy="478352"/>
          </a:xfrm>
        </p:spPr>
        <p:txBody>
          <a:bodyPr>
            <a:noAutofit/>
          </a:bodyPr>
          <a:lstStyle/>
          <a:p>
            <a:r>
              <a:rPr lang="de-DE" sz="2800" dirty="0">
                <a:latin typeface="Arial" panose="020B0604020202020204" pitchFamily="34" charset="0"/>
                <a:cs typeface="Arial" panose="020B0604020202020204" pitchFamily="34" charset="0"/>
              </a:rPr>
              <a:t>Stabilitätskriterien der PKV</a:t>
            </a:r>
          </a:p>
        </p:txBody>
      </p:sp>
      <p:sp>
        <p:nvSpPr>
          <p:cNvPr id="3" name="Foliennummernplatzhalter 2"/>
          <p:cNvSpPr>
            <a:spLocks noGrp="1"/>
          </p:cNvSpPr>
          <p:nvPr>
            <p:ph type="sldNum" sz="quarter" idx="12"/>
          </p:nvPr>
        </p:nvSpPr>
        <p:spPr>
          <a:xfrm>
            <a:off x="8590663" y="6041362"/>
            <a:ext cx="683339" cy="365125"/>
          </a:xfrm>
          <a:prstGeom prst="rect">
            <a:avLst/>
          </a:prstGeom>
        </p:spPr>
        <p:txBody>
          <a:bodyPr vert="horz" lIns="91440" tIns="45720" rIns="91440" bIns="45720" rtlCol="0" anchor="ctr"/>
          <a:lstStyle>
            <a:defPPr>
              <a:defRPr lang="de-DE"/>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a:t>Seite </a:t>
            </a:r>
            <a:fld id="{733027FC-DF93-4713-B7A7-C61655A6161B}" type="slidenum">
              <a:rPr lang="de-DE" smtClean="0"/>
              <a:pPr>
                <a:defRPr/>
              </a:pPr>
              <a:t>23</a:t>
            </a:fld>
            <a:endParaRPr lang="de-DE" dirty="0"/>
          </a:p>
        </p:txBody>
      </p:sp>
      <p:sp>
        <p:nvSpPr>
          <p:cNvPr id="5" name="Text Box 2"/>
          <p:cNvSpPr txBox="1">
            <a:spLocks noChangeArrowheads="1"/>
          </p:cNvSpPr>
          <p:nvPr/>
        </p:nvSpPr>
        <p:spPr bwMode="auto">
          <a:xfrm>
            <a:off x="0" y="1702364"/>
            <a:ext cx="8001000" cy="400063"/>
          </a:xfrm>
          <a:prstGeom prst="rect">
            <a:avLst/>
          </a:prstGeom>
          <a:noFill/>
          <a:ln w="12700" cap="sq">
            <a:noFill/>
            <a:miter lim="800000"/>
            <a:headEnd type="none" w="sm" len="sm"/>
            <a:tailEnd type="none" w="sm" len="sm"/>
          </a:ln>
        </p:spPr>
        <p:txBody>
          <a:bodyPr lIns="91395" tIns="45697" rIns="91395" bIns="45697">
            <a:spAutoFit/>
          </a:bodyPr>
          <a:lstStyle/>
          <a:p>
            <a:pPr marL="457200" indent="-457200">
              <a:spcBef>
                <a:spcPct val="50000"/>
              </a:spcBef>
            </a:pPr>
            <a:r>
              <a:rPr lang="de-DE" sz="2000" b="1" dirty="0">
                <a:solidFill>
                  <a:srgbClr val="1D2D4B"/>
                </a:solidFill>
                <a:latin typeface="Arial" panose="020B0604020202020204" pitchFamily="34" charset="0"/>
                <a:cs typeface="Arial" panose="020B0604020202020204" pitchFamily="34" charset="0"/>
              </a:rPr>
              <a:t>Beitragszuschuss für Rentner  § 106 SGB VI </a:t>
            </a:r>
          </a:p>
        </p:txBody>
      </p:sp>
      <p:sp>
        <p:nvSpPr>
          <p:cNvPr id="6" name="Text Box 4"/>
          <p:cNvSpPr txBox="1">
            <a:spLocks noChangeArrowheads="1"/>
          </p:cNvSpPr>
          <p:nvPr/>
        </p:nvSpPr>
        <p:spPr bwMode="auto">
          <a:xfrm>
            <a:off x="240753" y="2325375"/>
            <a:ext cx="9522679" cy="3000775"/>
          </a:xfrm>
          <a:prstGeom prst="rect">
            <a:avLst/>
          </a:prstGeom>
          <a:noFill/>
          <a:ln w="12700" cap="sq">
            <a:noFill/>
            <a:miter lim="800000"/>
            <a:headEnd type="none" w="sm" len="sm"/>
            <a:tailEnd type="none" w="sm" len="sm"/>
          </a:ln>
        </p:spPr>
        <p:txBody>
          <a:bodyPr wrap="square" lIns="91395" tIns="45697" rIns="91395" bIns="45697">
            <a:spAutoFit/>
          </a:bodyPr>
          <a:lstStyle/>
          <a:p>
            <a:pPr marL="377825" indent="-377825" algn="l">
              <a:spcBef>
                <a:spcPct val="50000"/>
              </a:spcBef>
              <a:buClr>
                <a:srgbClr val="1D2D4B"/>
              </a:buClr>
              <a:buFont typeface="Wingdings" pitchFamily="2" charset="2"/>
              <a:buChar char="§"/>
            </a:pPr>
            <a:r>
              <a:rPr lang="de-DE" dirty="0">
                <a:solidFill>
                  <a:srgbClr val="1D2D4B"/>
                </a:solidFill>
                <a:latin typeface="Arial" panose="020B0604020202020204" pitchFamily="34" charset="0"/>
                <a:cs typeface="Arial" panose="020B0604020202020204" pitchFamily="34" charset="0"/>
              </a:rPr>
              <a:t>Wer als Rentner bei einem privaten Krankenversicherungsunternehmen versichert ist, kann vom Rentenversicherungsträger zu seinen Aufwendungen für die Krankenversicherung einen Zuschuss erhalten.</a:t>
            </a:r>
          </a:p>
          <a:p>
            <a:pPr marL="377825" indent="-377825" algn="l">
              <a:spcBef>
                <a:spcPct val="50000"/>
              </a:spcBef>
              <a:buClr>
                <a:srgbClr val="1D2D4B"/>
              </a:buClr>
              <a:buFont typeface="Wingdings" pitchFamily="2" charset="2"/>
              <a:buChar char="§"/>
            </a:pPr>
            <a:r>
              <a:rPr lang="de-DE" dirty="0">
                <a:solidFill>
                  <a:srgbClr val="1D2D4B"/>
                </a:solidFill>
                <a:latin typeface="Arial" panose="020B0604020202020204" pitchFamily="34" charset="0"/>
                <a:cs typeface="Arial" panose="020B0604020202020204" pitchFamily="34" charset="0"/>
              </a:rPr>
              <a:t>Der Zuschuss wird in Höhe des halben Betrages geleistet, der sich nach der Anwendung des durchschnittlichen allgemeinen Beitragssatzes aller gesetzlichen Krankenkassen auf den Rentenzahlbetrag ergibt.</a:t>
            </a:r>
          </a:p>
          <a:p>
            <a:pPr marL="377825" indent="-377825" algn="l">
              <a:spcBef>
                <a:spcPct val="50000"/>
              </a:spcBef>
              <a:buClr>
                <a:srgbClr val="1D2D4B"/>
              </a:buClr>
              <a:buFont typeface="Wingdings" pitchFamily="2" charset="2"/>
              <a:buChar char="§"/>
            </a:pPr>
            <a:r>
              <a:rPr lang="de-DE" dirty="0">
                <a:solidFill>
                  <a:srgbClr val="1D2D4B"/>
                </a:solidFill>
                <a:latin typeface="Arial" panose="020B0604020202020204" pitchFamily="34" charset="0"/>
                <a:cs typeface="Arial" panose="020B0604020202020204" pitchFamily="34" charset="0"/>
              </a:rPr>
              <a:t>Der </a:t>
            </a:r>
            <a:r>
              <a:rPr lang="de-DE" b="1" dirty="0">
                <a:solidFill>
                  <a:srgbClr val="1D2D4B"/>
                </a:solidFill>
                <a:latin typeface="Arial" panose="020B0604020202020204" pitchFamily="34" charset="0"/>
                <a:cs typeface="Arial" panose="020B0604020202020204" pitchFamily="34" charset="0"/>
              </a:rPr>
              <a:t>Zuschuss</a:t>
            </a:r>
            <a:r>
              <a:rPr lang="de-DE" dirty="0">
                <a:solidFill>
                  <a:srgbClr val="1D2D4B"/>
                </a:solidFill>
                <a:latin typeface="Arial" panose="020B0604020202020204" pitchFamily="34" charset="0"/>
                <a:cs typeface="Arial" panose="020B0604020202020204" pitchFamily="34" charset="0"/>
              </a:rPr>
              <a:t> beträgt </a:t>
            </a:r>
            <a:r>
              <a:rPr lang="de-DE" b="1" dirty="0">
                <a:solidFill>
                  <a:srgbClr val="1D2D4B"/>
                </a:solidFill>
                <a:latin typeface="Arial" panose="020B0604020202020204" pitchFamily="34" charset="0"/>
                <a:cs typeface="Arial" panose="020B0604020202020204" pitchFamily="34" charset="0"/>
              </a:rPr>
              <a:t>7,3% der monatlichen Rente</a:t>
            </a:r>
            <a:r>
              <a:rPr lang="de-DE" dirty="0">
                <a:solidFill>
                  <a:srgbClr val="1D2D4B"/>
                </a:solidFill>
                <a:latin typeface="Arial" panose="020B0604020202020204" pitchFamily="34" charset="0"/>
                <a:cs typeface="Arial" panose="020B0604020202020204" pitchFamily="34" charset="0"/>
              </a:rPr>
              <a:t>.</a:t>
            </a:r>
          </a:p>
          <a:p>
            <a:pPr marL="377825" indent="-377825" algn="l">
              <a:spcBef>
                <a:spcPct val="50000"/>
              </a:spcBef>
              <a:buClr>
                <a:srgbClr val="1D2D4B"/>
              </a:buClr>
              <a:buFont typeface="Wingdings" pitchFamily="2" charset="2"/>
              <a:buChar char="§"/>
            </a:pPr>
            <a:r>
              <a:rPr lang="de-DE" dirty="0">
                <a:solidFill>
                  <a:srgbClr val="1D2D4B"/>
                </a:solidFill>
                <a:latin typeface="Arial" panose="020B0604020202020204" pitchFamily="34" charset="0"/>
                <a:cs typeface="Arial" panose="020B0604020202020204" pitchFamily="34" charset="0"/>
              </a:rPr>
              <a:t>Der Zuschuss wird ggf. auf die Hälfte der tatsächlichen Aufwendungen zur privaten Krankenversicherung begrenzt.</a:t>
            </a:r>
          </a:p>
        </p:txBody>
      </p:sp>
    </p:spTree>
    <p:extLst>
      <p:ext uri="{BB962C8B-B14F-4D97-AF65-F5344CB8AC3E}">
        <p14:creationId xmlns:p14="http://schemas.microsoft.com/office/powerpoint/2010/main" val="4031081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barn(inVertical)">
                                      <p:cBhvr>
                                        <p:cTn id="14" dur="5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Effect transition="in" filter="barn(inVertical)">
                                      <p:cBhvr>
                                        <p:cTn id="19" dur="500"/>
                                        <p:tgtEl>
                                          <p:spTgt spid="6">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barn(inVertical)">
                                      <p:cBhvr>
                                        <p:cTn id="24" dur="500"/>
                                        <p:tgtEl>
                                          <p:spTgt spid="6">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6">
                                            <p:txEl>
                                              <p:pRg st="3" end="3"/>
                                            </p:txEl>
                                          </p:spTgt>
                                        </p:tgtEl>
                                        <p:attrNameLst>
                                          <p:attrName>style.visibility</p:attrName>
                                        </p:attrNameLst>
                                      </p:cBhvr>
                                      <p:to>
                                        <p:strVal val="visible"/>
                                      </p:to>
                                    </p:set>
                                    <p:animEffect transition="in" filter="barn(inVertical)">
                                      <p:cBhvr>
                                        <p:cTn id="29"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461028"/>
            <a:ext cx="11332633" cy="478352"/>
          </a:xfrm>
        </p:spPr>
        <p:txBody>
          <a:bodyPr>
            <a:noAutofit/>
          </a:bodyPr>
          <a:lstStyle/>
          <a:p>
            <a:r>
              <a:rPr lang="de-DE" sz="2800" dirty="0">
                <a:latin typeface="Arial" panose="020B0604020202020204" pitchFamily="34" charset="0"/>
                <a:cs typeface="Arial" panose="020B0604020202020204" pitchFamily="34" charset="0"/>
              </a:rPr>
              <a:t>Rückkehrmöglichkeit von PKV zu GKV?</a:t>
            </a:r>
          </a:p>
        </p:txBody>
      </p:sp>
      <p:sp>
        <p:nvSpPr>
          <p:cNvPr id="3" name="Foliennummernplatzhalter 2"/>
          <p:cNvSpPr>
            <a:spLocks noGrp="1"/>
          </p:cNvSpPr>
          <p:nvPr>
            <p:ph type="sldNum" sz="quarter" idx="12"/>
          </p:nvPr>
        </p:nvSpPr>
        <p:spPr>
          <a:xfrm>
            <a:off x="8590663" y="6041362"/>
            <a:ext cx="683339" cy="365125"/>
          </a:xfrm>
          <a:prstGeom prst="rect">
            <a:avLst/>
          </a:prstGeom>
        </p:spPr>
        <p:txBody>
          <a:bodyPr vert="horz" lIns="91440" tIns="45720" rIns="91440" bIns="45720" rtlCol="0" anchor="ctr"/>
          <a:lstStyle>
            <a:defPPr>
              <a:defRPr lang="de-DE"/>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a:t>Seite </a:t>
            </a:r>
            <a:fld id="{733027FC-DF93-4713-B7A7-C61655A6161B}" type="slidenum">
              <a:rPr lang="de-DE" smtClean="0"/>
              <a:pPr>
                <a:defRPr/>
              </a:pPr>
              <a:t>24</a:t>
            </a:fld>
            <a:endParaRPr lang="de-DE" dirty="0"/>
          </a:p>
        </p:txBody>
      </p:sp>
      <p:sp>
        <p:nvSpPr>
          <p:cNvPr id="5" name="Text Box 2"/>
          <p:cNvSpPr txBox="1">
            <a:spLocks noChangeArrowheads="1"/>
          </p:cNvSpPr>
          <p:nvPr/>
        </p:nvSpPr>
        <p:spPr bwMode="auto">
          <a:xfrm>
            <a:off x="0" y="1672867"/>
            <a:ext cx="8001000" cy="396875"/>
          </a:xfrm>
          <a:prstGeom prst="rect">
            <a:avLst/>
          </a:prstGeom>
          <a:noFill/>
          <a:ln w="12700" cap="sq">
            <a:noFill/>
            <a:miter lim="800000"/>
            <a:headEnd type="none" w="sm" len="sm"/>
            <a:tailEnd type="none" w="sm" len="sm"/>
          </a:ln>
        </p:spPr>
        <p:txBody>
          <a:bodyPr lIns="91395" tIns="45697" rIns="91395" bIns="45697">
            <a:spAutoFit/>
          </a:bodyPr>
          <a:lstStyle/>
          <a:p>
            <a:pPr marL="457200" indent="-457200">
              <a:spcBef>
                <a:spcPct val="50000"/>
              </a:spcBef>
            </a:pPr>
            <a:r>
              <a:rPr lang="de-DE" sz="2000" b="1" dirty="0">
                <a:solidFill>
                  <a:srgbClr val="1D2D4B"/>
                </a:solidFill>
                <a:latin typeface="Arial" panose="020B0604020202020204" pitchFamily="34" charset="0"/>
                <a:cs typeface="Arial" panose="020B0604020202020204" pitchFamily="34" charset="0"/>
              </a:rPr>
              <a:t>Kommt man als privat Versicherter in die GKV zurück?</a:t>
            </a:r>
          </a:p>
        </p:txBody>
      </p:sp>
      <p:sp>
        <p:nvSpPr>
          <p:cNvPr id="6" name="Text Box 4"/>
          <p:cNvSpPr txBox="1">
            <a:spLocks noChangeArrowheads="1"/>
          </p:cNvSpPr>
          <p:nvPr/>
        </p:nvSpPr>
        <p:spPr bwMode="auto">
          <a:xfrm>
            <a:off x="0" y="2207393"/>
            <a:ext cx="11019934" cy="3277774"/>
          </a:xfrm>
          <a:prstGeom prst="rect">
            <a:avLst/>
          </a:prstGeom>
          <a:noFill/>
          <a:ln w="12700" cap="sq">
            <a:noFill/>
            <a:miter lim="800000"/>
            <a:headEnd type="none" w="sm" len="sm"/>
            <a:tailEnd type="none" w="sm" len="sm"/>
          </a:ln>
        </p:spPr>
        <p:txBody>
          <a:bodyPr wrap="square" lIns="91395" tIns="45697" rIns="91395" bIns="45697">
            <a:spAutoFit/>
          </a:bodyPr>
          <a:lstStyle/>
          <a:p>
            <a:pPr>
              <a:spcBef>
                <a:spcPct val="50000"/>
              </a:spcBef>
              <a:buClr>
                <a:srgbClr val="1D2D4B"/>
              </a:buClr>
            </a:pPr>
            <a:r>
              <a:rPr lang="de-DE" b="1" dirty="0">
                <a:solidFill>
                  <a:srgbClr val="1D2D4B"/>
                </a:solidFill>
                <a:latin typeface="Arial" panose="020B0604020202020204" pitchFamily="34" charset="0"/>
                <a:cs typeface="Arial" panose="020B0604020202020204" pitchFamily="34" charset="0"/>
              </a:rPr>
              <a:t>Ja</a:t>
            </a:r>
            <a:r>
              <a:rPr lang="de-DE" dirty="0">
                <a:solidFill>
                  <a:srgbClr val="1D2D4B"/>
                </a:solidFill>
                <a:latin typeface="Arial" panose="020B0604020202020204" pitchFamily="34" charset="0"/>
                <a:cs typeface="Arial" panose="020B0604020202020204" pitchFamily="34" charset="0"/>
              </a:rPr>
              <a:t>, unter Umständen:</a:t>
            </a:r>
          </a:p>
          <a:p>
            <a:pPr marL="665163" lvl="1" indent="-377825">
              <a:spcBef>
                <a:spcPct val="50000"/>
              </a:spcBef>
              <a:buClr>
                <a:srgbClr val="1D2D4B"/>
              </a:buClr>
              <a:buFont typeface="Wingdings" pitchFamily="2" charset="2"/>
              <a:buChar char="§"/>
            </a:pPr>
            <a:r>
              <a:rPr lang="de-DE" dirty="0">
                <a:solidFill>
                  <a:srgbClr val="1D2D4B"/>
                </a:solidFill>
                <a:latin typeface="Arial" panose="020B0604020202020204" pitchFamily="34" charset="0"/>
                <a:cs typeface="Arial" panose="020B0604020202020204" pitchFamily="34" charset="0"/>
                <a:sym typeface="Wingdings" pitchFamily="2" charset="2"/>
              </a:rPr>
              <a:t>Als Angestellter/Arbeitnehmer, der wieder unter der JAG liegt</a:t>
            </a:r>
            <a:br>
              <a:rPr lang="de-DE" dirty="0">
                <a:solidFill>
                  <a:srgbClr val="1D2D4B"/>
                </a:solidFill>
                <a:latin typeface="Arial" panose="020B0604020202020204" pitchFamily="34" charset="0"/>
                <a:cs typeface="Arial" panose="020B0604020202020204" pitchFamily="34" charset="0"/>
                <a:sym typeface="Wingdings" pitchFamily="2" charset="2"/>
              </a:rPr>
            </a:br>
            <a:r>
              <a:rPr lang="de-DE" dirty="0">
                <a:solidFill>
                  <a:srgbClr val="1D2D4B"/>
                </a:solidFill>
                <a:latin typeface="Arial" panose="020B0604020202020204" pitchFamily="34" charset="0"/>
                <a:cs typeface="Arial" panose="020B0604020202020204" pitchFamily="34" charset="0"/>
                <a:sym typeface="Wingdings" pitchFamily="2" charset="2"/>
              </a:rPr>
              <a:t>(auch durch N</a:t>
            </a:r>
            <a:r>
              <a:rPr lang="de-DE" dirty="0">
                <a:solidFill>
                  <a:srgbClr val="1D2D4B"/>
                </a:solidFill>
                <a:latin typeface="Arial" panose="020B0604020202020204" pitchFamily="34" charset="0"/>
                <a:cs typeface="Arial" panose="020B0604020202020204" pitchFamily="34" charset="0"/>
              </a:rPr>
              <a:t>utzung der Entgeltumwandlung in der </a:t>
            </a:r>
            <a:r>
              <a:rPr lang="de-DE" dirty="0" err="1">
                <a:solidFill>
                  <a:srgbClr val="1D2D4B"/>
                </a:solidFill>
                <a:latin typeface="Arial" panose="020B0604020202020204" pitchFamily="34" charset="0"/>
                <a:cs typeface="Arial" panose="020B0604020202020204" pitchFamily="34" charset="0"/>
              </a:rPr>
              <a:t>bAV</a:t>
            </a:r>
            <a:r>
              <a:rPr lang="de-DE" dirty="0">
                <a:solidFill>
                  <a:srgbClr val="1D2D4B"/>
                </a:solidFill>
                <a:latin typeface="Arial" panose="020B0604020202020204" pitchFamily="34" charset="0"/>
                <a:cs typeface="Arial" panose="020B0604020202020204" pitchFamily="34" charset="0"/>
              </a:rPr>
              <a:t>)</a:t>
            </a:r>
            <a:endParaRPr lang="de-DE" dirty="0">
              <a:solidFill>
                <a:srgbClr val="1D2D4B"/>
              </a:solidFill>
              <a:latin typeface="Arial" panose="020B0604020202020204" pitchFamily="34" charset="0"/>
              <a:cs typeface="Arial" panose="020B0604020202020204" pitchFamily="34" charset="0"/>
              <a:sym typeface="Wingdings" pitchFamily="2" charset="2"/>
            </a:endParaRPr>
          </a:p>
          <a:p>
            <a:pPr marL="665163" lvl="1" indent="-377825">
              <a:spcBef>
                <a:spcPct val="50000"/>
              </a:spcBef>
              <a:buClr>
                <a:srgbClr val="1D2D4B"/>
              </a:buClr>
              <a:buFont typeface="Wingdings" pitchFamily="2" charset="2"/>
              <a:buChar char="§"/>
            </a:pPr>
            <a:r>
              <a:rPr lang="de-DE" dirty="0">
                <a:solidFill>
                  <a:srgbClr val="1D2D4B"/>
                </a:solidFill>
                <a:latin typeface="Arial" panose="020B0604020202020204" pitchFamily="34" charset="0"/>
                <a:cs typeface="Arial" panose="020B0604020202020204" pitchFamily="34" charset="0"/>
              </a:rPr>
              <a:t>Als Arbeitsloser mit Anspruch auf Arbeitslosengeld</a:t>
            </a:r>
          </a:p>
          <a:p>
            <a:pPr marL="665163" lvl="1" indent="-377825">
              <a:spcBef>
                <a:spcPct val="50000"/>
              </a:spcBef>
              <a:buClr>
                <a:srgbClr val="1D2D4B"/>
              </a:buClr>
              <a:buFont typeface="Wingdings" pitchFamily="2" charset="2"/>
              <a:buChar char="§"/>
            </a:pPr>
            <a:r>
              <a:rPr lang="de-DE" dirty="0">
                <a:solidFill>
                  <a:srgbClr val="1D2D4B"/>
                </a:solidFill>
                <a:latin typeface="Arial" panose="020B0604020202020204" pitchFamily="34" charset="0"/>
                <a:cs typeface="Arial" panose="020B0604020202020204" pitchFamily="34" charset="0"/>
              </a:rPr>
              <a:t>In die Familienversicherung des Partners bei einem Einkommen </a:t>
            </a:r>
            <a:br>
              <a:rPr lang="de-DE" dirty="0">
                <a:solidFill>
                  <a:srgbClr val="1D2D4B"/>
                </a:solidFill>
                <a:latin typeface="Arial" panose="020B0604020202020204" pitchFamily="34" charset="0"/>
                <a:cs typeface="Arial" panose="020B0604020202020204" pitchFamily="34" charset="0"/>
              </a:rPr>
            </a:br>
            <a:r>
              <a:rPr lang="de-DE" dirty="0">
                <a:solidFill>
                  <a:srgbClr val="1D2D4B"/>
                </a:solidFill>
                <a:latin typeface="Arial" panose="020B0604020202020204" pitchFamily="34" charset="0"/>
                <a:cs typeface="Arial" panose="020B0604020202020204" pitchFamily="34" charset="0"/>
              </a:rPr>
              <a:t>von unter 505 €, bzw. 538 € bei einem Minijob (Stand 2024)</a:t>
            </a:r>
          </a:p>
          <a:p>
            <a:pPr marL="665163" lvl="1" indent="-377825">
              <a:spcBef>
                <a:spcPct val="50000"/>
              </a:spcBef>
              <a:buClr>
                <a:srgbClr val="1D2D4B"/>
              </a:buClr>
              <a:buFont typeface="Wingdings" pitchFamily="2" charset="2"/>
              <a:buChar char="§"/>
            </a:pPr>
            <a:r>
              <a:rPr lang="de-DE" dirty="0">
                <a:solidFill>
                  <a:srgbClr val="1D2D4B"/>
                </a:solidFill>
                <a:latin typeface="Arial" panose="020B0604020202020204" pitchFamily="34" charset="0"/>
                <a:cs typeface="Arial" panose="020B0604020202020204" pitchFamily="34" charset="0"/>
              </a:rPr>
              <a:t>Bei Ausübung einer versicherungspflichtigen Beschäftigung über 538 € </a:t>
            </a:r>
            <a:br>
              <a:rPr lang="de-DE" dirty="0">
                <a:solidFill>
                  <a:srgbClr val="1D2D4B"/>
                </a:solidFill>
                <a:latin typeface="Arial" panose="020B0604020202020204" pitchFamily="34" charset="0"/>
                <a:cs typeface="Arial" panose="020B0604020202020204" pitchFamily="34" charset="0"/>
              </a:rPr>
            </a:br>
            <a:r>
              <a:rPr lang="de-DE" dirty="0">
                <a:solidFill>
                  <a:srgbClr val="1D2D4B"/>
                </a:solidFill>
                <a:latin typeface="Arial" panose="020B0604020202020204" pitchFamily="34" charset="0"/>
                <a:cs typeface="Arial" panose="020B0604020202020204" pitchFamily="34" charset="0"/>
              </a:rPr>
              <a:t>pro Monat</a:t>
            </a:r>
          </a:p>
          <a:p>
            <a:pPr marL="665163" lvl="1" indent="-377825">
              <a:spcBef>
                <a:spcPct val="50000"/>
              </a:spcBef>
              <a:buClr>
                <a:srgbClr val="1D2D4B"/>
              </a:buClr>
              <a:buFont typeface="Wingdings" pitchFamily="2" charset="2"/>
              <a:buChar char="§"/>
            </a:pPr>
            <a:r>
              <a:rPr lang="de-DE" dirty="0">
                <a:solidFill>
                  <a:srgbClr val="C00000"/>
                </a:solidFill>
                <a:latin typeface="Arial" panose="020B0604020202020204" pitchFamily="34" charset="0"/>
                <a:cs typeface="Arial" panose="020B0604020202020204" pitchFamily="34" charset="0"/>
              </a:rPr>
              <a:t>Ab dem 55. Lebensjahr ist in der Regel keine Rückkehr mehr möglich.</a:t>
            </a:r>
          </a:p>
        </p:txBody>
      </p:sp>
      <p:pic>
        <p:nvPicPr>
          <p:cNvPr id="7" name="Grafik 6">
            <a:extLst>
              <a:ext uri="{FF2B5EF4-FFF2-40B4-BE49-F238E27FC236}">
                <a16:creationId xmlns:a16="http://schemas.microsoft.com/office/drawing/2014/main" id="{5D979609-001E-45CB-B97F-009E270C8318}"/>
              </a:ext>
            </a:extLst>
          </p:cNvPr>
          <p:cNvPicPr>
            <a:picLocks noChangeAspect="1"/>
          </p:cNvPicPr>
          <p:nvPr/>
        </p:nvPicPr>
        <p:blipFill>
          <a:blip r:embed="rId2"/>
          <a:stretch>
            <a:fillRect/>
          </a:stretch>
        </p:blipFill>
        <p:spPr>
          <a:xfrm>
            <a:off x="9000911" y="2207393"/>
            <a:ext cx="1564278" cy="1506768"/>
          </a:xfrm>
          <a:prstGeom prst="rect">
            <a:avLst/>
          </a:prstGeom>
        </p:spPr>
      </p:pic>
    </p:spTree>
    <p:extLst>
      <p:ext uri="{BB962C8B-B14F-4D97-AF65-F5344CB8AC3E}">
        <p14:creationId xmlns:p14="http://schemas.microsoft.com/office/powerpoint/2010/main" val="2065631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barn(inVertical)">
                                      <p:cBhvr>
                                        <p:cTn id="14" dur="500"/>
                                        <p:tgtEl>
                                          <p:spTgt spid="6">
                                            <p:txEl>
                                              <p:pRg st="0" end="0"/>
                                            </p:txEl>
                                          </p:spTgt>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barn(inVertical)">
                                      <p:cBhvr>
                                        <p:cTn id="17" dur="500"/>
                                        <p:tgtEl>
                                          <p:spTgt spid="6">
                                            <p:txEl>
                                              <p:pRg st="1" end="1"/>
                                            </p:txEl>
                                          </p:spTgt>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barn(inVertical)">
                                      <p:cBhvr>
                                        <p:cTn id="20" dur="500"/>
                                        <p:tgtEl>
                                          <p:spTgt spid="6">
                                            <p:txEl>
                                              <p:pRg st="2" end="2"/>
                                            </p:txEl>
                                          </p:spTgt>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barn(inVertical)">
                                      <p:cBhvr>
                                        <p:cTn id="23" dur="500"/>
                                        <p:tgtEl>
                                          <p:spTgt spid="6">
                                            <p:txEl>
                                              <p:pRg st="3" end="3"/>
                                            </p:txEl>
                                          </p:spTgt>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6">
                                            <p:txEl>
                                              <p:pRg st="4" end="4"/>
                                            </p:txEl>
                                          </p:spTgt>
                                        </p:tgtEl>
                                        <p:attrNameLst>
                                          <p:attrName>style.visibility</p:attrName>
                                        </p:attrNameLst>
                                      </p:cBhvr>
                                      <p:to>
                                        <p:strVal val="visible"/>
                                      </p:to>
                                    </p:set>
                                    <p:animEffect transition="in" filter="barn(inVertical)">
                                      <p:cBhvr>
                                        <p:cTn id="26" dur="500"/>
                                        <p:tgtEl>
                                          <p:spTgt spid="6">
                                            <p:txEl>
                                              <p:pRg st="4" end="4"/>
                                            </p:txEl>
                                          </p:spTgt>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animEffect transition="in" filter="barn(inVertical)">
                                      <p:cBhvr>
                                        <p:cTn id="29"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516753"/>
            <a:ext cx="11332633" cy="478352"/>
          </a:xfrm>
        </p:spPr>
        <p:txBody>
          <a:bodyPr>
            <a:noAutofit/>
          </a:bodyPr>
          <a:lstStyle/>
          <a:p>
            <a:r>
              <a:rPr lang="de-DE" sz="2800" dirty="0">
                <a:latin typeface="Arial" panose="020B0604020202020204" pitchFamily="34" charset="0"/>
                <a:cs typeface="Arial" panose="020B0604020202020204" pitchFamily="34" charset="0"/>
              </a:rPr>
              <a:t>GKV – Beitragsbelastung im Alter</a:t>
            </a:r>
          </a:p>
        </p:txBody>
      </p:sp>
      <p:sp>
        <p:nvSpPr>
          <p:cNvPr id="3" name="Foliennummernplatzhalter 2"/>
          <p:cNvSpPr>
            <a:spLocks noGrp="1"/>
          </p:cNvSpPr>
          <p:nvPr>
            <p:ph type="sldNum" sz="quarter" idx="12"/>
          </p:nvPr>
        </p:nvSpPr>
        <p:spPr>
          <a:xfrm>
            <a:off x="8590663" y="6041362"/>
            <a:ext cx="683339" cy="365125"/>
          </a:xfrm>
          <a:prstGeom prst="rect">
            <a:avLst/>
          </a:prstGeom>
        </p:spPr>
        <p:txBody>
          <a:bodyPr vert="horz" lIns="91440" tIns="45720" rIns="91440" bIns="45720" rtlCol="0" anchor="ctr"/>
          <a:lstStyle>
            <a:defPPr>
              <a:defRPr lang="de-DE"/>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a:t>Seite </a:t>
            </a:r>
            <a:fld id="{733027FC-DF93-4713-B7A7-C61655A6161B}" type="slidenum">
              <a:rPr lang="de-DE" smtClean="0"/>
              <a:pPr>
                <a:defRPr/>
              </a:pPr>
              <a:t>25</a:t>
            </a:fld>
            <a:endParaRPr lang="de-DE" dirty="0"/>
          </a:p>
        </p:txBody>
      </p:sp>
      <p:sp>
        <p:nvSpPr>
          <p:cNvPr id="5" name="Text Box 2"/>
          <p:cNvSpPr txBox="1">
            <a:spLocks noChangeArrowheads="1"/>
          </p:cNvSpPr>
          <p:nvPr/>
        </p:nvSpPr>
        <p:spPr bwMode="auto">
          <a:xfrm>
            <a:off x="-8460" y="1516332"/>
            <a:ext cx="10640484" cy="1231060"/>
          </a:xfrm>
          <a:prstGeom prst="rect">
            <a:avLst/>
          </a:prstGeom>
          <a:noFill/>
          <a:ln w="12700" cap="sq">
            <a:noFill/>
            <a:miter lim="800000"/>
            <a:headEnd type="none" w="sm" len="sm"/>
            <a:tailEnd type="none" w="sm" len="sm"/>
          </a:ln>
        </p:spPr>
        <p:txBody>
          <a:bodyPr wrap="square" lIns="91395" tIns="45697" rIns="91395" bIns="45697">
            <a:spAutoFit/>
          </a:bodyPr>
          <a:lstStyle/>
          <a:p>
            <a:pPr>
              <a:spcBef>
                <a:spcPct val="50000"/>
              </a:spcBef>
            </a:pPr>
            <a:r>
              <a:rPr lang="de-DE" sz="2000" b="1" dirty="0">
                <a:solidFill>
                  <a:srgbClr val="1D2D4B"/>
                </a:solidFill>
                <a:latin typeface="Arial" panose="020B0604020202020204" pitchFamily="34" charset="0"/>
                <a:cs typeface="Arial" panose="020B0604020202020204" pitchFamily="34" charset="0"/>
                <a:sym typeface="Wingdings" pitchFamily="2" charset="2"/>
              </a:rPr>
              <a:t>Beispiele zur Krankenversicherung von Rentnern</a:t>
            </a:r>
          </a:p>
          <a:p>
            <a:pPr eaLnBrk="0" hangingPunct="0">
              <a:spcBef>
                <a:spcPct val="50000"/>
              </a:spcBef>
            </a:pPr>
            <a:r>
              <a:rPr lang="de-DE" b="1" dirty="0">
                <a:solidFill>
                  <a:srgbClr val="1D2D4B"/>
                </a:solidFill>
                <a:latin typeface="Arial" panose="020B0604020202020204" pitchFamily="34" charset="0"/>
                <a:cs typeface="Arial" panose="020B0604020202020204" pitchFamily="34" charset="0"/>
              </a:rPr>
              <a:t>Annahmen: </a:t>
            </a:r>
            <a:r>
              <a:rPr lang="de-DE" dirty="0">
                <a:solidFill>
                  <a:srgbClr val="1D2D4B"/>
                </a:solidFill>
                <a:latin typeface="Arial" panose="020B0604020202020204" pitchFamily="34" charset="0"/>
                <a:cs typeface="Arial" panose="020B0604020202020204" pitchFamily="34" charset="0"/>
              </a:rPr>
              <a:t>65jähriger Rentner verfügt in 2024 über folgende Einkünfte:</a:t>
            </a:r>
          </a:p>
          <a:p>
            <a:pPr eaLnBrk="0" hangingPunct="0">
              <a:spcBef>
                <a:spcPct val="50000"/>
              </a:spcBef>
            </a:pPr>
            <a:r>
              <a:rPr lang="de-DE" dirty="0">
                <a:solidFill>
                  <a:srgbClr val="1D2D4B"/>
                </a:solidFill>
                <a:latin typeface="Arial" panose="020B0604020202020204" pitchFamily="34" charset="0"/>
                <a:cs typeface="Arial" panose="020B0604020202020204" pitchFamily="34" charset="0"/>
              </a:rPr>
              <a:t>2.000 € Gesetzliche Rente, 1.000 € Betriebsrente, 625 € </a:t>
            </a:r>
            <a:r>
              <a:rPr lang="de-DE" dirty="0" err="1">
                <a:solidFill>
                  <a:srgbClr val="1D2D4B"/>
                </a:solidFill>
                <a:latin typeface="Arial" panose="020B0604020202020204" pitchFamily="34" charset="0"/>
                <a:cs typeface="Arial" panose="020B0604020202020204" pitchFamily="34" charset="0"/>
              </a:rPr>
              <a:t>bAV</a:t>
            </a:r>
            <a:r>
              <a:rPr lang="de-DE" dirty="0">
                <a:solidFill>
                  <a:srgbClr val="1D2D4B"/>
                </a:solidFill>
                <a:latin typeface="Arial" panose="020B0604020202020204" pitchFamily="34" charset="0"/>
                <a:cs typeface="Arial" panose="020B0604020202020204" pitchFamily="34" charset="0"/>
              </a:rPr>
              <a:t>-Rente und 300 € Kapitalerträge</a:t>
            </a:r>
          </a:p>
        </p:txBody>
      </p:sp>
      <p:sp>
        <p:nvSpPr>
          <p:cNvPr id="47" name="Rechteck 46"/>
          <p:cNvSpPr/>
          <p:nvPr/>
        </p:nvSpPr>
        <p:spPr>
          <a:xfrm>
            <a:off x="4714043" y="6452100"/>
            <a:ext cx="4851008" cy="200055"/>
          </a:xfrm>
          <a:prstGeom prst="rect">
            <a:avLst/>
          </a:prstGeom>
        </p:spPr>
        <p:txBody>
          <a:bodyPr wrap="none">
            <a:spAutoFit/>
          </a:bodyPr>
          <a:lstStyle/>
          <a:p>
            <a:r>
              <a:rPr lang="de-DE" sz="700" dirty="0"/>
              <a:t>Stand: 2024 | Angaben nach derzeit gültiger Rechtslage. Bei Rechtsänderungen ergeben sich u.U. andere Beträge.</a:t>
            </a:r>
            <a:endParaRPr lang="de-DE" sz="1400" dirty="0"/>
          </a:p>
        </p:txBody>
      </p:sp>
      <p:sp>
        <p:nvSpPr>
          <p:cNvPr id="48" name="Rechteck 47"/>
          <p:cNvSpPr/>
          <p:nvPr/>
        </p:nvSpPr>
        <p:spPr>
          <a:xfrm>
            <a:off x="968241" y="3270122"/>
            <a:ext cx="1308371" cy="261610"/>
          </a:xfrm>
          <a:prstGeom prst="rect">
            <a:avLst/>
          </a:prstGeom>
        </p:spPr>
        <p:txBody>
          <a:bodyPr wrap="none">
            <a:spAutoFit/>
          </a:bodyPr>
          <a:lstStyle/>
          <a:p>
            <a:pPr algn="l"/>
            <a:r>
              <a:rPr lang="de-DE" sz="1100" b="1" dirty="0"/>
              <a:t>Personengruppe</a:t>
            </a:r>
          </a:p>
        </p:txBody>
      </p:sp>
      <p:sp>
        <p:nvSpPr>
          <p:cNvPr id="49" name="Rechteck 48"/>
          <p:cNvSpPr/>
          <p:nvPr/>
        </p:nvSpPr>
        <p:spPr bwMode="auto">
          <a:xfrm>
            <a:off x="2219417" y="2703342"/>
            <a:ext cx="3528392"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100" b="0" i="0" u="none" strike="noStrike" cap="none" normalizeH="0" baseline="0" dirty="0">
                <a:ln>
                  <a:noFill/>
                </a:ln>
                <a:solidFill>
                  <a:schemeClr val="bg1"/>
                </a:solidFill>
                <a:effectLst/>
                <a:latin typeface="Arial" pitchFamily="34" charset="0"/>
              </a:rPr>
              <a:t>Rentner</a:t>
            </a:r>
            <a:r>
              <a:rPr kumimoji="0" lang="de-DE" sz="1100" b="0" i="0" u="none" strike="noStrike" cap="none" normalizeH="0" dirty="0">
                <a:ln>
                  <a:noFill/>
                </a:ln>
                <a:solidFill>
                  <a:schemeClr val="bg1"/>
                </a:solidFill>
                <a:effectLst/>
                <a:latin typeface="Arial" pitchFamily="34" charset="0"/>
              </a:rPr>
              <a:t> ist </a:t>
            </a:r>
            <a:r>
              <a:rPr kumimoji="0" lang="de-DE" sz="1100" b="1" i="0" u="none" strike="noStrike" cap="none" normalizeH="0" dirty="0">
                <a:ln>
                  <a:noFill/>
                </a:ln>
                <a:solidFill>
                  <a:schemeClr val="bg1"/>
                </a:solidFill>
                <a:effectLst/>
                <a:latin typeface="Arial" pitchFamily="34" charset="0"/>
              </a:rPr>
              <a:t>Pflichtmitglied</a:t>
            </a:r>
            <a:r>
              <a:rPr kumimoji="0" lang="de-DE" sz="1100" b="0" i="0" u="none" strike="noStrike" cap="none" normalizeH="0" dirty="0">
                <a:ln>
                  <a:noFill/>
                </a:ln>
                <a:solidFill>
                  <a:schemeClr val="bg1"/>
                </a:solidFill>
                <a:effectLst/>
                <a:latin typeface="Arial" pitchFamily="34" charset="0"/>
              </a:rPr>
              <a:t> in der GKV (KVdR)</a:t>
            </a:r>
            <a:r>
              <a:rPr kumimoji="0" lang="de-DE" sz="1200" b="0" i="0" u="none" strike="noStrike" cap="none" normalizeH="0" dirty="0">
                <a:ln>
                  <a:noFill/>
                </a:ln>
                <a:solidFill>
                  <a:schemeClr val="bg1"/>
                </a:solidFill>
                <a:effectLst/>
                <a:latin typeface="Arial" pitchFamily="34" charset="0"/>
              </a:rPr>
              <a:t> </a:t>
            </a:r>
            <a:endParaRPr kumimoji="0" lang="de-DE" sz="1200" b="0" i="0" u="none" strike="noStrike" cap="none" normalizeH="0" baseline="0" dirty="0">
              <a:ln>
                <a:noFill/>
              </a:ln>
              <a:solidFill>
                <a:schemeClr val="bg1"/>
              </a:solidFill>
              <a:effectLst/>
              <a:latin typeface="Arial" pitchFamily="34" charset="0"/>
            </a:endParaRPr>
          </a:p>
        </p:txBody>
      </p:sp>
      <p:sp>
        <p:nvSpPr>
          <p:cNvPr id="50" name="Rechteck 49"/>
          <p:cNvSpPr/>
          <p:nvPr/>
        </p:nvSpPr>
        <p:spPr bwMode="auto">
          <a:xfrm>
            <a:off x="5836146" y="2703342"/>
            <a:ext cx="3528392"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100" b="0" i="0" u="none" strike="noStrike" cap="none" normalizeH="0" baseline="0" dirty="0">
                <a:ln>
                  <a:noFill/>
                </a:ln>
                <a:solidFill>
                  <a:schemeClr val="bg1"/>
                </a:solidFill>
                <a:effectLst/>
                <a:latin typeface="Arial" pitchFamily="34" charset="0"/>
              </a:rPr>
              <a:t>Rentner</a:t>
            </a:r>
            <a:r>
              <a:rPr kumimoji="0" lang="de-DE" sz="1100" b="0" i="0" u="none" strike="noStrike" cap="none" normalizeH="0" dirty="0">
                <a:ln>
                  <a:noFill/>
                </a:ln>
                <a:solidFill>
                  <a:schemeClr val="bg1"/>
                </a:solidFill>
                <a:effectLst/>
                <a:latin typeface="Arial" pitchFamily="34" charset="0"/>
              </a:rPr>
              <a:t> ist in der </a:t>
            </a:r>
            <a:r>
              <a:rPr kumimoji="0" lang="de-DE" sz="1100" b="1" i="0" u="none" strike="noStrike" cap="none" normalizeH="0" dirty="0">
                <a:ln>
                  <a:noFill/>
                </a:ln>
                <a:solidFill>
                  <a:srgbClr val="92D050"/>
                </a:solidFill>
                <a:effectLst/>
                <a:latin typeface="Arial" pitchFamily="34" charset="0"/>
              </a:rPr>
              <a:t>PKV</a:t>
            </a:r>
            <a:endParaRPr kumimoji="0" lang="de-DE" sz="1200" b="1" i="0" u="none" strike="noStrike" cap="none" normalizeH="0" baseline="0" dirty="0">
              <a:ln>
                <a:noFill/>
              </a:ln>
              <a:solidFill>
                <a:srgbClr val="92D050"/>
              </a:solidFill>
              <a:effectLst/>
              <a:latin typeface="Arial" pitchFamily="34" charset="0"/>
            </a:endParaRPr>
          </a:p>
        </p:txBody>
      </p:sp>
      <p:sp>
        <p:nvSpPr>
          <p:cNvPr id="51" name="Rechteck 50"/>
          <p:cNvSpPr/>
          <p:nvPr/>
        </p:nvSpPr>
        <p:spPr bwMode="auto">
          <a:xfrm>
            <a:off x="2219417" y="3002412"/>
            <a:ext cx="3528392" cy="792088"/>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lang="de-DE" sz="900" b="1" dirty="0"/>
              <a:t>Angestellte und Selbständige im Ruhestand</a:t>
            </a:r>
          </a:p>
          <a:p>
            <a:pPr marL="0" marR="0" indent="0" algn="l" defTabSz="914400" rtl="0" eaLnBrk="1" fontAlgn="base" latinLnBrk="0" hangingPunct="1">
              <a:lnSpc>
                <a:spcPct val="100000"/>
              </a:lnSpc>
              <a:spcBef>
                <a:spcPct val="0"/>
              </a:spcBef>
              <a:spcAft>
                <a:spcPct val="0"/>
              </a:spcAft>
              <a:buClrTx/>
              <a:buSzTx/>
              <a:buFontTx/>
              <a:buNone/>
              <a:tabLst/>
            </a:pPr>
            <a:endParaRPr lang="de-DE" sz="500" b="1" dirty="0"/>
          </a:p>
          <a:p>
            <a:pPr marL="0" marR="0" indent="0" algn="l" defTabSz="914400" rtl="0" eaLnBrk="1" fontAlgn="base" latinLnBrk="0" hangingPunct="1">
              <a:lnSpc>
                <a:spcPct val="100000"/>
              </a:lnSpc>
              <a:spcBef>
                <a:spcPct val="0"/>
              </a:spcBef>
              <a:spcAft>
                <a:spcPct val="0"/>
              </a:spcAft>
              <a:buClrTx/>
              <a:buSzTx/>
              <a:buFont typeface="Wingdings" pitchFamily="2" charset="2"/>
              <a:buChar char="§"/>
              <a:tabLst/>
            </a:pPr>
            <a:r>
              <a:rPr lang="de-DE" sz="800" dirty="0"/>
              <a:t>  Mit Rechtsanspruch </a:t>
            </a:r>
            <a:r>
              <a:rPr lang="de-DE" sz="800" dirty="0">
                <a:sym typeface="Wingdings 3"/>
              </a:rPr>
              <a:t></a:t>
            </a:r>
            <a:r>
              <a:rPr lang="de-DE" sz="800" dirty="0"/>
              <a:t> Gesetzlicher Rententräger </a:t>
            </a:r>
          </a:p>
          <a:p>
            <a:pPr marL="0" marR="0" indent="0" algn="l" defTabSz="914400" rtl="0" eaLnBrk="1" fontAlgn="base" latinLnBrk="0" hangingPunct="1">
              <a:lnSpc>
                <a:spcPct val="100000"/>
              </a:lnSpc>
              <a:spcBef>
                <a:spcPct val="0"/>
              </a:spcBef>
              <a:spcAft>
                <a:spcPct val="0"/>
              </a:spcAft>
              <a:buClrTx/>
              <a:buSzTx/>
              <a:buFont typeface="Wingdings" pitchFamily="2" charset="2"/>
              <a:buChar char="§"/>
              <a:tabLst/>
            </a:pPr>
            <a:r>
              <a:rPr lang="de-DE" sz="800" dirty="0"/>
              <a:t>  Bezug von Altersrente</a:t>
            </a:r>
          </a:p>
          <a:p>
            <a:pPr marL="0" marR="0" indent="0" algn="l" defTabSz="914400" rtl="0" eaLnBrk="1" fontAlgn="base" latinLnBrk="0" hangingPunct="1">
              <a:lnSpc>
                <a:spcPct val="100000"/>
              </a:lnSpc>
              <a:spcBef>
                <a:spcPct val="0"/>
              </a:spcBef>
              <a:spcAft>
                <a:spcPct val="0"/>
              </a:spcAft>
              <a:buClrTx/>
              <a:buSzTx/>
              <a:buFont typeface="Wingdings" pitchFamily="2" charset="2"/>
              <a:buChar char="§"/>
              <a:tabLst/>
            </a:pPr>
            <a:r>
              <a:rPr lang="de-DE" sz="800" dirty="0"/>
              <a:t>  Vorversicherungszeit der GKV erfüllt (9/10-Regelung)</a:t>
            </a:r>
          </a:p>
          <a:p>
            <a:pPr marL="0" marR="0" indent="0" algn="l" defTabSz="914400" rtl="0" eaLnBrk="1" fontAlgn="base" latinLnBrk="0" hangingPunct="1">
              <a:lnSpc>
                <a:spcPct val="100000"/>
              </a:lnSpc>
              <a:spcBef>
                <a:spcPct val="0"/>
              </a:spcBef>
              <a:spcAft>
                <a:spcPct val="0"/>
              </a:spcAft>
              <a:buClrTx/>
              <a:buSzTx/>
              <a:buFont typeface="Wingdings" pitchFamily="2" charset="2"/>
              <a:buChar char="§"/>
              <a:tabLst/>
            </a:pPr>
            <a:r>
              <a:rPr lang="de-DE" sz="800" dirty="0"/>
              <a:t>  Freiwillig Versicherte während der aktiven beruflichen Tätigkeit</a:t>
            </a:r>
          </a:p>
        </p:txBody>
      </p:sp>
      <p:sp>
        <p:nvSpPr>
          <p:cNvPr id="52" name="Rechteck 51"/>
          <p:cNvSpPr/>
          <p:nvPr/>
        </p:nvSpPr>
        <p:spPr bwMode="auto">
          <a:xfrm>
            <a:off x="5836146" y="2992676"/>
            <a:ext cx="3528392" cy="792088"/>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lang="de-DE" sz="900" b="1" dirty="0"/>
              <a:t>Angestellte und Selbständige</a:t>
            </a:r>
          </a:p>
          <a:p>
            <a:pPr marL="0" marR="0" indent="0" algn="l" defTabSz="914400" rtl="0" eaLnBrk="1" fontAlgn="base" latinLnBrk="0" hangingPunct="1">
              <a:lnSpc>
                <a:spcPct val="100000"/>
              </a:lnSpc>
              <a:spcBef>
                <a:spcPct val="0"/>
              </a:spcBef>
              <a:spcAft>
                <a:spcPct val="0"/>
              </a:spcAft>
              <a:buClrTx/>
              <a:buSzTx/>
              <a:buFontTx/>
              <a:buNone/>
              <a:tabLst/>
            </a:pPr>
            <a:endParaRPr lang="de-DE" sz="500" b="1" dirty="0"/>
          </a:p>
          <a:p>
            <a:pPr marL="0" marR="0" indent="0" algn="l" defTabSz="914400" rtl="0" eaLnBrk="1" fontAlgn="base" latinLnBrk="0" hangingPunct="1">
              <a:lnSpc>
                <a:spcPct val="100000"/>
              </a:lnSpc>
              <a:spcBef>
                <a:spcPct val="0"/>
              </a:spcBef>
              <a:spcAft>
                <a:spcPct val="0"/>
              </a:spcAft>
              <a:buClrTx/>
              <a:buSzTx/>
              <a:buFont typeface="Wingdings" pitchFamily="2" charset="2"/>
              <a:buChar char="§"/>
              <a:tabLst/>
            </a:pPr>
            <a:r>
              <a:rPr lang="de-DE" sz="800" dirty="0"/>
              <a:t>  Vorversicherungszeit der GKV </a:t>
            </a:r>
            <a:r>
              <a:rPr lang="de-DE" sz="800" dirty="0">
                <a:solidFill>
                  <a:srgbClr val="C00000"/>
                </a:solidFill>
              </a:rPr>
              <a:t>nicht</a:t>
            </a:r>
            <a:r>
              <a:rPr lang="de-DE" sz="800" dirty="0"/>
              <a:t> </a:t>
            </a:r>
            <a:r>
              <a:rPr lang="de-DE" sz="800" dirty="0">
                <a:solidFill>
                  <a:srgbClr val="C00000"/>
                </a:solidFill>
              </a:rPr>
              <a:t>erfüllt</a:t>
            </a:r>
            <a:r>
              <a:rPr lang="de-DE" sz="800" dirty="0"/>
              <a:t> wg. Zeiten in der PKV</a:t>
            </a:r>
          </a:p>
        </p:txBody>
      </p:sp>
      <p:sp>
        <p:nvSpPr>
          <p:cNvPr id="53" name="Rechteck 52"/>
          <p:cNvSpPr/>
          <p:nvPr/>
        </p:nvSpPr>
        <p:spPr bwMode="auto">
          <a:xfrm>
            <a:off x="2219417" y="3830420"/>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a:ln>
                  <a:noFill/>
                </a:ln>
                <a:solidFill>
                  <a:schemeClr val="tx1"/>
                </a:solidFill>
                <a:effectLst/>
                <a:latin typeface="Arial" pitchFamily="34" charset="0"/>
              </a:rPr>
              <a:t>2.000 €</a:t>
            </a:r>
            <a:r>
              <a:rPr kumimoji="0" lang="de-DE" sz="900" b="0" i="0" u="none" strike="noStrike" cap="none" normalizeH="0" dirty="0">
                <a:ln>
                  <a:noFill/>
                </a:ln>
                <a:solidFill>
                  <a:schemeClr val="tx1"/>
                </a:solidFill>
                <a:effectLst/>
                <a:latin typeface="Arial" pitchFamily="34" charset="0"/>
              </a:rPr>
              <a:t>  x  16,3% </a:t>
            </a:r>
            <a:r>
              <a:rPr kumimoji="0" lang="de-DE" sz="800" b="0" i="0" u="none" strike="noStrike" cap="none" normalizeH="0" dirty="0">
                <a:ln>
                  <a:noFill/>
                </a:ln>
                <a:solidFill>
                  <a:schemeClr val="tx1"/>
                </a:solidFill>
                <a:effectLst/>
                <a:latin typeface="Arial" pitchFamily="34" charset="0"/>
              </a:rPr>
              <a:t> </a:t>
            </a:r>
            <a:endParaRPr kumimoji="0" lang="de-DE" sz="800" b="0" i="0" u="none" strike="noStrike" cap="none" normalizeH="0" baseline="0" dirty="0">
              <a:ln>
                <a:noFill/>
              </a:ln>
              <a:solidFill>
                <a:schemeClr val="tx1"/>
              </a:solidFill>
              <a:effectLst/>
              <a:latin typeface="Arial" pitchFamily="34" charset="0"/>
            </a:endParaRPr>
          </a:p>
        </p:txBody>
      </p:sp>
      <p:sp>
        <p:nvSpPr>
          <p:cNvPr id="54" name="Rechteck 53"/>
          <p:cNvSpPr/>
          <p:nvPr/>
        </p:nvSpPr>
        <p:spPr bwMode="auto">
          <a:xfrm>
            <a:off x="2219417" y="4170735"/>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r" fontAlgn="base">
              <a:spcBef>
                <a:spcPct val="0"/>
              </a:spcBef>
              <a:spcAft>
                <a:spcPct val="0"/>
              </a:spcAft>
            </a:pPr>
            <a:r>
              <a:rPr kumimoji="0" lang="de-DE" sz="900" b="1" i="0" u="none" strike="noStrike" cap="none" normalizeH="0" baseline="0" dirty="0">
                <a:ln>
                  <a:noFill/>
                </a:ln>
                <a:solidFill>
                  <a:schemeClr val="tx1"/>
                </a:solidFill>
                <a:effectLst/>
                <a:latin typeface="Arial" pitchFamily="34" charset="0"/>
              </a:rPr>
              <a:t>1.000 €</a:t>
            </a:r>
            <a:r>
              <a:rPr kumimoji="0" lang="de-DE" sz="900" b="0" i="0" u="none" strike="noStrike" cap="none" normalizeH="0" dirty="0">
                <a:ln>
                  <a:noFill/>
                </a:ln>
                <a:solidFill>
                  <a:schemeClr val="tx1"/>
                </a:solidFill>
                <a:effectLst/>
                <a:latin typeface="Arial" pitchFamily="34" charset="0"/>
              </a:rPr>
              <a:t>  x </a:t>
            </a:r>
            <a:r>
              <a:rPr lang="de-DE" sz="900" dirty="0">
                <a:latin typeface="Arial" pitchFamily="34" charset="0"/>
              </a:rPr>
              <a:t>16,3% </a:t>
            </a:r>
            <a:r>
              <a:rPr kumimoji="0" lang="de-DE" sz="800" b="0" i="0" u="none" strike="noStrike" cap="none" normalizeH="0" dirty="0">
                <a:ln>
                  <a:noFill/>
                </a:ln>
                <a:solidFill>
                  <a:schemeClr val="tx1"/>
                </a:solidFill>
                <a:effectLst/>
                <a:latin typeface="Arial" pitchFamily="34" charset="0"/>
              </a:rPr>
              <a:t> </a:t>
            </a:r>
            <a:endParaRPr kumimoji="0" lang="de-DE" sz="900" b="0" i="0" u="none" strike="noStrike" cap="none" normalizeH="0" baseline="0" dirty="0">
              <a:ln>
                <a:noFill/>
              </a:ln>
              <a:solidFill>
                <a:schemeClr val="tx1"/>
              </a:solidFill>
              <a:effectLst/>
              <a:latin typeface="Arial" pitchFamily="34" charset="0"/>
            </a:endParaRPr>
          </a:p>
        </p:txBody>
      </p:sp>
      <p:sp>
        <p:nvSpPr>
          <p:cNvPr id="55" name="Rechteck 54"/>
          <p:cNvSpPr/>
          <p:nvPr/>
        </p:nvSpPr>
        <p:spPr bwMode="auto">
          <a:xfrm>
            <a:off x="2219416" y="4511128"/>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r" fontAlgn="base">
              <a:spcBef>
                <a:spcPct val="0"/>
              </a:spcBef>
              <a:spcAft>
                <a:spcPct val="0"/>
              </a:spcAft>
            </a:pPr>
            <a:r>
              <a:rPr kumimoji="0" lang="de-DE" sz="900" b="1" i="0" u="none" strike="noStrike" cap="none" normalizeH="0" baseline="0" dirty="0">
                <a:ln>
                  <a:noFill/>
                </a:ln>
                <a:solidFill>
                  <a:schemeClr val="tx1"/>
                </a:solidFill>
                <a:effectLst/>
                <a:latin typeface="Arial" pitchFamily="34" charset="0"/>
              </a:rPr>
              <a:t>625 €</a:t>
            </a:r>
            <a:r>
              <a:rPr kumimoji="0" lang="de-DE" sz="900" b="0" i="0" u="none" strike="noStrike" cap="none" normalizeH="0" dirty="0">
                <a:ln>
                  <a:noFill/>
                </a:ln>
                <a:solidFill>
                  <a:schemeClr val="tx1"/>
                </a:solidFill>
                <a:effectLst/>
                <a:latin typeface="Arial" pitchFamily="34" charset="0"/>
              </a:rPr>
              <a:t>  x </a:t>
            </a:r>
            <a:r>
              <a:rPr lang="de-DE" sz="900" dirty="0">
                <a:latin typeface="Arial" pitchFamily="34" charset="0"/>
              </a:rPr>
              <a:t>16,3% </a:t>
            </a:r>
            <a:r>
              <a:rPr kumimoji="0" lang="de-DE" sz="800" b="0" i="0" u="none" strike="noStrike" cap="none" normalizeH="0" dirty="0">
                <a:ln>
                  <a:noFill/>
                </a:ln>
                <a:solidFill>
                  <a:schemeClr val="tx1"/>
                </a:solidFill>
                <a:effectLst/>
                <a:latin typeface="Arial" pitchFamily="34" charset="0"/>
              </a:rPr>
              <a:t> </a:t>
            </a:r>
            <a:endParaRPr kumimoji="0" lang="de-DE" sz="800" b="0" i="0" u="none" strike="noStrike" cap="none" normalizeH="0" baseline="0" dirty="0">
              <a:ln>
                <a:noFill/>
              </a:ln>
              <a:solidFill>
                <a:schemeClr val="tx1"/>
              </a:solidFill>
              <a:effectLst/>
              <a:latin typeface="Arial" pitchFamily="34" charset="0"/>
            </a:endParaRPr>
          </a:p>
        </p:txBody>
      </p:sp>
      <p:sp>
        <p:nvSpPr>
          <p:cNvPr id="56" name="Rechteck 55"/>
          <p:cNvSpPr/>
          <p:nvPr/>
        </p:nvSpPr>
        <p:spPr bwMode="auto">
          <a:xfrm>
            <a:off x="2219416" y="4855575"/>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a:ln>
                  <a:noFill/>
                </a:ln>
                <a:solidFill>
                  <a:schemeClr val="tx1"/>
                </a:solidFill>
                <a:effectLst/>
                <a:latin typeface="Arial" pitchFamily="34" charset="0"/>
              </a:rPr>
              <a:t>.  /  . </a:t>
            </a:r>
            <a:endParaRPr kumimoji="0" lang="de-DE" sz="900" b="0" i="0" u="none" strike="noStrike" cap="none" normalizeH="0" baseline="0" dirty="0">
              <a:ln>
                <a:noFill/>
              </a:ln>
              <a:solidFill>
                <a:schemeClr val="tx1"/>
              </a:solidFill>
              <a:effectLst/>
              <a:latin typeface="Arial" pitchFamily="34" charset="0"/>
            </a:endParaRPr>
          </a:p>
        </p:txBody>
      </p:sp>
      <p:sp>
        <p:nvSpPr>
          <p:cNvPr id="57" name="Rechteck 56"/>
          <p:cNvSpPr/>
          <p:nvPr/>
        </p:nvSpPr>
        <p:spPr bwMode="auto">
          <a:xfrm>
            <a:off x="2100283" y="5528446"/>
            <a:ext cx="2737758"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a:ln>
                  <a:noFill/>
                </a:ln>
                <a:solidFill>
                  <a:schemeClr val="tx1"/>
                </a:solidFill>
                <a:effectLst/>
                <a:latin typeface="Arial" pitchFamily="34" charset="0"/>
              </a:rPr>
              <a:t>2.000 €</a:t>
            </a:r>
            <a:r>
              <a:rPr kumimoji="0" lang="de-DE" sz="900" b="0" i="0" u="none" strike="noStrike" cap="none" normalizeH="0" dirty="0">
                <a:ln>
                  <a:noFill/>
                </a:ln>
                <a:solidFill>
                  <a:schemeClr val="tx1"/>
                </a:solidFill>
                <a:effectLst/>
                <a:latin typeface="Arial" pitchFamily="34" charset="0"/>
              </a:rPr>
              <a:t>  x  8,15%</a:t>
            </a:r>
          </a:p>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dirty="0">
                <a:ln>
                  <a:noFill/>
                </a:ln>
                <a:solidFill>
                  <a:schemeClr val="tx1"/>
                </a:solidFill>
                <a:effectLst/>
                <a:latin typeface="Arial" pitchFamily="34" charset="0"/>
              </a:rPr>
              <a:t>(7,3%+0,85%) </a:t>
            </a:r>
            <a:r>
              <a:rPr kumimoji="0" lang="de-DE" sz="800" b="0" i="0" u="none" strike="noStrike" cap="none" normalizeH="0" dirty="0">
                <a:ln>
                  <a:noFill/>
                </a:ln>
                <a:solidFill>
                  <a:schemeClr val="tx1"/>
                </a:solidFill>
                <a:effectLst/>
                <a:latin typeface="Arial" pitchFamily="34" charset="0"/>
              </a:rPr>
              <a:t>(GKV-Beitragssatz der GRV+ halber ZB)</a:t>
            </a:r>
            <a:endParaRPr kumimoji="0" lang="de-DE" sz="800" b="0" i="0" u="none" strike="noStrike" cap="none" normalizeH="0" baseline="0" dirty="0">
              <a:ln>
                <a:noFill/>
              </a:ln>
              <a:solidFill>
                <a:schemeClr val="tx1"/>
              </a:solidFill>
              <a:effectLst/>
              <a:latin typeface="Arial" pitchFamily="34" charset="0"/>
            </a:endParaRPr>
          </a:p>
        </p:txBody>
      </p:sp>
      <p:sp>
        <p:nvSpPr>
          <p:cNvPr id="58" name="Rechteck 57"/>
          <p:cNvSpPr/>
          <p:nvPr/>
        </p:nvSpPr>
        <p:spPr bwMode="auto">
          <a:xfrm>
            <a:off x="923271" y="5894321"/>
            <a:ext cx="3914769" cy="299070"/>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de-DE" sz="1000" b="1" i="0" u="none" strike="noStrike" cap="none" normalizeH="0" baseline="0" dirty="0">
                <a:ln>
                  <a:noFill/>
                </a:ln>
                <a:solidFill>
                  <a:srgbClr val="C00000"/>
                </a:solidFill>
                <a:effectLst/>
                <a:latin typeface="Arial" pitchFamily="34" charset="0"/>
              </a:rPr>
              <a:t>Gesamte</a:t>
            </a:r>
            <a:r>
              <a:rPr kumimoji="0" lang="de-DE" sz="1000" b="1" i="0" u="none" strike="noStrike" cap="none" normalizeH="0" dirty="0">
                <a:ln>
                  <a:noFill/>
                </a:ln>
                <a:solidFill>
                  <a:srgbClr val="C00000"/>
                </a:solidFill>
                <a:effectLst/>
                <a:latin typeface="Arial" pitchFamily="34" charset="0"/>
              </a:rPr>
              <a:t> Beitragsbelastung des Rentners</a:t>
            </a:r>
            <a:endParaRPr kumimoji="0" lang="de-DE" sz="1000" b="0" i="0" u="none" strike="noStrike" cap="none" normalizeH="0" baseline="0" dirty="0">
              <a:ln>
                <a:noFill/>
              </a:ln>
              <a:solidFill>
                <a:srgbClr val="C00000"/>
              </a:solidFill>
              <a:effectLst/>
              <a:latin typeface="Arial" pitchFamily="34" charset="0"/>
            </a:endParaRPr>
          </a:p>
        </p:txBody>
      </p:sp>
      <p:sp>
        <p:nvSpPr>
          <p:cNvPr id="59" name="Rechteck 58"/>
          <p:cNvSpPr/>
          <p:nvPr/>
        </p:nvSpPr>
        <p:spPr bwMode="auto">
          <a:xfrm>
            <a:off x="4875762" y="3837765"/>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a:ln>
                  <a:noFill/>
                </a:ln>
                <a:solidFill>
                  <a:schemeClr val="bg1"/>
                </a:solidFill>
                <a:effectLst/>
                <a:latin typeface="Arial" pitchFamily="34" charset="0"/>
              </a:rPr>
              <a:t>=  326,00 €</a:t>
            </a:r>
          </a:p>
        </p:txBody>
      </p:sp>
      <p:sp>
        <p:nvSpPr>
          <p:cNvPr id="60" name="Rechteck 59"/>
          <p:cNvSpPr/>
          <p:nvPr/>
        </p:nvSpPr>
        <p:spPr bwMode="auto">
          <a:xfrm>
            <a:off x="4875762" y="4177210"/>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a:ln>
                  <a:noFill/>
                </a:ln>
                <a:solidFill>
                  <a:schemeClr val="bg1"/>
                </a:solidFill>
                <a:effectLst/>
                <a:latin typeface="Arial" pitchFamily="34" charset="0"/>
              </a:rPr>
              <a:t>=  163,00 €</a:t>
            </a:r>
          </a:p>
        </p:txBody>
      </p:sp>
      <p:sp>
        <p:nvSpPr>
          <p:cNvPr id="61" name="Rechteck 60"/>
          <p:cNvSpPr/>
          <p:nvPr/>
        </p:nvSpPr>
        <p:spPr bwMode="auto">
          <a:xfrm>
            <a:off x="4875761" y="4511128"/>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a:ln>
                  <a:noFill/>
                </a:ln>
                <a:solidFill>
                  <a:schemeClr val="bg1"/>
                </a:solidFill>
                <a:effectLst/>
                <a:latin typeface="Arial" pitchFamily="34" charset="0"/>
              </a:rPr>
              <a:t>=  101,88 €</a:t>
            </a:r>
          </a:p>
        </p:txBody>
      </p:sp>
      <p:sp>
        <p:nvSpPr>
          <p:cNvPr id="62" name="Rechteck 61"/>
          <p:cNvSpPr/>
          <p:nvPr/>
        </p:nvSpPr>
        <p:spPr bwMode="auto">
          <a:xfrm>
            <a:off x="4875761" y="4853463"/>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a:ln>
                  <a:noFill/>
                </a:ln>
                <a:solidFill>
                  <a:schemeClr val="bg1"/>
                </a:solidFill>
                <a:effectLst/>
                <a:latin typeface="Arial" pitchFamily="34" charset="0"/>
              </a:rPr>
              <a:t>=  0,00 €</a:t>
            </a:r>
          </a:p>
        </p:txBody>
      </p:sp>
      <p:sp>
        <p:nvSpPr>
          <p:cNvPr id="63" name="Rechteck 62"/>
          <p:cNvSpPr/>
          <p:nvPr/>
        </p:nvSpPr>
        <p:spPr bwMode="auto">
          <a:xfrm>
            <a:off x="4875760" y="5526826"/>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a:ln>
                  <a:noFill/>
                </a:ln>
                <a:solidFill>
                  <a:schemeClr val="bg1"/>
                </a:solidFill>
                <a:effectLst/>
                <a:latin typeface="Arial" pitchFamily="34" charset="0"/>
              </a:rPr>
              <a:t>=  163,20 €</a:t>
            </a:r>
          </a:p>
        </p:txBody>
      </p:sp>
      <p:sp>
        <p:nvSpPr>
          <p:cNvPr id="64" name="Rechteck 63"/>
          <p:cNvSpPr/>
          <p:nvPr/>
        </p:nvSpPr>
        <p:spPr bwMode="auto">
          <a:xfrm>
            <a:off x="4882236" y="5894321"/>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1000" b="1" i="0" u="none" strike="noStrike" cap="none" normalizeH="0" baseline="0" dirty="0">
                <a:ln>
                  <a:noFill/>
                </a:ln>
                <a:solidFill>
                  <a:schemeClr val="bg1"/>
                </a:solidFill>
                <a:effectLst/>
                <a:latin typeface="Arial" pitchFamily="34" charset="0"/>
              </a:rPr>
              <a:t>=  427,68 €</a:t>
            </a:r>
          </a:p>
        </p:txBody>
      </p:sp>
      <p:sp>
        <p:nvSpPr>
          <p:cNvPr id="65" name="Rechteck 64"/>
          <p:cNvSpPr/>
          <p:nvPr/>
        </p:nvSpPr>
        <p:spPr bwMode="auto">
          <a:xfrm>
            <a:off x="4875759" y="5192908"/>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a:ln>
                  <a:noFill/>
                </a:ln>
                <a:solidFill>
                  <a:schemeClr val="bg1"/>
                </a:solidFill>
                <a:effectLst/>
                <a:latin typeface="Arial" pitchFamily="34" charset="0"/>
              </a:rPr>
              <a:t>=  590,88 €</a:t>
            </a:r>
          </a:p>
        </p:txBody>
      </p:sp>
      <p:sp>
        <p:nvSpPr>
          <p:cNvPr id="66" name="Rechteck 65"/>
          <p:cNvSpPr/>
          <p:nvPr/>
        </p:nvSpPr>
        <p:spPr bwMode="auto">
          <a:xfrm>
            <a:off x="5836146" y="3830420"/>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de-DE" sz="900" b="0" i="0" u="none" strike="noStrike" cap="none" normalizeH="0" baseline="0" dirty="0">
              <a:ln>
                <a:noFill/>
              </a:ln>
              <a:solidFill>
                <a:schemeClr val="tx1"/>
              </a:solidFill>
              <a:effectLst/>
              <a:latin typeface="Arial" pitchFamily="34" charset="0"/>
            </a:endParaRPr>
          </a:p>
        </p:txBody>
      </p:sp>
      <p:sp>
        <p:nvSpPr>
          <p:cNvPr id="67" name="Rechteck 66"/>
          <p:cNvSpPr/>
          <p:nvPr/>
        </p:nvSpPr>
        <p:spPr bwMode="auto">
          <a:xfrm>
            <a:off x="5836146" y="4179953"/>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de-DE" sz="900" b="0" i="0" u="none" strike="noStrike" cap="none" normalizeH="0" baseline="0" dirty="0">
              <a:ln>
                <a:noFill/>
              </a:ln>
              <a:solidFill>
                <a:schemeClr val="tx1"/>
              </a:solidFill>
              <a:effectLst/>
              <a:latin typeface="Arial" pitchFamily="34" charset="0"/>
            </a:endParaRPr>
          </a:p>
        </p:txBody>
      </p:sp>
      <p:sp>
        <p:nvSpPr>
          <p:cNvPr id="68" name="Rechteck 67"/>
          <p:cNvSpPr/>
          <p:nvPr/>
        </p:nvSpPr>
        <p:spPr bwMode="auto">
          <a:xfrm>
            <a:off x="5836146" y="4511128"/>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de-DE" sz="900" b="0" i="0" u="none" strike="noStrike" cap="none" normalizeH="0" baseline="0" dirty="0">
              <a:ln>
                <a:noFill/>
              </a:ln>
              <a:solidFill>
                <a:schemeClr val="tx1"/>
              </a:solidFill>
              <a:effectLst/>
              <a:latin typeface="Arial" pitchFamily="34" charset="0"/>
            </a:endParaRPr>
          </a:p>
        </p:txBody>
      </p:sp>
      <p:sp>
        <p:nvSpPr>
          <p:cNvPr id="69" name="Rechteck 68"/>
          <p:cNvSpPr/>
          <p:nvPr/>
        </p:nvSpPr>
        <p:spPr bwMode="auto">
          <a:xfrm>
            <a:off x="5836146" y="4853463"/>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de-DE" sz="900" b="0" i="0" u="none" strike="noStrike" cap="none" normalizeH="0" baseline="0" dirty="0">
              <a:ln>
                <a:noFill/>
              </a:ln>
              <a:solidFill>
                <a:schemeClr val="tx1"/>
              </a:solidFill>
              <a:effectLst/>
              <a:latin typeface="Arial" pitchFamily="34" charset="0"/>
            </a:endParaRPr>
          </a:p>
        </p:txBody>
      </p:sp>
      <p:sp>
        <p:nvSpPr>
          <p:cNvPr id="70" name="Rechteck 69"/>
          <p:cNvSpPr/>
          <p:nvPr/>
        </p:nvSpPr>
        <p:spPr>
          <a:xfrm>
            <a:off x="6149537" y="5216802"/>
            <a:ext cx="1991842" cy="261610"/>
          </a:xfrm>
          <a:prstGeom prst="rect">
            <a:avLst/>
          </a:prstGeom>
        </p:spPr>
        <p:txBody>
          <a:bodyPr wrap="square">
            <a:spAutoFit/>
          </a:bodyPr>
          <a:lstStyle/>
          <a:p>
            <a:pPr algn="l"/>
            <a:r>
              <a:rPr lang="de-DE" sz="1100" b="1" dirty="0">
                <a:solidFill>
                  <a:srgbClr val="92D050"/>
                </a:solidFill>
              </a:rPr>
              <a:t>PKV-Beitrag (beispielhaft)</a:t>
            </a:r>
            <a:endParaRPr lang="de-DE" dirty="0"/>
          </a:p>
        </p:txBody>
      </p:sp>
      <p:sp>
        <p:nvSpPr>
          <p:cNvPr id="71" name="Rechteck 70"/>
          <p:cNvSpPr/>
          <p:nvPr/>
        </p:nvSpPr>
        <p:spPr bwMode="auto">
          <a:xfrm>
            <a:off x="5836146" y="5526826"/>
            <a:ext cx="2618625" cy="299070"/>
          </a:xfrm>
          <a:prstGeom prst="rect">
            <a:avLst/>
          </a:prstGeom>
          <a:solidFill>
            <a:schemeClr val="tx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a:ln>
                  <a:noFill/>
                </a:ln>
                <a:solidFill>
                  <a:schemeClr val="tx1"/>
                </a:solidFill>
                <a:effectLst/>
                <a:latin typeface="Arial" pitchFamily="34" charset="0"/>
              </a:rPr>
              <a:t>2.000 €</a:t>
            </a:r>
            <a:r>
              <a:rPr kumimoji="0" lang="de-DE" sz="900" b="0" i="0" u="none" strike="noStrike" cap="none" normalizeH="0" dirty="0">
                <a:ln>
                  <a:noFill/>
                </a:ln>
                <a:solidFill>
                  <a:schemeClr val="tx1"/>
                </a:solidFill>
                <a:effectLst/>
                <a:latin typeface="Arial" pitchFamily="34" charset="0"/>
              </a:rPr>
              <a:t>  x 8,15%</a:t>
            </a:r>
          </a:p>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dirty="0">
                <a:ln>
                  <a:noFill/>
                </a:ln>
                <a:solidFill>
                  <a:schemeClr val="tx1"/>
                </a:solidFill>
                <a:effectLst/>
                <a:latin typeface="Arial" pitchFamily="34" charset="0"/>
              </a:rPr>
              <a:t> </a:t>
            </a:r>
            <a:r>
              <a:rPr kumimoji="0" lang="de-DE" sz="800" b="0" i="0" u="none" strike="noStrike" cap="none" normalizeH="0" dirty="0">
                <a:ln>
                  <a:noFill/>
                </a:ln>
                <a:solidFill>
                  <a:schemeClr val="tx1"/>
                </a:solidFill>
                <a:effectLst/>
                <a:latin typeface="Arial" pitchFamily="34" charset="0"/>
              </a:rPr>
              <a:t>(GKV-Beitragssatz der GRV + halber Zusatzbeitrag)</a:t>
            </a:r>
            <a:endParaRPr kumimoji="0" lang="de-DE" sz="800" b="0" i="0" u="none" strike="noStrike" cap="none" normalizeH="0" baseline="0" dirty="0">
              <a:ln>
                <a:noFill/>
              </a:ln>
              <a:solidFill>
                <a:schemeClr val="tx1"/>
              </a:solidFill>
              <a:effectLst/>
              <a:latin typeface="Arial" pitchFamily="34" charset="0"/>
            </a:endParaRPr>
          </a:p>
        </p:txBody>
      </p:sp>
      <p:sp>
        <p:nvSpPr>
          <p:cNvPr id="72" name="Rechteck 71"/>
          <p:cNvSpPr/>
          <p:nvPr/>
        </p:nvSpPr>
        <p:spPr bwMode="auto">
          <a:xfrm>
            <a:off x="5850823" y="5894321"/>
            <a:ext cx="2618625" cy="299070"/>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de-DE" sz="900" b="0" i="0" u="none" strike="noStrike" cap="none" normalizeH="0" baseline="0" dirty="0">
              <a:ln>
                <a:noFill/>
              </a:ln>
              <a:solidFill>
                <a:schemeClr val="tx1"/>
              </a:solidFill>
              <a:effectLst/>
              <a:latin typeface="Arial" pitchFamily="34" charset="0"/>
            </a:endParaRPr>
          </a:p>
        </p:txBody>
      </p:sp>
      <p:sp>
        <p:nvSpPr>
          <p:cNvPr id="73" name="Rechteck 72"/>
          <p:cNvSpPr/>
          <p:nvPr/>
        </p:nvSpPr>
        <p:spPr bwMode="auto">
          <a:xfrm>
            <a:off x="8498967" y="3828484"/>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a:ln>
                  <a:noFill/>
                </a:ln>
                <a:solidFill>
                  <a:schemeClr val="bg1"/>
                </a:solidFill>
                <a:effectLst/>
                <a:latin typeface="Arial" pitchFamily="34" charset="0"/>
              </a:rPr>
              <a:t>=  0,00 €</a:t>
            </a:r>
          </a:p>
        </p:txBody>
      </p:sp>
      <p:sp>
        <p:nvSpPr>
          <p:cNvPr id="74" name="Rechteck 73"/>
          <p:cNvSpPr/>
          <p:nvPr/>
        </p:nvSpPr>
        <p:spPr bwMode="auto">
          <a:xfrm>
            <a:off x="8498967" y="4177210"/>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a:ln>
                  <a:noFill/>
                </a:ln>
                <a:solidFill>
                  <a:schemeClr val="bg1"/>
                </a:solidFill>
                <a:effectLst/>
                <a:latin typeface="Arial" pitchFamily="34" charset="0"/>
              </a:rPr>
              <a:t>=  0,00 €</a:t>
            </a:r>
          </a:p>
        </p:txBody>
      </p:sp>
      <p:sp>
        <p:nvSpPr>
          <p:cNvPr id="75" name="Rechteck 74"/>
          <p:cNvSpPr/>
          <p:nvPr/>
        </p:nvSpPr>
        <p:spPr bwMode="auto">
          <a:xfrm>
            <a:off x="8498967" y="4506260"/>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a:ln>
                  <a:noFill/>
                </a:ln>
                <a:solidFill>
                  <a:schemeClr val="bg1"/>
                </a:solidFill>
                <a:effectLst/>
                <a:latin typeface="Arial" pitchFamily="34" charset="0"/>
              </a:rPr>
              <a:t>=  0,00 €</a:t>
            </a:r>
          </a:p>
        </p:txBody>
      </p:sp>
      <p:sp>
        <p:nvSpPr>
          <p:cNvPr id="76" name="Rechteck 75"/>
          <p:cNvSpPr/>
          <p:nvPr/>
        </p:nvSpPr>
        <p:spPr bwMode="auto">
          <a:xfrm>
            <a:off x="8492491" y="4847515"/>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a:ln>
                  <a:noFill/>
                </a:ln>
                <a:solidFill>
                  <a:schemeClr val="bg1"/>
                </a:solidFill>
                <a:effectLst/>
                <a:latin typeface="Arial" pitchFamily="34" charset="0"/>
              </a:rPr>
              <a:t>=  0,00 €</a:t>
            </a:r>
          </a:p>
        </p:txBody>
      </p:sp>
      <p:sp>
        <p:nvSpPr>
          <p:cNvPr id="77" name="Rechteck 76"/>
          <p:cNvSpPr/>
          <p:nvPr/>
        </p:nvSpPr>
        <p:spPr bwMode="auto">
          <a:xfrm>
            <a:off x="8498967" y="5180357"/>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a:ln>
                  <a:noFill/>
                </a:ln>
                <a:solidFill>
                  <a:srgbClr val="92D050"/>
                </a:solidFill>
                <a:effectLst/>
                <a:latin typeface="Arial" pitchFamily="34" charset="0"/>
              </a:rPr>
              <a:t>=  </a:t>
            </a:r>
            <a:r>
              <a:rPr lang="de-DE" sz="900" b="1" dirty="0">
                <a:solidFill>
                  <a:srgbClr val="92D050"/>
                </a:solidFill>
              </a:rPr>
              <a:t>600,00</a:t>
            </a:r>
            <a:endParaRPr kumimoji="0" lang="de-DE" sz="900" b="1" i="0" u="none" strike="noStrike" cap="none" normalizeH="0" baseline="0" dirty="0">
              <a:ln>
                <a:noFill/>
              </a:ln>
              <a:solidFill>
                <a:srgbClr val="92D050"/>
              </a:solidFill>
              <a:effectLst/>
              <a:latin typeface="Arial" pitchFamily="34" charset="0"/>
            </a:endParaRPr>
          </a:p>
        </p:txBody>
      </p:sp>
      <p:sp>
        <p:nvSpPr>
          <p:cNvPr id="78" name="Rechteck 77"/>
          <p:cNvSpPr/>
          <p:nvPr/>
        </p:nvSpPr>
        <p:spPr bwMode="auto">
          <a:xfrm>
            <a:off x="8492491" y="5528446"/>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900" b="0" i="0" u="none" strike="noStrike" cap="none" normalizeH="0" baseline="0" dirty="0">
                <a:ln>
                  <a:noFill/>
                </a:ln>
                <a:solidFill>
                  <a:schemeClr val="bg1"/>
                </a:solidFill>
                <a:effectLst/>
                <a:latin typeface="Arial" pitchFamily="34" charset="0"/>
              </a:rPr>
              <a:t>=  163,20 €</a:t>
            </a:r>
          </a:p>
        </p:txBody>
      </p:sp>
      <p:sp>
        <p:nvSpPr>
          <p:cNvPr id="79" name="Rechteck 78"/>
          <p:cNvSpPr/>
          <p:nvPr/>
        </p:nvSpPr>
        <p:spPr bwMode="auto">
          <a:xfrm>
            <a:off x="8498967" y="5889004"/>
            <a:ext cx="872047" cy="299070"/>
          </a:xfrm>
          <a:prstGeom prst="rect">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r>
              <a:rPr kumimoji="0" lang="de-DE" sz="1000" b="1" i="0" u="none" strike="noStrike" cap="none" normalizeH="0" baseline="0" dirty="0">
                <a:ln>
                  <a:noFill/>
                </a:ln>
                <a:solidFill>
                  <a:schemeClr val="bg1"/>
                </a:solidFill>
                <a:effectLst/>
                <a:latin typeface="Arial" pitchFamily="34" charset="0"/>
              </a:rPr>
              <a:t>=  436,80 €</a:t>
            </a:r>
          </a:p>
        </p:txBody>
      </p:sp>
      <p:sp>
        <p:nvSpPr>
          <p:cNvPr id="80" name="Rechteck 79"/>
          <p:cNvSpPr/>
          <p:nvPr/>
        </p:nvSpPr>
        <p:spPr>
          <a:xfrm>
            <a:off x="923271" y="5415696"/>
            <a:ext cx="1224136" cy="430887"/>
          </a:xfrm>
          <a:prstGeom prst="rect">
            <a:avLst/>
          </a:prstGeom>
        </p:spPr>
        <p:txBody>
          <a:bodyPr wrap="square">
            <a:spAutoFit/>
          </a:bodyPr>
          <a:lstStyle/>
          <a:p>
            <a:pPr algn="l"/>
            <a:r>
              <a:rPr lang="de-DE" sz="1100" b="1" dirty="0"/>
              <a:t>abzgl. Beitrags-</a:t>
            </a:r>
            <a:r>
              <a:rPr lang="de-DE" sz="1100" b="1" dirty="0" err="1"/>
              <a:t>anteil</a:t>
            </a:r>
            <a:r>
              <a:rPr lang="de-DE" sz="1100" b="1" dirty="0"/>
              <a:t> der GRV</a:t>
            </a:r>
          </a:p>
        </p:txBody>
      </p:sp>
      <p:sp>
        <p:nvSpPr>
          <p:cNvPr id="81" name="Rechteck 80"/>
          <p:cNvSpPr/>
          <p:nvPr/>
        </p:nvSpPr>
        <p:spPr>
          <a:xfrm>
            <a:off x="923271" y="5188472"/>
            <a:ext cx="1023037" cy="261610"/>
          </a:xfrm>
          <a:prstGeom prst="rect">
            <a:avLst/>
          </a:prstGeom>
        </p:spPr>
        <p:txBody>
          <a:bodyPr wrap="none">
            <a:spAutoFit/>
          </a:bodyPr>
          <a:lstStyle/>
          <a:p>
            <a:pPr algn="l"/>
            <a:r>
              <a:rPr lang="de-DE" sz="1100" b="1" dirty="0"/>
              <a:t>GKV-Beitrag</a:t>
            </a:r>
          </a:p>
        </p:txBody>
      </p:sp>
      <p:sp>
        <p:nvSpPr>
          <p:cNvPr id="82" name="Rechteck 81"/>
          <p:cNvSpPr/>
          <p:nvPr/>
        </p:nvSpPr>
        <p:spPr>
          <a:xfrm>
            <a:off x="968241" y="4892565"/>
            <a:ext cx="1132041" cy="261610"/>
          </a:xfrm>
          <a:prstGeom prst="rect">
            <a:avLst/>
          </a:prstGeom>
        </p:spPr>
        <p:txBody>
          <a:bodyPr wrap="none">
            <a:spAutoFit/>
          </a:bodyPr>
          <a:lstStyle/>
          <a:p>
            <a:pPr algn="l"/>
            <a:r>
              <a:rPr lang="de-DE" sz="1100" b="1" dirty="0"/>
              <a:t>Kapitalerträge</a:t>
            </a:r>
          </a:p>
        </p:txBody>
      </p:sp>
      <p:sp>
        <p:nvSpPr>
          <p:cNvPr id="83" name="Rechteck 82"/>
          <p:cNvSpPr/>
          <p:nvPr/>
        </p:nvSpPr>
        <p:spPr>
          <a:xfrm>
            <a:off x="968241" y="4506260"/>
            <a:ext cx="907621" cy="261610"/>
          </a:xfrm>
          <a:prstGeom prst="rect">
            <a:avLst/>
          </a:prstGeom>
        </p:spPr>
        <p:txBody>
          <a:bodyPr wrap="none">
            <a:spAutoFit/>
          </a:bodyPr>
          <a:lstStyle/>
          <a:p>
            <a:pPr algn="l"/>
            <a:r>
              <a:rPr lang="de-DE" sz="1100" b="1" dirty="0"/>
              <a:t>bAV-Rente</a:t>
            </a:r>
          </a:p>
        </p:txBody>
      </p:sp>
      <p:sp>
        <p:nvSpPr>
          <p:cNvPr id="84" name="Rechteck 83"/>
          <p:cNvSpPr/>
          <p:nvPr/>
        </p:nvSpPr>
        <p:spPr>
          <a:xfrm>
            <a:off x="923271" y="4165154"/>
            <a:ext cx="1093569" cy="261610"/>
          </a:xfrm>
          <a:prstGeom prst="rect">
            <a:avLst/>
          </a:prstGeom>
        </p:spPr>
        <p:txBody>
          <a:bodyPr wrap="none">
            <a:spAutoFit/>
          </a:bodyPr>
          <a:lstStyle/>
          <a:p>
            <a:pPr algn="l"/>
            <a:r>
              <a:rPr lang="de-DE" sz="1100" b="1" dirty="0"/>
              <a:t>Betriebsrente</a:t>
            </a:r>
          </a:p>
        </p:txBody>
      </p:sp>
      <p:sp>
        <p:nvSpPr>
          <p:cNvPr id="85" name="Rechteck 84"/>
          <p:cNvSpPr/>
          <p:nvPr/>
        </p:nvSpPr>
        <p:spPr>
          <a:xfrm>
            <a:off x="923271" y="3822227"/>
            <a:ext cx="1366080" cy="261610"/>
          </a:xfrm>
          <a:prstGeom prst="rect">
            <a:avLst/>
          </a:prstGeom>
        </p:spPr>
        <p:txBody>
          <a:bodyPr wrap="none">
            <a:spAutoFit/>
          </a:bodyPr>
          <a:lstStyle/>
          <a:p>
            <a:pPr algn="l"/>
            <a:r>
              <a:rPr lang="de-DE" sz="1100" b="1" dirty="0"/>
              <a:t>Altersrente (GRV)</a:t>
            </a:r>
          </a:p>
        </p:txBody>
      </p:sp>
      <p:sp>
        <p:nvSpPr>
          <p:cNvPr id="86" name="Rechteck 85"/>
          <p:cNvSpPr/>
          <p:nvPr/>
        </p:nvSpPr>
        <p:spPr bwMode="auto">
          <a:xfrm rot="20700000">
            <a:off x="5830235" y="4322013"/>
            <a:ext cx="2618625" cy="299070"/>
          </a:xfrm>
          <a:prstGeom prst="rect">
            <a:avLst/>
          </a:prstGeom>
          <a:solidFill>
            <a:srgbClr val="92D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a:ln>
                  <a:noFill/>
                </a:ln>
                <a:solidFill>
                  <a:schemeClr val="bg1"/>
                </a:solidFill>
                <a:effectLst/>
                <a:latin typeface="Arial" pitchFamily="34" charset="0"/>
              </a:rPr>
              <a:t>Wird für die Ermittlung des KV-Beitrages </a:t>
            </a:r>
          </a:p>
          <a:p>
            <a:pPr marL="0" marR="0" indent="0" defTabSz="914400" rtl="0" eaLnBrk="1" fontAlgn="base" latinLnBrk="0" hangingPunct="1">
              <a:lnSpc>
                <a:spcPct val="100000"/>
              </a:lnSpc>
              <a:spcBef>
                <a:spcPct val="0"/>
              </a:spcBef>
              <a:spcAft>
                <a:spcPct val="0"/>
              </a:spcAft>
              <a:buClrTx/>
              <a:buSzTx/>
              <a:buFontTx/>
              <a:buNone/>
              <a:tabLst/>
            </a:pPr>
            <a:r>
              <a:rPr kumimoji="0" lang="de-DE" sz="900" b="1" i="0" u="none" strike="noStrike" cap="none" normalizeH="0" baseline="0" dirty="0">
                <a:ln>
                  <a:noFill/>
                </a:ln>
                <a:solidFill>
                  <a:schemeClr val="bg1"/>
                </a:solidFill>
                <a:effectLst/>
                <a:latin typeface="Arial" pitchFamily="34" charset="0"/>
              </a:rPr>
              <a:t>nicht herangezogen!</a:t>
            </a:r>
          </a:p>
        </p:txBody>
      </p:sp>
      <p:sp>
        <p:nvSpPr>
          <p:cNvPr id="87" name="Rechteck 86"/>
          <p:cNvSpPr/>
          <p:nvPr/>
        </p:nvSpPr>
        <p:spPr bwMode="auto">
          <a:xfrm>
            <a:off x="847724" y="5858464"/>
            <a:ext cx="8601075" cy="374685"/>
          </a:xfrm>
          <a:prstGeom prst="rect">
            <a:avLst/>
          </a:prstGeom>
          <a:noFill/>
          <a:ln w="15875"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dirty="0">
              <a:ln>
                <a:noFill/>
              </a:ln>
              <a:solidFill>
                <a:srgbClr val="C00000"/>
              </a:solidFill>
              <a:effectLst/>
              <a:latin typeface="Arial" pitchFamily="34" charset="0"/>
            </a:endParaRPr>
          </a:p>
        </p:txBody>
      </p:sp>
    </p:spTree>
    <p:extLst>
      <p:ext uri="{BB962C8B-B14F-4D97-AF65-F5344CB8AC3E}">
        <p14:creationId xmlns:p14="http://schemas.microsoft.com/office/powerpoint/2010/main" val="436098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b="1" dirty="0"/>
              <a:t>Beitragsentwicklung im Alter</a:t>
            </a:r>
            <a:endParaRPr lang="de-DE" sz="2400" b="1" dirty="0"/>
          </a:p>
        </p:txBody>
      </p:sp>
      <p:sp>
        <p:nvSpPr>
          <p:cNvPr id="6" name="Inhaltsplatzhalter 2"/>
          <p:cNvSpPr txBox="1">
            <a:spLocks/>
          </p:cNvSpPr>
          <p:nvPr/>
        </p:nvSpPr>
        <p:spPr>
          <a:xfrm>
            <a:off x="569496" y="1573798"/>
            <a:ext cx="10716126" cy="46986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000" b="1" dirty="0">
              <a:solidFill>
                <a:srgbClr val="1D2D4B"/>
              </a:solidFill>
            </a:endParaRPr>
          </a:p>
          <a:p>
            <a:pPr marL="0" indent="0">
              <a:buNone/>
            </a:pPr>
            <a:endParaRPr lang="de-DE" sz="1800" dirty="0">
              <a:solidFill>
                <a:srgbClr val="1D2D4B"/>
              </a:solidFill>
            </a:endParaRPr>
          </a:p>
        </p:txBody>
      </p:sp>
      <p:sp>
        <p:nvSpPr>
          <p:cNvPr id="5" name="Textfeld 4"/>
          <p:cNvSpPr txBox="1"/>
          <p:nvPr/>
        </p:nvSpPr>
        <p:spPr>
          <a:xfrm>
            <a:off x="250432" y="1573798"/>
            <a:ext cx="10456902" cy="646331"/>
          </a:xfrm>
          <a:prstGeom prst="rect">
            <a:avLst/>
          </a:prstGeom>
          <a:noFill/>
        </p:spPr>
        <p:txBody>
          <a:bodyPr wrap="none" rtlCol="0">
            <a:spAutoFit/>
          </a:bodyPr>
          <a:lstStyle/>
          <a:p>
            <a:r>
              <a:rPr lang="de-DE" dirty="0">
                <a:solidFill>
                  <a:srgbClr val="1D2D4B"/>
                </a:solidFill>
              </a:rPr>
              <a:t>Vergleich der Aufwendungen für Alterungsrückstellungen in Prozent zur jeweiligen Beitragseinnahme</a:t>
            </a:r>
          </a:p>
          <a:p>
            <a:r>
              <a:rPr lang="de-DE" dirty="0">
                <a:solidFill>
                  <a:srgbClr val="1D2D4B"/>
                </a:solidFill>
              </a:rPr>
              <a:t>Im Durchschnitt der Jahre 2018 bis 2022</a:t>
            </a:r>
          </a:p>
        </p:txBody>
      </p:sp>
      <p:pic>
        <p:nvPicPr>
          <p:cNvPr id="8" name="Grafik 7">
            <a:extLst>
              <a:ext uri="{FF2B5EF4-FFF2-40B4-BE49-F238E27FC236}">
                <a16:creationId xmlns:a16="http://schemas.microsoft.com/office/drawing/2014/main" id="{782ED486-AA93-4C45-9ABF-FD9D8D06A5DC}"/>
              </a:ext>
            </a:extLst>
          </p:cNvPr>
          <p:cNvPicPr>
            <a:picLocks noChangeAspect="1"/>
          </p:cNvPicPr>
          <p:nvPr/>
        </p:nvPicPr>
        <p:blipFill>
          <a:blip r:embed="rId2"/>
          <a:stretch>
            <a:fillRect/>
          </a:stretch>
        </p:blipFill>
        <p:spPr>
          <a:xfrm>
            <a:off x="569496" y="2884221"/>
            <a:ext cx="7219950" cy="2724150"/>
          </a:xfrm>
          <a:prstGeom prst="rect">
            <a:avLst/>
          </a:prstGeom>
        </p:spPr>
      </p:pic>
    </p:spTree>
    <p:extLst>
      <p:ext uri="{BB962C8B-B14F-4D97-AF65-F5344CB8AC3E}">
        <p14:creationId xmlns:p14="http://schemas.microsoft.com/office/powerpoint/2010/main" val="41936688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27</a:t>
            </a:fld>
            <a:endParaRPr lang="de-DE"/>
          </a:p>
        </p:txBody>
      </p:sp>
      <p:sp>
        <p:nvSpPr>
          <p:cNvPr id="3" name="Textplatzhalter 2"/>
          <p:cNvSpPr>
            <a:spLocks noGrp="1"/>
          </p:cNvSpPr>
          <p:nvPr>
            <p:ph type="body" sz="half" idx="2"/>
          </p:nvPr>
        </p:nvSpPr>
        <p:spPr/>
        <p:txBody>
          <a:bodyPr/>
          <a:lstStyle/>
          <a:p>
            <a:pPr marL="342900" indent="-342900">
              <a:buFont typeface="Arial" panose="020B0604020202020204" pitchFamily="34" charset="0"/>
              <a:buChar char="•"/>
            </a:pPr>
            <a:r>
              <a:rPr lang="de-DE" dirty="0"/>
              <a:t>Versicherungsmedizin beruht ausschließlich auf Statistik und hat</a:t>
            </a:r>
            <a:br>
              <a:rPr lang="de-DE" dirty="0"/>
            </a:br>
            <a:r>
              <a:rPr lang="de-DE" dirty="0"/>
              <a:t>mit klinischer Medizin nichts zu tun.</a:t>
            </a:r>
          </a:p>
          <a:p>
            <a:endParaRPr lang="de-DE" dirty="0"/>
          </a:p>
          <a:p>
            <a:pPr marL="342900" indent="-342900">
              <a:buFont typeface="Arial" panose="020B0604020202020204" pitchFamily="34" charset="0"/>
              <a:buChar char="•"/>
            </a:pPr>
            <a:r>
              <a:rPr lang="de-DE" dirty="0"/>
              <a:t>Es erfolgt keine Bewertung, ob eine medizinische Vorgeschichte „schlimm“ oder „ernsthaft“ ist, sondern ob sie statistisch Auswirkungen auf die Kostenkalkulation des PKV-Beitrags hat. </a:t>
            </a:r>
          </a:p>
          <a:p>
            <a:endParaRPr lang="de-DE" dirty="0"/>
          </a:p>
          <a:p>
            <a:pPr marL="342900" indent="-342900">
              <a:buFont typeface="Arial" panose="020B0604020202020204" pitchFamily="34" charset="0"/>
              <a:buChar char="•"/>
            </a:pPr>
            <a:r>
              <a:rPr lang="de-DE" dirty="0"/>
              <a:t>Die Bewertung bezieht moderne medizinische Behandlungsverfahren kalkulatorisch ein, auf die der PKV-Versicherte Anspruch hat. Diese unterscheiden sich grundsätzlich vom Umfang der GKV-Methoden. </a:t>
            </a:r>
          </a:p>
          <a:p>
            <a:r>
              <a:rPr lang="de-DE" dirty="0"/>
              <a:t>     </a:t>
            </a:r>
          </a:p>
        </p:txBody>
      </p:sp>
      <p:sp>
        <p:nvSpPr>
          <p:cNvPr id="4" name="Titel 3"/>
          <p:cNvSpPr>
            <a:spLocks noGrp="1"/>
          </p:cNvSpPr>
          <p:nvPr>
            <p:ph type="title"/>
          </p:nvPr>
        </p:nvSpPr>
        <p:spPr/>
        <p:txBody>
          <a:bodyPr/>
          <a:lstStyle/>
          <a:p>
            <a:r>
              <a:rPr lang="de-DE" dirty="0"/>
              <a:t>PKV | Der Antragsprozess | Wichtige Informationen</a:t>
            </a:r>
          </a:p>
        </p:txBody>
      </p:sp>
    </p:spTree>
    <p:extLst>
      <p:ext uri="{BB962C8B-B14F-4D97-AF65-F5344CB8AC3E}">
        <p14:creationId xmlns:p14="http://schemas.microsoft.com/office/powerpoint/2010/main" val="34984788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6D53A72-BCAC-44CA-B2A5-24D324FC823B}"/>
              </a:ext>
            </a:extLst>
          </p:cNvPr>
          <p:cNvSpPr txBox="1">
            <a:spLocks/>
          </p:cNvSpPr>
          <p:nvPr/>
        </p:nvSpPr>
        <p:spPr>
          <a:xfrm>
            <a:off x="431800" y="1484314"/>
            <a:ext cx="10363200" cy="3234335"/>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cap="all" baseline="0">
                <a:solidFill>
                  <a:srgbClr val="1D2D4B"/>
                </a:solidFill>
                <a:latin typeface="Arial" panose="020B0604020202020204" pitchFamily="34" charset="0"/>
                <a:ea typeface="+mj-ea"/>
                <a:cs typeface="Arial" panose="020B0604020202020204" pitchFamily="34" charset="0"/>
              </a:defRPr>
            </a:lvl1pPr>
          </a:lstStyle>
          <a:p>
            <a:endParaRPr lang="de-DE" altLang="de-DE" dirty="0"/>
          </a:p>
          <a:p>
            <a:endParaRPr lang="de-DE" altLang="de-DE" dirty="0"/>
          </a:p>
        </p:txBody>
      </p:sp>
      <p:sp>
        <p:nvSpPr>
          <p:cNvPr id="5" name="Textfeld 4">
            <a:extLst>
              <a:ext uri="{FF2B5EF4-FFF2-40B4-BE49-F238E27FC236}">
                <a16:creationId xmlns:a16="http://schemas.microsoft.com/office/drawing/2014/main" id="{F2D63CAA-8B22-4AB3-8A84-64AB7E4E7ED5}"/>
              </a:ext>
            </a:extLst>
          </p:cNvPr>
          <p:cNvSpPr txBox="1"/>
          <p:nvPr/>
        </p:nvSpPr>
        <p:spPr>
          <a:xfrm>
            <a:off x="774220" y="2042662"/>
            <a:ext cx="8568187" cy="1938992"/>
          </a:xfrm>
          <a:prstGeom prst="rect">
            <a:avLst/>
          </a:prstGeom>
          <a:noFill/>
        </p:spPr>
        <p:txBody>
          <a:bodyPr wrap="square">
            <a:spAutoFit/>
          </a:bodyPr>
          <a:lstStyle/>
          <a:p>
            <a:r>
              <a:rPr kumimoji="0" lang="de-DE" altLang="de-DE" sz="4000" i="0" u="none" strike="noStrike" kern="1200" cap="none" spc="0" normalizeH="0" baseline="0" noProof="0" dirty="0">
                <a:ln>
                  <a:noFill/>
                </a:ln>
                <a:solidFill>
                  <a:srgbClr val="1D2D4B"/>
                </a:solidFill>
                <a:effectLst/>
                <a:uLnTx/>
                <a:uFillTx/>
                <a:latin typeface="Arial" panose="020B0604020202020204" pitchFamily="34" charset="0"/>
                <a:ea typeface="+mj-ea"/>
                <a:cs typeface="Arial" panose="020B0604020202020204" pitchFamily="34" charset="0"/>
              </a:rPr>
              <a:t>„Rückversicherung für Selbstzahler“</a:t>
            </a:r>
          </a:p>
          <a:p>
            <a:endParaRPr lang="de-DE" sz="4000" dirty="0">
              <a:solidFill>
                <a:srgbClr val="1D2D4B"/>
              </a:solidFill>
              <a:latin typeface="Arial" panose="020B0604020202020204" pitchFamily="34" charset="0"/>
              <a:ea typeface="+mj-ea"/>
              <a:cs typeface="Arial" panose="020B0604020202020204" pitchFamily="34" charset="0"/>
            </a:endParaRPr>
          </a:p>
          <a:p>
            <a:r>
              <a:rPr lang="de-DE" sz="4000" dirty="0">
                <a:solidFill>
                  <a:srgbClr val="1D2D4B"/>
                </a:solidFill>
                <a:latin typeface="Arial" panose="020B0604020202020204" pitchFamily="34" charset="0"/>
                <a:ea typeface="+mj-ea"/>
                <a:cs typeface="Arial" panose="020B0604020202020204" pitchFamily="34" charset="0"/>
              </a:rPr>
              <a:t>Die private Krankenversicherung</a:t>
            </a:r>
            <a:endParaRPr lang="de-DE" dirty="0"/>
          </a:p>
        </p:txBody>
      </p:sp>
      <p:pic>
        <p:nvPicPr>
          <p:cNvPr id="9" name="Grafik 8">
            <a:extLst>
              <a:ext uri="{FF2B5EF4-FFF2-40B4-BE49-F238E27FC236}">
                <a16:creationId xmlns:a16="http://schemas.microsoft.com/office/drawing/2014/main" id="{E8E9817E-A404-4F53-8EFC-E5D5153C7E4B}"/>
              </a:ext>
            </a:extLst>
          </p:cNvPr>
          <p:cNvPicPr>
            <a:picLocks noChangeAspect="1"/>
          </p:cNvPicPr>
          <p:nvPr/>
        </p:nvPicPr>
        <p:blipFill>
          <a:blip r:embed="rId3"/>
          <a:stretch>
            <a:fillRect/>
          </a:stretch>
        </p:blipFill>
        <p:spPr>
          <a:xfrm>
            <a:off x="5946127" y="4200672"/>
            <a:ext cx="4629150" cy="2152650"/>
          </a:xfrm>
          <a:prstGeom prst="rect">
            <a:avLst/>
          </a:prstGeom>
        </p:spPr>
      </p:pic>
      <p:sp>
        <p:nvSpPr>
          <p:cNvPr id="10" name="Titel 9">
            <a:extLst>
              <a:ext uri="{FF2B5EF4-FFF2-40B4-BE49-F238E27FC236}">
                <a16:creationId xmlns:a16="http://schemas.microsoft.com/office/drawing/2014/main" id="{25713DF1-8E6B-457E-AC5B-809CB709434D}"/>
              </a:ext>
            </a:extLst>
          </p:cNvPr>
          <p:cNvSpPr>
            <a:spLocks noGrp="1"/>
          </p:cNvSpPr>
          <p:nvPr>
            <p:ph type="title"/>
          </p:nvPr>
        </p:nvSpPr>
        <p:spPr/>
        <p:txBody>
          <a:bodyPr/>
          <a:lstStyle/>
          <a:p>
            <a:r>
              <a:rPr lang="de-DE" b="1" dirty="0"/>
              <a:t>Private Krankenversicherung</a:t>
            </a:r>
          </a:p>
        </p:txBody>
      </p:sp>
    </p:spTree>
    <p:extLst>
      <p:ext uri="{BB962C8B-B14F-4D97-AF65-F5344CB8AC3E}">
        <p14:creationId xmlns:p14="http://schemas.microsoft.com/office/powerpoint/2010/main" val="38087369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bwMode="auto">
          <a:xfrm>
            <a:off x="2207568" y="2204864"/>
            <a:ext cx="7776864" cy="1584176"/>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sz="1600" dirty="0">
              <a:solidFill>
                <a:srgbClr val="1D2D4B"/>
              </a:solidFill>
              <a:ea typeface="ＭＳ Ｐゴシック" pitchFamily="34" charset="-128"/>
            </a:endParaRPr>
          </a:p>
        </p:txBody>
      </p:sp>
      <p:sp>
        <p:nvSpPr>
          <p:cNvPr id="12291" name="Textfeld 15362"/>
          <p:cNvSpPr txBox="1">
            <a:spLocks noChangeArrowheads="1"/>
          </p:cNvSpPr>
          <p:nvPr/>
        </p:nvSpPr>
        <p:spPr bwMode="auto">
          <a:xfrm>
            <a:off x="1986467" y="2111375"/>
            <a:ext cx="184731" cy="553998"/>
          </a:xfrm>
          <a:prstGeom prst="rect">
            <a:avLst/>
          </a:prstGeom>
          <a:noFill/>
          <a:ln w="9525">
            <a:noFill/>
            <a:miter lim="800000"/>
            <a:headEnd/>
            <a:tailEnd/>
          </a:ln>
        </p:spPr>
        <p:txBody>
          <a:bodyPr wrap="none">
            <a:spAutoFit/>
          </a:bodyPr>
          <a:lstStyle/>
          <a:p>
            <a:pPr algn="ctr" eaLnBrk="0" fontAlgn="base" hangingPunct="0">
              <a:spcBef>
                <a:spcPct val="0"/>
              </a:spcBef>
              <a:spcAft>
                <a:spcPct val="0"/>
              </a:spcAft>
              <a:defRPr/>
            </a:pPr>
            <a:endParaRPr lang="de-DE" sz="3000" b="1" i="1">
              <a:solidFill>
                <a:srgbClr val="99CC00"/>
              </a:solidFill>
              <a:effectLst>
                <a:outerShdw blurRad="38100" dist="38100" dir="2700000" algn="tl">
                  <a:srgbClr val="C0C0C0"/>
                </a:outerShdw>
              </a:effectLst>
              <a:latin typeface="Arial Unicode MS" pitchFamily="34" charset="-128"/>
              <a:ea typeface="ＭＳ Ｐゴシック" pitchFamily="34" charset="-128"/>
            </a:endParaRPr>
          </a:p>
        </p:txBody>
      </p:sp>
      <p:sp>
        <p:nvSpPr>
          <p:cNvPr id="168977" name="Rechteck 21"/>
          <p:cNvSpPr>
            <a:spLocks noChangeArrowheads="1"/>
          </p:cNvSpPr>
          <p:nvPr/>
        </p:nvSpPr>
        <p:spPr bwMode="auto">
          <a:xfrm>
            <a:off x="2207568" y="2420888"/>
            <a:ext cx="7774632" cy="854849"/>
          </a:xfrm>
          <a:prstGeom prst="rect">
            <a:avLst/>
          </a:prstGeom>
          <a:noFill/>
          <a:ln w="9525">
            <a:noFill/>
            <a:miter lim="800000"/>
            <a:headEnd/>
            <a:tailEnd/>
          </a:ln>
        </p:spPr>
        <p:txBody>
          <a:bodyPr wrap="square">
            <a:spAutoFit/>
          </a:bodyPr>
          <a:lstStyle/>
          <a:p>
            <a:pPr algn="ctr" eaLnBrk="0" fontAlgn="base" hangingPunct="0">
              <a:lnSpc>
                <a:spcPct val="50000"/>
              </a:lnSpc>
              <a:spcBef>
                <a:spcPct val="0"/>
              </a:spcBef>
              <a:spcAft>
                <a:spcPct val="0"/>
              </a:spcAft>
            </a:pPr>
            <a:endParaRPr lang="en-US" sz="2400" dirty="0">
              <a:solidFill>
                <a:srgbClr val="1D2D4B"/>
              </a:solidFill>
              <a:ea typeface="ＭＳ Ｐゴシック" pitchFamily="34" charset="-128"/>
            </a:endParaRPr>
          </a:p>
          <a:p>
            <a:pPr algn="ctr" eaLnBrk="0" fontAlgn="base" hangingPunct="0">
              <a:lnSpc>
                <a:spcPct val="50000"/>
              </a:lnSpc>
              <a:spcBef>
                <a:spcPct val="0"/>
              </a:spcBef>
              <a:spcAft>
                <a:spcPct val="0"/>
              </a:spcAft>
            </a:pPr>
            <a:r>
              <a:rPr lang="en-US" sz="2400" dirty="0">
                <a:solidFill>
                  <a:srgbClr val="1D2D4B"/>
                </a:solidFill>
                <a:ea typeface="ＭＳ Ｐゴシック" pitchFamily="34" charset="-128"/>
              </a:rPr>
              <a:t>Brille &amp; </a:t>
            </a:r>
            <a:r>
              <a:rPr lang="en-US" sz="2400" dirty="0" err="1">
                <a:solidFill>
                  <a:srgbClr val="1D2D4B"/>
                </a:solidFill>
                <a:ea typeface="ＭＳ Ｐゴシック" pitchFamily="34" charset="-128"/>
              </a:rPr>
              <a:t>Beitragsrückerstattung</a:t>
            </a:r>
            <a:r>
              <a:rPr lang="en-US" sz="2400" dirty="0">
                <a:solidFill>
                  <a:srgbClr val="1D2D4B"/>
                </a:solidFill>
                <a:ea typeface="ＭＳ Ｐゴシック" pitchFamily="34" charset="-128"/>
              </a:rPr>
              <a:t>?</a:t>
            </a:r>
          </a:p>
          <a:p>
            <a:pPr algn="ctr" eaLnBrk="0" fontAlgn="base" hangingPunct="0">
              <a:lnSpc>
                <a:spcPct val="50000"/>
              </a:lnSpc>
              <a:spcBef>
                <a:spcPct val="0"/>
              </a:spcBef>
              <a:spcAft>
                <a:spcPct val="0"/>
              </a:spcAft>
            </a:pPr>
            <a:endParaRPr lang="en-US" sz="2400" dirty="0">
              <a:solidFill>
                <a:srgbClr val="1D2D4B"/>
              </a:solidFill>
              <a:ea typeface="ＭＳ Ｐゴシック" pitchFamily="34" charset="-128"/>
            </a:endParaRPr>
          </a:p>
          <a:p>
            <a:pPr algn="ctr" eaLnBrk="0" fontAlgn="base" hangingPunct="0">
              <a:lnSpc>
                <a:spcPct val="50000"/>
              </a:lnSpc>
              <a:spcBef>
                <a:spcPct val="0"/>
              </a:spcBef>
              <a:spcAft>
                <a:spcPct val="0"/>
              </a:spcAft>
            </a:pPr>
            <a:r>
              <a:rPr lang="en-US" sz="2400" dirty="0">
                <a:solidFill>
                  <a:srgbClr val="1D2D4B"/>
                </a:solidFill>
                <a:ea typeface="ＭＳ Ｐゴシック" pitchFamily="34" charset="-128"/>
              </a:rPr>
              <a:t>“Versteckte” Bedingungsinhalte PKV </a:t>
            </a:r>
          </a:p>
        </p:txBody>
      </p:sp>
      <p:sp>
        <p:nvSpPr>
          <p:cNvPr id="168978" name="Rechteck 15372"/>
          <p:cNvSpPr>
            <a:spLocks noChangeArrowheads="1"/>
          </p:cNvSpPr>
          <p:nvPr/>
        </p:nvSpPr>
        <p:spPr bwMode="auto">
          <a:xfrm>
            <a:off x="3902075" y="1989138"/>
            <a:ext cx="5532438" cy="366712"/>
          </a:xfrm>
          <a:prstGeom prst="rect">
            <a:avLst/>
          </a:prstGeom>
          <a:noFill/>
          <a:ln w="9525">
            <a:noFill/>
            <a:miter lim="800000"/>
            <a:headEnd/>
            <a:tailEnd/>
          </a:ln>
        </p:spPr>
        <p:txBody>
          <a:bodyPr lIns="92075" tIns="46038" rIns="92075" bIns="46038">
            <a:spAutoFit/>
          </a:bodyPr>
          <a:lstStyle/>
          <a:p>
            <a:pPr marL="190500" eaLnBrk="0" fontAlgn="base" hangingPunct="0">
              <a:spcBef>
                <a:spcPct val="0"/>
              </a:spcBef>
              <a:spcAft>
                <a:spcPct val="50000"/>
              </a:spcAft>
            </a:pPr>
            <a:r>
              <a:rPr lang="de-DE" b="1">
                <a:solidFill>
                  <a:srgbClr val="1D2D4B"/>
                </a:solidFill>
                <a:ea typeface="ＭＳ Ｐゴシック" pitchFamily="34" charset="-128"/>
                <a:sym typeface="Wingdings" pitchFamily="2" charset="2"/>
              </a:rPr>
              <a:t> </a:t>
            </a:r>
            <a:endParaRPr lang="de-DE" sz="1400" b="1" i="1">
              <a:solidFill>
                <a:srgbClr val="1D2D4B"/>
              </a:solidFill>
              <a:ea typeface="ＭＳ Ｐゴシック" pitchFamily="34" charset="-128"/>
              <a:sym typeface="Wingdings" pitchFamily="2" charset="2"/>
            </a:endParaRPr>
          </a:p>
        </p:txBody>
      </p:sp>
      <p:sp>
        <p:nvSpPr>
          <p:cNvPr id="168983" name="Text Box 23"/>
          <p:cNvSpPr txBox="1">
            <a:spLocks noChangeArrowheads="1"/>
          </p:cNvSpPr>
          <p:nvPr/>
        </p:nvSpPr>
        <p:spPr bwMode="auto">
          <a:xfrm>
            <a:off x="4191000" y="2286001"/>
            <a:ext cx="4038600" cy="366713"/>
          </a:xfrm>
          <a:prstGeom prst="rect">
            <a:avLst/>
          </a:prstGeom>
          <a:noFill/>
          <a:ln w="9525">
            <a:noFill/>
            <a:miter lim="800000"/>
            <a:headEnd/>
            <a:tailEnd/>
          </a:ln>
          <a:effectLst/>
        </p:spPr>
        <p:txBody>
          <a:bodyPr>
            <a:spAutoFit/>
          </a:bodyPr>
          <a:lstStyle/>
          <a:p>
            <a:pPr eaLnBrk="0" fontAlgn="base" hangingPunct="0">
              <a:spcBef>
                <a:spcPct val="50000"/>
              </a:spcBef>
              <a:spcAft>
                <a:spcPct val="0"/>
              </a:spcAft>
            </a:pPr>
            <a:r>
              <a:rPr lang="de-DE" b="1">
                <a:solidFill>
                  <a:srgbClr val="1D2D4B"/>
                </a:solidFill>
                <a:ea typeface="ＭＳ Ｐゴシック" pitchFamily="34" charset="-128"/>
              </a:rPr>
              <a:t> </a:t>
            </a:r>
          </a:p>
        </p:txBody>
      </p:sp>
      <p:sp>
        <p:nvSpPr>
          <p:cNvPr id="168989" name="Rectangle 39"/>
          <p:cNvSpPr>
            <a:spLocks noChangeArrowheads="1"/>
          </p:cNvSpPr>
          <p:nvPr/>
        </p:nvSpPr>
        <p:spPr bwMode="auto">
          <a:xfrm>
            <a:off x="183940" y="324853"/>
            <a:ext cx="6579840" cy="647700"/>
          </a:xfrm>
          <a:prstGeom prst="rect">
            <a:avLst/>
          </a:prstGeom>
          <a:noFill/>
          <a:ln w="9525">
            <a:noFill/>
            <a:miter lim="800000"/>
            <a:headEnd/>
            <a:tailEnd/>
          </a:ln>
          <a:effectLst/>
        </p:spPr>
        <p:txBody>
          <a:bodyPr anchor="ctr"/>
          <a:lstStyle/>
          <a:p>
            <a:pPr fontAlgn="base">
              <a:spcBef>
                <a:spcPct val="0"/>
              </a:spcBef>
              <a:spcAft>
                <a:spcPct val="0"/>
              </a:spcAft>
            </a:pPr>
            <a:r>
              <a:rPr lang="de-DE" b="1" dirty="0">
                <a:solidFill>
                  <a:srgbClr val="FFFFFF"/>
                </a:solidFill>
                <a:ea typeface="ＭＳ Ｐゴシック" pitchFamily="34" charset="-128"/>
              </a:rPr>
              <a:t>Bewertung von PKV-Tarifen</a:t>
            </a:r>
          </a:p>
        </p:txBody>
      </p:sp>
      <p:pic>
        <p:nvPicPr>
          <p:cNvPr id="5" name="Grafik 4">
            <a:extLst>
              <a:ext uri="{FF2B5EF4-FFF2-40B4-BE49-F238E27FC236}">
                <a16:creationId xmlns:a16="http://schemas.microsoft.com/office/drawing/2014/main" id="{FD085313-2605-4350-A968-8F9012D85EE3}"/>
              </a:ext>
            </a:extLst>
          </p:cNvPr>
          <p:cNvPicPr>
            <a:picLocks noChangeAspect="1"/>
          </p:cNvPicPr>
          <p:nvPr/>
        </p:nvPicPr>
        <p:blipFill>
          <a:blip r:embed="rId3"/>
          <a:stretch>
            <a:fillRect/>
          </a:stretch>
        </p:blipFill>
        <p:spPr>
          <a:xfrm>
            <a:off x="5195864" y="3789040"/>
            <a:ext cx="1798039" cy="2325508"/>
          </a:xfrm>
          <a:prstGeom prst="rect">
            <a:avLst/>
          </a:prstGeom>
        </p:spPr>
      </p:pic>
      <p:sp>
        <p:nvSpPr>
          <p:cNvPr id="7" name="Titel 6">
            <a:extLst>
              <a:ext uri="{FF2B5EF4-FFF2-40B4-BE49-F238E27FC236}">
                <a16:creationId xmlns:a16="http://schemas.microsoft.com/office/drawing/2014/main" id="{FFAD6C41-697F-4374-BBFC-A243E33E3EF0}"/>
              </a:ext>
            </a:extLst>
          </p:cNvPr>
          <p:cNvSpPr>
            <a:spLocks noGrp="1"/>
          </p:cNvSpPr>
          <p:nvPr>
            <p:ph type="title"/>
          </p:nvPr>
        </p:nvSpPr>
        <p:spPr/>
        <p:txBody>
          <a:bodyPr/>
          <a:lstStyle/>
          <a:p>
            <a:r>
              <a:rPr lang="de-DE" b="1" dirty="0"/>
              <a:t>„Versteckte“ Bedingungsinhalte PKV</a:t>
            </a:r>
          </a:p>
        </p:txBody>
      </p:sp>
    </p:spTree>
    <p:extLst>
      <p:ext uri="{BB962C8B-B14F-4D97-AF65-F5344CB8AC3E}">
        <p14:creationId xmlns:p14="http://schemas.microsoft.com/office/powerpoint/2010/main" val="2294065716"/>
      </p:ext>
    </p:extLst>
  </p:cSld>
  <p:clrMapOvr>
    <a:masterClrMapping/>
  </p:clrMapOvr>
  <p:transition spd="slow">
    <p:pull dir="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9AC1F89-D64F-49C1-A28F-A86017BCAB78}"/>
              </a:ext>
            </a:extLst>
          </p:cNvPr>
          <p:cNvSpPr>
            <a:spLocks noGrp="1"/>
          </p:cNvSpPr>
          <p:nvPr>
            <p:ph type="sldNum" sz="quarter" idx="4"/>
          </p:nvPr>
        </p:nvSpPr>
        <p:spPr/>
        <p:txBody>
          <a:bodyPr/>
          <a:lstStyle/>
          <a:p>
            <a:fld id="{0DB11324-E0A8-4199-978D-02885A0D0942}" type="slidenum">
              <a:rPr lang="de-DE" smtClean="0"/>
              <a:t>3</a:t>
            </a:fld>
            <a:endParaRPr lang="de-DE"/>
          </a:p>
        </p:txBody>
      </p:sp>
      <p:sp>
        <p:nvSpPr>
          <p:cNvPr id="3" name="Textplatzhalter 2">
            <a:extLst>
              <a:ext uri="{FF2B5EF4-FFF2-40B4-BE49-F238E27FC236}">
                <a16:creationId xmlns:a16="http://schemas.microsoft.com/office/drawing/2014/main" id="{F8B4647E-BF54-40FE-AA16-9F1927A02726}"/>
              </a:ext>
            </a:extLst>
          </p:cNvPr>
          <p:cNvSpPr>
            <a:spLocks noGrp="1"/>
          </p:cNvSpPr>
          <p:nvPr>
            <p:ph type="body" sz="half" idx="2"/>
          </p:nvPr>
        </p:nvSpPr>
        <p:spPr/>
        <p:txBody>
          <a:bodyPr/>
          <a:lstStyle/>
          <a:p>
            <a:r>
              <a:rPr lang="de-DE" dirty="0"/>
              <a:t>P</a:t>
            </a:r>
          </a:p>
        </p:txBody>
      </p:sp>
      <p:sp>
        <p:nvSpPr>
          <p:cNvPr id="4" name="Titel 3">
            <a:extLst>
              <a:ext uri="{FF2B5EF4-FFF2-40B4-BE49-F238E27FC236}">
                <a16:creationId xmlns:a16="http://schemas.microsoft.com/office/drawing/2014/main" id="{6FF6AE85-FC73-49CB-A5EB-211F99AA2D6F}"/>
              </a:ext>
            </a:extLst>
          </p:cNvPr>
          <p:cNvSpPr>
            <a:spLocks noGrp="1"/>
          </p:cNvSpPr>
          <p:nvPr>
            <p:ph type="title"/>
          </p:nvPr>
        </p:nvSpPr>
        <p:spPr/>
        <p:txBody>
          <a:bodyPr/>
          <a:lstStyle/>
          <a:p>
            <a:r>
              <a:rPr lang="de-DE" sz="2400" b="1" dirty="0">
                <a:latin typeface="Arial" panose="020B0604020202020204" pitchFamily="34" charset="0"/>
                <a:cs typeface="Arial" panose="020B0604020202020204" pitchFamily="34" charset="0"/>
              </a:rPr>
              <a:t>Die Systeme im Vergleich</a:t>
            </a:r>
            <a:endParaRPr lang="de-DE" b="1" dirty="0"/>
          </a:p>
        </p:txBody>
      </p:sp>
      <p:pic>
        <p:nvPicPr>
          <p:cNvPr id="6" name="Grafik 5">
            <a:extLst>
              <a:ext uri="{FF2B5EF4-FFF2-40B4-BE49-F238E27FC236}">
                <a16:creationId xmlns:a16="http://schemas.microsoft.com/office/drawing/2014/main" id="{F5E29C4D-EFF0-4BE5-8D6F-F752A07B3ADB}"/>
              </a:ext>
            </a:extLst>
          </p:cNvPr>
          <p:cNvPicPr>
            <a:picLocks noChangeAspect="1"/>
          </p:cNvPicPr>
          <p:nvPr/>
        </p:nvPicPr>
        <p:blipFill>
          <a:blip r:embed="rId2"/>
          <a:stretch>
            <a:fillRect/>
          </a:stretch>
        </p:blipFill>
        <p:spPr>
          <a:xfrm>
            <a:off x="364220" y="1801058"/>
            <a:ext cx="5934075" cy="4219575"/>
          </a:xfrm>
          <a:prstGeom prst="rect">
            <a:avLst/>
          </a:prstGeom>
        </p:spPr>
      </p:pic>
    </p:spTree>
    <p:extLst>
      <p:ext uri="{BB962C8B-B14F-4D97-AF65-F5344CB8AC3E}">
        <p14:creationId xmlns:p14="http://schemas.microsoft.com/office/powerpoint/2010/main" val="9255734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70095A9D-684E-400A-A07A-B41AE7C629AF}"/>
              </a:ext>
            </a:extLst>
          </p:cNvPr>
          <p:cNvPicPr>
            <a:picLocks noChangeAspect="1"/>
          </p:cNvPicPr>
          <p:nvPr/>
        </p:nvPicPr>
        <p:blipFill>
          <a:blip r:embed="rId3">
            <a:alphaModFix amt="82000"/>
          </a:blip>
          <a:stretch>
            <a:fillRect/>
          </a:stretch>
        </p:blipFill>
        <p:spPr>
          <a:xfrm>
            <a:off x="6627295" y="3756550"/>
            <a:ext cx="3764946" cy="1852419"/>
          </a:xfrm>
          <a:prstGeom prst="rect">
            <a:avLst/>
          </a:prstGeom>
          <a:effectLst>
            <a:glow rad="558800">
              <a:schemeClr val="accent1">
                <a:alpha val="40000"/>
              </a:schemeClr>
            </a:glow>
          </a:effectLst>
        </p:spPr>
      </p:pic>
      <p:pic>
        <p:nvPicPr>
          <p:cNvPr id="7" name="Grafik 6">
            <a:extLst>
              <a:ext uri="{FF2B5EF4-FFF2-40B4-BE49-F238E27FC236}">
                <a16:creationId xmlns:a16="http://schemas.microsoft.com/office/drawing/2014/main" id="{683C0299-9C60-43AC-B9B6-3C3EEAFB9288}"/>
              </a:ext>
            </a:extLst>
          </p:cNvPr>
          <p:cNvPicPr>
            <a:picLocks noChangeAspect="1"/>
          </p:cNvPicPr>
          <p:nvPr/>
        </p:nvPicPr>
        <p:blipFill>
          <a:blip r:embed="rId4">
            <a:alphaModFix amt="82000"/>
          </a:blip>
          <a:stretch>
            <a:fillRect/>
          </a:stretch>
        </p:blipFill>
        <p:spPr>
          <a:xfrm>
            <a:off x="1454021" y="2444621"/>
            <a:ext cx="3877420" cy="1772816"/>
          </a:xfrm>
          <a:prstGeom prst="rect">
            <a:avLst/>
          </a:prstGeom>
          <a:effectLst>
            <a:glow rad="571500">
              <a:schemeClr val="accent1">
                <a:alpha val="40000"/>
              </a:schemeClr>
            </a:glow>
          </a:effectLst>
        </p:spPr>
      </p:pic>
      <p:sp>
        <p:nvSpPr>
          <p:cNvPr id="8" name="Titel 7">
            <a:extLst>
              <a:ext uri="{FF2B5EF4-FFF2-40B4-BE49-F238E27FC236}">
                <a16:creationId xmlns:a16="http://schemas.microsoft.com/office/drawing/2014/main" id="{C987A3B1-840A-4E53-BAF8-2CD6452D36CD}"/>
              </a:ext>
            </a:extLst>
          </p:cNvPr>
          <p:cNvSpPr>
            <a:spLocks noGrp="1"/>
          </p:cNvSpPr>
          <p:nvPr>
            <p:ph type="title"/>
          </p:nvPr>
        </p:nvSpPr>
        <p:spPr/>
        <p:txBody>
          <a:bodyPr/>
          <a:lstStyle/>
          <a:p>
            <a:r>
              <a:rPr lang="de-DE" b="1" dirty="0"/>
              <a:t>Gebührenordnungen</a:t>
            </a:r>
          </a:p>
        </p:txBody>
      </p:sp>
    </p:spTree>
    <p:extLst>
      <p:ext uri="{BB962C8B-B14F-4D97-AF65-F5344CB8AC3E}">
        <p14:creationId xmlns:p14="http://schemas.microsoft.com/office/powerpoint/2010/main" val="17732658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bwMode="auto">
          <a:xfrm>
            <a:off x="1524000" y="2584376"/>
            <a:ext cx="7344816" cy="3816424"/>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sz="1600" dirty="0">
              <a:solidFill>
                <a:srgbClr val="1D2D4B"/>
              </a:solidFill>
              <a:ea typeface="ＭＳ Ｐゴシック" pitchFamily="34" charset="-128"/>
            </a:endParaRPr>
          </a:p>
        </p:txBody>
      </p:sp>
      <p:sp>
        <p:nvSpPr>
          <p:cNvPr id="220162" name="Rectangle 2"/>
          <p:cNvSpPr>
            <a:spLocks noChangeArrowheads="1"/>
          </p:cNvSpPr>
          <p:nvPr/>
        </p:nvSpPr>
        <p:spPr bwMode="auto">
          <a:xfrm>
            <a:off x="746449" y="1556792"/>
            <a:ext cx="9921551" cy="4992136"/>
          </a:xfrm>
          <a:prstGeom prst="rect">
            <a:avLst/>
          </a:prstGeom>
          <a:noFill/>
          <a:ln w="9525">
            <a:noFill/>
            <a:miter lim="800000"/>
            <a:headEnd/>
            <a:tailEnd/>
          </a:ln>
        </p:spPr>
        <p:txBody>
          <a:bodyPr wrap="square">
            <a:spAutoFit/>
          </a:bodyPr>
          <a:lstStyle/>
          <a:p>
            <a:pPr marL="742950" lvl="1" indent="-285750" fontAlgn="base">
              <a:spcBef>
                <a:spcPct val="20000"/>
              </a:spcBef>
              <a:spcAft>
                <a:spcPct val="0"/>
              </a:spcAft>
              <a:buFont typeface="Wingdings" pitchFamily="2" charset="2"/>
              <a:buChar char="§"/>
            </a:pPr>
            <a:r>
              <a:rPr lang="de-DE" sz="1600" b="1" dirty="0">
                <a:solidFill>
                  <a:srgbClr val="1D2D4B"/>
                </a:solidFill>
                <a:ea typeface="ＭＳ Ｐゴシック" pitchFamily="34" charset="-128"/>
              </a:rPr>
              <a:t>Für die GKV gilt SGB V</a:t>
            </a:r>
          </a:p>
          <a:p>
            <a:pPr fontAlgn="base">
              <a:spcBef>
                <a:spcPct val="20000"/>
              </a:spcBef>
              <a:spcAft>
                <a:spcPct val="0"/>
              </a:spcAft>
            </a:pPr>
            <a:endParaRPr lang="de-DE" sz="1600" dirty="0">
              <a:solidFill>
                <a:srgbClr val="1D2D4B"/>
              </a:solidFill>
              <a:ea typeface="ＭＳ Ｐゴシック" pitchFamily="34" charset="-128"/>
            </a:endParaRPr>
          </a:p>
          <a:p>
            <a:pPr marL="742950" lvl="1" indent="-285750" fontAlgn="base">
              <a:spcBef>
                <a:spcPct val="20000"/>
              </a:spcBef>
              <a:spcAft>
                <a:spcPct val="0"/>
              </a:spcAft>
              <a:buFont typeface="Wingdings" pitchFamily="2" charset="2"/>
              <a:buChar char="§"/>
            </a:pPr>
            <a:r>
              <a:rPr lang="de-DE" sz="1600" b="1" dirty="0">
                <a:solidFill>
                  <a:srgbClr val="1D2D4B"/>
                </a:solidFill>
                <a:ea typeface="ＭＳ Ｐゴシック" pitchFamily="34" charset="-128"/>
              </a:rPr>
              <a:t>Für die PKV gilt auch ein Gesetz: GOÄ/ GOZ</a:t>
            </a:r>
          </a:p>
          <a:p>
            <a:pPr fontAlgn="base">
              <a:spcBef>
                <a:spcPct val="20000"/>
              </a:spcBef>
              <a:spcAft>
                <a:spcPct val="0"/>
              </a:spcAft>
            </a:pPr>
            <a:endParaRPr lang="de-DE" sz="2400" dirty="0">
              <a:solidFill>
                <a:srgbClr val="6E0717"/>
              </a:solidFill>
              <a:ea typeface="ＭＳ Ｐゴシック" pitchFamily="34" charset="-128"/>
            </a:endParaRPr>
          </a:p>
          <a:p>
            <a:pPr marL="1143000" lvl="2" indent="-228600" fontAlgn="base">
              <a:spcBef>
                <a:spcPct val="20000"/>
              </a:spcBef>
              <a:spcAft>
                <a:spcPct val="0"/>
              </a:spcAft>
              <a:buFont typeface="Wingdings" pitchFamily="2" charset="2"/>
              <a:buChar char="ü"/>
            </a:pPr>
            <a:r>
              <a:rPr lang="de-DE" b="1" dirty="0">
                <a:solidFill>
                  <a:srgbClr val="1D2D4B"/>
                </a:solidFill>
                <a:ea typeface="ＭＳ Ｐゴシック" pitchFamily="34" charset="-128"/>
              </a:rPr>
              <a:t> </a:t>
            </a:r>
            <a:r>
              <a:rPr lang="de-DE" sz="1600" dirty="0">
                <a:solidFill>
                  <a:srgbClr val="1D2D4B"/>
                </a:solidFill>
                <a:ea typeface="ＭＳ Ｐゴシック" pitchFamily="34" charset="-128"/>
              </a:rPr>
              <a:t>Katalog mit allen med. Dienstleistungen, die ein Arzt an </a:t>
            </a:r>
          </a:p>
          <a:p>
            <a:pPr marL="1143000" lvl="2" indent="-228600" fontAlgn="base">
              <a:spcBef>
                <a:spcPct val="20000"/>
              </a:spcBef>
              <a:spcAft>
                <a:spcPct val="0"/>
              </a:spcAft>
            </a:pPr>
            <a:r>
              <a:rPr lang="de-DE" sz="1600" dirty="0">
                <a:solidFill>
                  <a:srgbClr val="1D2D4B"/>
                </a:solidFill>
                <a:ea typeface="ＭＳ Ｐゴシック" pitchFamily="34" charset="-128"/>
              </a:rPr>
              <a:t>	 einem Patienten nach einer Diagnose zu erbringen hat.</a:t>
            </a:r>
          </a:p>
          <a:p>
            <a:pPr marL="1143000" lvl="2" indent="-228600" fontAlgn="base">
              <a:spcBef>
                <a:spcPct val="20000"/>
              </a:spcBef>
              <a:spcAft>
                <a:spcPct val="0"/>
              </a:spcAft>
              <a:buFont typeface="Wingdings" pitchFamily="2" charset="2"/>
              <a:buChar char="ü"/>
            </a:pPr>
            <a:endParaRPr lang="de-DE" sz="1600" dirty="0">
              <a:solidFill>
                <a:srgbClr val="1D2D4B"/>
              </a:solidFill>
              <a:ea typeface="ＭＳ Ｐゴシック" pitchFamily="34" charset="-128"/>
            </a:endParaRPr>
          </a:p>
          <a:p>
            <a:pPr marL="1143000" lvl="2" indent="-228600" fontAlgn="base">
              <a:spcBef>
                <a:spcPct val="20000"/>
              </a:spcBef>
              <a:spcAft>
                <a:spcPct val="0"/>
              </a:spcAft>
              <a:buFont typeface="Wingdings" pitchFamily="2" charset="2"/>
              <a:buChar char="ü"/>
            </a:pPr>
            <a:r>
              <a:rPr lang="de-DE" sz="1600" dirty="0">
                <a:solidFill>
                  <a:srgbClr val="1D2D4B"/>
                </a:solidFill>
                <a:ea typeface="ＭＳ Ｐゴシック" pitchFamily="34" charset="-128"/>
              </a:rPr>
              <a:t> nach Ziffern, hinter denen die eigentliche Beschreibung </a:t>
            </a:r>
          </a:p>
          <a:p>
            <a:pPr marL="1143000" lvl="2" indent="-228600" fontAlgn="base">
              <a:spcBef>
                <a:spcPct val="20000"/>
              </a:spcBef>
              <a:spcAft>
                <a:spcPct val="0"/>
              </a:spcAft>
            </a:pPr>
            <a:r>
              <a:rPr lang="de-DE" sz="1600" dirty="0">
                <a:solidFill>
                  <a:srgbClr val="1D2D4B"/>
                </a:solidFill>
                <a:ea typeface="ＭＳ Ｐゴシック" pitchFamily="34" charset="-128"/>
              </a:rPr>
              <a:t>     der Dienstleistung steht, geordnet.</a:t>
            </a:r>
          </a:p>
          <a:p>
            <a:pPr fontAlgn="base">
              <a:spcBef>
                <a:spcPct val="20000"/>
              </a:spcBef>
              <a:spcAft>
                <a:spcPct val="0"/>
              </a:spcAft>
            </a:pPr>
            <a:endParaRPr lang="de-DE" sz="1600" dirty="0">
              <a:solidFill>
                <a:srgbClr val="1D2D4B"/>
              </a:solidFill>
              <a:ea typeface="ＭＳ Ｐゴシック" pitchFamily="34" charset="-128"/>
            </a:endParaRPr>
          </a:p>
          <a:p>
            <a:pPr marL="1143000" lvl="2" indent="-228600" fontAlgn="base">
              <a:spcBef>
                <a:spcPct val="20000"/>
              </a:spcBef>
              <a:spcAft>
                <a:spcPct val="0"/>
              </a:spcAft>
              <a:buFont typeface="Wingdings" pitchFamily="2" charset="2"/>
              <a:buChar char="ü"/>
            </a:pPr>
            <a:r>
              <a:rPr lang="de-DE" sz="1600" dirty="0">
                <a:solidFill>
                  <a:srgbClr val="1D2D4B"/>
                </a:solidFill>
                <a:ea typeface="ＭＳ Ｐゴシック" pitchFamily="34" charset="-128"/>
              </a:rPr>
              <a:t> Jede Ziffer wird mit einem Basiswert in € bewertet.</a:t>
            </a:r>
          </a:p>
          <a:p>
            <a:pPr fontAlgn="base">
              <a:spcBef>
                <a:spcPct val="20000"/>
              </a:spcBef>
              <a:spcAft>
                <a:spcPct val="0"/>
              </a:spcAft>
            </a:pPr>
            <a:endParaRPr lang="de-DE" sz="1600" dirty="0">
              <a:solidFill>
                <a:srgbClr val="1D2D4B"/>
              </a:solidFill>
              <a:ea typeface="ＭＳ Ｐゴシック" pitchFamily="34" charset="-128"/>
            </a:endParaRPr>
          </a:p>
          <a:p>
            <a:pPr marL="1143000" lvl="2" indent="-228600" fontAlgn="base">
              <a:spcBef>
                <a:spcPct val="20000"/>
              </a:spcBef>
              <a:spcAft>
                <a:spcPct val="0"/>
              </a:spcAft>
              <a:buFont typeface="Wingdings" pitchFamily="2" charset="2"/>
              <a:buChar char="ü"/>
            </a:pPr>
            <a:r>
              <a:rPr lang="de-DE" sz="1600" dirty="0">
                <a:solidFill>
                  <a:srgbClr val="1D2D4B"/>
                </a:solidFill>
                <a:ea typeface="ＭＳ Ｐゴシック" pitchFamily="34" charset="-128"/>
              </a:rPr>
              <a:t>Je nach den Rahmenbedingungen, unter denen eine </a:t>
            </a:r>
          </a:p>
          <a:p>
            <a:pPr marL="1143000" lvl="2" indent="-228600" fontAlgn="base">
              <a:spcBef>
                <a:spcPct val="20000"/>
              </a:spcBef>
              <a:spcAft>
                <a:spcPct val="0"/>
              </a:spcAft>
            </a:pPr>
            <a:r>
              <a:rPr lang="de-DE" sz="1600" dirty="0">
                <a:solidFill>
                  <a:srgbClr val="1D2D4B"/>
                </a:solidFill>
                <a:ea typeface="ＭＳ Ｐゴシック" pitchFamily="34" charset="-128"/>
              </a:rPr>
              <a:t>    medizinische Dienstleistung erbracht wird, wird sie mit einem </a:t>
            </a:r>
          </a:p>
          <a:p>
            <a:pPr marL="1143000" lvl="2" indent="-228600" fontAlgn="base">
              <a:spcBef>
                <a:spcPct val="20000"/>
              </a:spcBef>
              <a:spcAft>
                <a:spcPct val="0"/>
              </a:spcAft>
            </a:pPr>
            <a:r>
              <a:rPr lang="de-DE" sz="1600" dirty="0">
                <a:solidFill>
                  <a:srgbClr val="1D2D4B"/>
                </a:solidFill>
                <a:ea typeface="ＭＳ Ｐゴシック" pitchFamily="34" charset="-128"/>
              </a:rPr>
              <a:t>    Faktor von 1 bis 3,5 multipliziert und dann in Rechnung gestellt.</a:t>
            </a:r>
          </a:p>
          <a:p>
            <a:pPr fontAlgn="base">
              <a:spcBef>
                <a:spcPct val="20000"/>
              </a:spcBef>
              <a:spcAft>
                <a:spcPct val="0"/>
              </a:spcAft>
            </a:pPr>
            <a:endParaRPr lang="de-DE" dirty="0">
              <a:solidFill>
                <a:srgbClr val="1D2D4B"/>
              </a:solidFill>
              <a:ea typeface="ＭＳ Ｐゴシック" pitchFamily="34" charset="-128"/>
            </a:endParaRPr>
          </a:p>
        </p:txBody>
      </p:sp>
      <p:sp>
        <p:nvSpPr>
          <p:cNvPr id="29699" name="Text Box 3"/>
          <p:cNvSpPr txBox="1">
            <a:spLocks noChangeArrowheads="1"/>
          </p:cNvSpPr>
          <p:nvPr/>
        </p:nvSpPr>
        <p:spPr bwMode="auto">
          <a:xfrm>
            <a:off x="1524000" y="457200"/>
            <a:ext cx="9144000" cy="457200"/>
          </a:xfrm>
          <a:prstGeom prst="rect">
            <a:avLst/>
          </a:prstGeom>
          <a:noFill/>
          <a:ln w="9525">
            <a:noFill/>
            <a:miter lim="800000"/>
            <a:headEnd/>
            <a:tailEnd/>
          </a:ln>
        </p:spPr>
        <p:txBody>
          <a:bodyPr>
            <a:spAutoFit/>
          </a:bodyPr>
          <a:lstStyle/>
          <a:p>
            <a:pPr algn="ctr" fontAlgn="base">
              <a:spcBef>
                <a:spcPct val="50000"/>
              </a:spcBef>
              <a:spcAft>
                <a:spcPct val="0"/>
              </a:spcAft>
            </a:pPr>
            <a:r>
              <a:rPr lang="de-DE" sz="2400" b="1">
                <a:solidFill>
                  <a:srgbClr val="000000"/>
                </a:solidFill>
                <a:ea typeface="ＭＳ Ｐゴシック" pitchFamily="34" charset="-128"/>
              </a:rPr>
              <a:t> </a:t>
            </a:r>
          </a:p>
        </p:txBody>
      </p:sp>
      <p:sp>
        <p:nvSpPr>
          <p:cNvPr id="29700" name="Text Box 9"/>
          <p:cNvSpPr txBox="1">
            <a:spLocks noChangeArrowheads="1"/>
          </p:cNvSpPr>
          <p:nvPr/>
        </p:nvSpPr>
        <p:spPr bwMode="auto">
          <a:xfrm>
            <a:off x="1891679" y="539388"/>
            <a:ext cx="6197961" cy="369332"/>
          </a:xfrm>
          <a:prstGeom prst="rect">
            <a:avLst/>
          </a:prstGeom>
          <a:noFill/>
          <a:ln w="9525">
            <a:noFill/>
            <a:miter lim="800000"/>
            <a:headEnd/>
            <a:tailEnd/>
          </a:ln>
        </p:spPr>
        <p:txBody>
          <a:bodyPr wrap="square">
            <a:spAutoFit/>
          </a:bodyPr>
          <a:lstStyle/>
          <a:p>
            <a:pPr fontAlgn="base">
              <a:spcBef>
                <a:spcPct val="0"/>
              </a:spcBef>
              <a:spcAft>
                <a:spcPct val="0"/>
              </a:spcAft>
            </a:pPr>
            <a:r>
              <a:rPr lang="de-DE" b="1" dirty="0">
                <a:solidFill>
                  <a:srgbClr val="FFFFFF"/>
                </a:solidFill>
                <a:ea typeface="ＭＳ Ｐゴシック" pitchFamily="34" charset="-128"/>
              </a:rPr>
              <a:t>Die GOÄ / GOZ</a:t>
            </a:r>
          </a:p>
        </p:txBody>
      </p:sp>
      <p:pic>
        <p:nvPicPr>
          <p:cNvPr id="3" name="Grafik 2">
            <a:extLst>
              <a:ext uri="{FF2B5EF4-FFF2-40B4-BE49-F238E27FC236}">
                <a16:creationId xmlns:a16="http://schemas.microsoft.com/office/drawing/2014/main" id="{CFA1696F-7CB7-4444-8337-9FD0EBB7DA67}"/>
              </a:ext>
            </a:extLst>
          </p:cNvPr>
          <p:cNvPicPr>
            <a:picLocks noChangeAspect="1"/>
          </p:cNvPicPr>
          <p:nvPr/>
        </p:nvPicPr>
        <p:blipFill>
          <a:blip r:embed="rId2"/>
          <a:stretch>
            <a:fillRect/>
          </a:stretch>
        </p:blipFill>
        <p:spPr>
          <a:xfrm>
            <a:off x="8417642" y="1815420"/>
            <a:ext cx="1228725" cy="2533650"/>
          </a:xfrm>
          <a:prstGeom prst="rect">
            <a:avLst/>
          </a:prstGeom>
        </p:spPr>
      </p:pic>
      <p:sp>
        <p:nvSpPr>
          <p:cNvPr id="4" name="Titel 3">
            <a:extLst>
              <a:ext uri="{FF2B5EF4-FFF2-40B4-BE49-F238E27FC236}">
                <a16:creationId xmlns:a16="http://schemas.microsoft.com/office/drawing/2014/main" id="{9BCD632E-FEBC-4090-9A20-0907163D1A9A}"/>
              </a:ext>
            </a:extLst>
          </p:cNvPr>
          <p:cNvSpPr>
            <a:spLocks noGrp="1"/>
          </p:cNvSpPr>
          <p:nvPr>
            <p:ph type="title"/>
          </p:nvPr>
        </p:nvSpPr>
        <p:spPr/>
        <p:txBody>
          <a:bodyPr/>
          <a:lstStyle/>
          <a:p>
            <a:r>
              <a:rPr lang="de-DE" b="1" dirty="0" err="1"/>
              <a:t>Gebührenordnugnen</a:t>
            </a:r>
            <a:endParaRPr lang="de-DE" b="1" dirty="0"/>
          </a:p>
        </p:txBody>
      </p:sp>
    </p:spTree>
    <p:extLst>
      <p:ext uri="{BB962C8B-B14F-4D97-AF65-F5344CB8AC3E}">
        <p14:creationId xmlns:p14="http://schemas.microsoft.com/office/powerpoint/2010/main" val="35280550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0162">
                                            <p:txEl>
                                              <p:pRg st="0" end="0"/>
                                            </p:txEl>
                                          </p:spTgt>
                                        </p:tgtEl>
                                        <p:attrNameLst>
                                          <p:attrName>style.visibility</p:attrName>
                                        </p:attrNameLst>
                                      </p:cBhvr>
                                      <p:to>
                                        <p:strVal val="visible"/>
                                      </p:to>
                                    </p:set>
                                    <p:anim calcmode="lin" valueType="num">
                                      <p:cBhvr additive="base">
                                        <p:cTn id="7" dur="500" fill="hold"/>
                                        <p:tgtEl>
                                          <p:spTgt spid="22016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0162">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20162">
                                            <p:txEl>
                                              <p:pRg st="2" end="2"/>
                                            </p:txEl>
                                          </p:spTgt>
                                        </p:tgtEl>
                                        <p:attrNameLst>
                                          <p:attrName>style.visibility</p:attrName>
                                        </p:attrNameLst>
                                      </p:cBhvr>
                                      <p:to>
                                        <p:strVal val="visible"/>
                                      </p:to>
                                    </p:set>
                                    <p:anim calcmode="lin" valueType="num">
                                      <p:cBhvr additive="base">
                                        <p:cTn id="11" dur="500" fill="hold"/>
                                        <p:tgtEl>
                                          <p:spTgt spid="220162">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20162">
                                            <p:txEl>
                                              <p:pRg st="2" end="2"/>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20162">
                                            <p:txEl>
                                              <p:pRg st="4" end="4"/>
                                            </p:txEl>
                                          </p:spTgt>
                                        </p:tgtEl>
                                        <p:attrNameLst>
                                          <p:attrName>style.visibility</p:attrName>
                                        </p:attrNameLst>
                                      </p:cBhvr>
                                      <p:to>
                                        <p:strVal val="visible"/>
                                      </p:to>
                                    </p:set>
                                    <p:anim calcmode="lin" valueType="num">
                                      <p:cBhvr additive="base">
                                        <p:cTn id="15" dur="500" fill="hold"/>
                                        <p:tgtEl>
                                          <p:spTgt spid="220162">
                                            <p:txEl>
                                              <p:pRg st="4" end="4"/>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20162">
                                            <p:txEl>
                                              <p:pRg st="4" end="4"/>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20162">
                                            <p:txEl>
                                              <p:pRg st="5" end="5"/>
                                            </p:txEl>
                                          </p:spTgt>
                                        </p:tgtEl>
                                        <p:attrNameLst>
                                          <p:attrName>style.visibility</p:attrName>
                                        </p:attrNameLst>
                                      </p:cBhvr>
                                      <p:to>
                                        <p:strVal val="visible"/>
                                      </p:to>
                                    </p:set>
                                    <p:anim calcmode="lin" valueType="num">
                                      <p:cBhvr additive="base">
                                        <p:cTn id="19" dur="500" fill="hold"/>
                                        <p:tgtEl>
                                          <p:spTgt spid="220162">
                                            <p:txEl>
                                              <p:pRg st="5" end="5"/>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0162">
                                            <p:txEl>
                                              <p:pRg st="5" end="5"/>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220162">
                                            <p:txEl>
                                              <p:pRg st="7" end="7"/>
                                            </p:txEl>
                                          </p:spTgt>
                                        </p:tgtEl>
                                        <p:attrNameLst>
                                          <p:attrName>style.visibility</p:attrName>
                                        </p:attrNameLst>
                                      </p:cBhvr>
                                      <p:to>
                                        <p:strVal val="visible"/>
                                      </p:to>
                                    </p:set>
                                    <p:anim calcmode="lin" valueType="num">
                                      <p:cBhvr additive="base">
                                        <p:cTn id="23" dur="500" fill="hold"/>
                                        <p:tgtEl>
                                          <p:spTgt spid="220162">
                                            <p:txEl>
                                              <p:pRg st="7" end="7"/>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220162">
                                            <p:txEl>
                                              <p:pRg st="7" end="7"/>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220162">
                                            <p:txEl>
                                              <p:pRg st="8" end="8"/>
                                            </p:txEl>
                                          </p:spTgt>
                                        </p:tgtEl>
                                        <p:attrNameLst>
                                          <p:attrName>style.visibility</p:attrName>
                                        </p:attrNameLst>
                                      </p:cBhvr>
                                      <p:to>
                                        <p:strVal val="visible"/>
                                      </p:to>
                                    </p:set>
                                    <p:anim calcmode="lin" valueType="num">
                                      <p:cBhvr additive="base">
                                        <p:cTn id="27" dur="500" fill="hold"/>
                                        <p:tgtEl>
                                          <p:spTgt spid="220162">
                                            <p:txEl>
                                              <p:pRg st="8" end="8"/>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220162">
                                            <p:txEl>
                                              <p:pRg st="8" end="8"/>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220162">
                                            <p:txEl>
                                              <p:pRg st="10" end="10"/>
                                            </p:txEl>
                                          </p:spTgt>
                                        </p:tgtEl>
                                        <p:attrNameLst>
                                          <p:attrName>style.visibility</p:attrName>
                                        </p:attrNameLst>
                                      </p:cBhvr>
                                      <p:to>
                                        <p:strVal val="visible"/>
                                      </p:to>
                                    </p:set>
                                    <p:anim calcmode="lin" valueType="num">
                                      <p:cBhvr additive="base">
                                        <p:cTn id="31" dur="500" fill="hold"/>
                                        <p:tgtEl>
                                          <p:spTgt spid="220162">
                                            <p:txEl>
                                              <p:pRg st="10" end="1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0162">
                                            <p:txEl>
                                              <p:pRg st="10" end="10"/>
                                            </p:txEl>
                                          </p:spTgt>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220162">
                                            <p:txEl>
                                              <p:pRg st="12" end="12"/>
                                            </p:txEl>
                                          </p:spTgt>
                                        </p:tgtEl>
                                        <p:attrNameLst>
                                          <p:attrName>style.visibility</p:attrName>
                                        </p:attrNameLst>
                                      </p:cBhvr>
                                      <p:to>
                                        <p:strVal val="visible"/>
                                      </p:to>
                                    </p:set>
                                    <p:anim calcmode="lin" valueType="num">
                                      <p:cBhvr additive="base">
                                        <p:cTn id="35" dur="500" fill="hold"/>
                                        <p:tgtEl>
                                          <p:spTgt spid="220162">
                                            <p:txEl>
                                              <p:pRg st="12" end="12"/>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220162">
                                            <p:txEl>
                                              <p:pRg st="12" end="12"/>
                                            </p:txEl>
                                          </p:spTgt>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220162">
                                            <p:txEl>
                                              <p:pRg st="13" end="13"/>
                                            </p:txEl>
                                          </p:spTgt>
                                        </p:tgtEl>
                                        <p:attrNameLst>
                                          <p:attrName>style.visibility</p:attrName>
                                        </p:attrNameLst>
                                      </p:cBhvr>
                                      <p:to>
                                        <p:strVal val="visible"/>
                                      </p:to>
                                    </p:set>
                                    <p:anim calcmode="lin" valueType="num">
                                      <p:cBhvr additive="base">
                                        <p:cTn id="39" dur="500" fill="hold"/>
                                        <p:tgtEl>
                                          <p:spTgt spid="220162">
                                            <p:txEl>
                                              <p:pRg st="13" end="13"/>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220162">
                                            <p:txEl>
                                              <p:pRg st="13" end="13"/>
                                            </p:txEl>
                                          </p:spTgt>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220162">
                                            <p:txEl>
                                              <p:pRg st="14" end="14"/>
                                            </p:txEl>
                                          </p:spTgt>
                                        </p:tgtEl>
                                        <p:attrNameLst>
                                          <p:attrName>style.visibility</p:attrName>
                                        </p:attrNameLst>
                                      </p:cBhvr>
                                      <p:to>
                                        <p:strVal val="visible"/>
                                      </p:to>
                                    </p:set>
                                    <p:anim calcmode="lin" valueType="num">
                                      <p:cBhvr additive="base">
                                        <p:cTn id="43" dur="500" fill="hold"/>
                                        <p:tgtEl>
                                          <p:spTgt spid="220162">
                                            <p:txEl>
                                              <p:pRg st="14" end="14"/>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220162">
                                            <p:txEl>
                                              <p:pRg st="14" end="1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2"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bwMode="auto">
          <a:xfrm>
            <a:off x="2873829" y="2204864"/>
            <a:ext cx="5454419" cy="2016224"/>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sz="1600" dirty="0">
              <a:solidFill>
                <a:srgbClr val="1D2D4B"/>
              </a:solidFill>
              <a:ea typeface="ＭＳ Ｐゴシック" pitchFamily="34" charset="-128"/>
            </a:endParaRPr>
          </a:p>
        </p:txBody>
      </p:sp>
      <p:sp>
        <p:nvSpPr>
          <p:cNvPr id="21506" name="Rectangle 2"/>
          <p:cNvSpPr>
            <a:spLocks noChangeArrowheads="1"/>
          </p:cNvSpPr>
          <p:nvPr/>
        </p:nvSpPr>
        <p:spPr bwMode="auto">
          <a:xfrm>
            <a:off x="1591294" y="1700809"/>
            <a:ext cx="7169002" cy="2554545"/>
          </a:xfrm>
          <a:prstGeom prst="rect">
            <a:avLst/>
          </a:prstGeom>
          <a:noFill/>
          <a:ln w="9525">
            <a:noFill/>
            <a:miter lim="800000"/>
            <a:headEnd/>
            <a:tailEnd/>
          </a:ln>
        </p:spPr>
        <p:txBody>
          <a:bodyPr wrap="square">
            <a:spAutoFit/>
          </a:bodyPr>
          <a:lstStyle/>
          <a:p>
            <a:pPr fontAlgn="base">
              <a:spcBef>
                <a:spcPct val="0"/>
              </a:spcBef>
              <a:spcAft>
                <a:spcPct val="0"/>
              </a:spcAft>
            </a:pPr>
            <a:endParaRPr lang="de-DE" sz="1600" b="1" dirty="0">
              <a:solidFill>
                <a:srgbClr val="000000"/>
              </a:solidFill>
              <a:ea typeface="ＭＳ Ｐゴシック" pitchFamily="34" charset="-128"/>
            </a:endParaRPr>
          </a:p>
          <a:p>
            <a:pPr fontAlgn="base">
              <a:spcBef>
                <a:spcPct val="0"/>
              </a:spcBef>
              <a:spcAft>
                <a:spcPct val="0"/>
              </a:spcAft>
            </a:pPr>
            <a:endParaRPr lang="de-DE" sz="1600" b="1" dirty="0">
              <a:solidFill>
                <a:srgbClr val="000000"/>
              </a:solidFill>
              <a:ea typeface="ＭＳ Ｐゴシック" pitchFamily="34" charset="-128"/>
            </a:endParaRPr>
          </a:p>
          <a:p>
            <a:pPr fontAlgn="base">
              <a:spcBef>
                <a:spcPct val="0"/>
              </a:spcBef>
              <a:spcAft>
                <a:spcPct val="0"/>
              </a:spcAft>
            </a:pPr>
            <a:r>
              <a:rPr lang="de-DE" sz="1600" b="1" dirty="0">
                <a:solidFill>
                  <a:srgbClr val="1D2D4B"/>
                </a:solidFill>
                <a:ea typeface="ＭＳ Ｐゴシック" pitchFamily="34" charset="-128"/>
              </a:rPr>
              <a:t>Diagnose</a:t>
            </a:r>
            <a:r>
              <a:rPr lang="de-DE" sz="1600" dirty="0">
                <a:solidFill>
                  <a:srgbClr val="1D2D4B"/>
                </a:solidFill>
                <a:ea typeface="ＭＳ Ｐゴシック" pitchFamily="34" charset="-128"/>
              </a:rPr>
              <a:t>                Isolierte Fibulafraktur</a:t>
            </a:r>
          </a:p>
          <a:p>
            <a:pPr fontAlgn="base">
              <a:spcBef>
                <a:spcPct val="0"/>
              </a:spcBef>
              <a:spcAft>
                <a:spcPct val="0"/>
              </a:spcAft>
            </a:pPr>
            <a:endParaRPr lang="de-DE" sz="1600" dirty="0">
              <a:solidFill>
                <a:srgbClr val="1D2D4B"/>
              </a:solidFill>
              <a:ea typeface="ＭＳ Ｐゴシック" pitchFamily="34" charset="-128"/>
            </a:endParaRPr>
          </a:p>
          <a:p>
            <a:pPr fontAlgn="base">
              <a:spcBef>
                <a:spcPct val="0"/>
              </a:spcBef>
              <a:spcAft>
                <a:spcPct val="0"/>
              </a:spcAft>
            </a:pPr>
            <a:endParaRPr lang="de-DE" sz="1600" b="1" dirty="0">
              <a:solidFill>
                <a:srgbClr val="1D2D4B"/>
              </a:solidFill>
              <a:ea typeface="ＭＳ Ｐゴシック" pitchFamily="34" charset="-128"/>
            </a:endParaRPr>
          </a:p>
          <a:p>
            <a:pPr fontAlgn="base">
              <a:spcBef>
                <a:spcPct val="0"/>
              </a:spcBef>
              <a:spcAft>
                <a:spcPct val="0"/>
              </a:spcAft>
            </a:pPr>
            <a:r>
              <a:rPr lang="de-DE" sz="1600" b="1" dirty="0">
                <a:solidFill>
                  <a:srgbClr val="1D2D4B"/>
                </a:solidFill>
                <a:ea typeface="ＭＳ Ｐゴシック" pitchFamily="34" charset="-128"/>
              </a:rPr>
              <a:t>Therapie</a:t>
            </a:r>
            <a:r>
              <a:rPr lang="de-DE" sz="1600" dirty="0">
                <a:solidFill>
                  <a:srgbClr val="1D2D4B"/>
                </a:solidFill>
                <a:ea typeface="ＭＳ Ｐゴシック" pitchFamily="34" charset="-128"/>
              </a:rPr>
              <a:t>	                Straffer Verband</a:t>
            </a:r>
          </a:p>
          <a:p>
            <a:pPr fontAlgn="base">
              <a:spcBef>
                <a:spcPct val="0"/>
              </a:spcBef>
              <a:spcAft>
                <a:spcPct val="0"/>
              </a:spcAft>
            </a:pPr>
            <a:endParaRPr lang="de-DE" sz="1600" dirty="0">
              <a:solidFill>
                <a:srgbClr val="1D2D4B"/>
              </a:solidFill>
              <a:ea typeface="ＭＳ Ｐゴシック" pitchFamily="34" charset="-128"/>
            </a:endParaRPr>
          </a:p>
          <a:p>
            <a:pPr fontAlgn="base">
              <a:spcBef>
                <a:spcPct val="0"/>
              </a:spcBef>
              <a:spcAft>
                <a:spcPct val="0"/>
              </a:spcAft>
            </a:pPr>
            <a:endParaRPr lang="de-DE" sz="1600" b="1" dirty="0">
              <a:solidFill>
                <a:srgbClr val="1D2D4B"/>
              </a:solidFill>
              <a:ea typeface="ＭＳ Ｐゴシック" pitchFamily="34" charset="-128"/>
            </a:endParaRPr>
          </a:p>
          <a:p>
            <a:pPr fontAlgn="base">
              <a:spcBef>
                <a:spcPct val="0"/>
              </a:spcBef>
              <a:spcAft>
                <a:spcPct val="0"/>
              </a:spcAft>
            </a:pPr>
            <a:r>
              <a:rPr lang="de-DE" sz="1600" b="1" dirty="0">
                <a:solidFill>
                  <a:srgbClr val="1D2D4B"/>
                </a:solidFill>
                <a:ea typeface="ＭＳ Ｐゴシック" pitchFamily="34" charset="-128"/>
              </a:rPr>
              <a:t>Rechnung</a:t>
            </a:r>
            <a:r>
              <a:rPr lang="de-DE" sz="1600" dirty="0">
                <a:solidFill>
                  <a:srgbClr val="1D2D4B"/>
                </a:solidFill>
                <a:ea typeface="ＭＳ Ｐゴシック" pitchFamily="34" charset="-128"/>
              </a:rPr>
              <a:t>  	Abrechnungsfähige Ziffern multipliziert mit dem           		Regelhöchstsatz der </a:t>
            </a:r>
            <a:r>
              <a:rPr lang="de-DE" sz="1600" dirty="0">
                <a:solidFill>
                  <a:srgbClr val="C00000"/>
                </a:solidFill>
                <a:ea typeface="ＭＳ Ｐゴシック" pitchFamily="34" charset="-128"/>
              </a:rPr>
              <a:t>GOÄ (2,3fach)</a:t>
            </a:r>
          </a:p>
        </p:txBody>
      </p:sp>
      <p:sp>
        <p:nvSpPr>
          <p:cNvPr id="31748" name="Text Box 4"/>
          <p:cNvSpPr txBox="1">
            <a:spLocks noChangeArrowheads="1"/>
          </p:cNvSpPr>
          <p:nvPr/>
        </p:nvSpPr>
        <p:spPr bwMode="auto">
          <a:xfrm>
            <a:off x="1752600" y="457201"/>
            <a:ext cx="9144000" cy="396875"/>
          </a:xfrm>
          <a:prstGeom prst="rect">
            <a:avLst/>
          </a:prstGeom>
          <a:noFill/>
          <a:ln w="9525">
            <a:noFill/>
            <a:miter lim="800000"/>
            <a:headEnd/>
            <a:tailEnd/>
          </a:ln>
        </p:spPr>
        <p:txBody>
          <a:bodyPr>
            <a:spAutoFit/>
          </a:bodyPr>
          <a:lstStyle/>
          <a:p>
            <a:pPr algn="ctr" fontAlgn="base">
              <a:spcBef>
                <a:spcPct val="50000"/>
              </a:spcBef>
              <a:spcAft>
                <a:spcPct val="0"/>
              </a:spcAft>
            </a:pPr>
            <a:r>
              <a:rPr lang="de-DE" sz="2000" b="1">
                <a:solidFill>
                  <a:srgbClr val="000000"/>
                </a:solidFill>
                <a:ea typeface="ＭＳ Ｐゴシック" pitchFamily="34" charset="-128"/>
              </a:rPr>
              <a:t> </a:t>
            </a:r>
          </a:p>
        </p:txBody>
      </p:sp>
      <p:pic>
        <p:nvPicPr>
          <p:cNvPr id="21510" name="Picture 6" descr="a2"/>
          <p:cNvPicPr>
            <a:picLocks noChangeAspect="1" noChangeArrowheads="1"/>
          </p:cNvPicPr>
          <p:nvPr/>
        </p:nvPicPr>
        <p:blipFill>
          <a:blip r:embed="rId2" cstate="print"/>
          <a:srcRect/>
          <a:stretch>
            <a:fillRect/>
          </a:stretch>
        </p:blipFill>
        <p:spPr bwMode="auto">
          <a:xfrm>
            <a:off x="8634133" y="2204864"/>
            <a:ext cx="1485900" cy="1981200"/>
          </a:xfrm>
          <a:prstGeom prst="rect">
            <a:avLst/>
          </a:prstGeom>
          <a:noFill/>
          <a:ln w="9525">
            <a:noFill/>
            <a:miter lim="800000"/>
            <a:headEnd/>
            <a:tailEnd/>
          </a:ln>
        </p:spPr>
      </p:pic>
      <p:sp>
        <p:nvSpPr>
          <p:cNvPr id="21511" name="Oval 7"/>
          <p:cNvSpPr>
            <a:spLocks noChangeArrowheads="1"/>
          </p:cNvSpPr>
          <p:nvPr/>
        </p:nvSpPr>
        <p:spPr bwMode="auto">
          <a:xfrm>
            <a:off x="8839200" y="2375065"/>
            <a:ext cx="935038" cy="1053936"/>
          </a:xfrm>
          <a:prstGeom prst="ellipse">
            <a:avLst/>
          </a:prstGeom>
          <a:noFill/>
          <a:ln w="19050">
            <a:solidFill>
              <a:srgbClr val="FF0000"/>
            </a:solidFill>
            <a:prstDash val="lgDashDotDot"/>
            <a:round/>
            <a:headEnd/>
            <a:tailEnd/>
          </a:ln>
        </p:spPr>
        <p:txBody>
          <a:bodyPr wrap="none" anchor="ctr"/>
          <a:lstStyle/>
          <a:p>
            <a:pPr algn="r" fontAlgn="base">
              <a:spcBef>
                <a:spcPct val="0"/>
              </a:spcBef>
              <a:spcAft>
                <a:spcPct val="0"/>
              </a:spcAft>
            </a:pPr>
            <a:endParaRPr lang="de-DE" sz="2000">
              <a:solidFill>
                <a:srgbClr val="000000"/>
              </a:solidFill>
              <a:ea typeface="ＭＳ Ｐゴシック" pitchFamily="34" charset="-128"/>
            </a:endParaRPr>
          </a:p>
        </p:txBody>
      </p:sp>
      <p:sp>
        <p:nvSpPr>
          <p:cNvPr id="7" name="Text Box 9"/>
          <p:cNvSpPr txBox="1">
            <a:spLocks noChangeArrowheads="1"/>
          </p:cNvSpPr>
          <p:nvPr/>
        </p:nvSpPr>
        <p:spPr bwMode="auto">
          <a:xfrm>
            <a:off x="1891680" y="539388"/>
            <a:ext cx="3124200" cy="369332"/>
          </a:xfrm>
          <a:prstGeom prst="rect">
            <a:avLst/>
          </a:prstGeom>
          <a:noFill/>
          <a:ln w="9525">
            <a:noFill/>
            <a:miter lim="800000"/>
            <a:headEnd/>
            <a:tailEnd/>
          </a:ln>
        </p:spPr>
        <p:txBody>
          <a:bodyPr>
            <a:spAutoFit/>
          </a:bodyPr>
          <a:lstStyle/>
          <a:p>
            <a:pPr fontAlgn="base">
              <a:spcBef>
                <a:spcPct val="0"/>
              </a:spcBef>
              <a:spcAft>
                <a:spcPct val="0"/>
              </a:spcAft>
            </a:pPr>
            <a:r>
              <a:rPr lang="de-DE" b="1" dirty="0">
                <a:solidFill>
                  <a:srgbClr val="FFFFFF"/>
                </a:solidFill>
                <a:ea typeface="ＭＳ Ｐゴシック" pitchFamily="34" charset="-128"/>
              </a:rPr>
              <a:t>Die GOÄ / GOZ</a:t>
            </a:r>
          </a:p>
        </p:txBody>
      </p:sp>
      <p:sp>
        <p:nvSpPr>
          <p:cNvPr id="2" name="Titel 1">
            <a:extLst>
              <a:ext uri="{FF2B5EF4-FFF2-40B4-BE49-F238E27FC236}">
                <a16:creationId xmlns:a16="http://schemas.microsoft.com/office/drawing/2014/main" id="{15CFE93E-054F-48A8-A63E-3A2498596A6F}"/>
              </a:ext>
            </a:extLst>
          </p:cNvPr>
          <p:cNvSpPr>
            <a:spLocks noGrp="1"/>
          </p:cNvSpPr>
          <p:nvPr>
            <p:ph type="title"/>
          </p:nvPr>
        </p:nvSpPr>
        <p:spPr/>
        <p:txBody>
          <a:bodyPr/>
          <a:lstStyle/>
          <a:p>
            <a:r>
              <a:rPr lang="de-DE" b="1" dirty="0"/>
              <a:t>Gebührenordnungen</a:t>
            </a:r>
          </a:p>
        </p:txBody>
      </p:sp>
    </p:spTree>
    <p:extLst>
      <p:ext uri="{BB962C8B-B14F-4D97-AF65-F5344CB8AC3E}">
        <p14:creationId xmlns:p14="http://schemas.microsoft.com/office/powerpoint/2010/main" val="7220157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506">
                                            <p:txEl>
                                              <p:pRg st="2" end="2"/>
                                            </p:txEl>
                                          </p:spTgt>
                                        </p:tgtEl>
                                        <p:attrNameLst>
                                          <p:attrName>style.visibility</p:attrName>
                                        </p:attrNameLst>
                                      </p:cBhvr>
                                      <p:to>
                                        <p:strVal val="visible"/>
                                      </p:to>
                                    </p:set>
                                    <p:anim calcmode="lin" valueType="num">
                                      <p:cBhvr additive="base">
                                        <p:cTn id="7" dur="500" fill="hold"/>
                                        <p:tgtEl>
                                          <p:spTgt spid="21506">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1506">
                                            <p:txEl>
                                              <p:pRg st="2" end="2"/>
                                            </p:txEl>
                                          </p:spTgt>
                                        </p:tgtEl>
                                        <p:attrNameLst>
                                          <p:attrName>ppt_y</p:attrName>
                                        </p:attrNameLst>
                                      </p:cBhvr>
                                      <p:tavLst>
                                        <p:tav tm="0">
                                          <p:val>
                                            <p:strVal val="#ppt_y"/>
                                          </p:val>
                                        </p:tav>
                                        <p:tav tm="100000">
                                          <p:val>
                                            <p:strVal val="#ppt_y"/>
                                          </p:val>
                                        </p:tav>
                                      </p:tavLst>
                                    </p:anim>
                                  </p:childTnLst>
                                </p:cTn>
                              </p:par>
                              <p:par>
                                <p:cTn id="9" presetID="9" presetClass="entr" presetSubtype="0" fill="hold" nodeType="withEffect">
                                  <p:stCondLst>
                                    <p:cond delay="0"/>
                                  </p:stCondLst>
                                  <p:childTnLst>
                                    <p:set>
                                      <p:cBhvr>
                                        <p:cTn id="10" dur="1" fill="hold">
                                          <p:stCondLst>
                                            <p:cond delay="0"/>
                                          </p:stCondLst>
                                        </p:cTn>
                                        <p:tgtEl>
                                          <p:spTgt spid="21510"/>
                                        </p:tgtEl>
                                        <p:attrNameLst>
                                          <p:attrName>style.visibility</p:attrName>
                                        </p:attrNameLst>
                                      </p:cBhvr>
                                      <p:to>
                                        <p:strVal val="visible"/>
                                      </p:to>
                                    </p:set>
                                    <p:animEffect transition="in" filter="dissolve">
                                      <p:cBhvr>
                                        <p:cTn id="11" dur="500"/>
                                        <p:tgtEl>
                                          <p:spTgt spid="21510"/>
                                        </p:tgtEl>
                                      </p:cBhvr>
                                    </p:animEffect>
                                  </p:childTnLst>
                                </p:cTn>
                              </p:par>
                              <p:par>
                                <p:cTn id="12" presetID="9" presetClass="entr" presetSubtype="0" fill="hold" grpId="0" nodeType="withEffect">
                                  <p:stCondLst>
                                    <p:cond delay="0"/>
                                  </p:stCondLst>
                                  <p:childTnLst>
                                    <p:set>
                                      <p:cBhvr>
                                        <p:cTn id="13" dur="1" fill="hold">
                                          <p:stCondLst>
                                            <p:cond delay="0"/>
                                          </p:stCondLst>
                                        </p:cTn>
                                        <p:tgtEl>
                                          <p:spTgt spid="21511"/>
                                        </p:tgtEl>
                                        <p:attrNameLst>
                                          <p:attrName>style.visibility</p:attrName>
                                        </p:attrNameLst>
                                      </p:cBhvr>
                                      <p:to>
                                        <p:strVal val="visible"/>
                                      </p:to>
                                    </p:set>
                                    <p:animEffect transition="in" filter="dissolve">
                                      <p:cBhvr>
                                        <p:cTn id="14" dur="500"/>
                                        <p:tgtEl>
                                          <p:spTgt spid="21511"/>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1506">
                                            <p:txEl>
                                              <p:pRg st="5" end="5"/>
                                            </p:txEl>
                                          </p:spTgt>
                                        </p:tgtEl>
                                        <p:attrNameLst>
                                          <p:attrName>style.visibility</p:attrName>
                                        </p:attrNameLst>
                                      </p:cBhvr>
                                      <p:to>
                                        <p:strVal val="visible"/>
                                      </p:to>
                                    </p:set>
                                    <p:anim calcmode="lin" valueType="num">
                                      <p:cBhvr additive="base">
                                        <p:cTn id="19" dur="500" fill="hold"/>
                                        <p:tgtEl>
                                          <p:spTgt spid="21506">
                                            <p:txEl>
                                              <p:pRg st="5" end="5"/>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1506">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21506">
                                            <p:txEl>
                                              <p:pRg st="8" end="8"/>
                                            </p:txEl>
                                          </p:spTgt>
                                        </p:tgtEl>
                                        <p:attrNameLst>
                                          <p:attrName>style.visibility</p:attrName>
                                        </p:attrNameLst>
                                      </p:cBhvr>
                                      <p:to>
                                        <p:strVal val="visible"/>
                                      </p:to>
                                    </p:set>
                                    <p:anim calcmode="lin" valueType="num">
                                      <p:cBhvr additive="base">
                                        <p:cTn id="25" dur="500" fill="hold"/>
                                        <p:tgtEl>
                                          <p:spTgt spid="21506">
                                            <p:txEl>
                                              <p:pRg st="8" end="8"/>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1506">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build="p"/>
      <p:bldP spid="21511"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bwMode="auto">
          <a:xfrm>
            <a:off x="2495599" y="1988840"/>
            <a:ext cx="5832649" cy="3600400"/>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sz="1600" dirty="0">
              <a:solidFill>
                <a:srgbClr val="1D2D4B"/>
              </a:solidFill>
              <a:ea typeface="ＭＳ Ｐゴシック" pitchFamily="34" charset="-128"/>
            </a:endParaRPr>
          </a:p>
        </p:txBody>
      </p:sp>
      <p:sp>
        <p:nvSpPr>
          <p:cNvPr id="22530" name="Rectangle 2"/>
          <p:cNvSpPr>
            <a:spLocks noChangeArrowheads="1"/>
          </p:cNvSpPr>
          <p:nvPr/>
        </p:nvSpPr>
        <p:spPr bwMode="auto">
          <a:xfrm>
            <a:off x="1258784" y="1988840"/>
            <a:ext cx="8437617" cy="3539430"/>
          </a:xfrm>
          <a:prstGeom prst="rect">
            <a:avLst/>
          </a:prstGeom>
          <a:noFill/>
          <a:ln w="9525">
            <a:noFill/>
            <a:miter lim="800000"/>
            <a:headEnd/>
            <a:tailEnd/>
          </a:ln>
        </p:spPr>
        <p:txBody>
          <a:bodyPr wrap="square">
            <a:spAutoFit/>
          </a:bodyPr>
          <a:lstStyle/>
          <a:p>
            <a:pPr fontAlgn="base">
              <a:spcBef>
                <a:spcPct val="0"/>
              </a:spcBef>
              <a:spcAft>
                <a:spcPct val="0"/>
              </a:spcAft>
            </a:pPr>
            <a:r>
              <a:rPr lang="de-DE" sz="1600" b="1" dirty="0">
                <a:solidFill>
                  <a:srgbClr val="1D2D4B"/>
                </a:solidFill>
                <a:ea typeface="ＭＳ Ｐゴシック" pitchFamily="34" charset="-128"/>
              </a:rPr>
              <a:t>Diagnose</a:t>
            </a:r>
            <a:r>
              <a:rPr lang="de-DE" sz="1600" dirty="0">
                <a:solidFill>
                  <a:srgbClr val="1D2D4B"/>
                </a:solidFill>
                <a:ea typeface="ＭＳ Ｐゴシック" pitchFamily="34" charset="-128"/>
              </a:rPr>
              <a:t>   	 Instabiler Beckenbruch</a:t>
            </a:r>
          </a:p>
          <a:p>
            <a:pPr fontAlgn="base">
              <a:spcBef>
                <a:spcPct val="0"/>
              </a:spcBef>
              <a:spcAft>
                <a:spcPct val="0"/>
              </a:spcAft>
            </a:pPr>
            <a:endParaRPr lang="de-DE" sz="1600" dirty="0">
              <a:solidFill>
                <a:srgbClr val="1D2D4B"/>
              </a:solidFill>
              <a:ea typeface="ＭＳ Ｐゴシック" pitchFamily="34" charset="-128"/>
            </a:endParaRPr>
          </a:p>
          <a:p>
            <a:pPr fontAlgn="base">
              <a:spcBef>
                <a:spcPct val="0"/>
              </a:spcBef>
              <a:spcAft>
                <a:spcPct val="0"/>
              </a:spcAft>
            </a:pPr>
            <a:endParaRPr lang="de-DE" sz="1600" dirty="0">
              <a:solidFill>
                <a:srgbClr val="000000"/>
              </a:solidFill>
              <a:ea typeface="ＭＳ Ｐゴシック" pitchFamily="34" charset="-128"/>
            </a:endParaRPr>
          </a:p>
          <a:p>
            <a:pPr fontAlgn="base">
              <a:spcBef>
                <a:spcPct val="0"/>
              </a:spcBef>
              <a:spcAft>
                <a:spcPct val="0"/>
              </a:spcAft>
            </a:pPr>
            <a:endParaRPr lang="de-DE" sz="1600" dirty="0">
              <a:solidFill>
                <a:srgbClr val="1D2D4B"/>
              </a:solidFill>
              <a:ea typeface="ＭＳ Ｐゴシック" pitchFamily="34" charset="-128"/>
            </a:endParaRPr>
          </a:p>
          <a:p>
            <a:pPr fontAlgn="base">
              <a:spcBef>
                <a:spcPct val="0"/>
              </a:spcBef>
              <a:spcAft>
                <a:spcPct val="0"/>
              </a:spcAft>
            </a:pPr>
            <a:r>
              <a:rPr lang="de-DE" sz="1600" b="1" dirty="0">
                <a:solidFill>
                  <a:srgbClr val="1D2D4B"/>
                </a:solidFill>
                <a:ea typeface="ＭＳ Ｐゴシック" pitchFamily="34" charset="-128"/>
              </a:rPr>
              <a:t>Therapie</a:t>
            </a:r>
            <a:r>
              <a:rPr lang="de-DE" sz="1600" dirty="0">
                <a:solidFill>
                  <a:srgbClr val="1D2D4B"/>
                </a:solidFill>
                <a:ea typeface="ＭＳ Ｐゴシック" pitchFamily="34" charset="-128"/>
              </a:rPr>
              <a:t>    	 Instabile Beckenbrüche werden operativ </a:t>
            </a:r>
          </a:p>
          <a:p>
            <a:pPr fontAlgn="base">
              <a:spcBef>
                <a:spcPct val="0"/>
              </a:spcBef>
              <a:spcAft>
                <a:spcPct val="0"/>
              </a:spcAft>
            </a:pPr>
            <a:r>
              <a:rPr lang="de-DE" sz="1600" dirty="0">
                <a:solidFill>
                  <a:srgbClr val="1D2D4B"/>
                </a:solidFill>
                <a:ea typeface="ＭＳ Ｐゴシック" pitchFamily="34" charset="-128"/>
              </a:rPr>
              <a:t>                                 versorgt. Möglich ist eine Stabilisierung mit </a:t>
            </a:r>
          </a:p>
          <a:p>
            <a:pPr fontAlgn="base">
              <a:spcBef>
                <a:spcPct val="0"/>
              </a:spcBef>
              <a:spcAft>
                <a:spcPct val="0"/>
              </a:spcAft>
            </a:pPr>
            <a:r>
              <a:rPr lang="de-DE" sz="1600" dirty="0">
                <a:solidFill>
                  <a:srgbClr val="1D2D4B"/>
                </a:solidFill>
                <a:ea typeface="ＭＳ Ｐゴシック" pitchFamily="34" charset="-128"/>
              </a:rPr>
              <a:t>                                 Schrauben und Platten.</a:t>
            </a:r>
          </a:p>
          <a:p>
            <a:pPr fontAlgn="base">
              <a:spcBef>
                <a:spcPct val="0"/>
              </a:spcBef>
              <a:spcAft>
                <a:spcPct val="0"/>
              </a:spcAft>
            </a:pPr>
            <a:r>
              <a:rPr lang="de-DE" sz="1600" dirty="0">
                <a:solidFill>
                  <a:srgbClr val="1D2D4B"/>
                </a:solidFill>
                <a:ea typeface="ＭＳ Ｐゴシック" pitchFamily="34" charset="-128"/>
              </a:rPr>
              <a:t>                                 Komplikationen an Blase und Darm ?</a:t>
            </a:r>
          </a:p>
          <a:p>
            <a:pPr fontAlgn="base">
              <a:spcBef>
                <a:spcPct val="0"/>
              </a:spcBef>
              <a:spcAft>
                <a:spcPct val="0"/>
              </a:spcAft>
            </a:pPr>
            <a:endParaRPr lang="de-DE" sz="1600" dirty="0">
              <a:solidFill>
                <a:srgbClr val="1D2D4B"/>
              </a:solidFill>
              <a:ea typeface="ＭＳ Ｐゴシック" pitchFamily="34" charset="-128"/>
            </a:endParaRPr>
          </a:p>
          <a:p>
            <a:pPr fontAlgn="base">
              <a:spcBef>
                <a:spcPct val="0"/>
              </a:spcBef>
              <a:spcAft>
                <a:spcPct val="0"/>
              </a:spcAft>
            </a:pPr>
            <a:endParaRPr lang="de-DE" sz="1600" dirty="0">
              <a:solidFill>
                <a:srgbClr val="000000"/>
              </a:solidFill>
              <a:ea typeface="ＭＳ Ｐゴシック" pitchFamily="34" charset="-128"/>
            </a:endParaRPr>
          </a:p>
          <a:p>
            <a:pPr fontAlgn="base">
              <a:spcBef>
                <a:spcPct val="0"/>
              </a:spcBef>
              <a:spcAft>
                <a:spcPct val="0"/>
              </a:spcAft>
            </a:pPr>
            <a:r>
              <a:rPr lang="de-DE" sz="1600" b="1" dirty="0">
                <a:solidFill>
                  <a:srgbClr val="1D2D4B"/>
                </a:solidFill>
                <a:ea typeface="ＭＳ Ｐゴシック" pitchFamily="34" charset="-128"/>
              </a:rPr>
              <a:t>Rechnung</a:t>
            </a:r>
            <a:r>
              <a:rPr lang="de-DE" sz="1600" dirty="0">
                <a:solidFill>
                  <a:srgbClr val="1D2D4B"/>
                </a:solidFill>
                <a:ea typeface="ＭＳ Ｐゴシック" pitchFamily="34" charset="-128"/>
              </a:rPr>
              <a:t> 	 Abrechnungsfähige Ziffern multipliziert </a:t>
            </a:r>
            <a:r>
              <a:rPr lang="de-DE" sz="1600" dirty="0">
                <a:solidFill>
                  <a:srgbClr val="C00000"/>
                </a:solidFill>
                <a:ea typeface="ＭＳ Ｐゴシック" pitchFamily="34" charset="-128"/>
              </a:rPr>
              <a:t>mit </a:t>
            </a:r>
          </a:p>
          <a:p>
            <a:pPr fontAlgn="base">
              <a:spcBef>
                <a:spcPct val="0"/>
              </a:spcBef>
              <a:spcAft>
                <a:spcPct val="0"/>
              </a:spcAft>
            </a:pPr>
            <a:r>
              <a:rPr lang="de-DE" sz="1600" dirty="0">
                <a:solidFill>
                  <a:srgbClr val="C00000"/>
                </a:solidFill>
                <a:ea typeface="ＭＳ Ｐゴシック" pitchFamily="34" charset="-128"/>
              </a:rPr>
              <a:t>                                 Höchstsatz </a:t>
            </a:r>
            <a:r>
              <a:rPr lang="de-DE" sz="1600" dirty="0">
                <a:solidFill>
                  <a:srgbClr val="1D2D4B"/>
                </a:solidFill>
                <a:ea typeface="ＭＳ Ｐゴシック" pitchFamily="34" charset="-128"/>
              </a:rPr>
              <a:t>der GOÄ weil auftretende Kompli-</a:t>
            </a:r>
          </a:p>
          <a:p>
            <a:pPr fontAlgn="base">
              <a:spcBef>
                <a:spcPct val="0"/>
              </a:spcBef>
              <a:spcAft>
                <a:spcPct val="0"/>
              </a:spcAft>
            </a:pPr>
            <a:r>
              <a:rPr lang="de-DE" sz="1600" dirty="0">
                <a:solidFill>
                  <a:srgbClr val="1D2D4B"/>
                </a:solidFill>
                <a:ea typeface="ＭＳ Ｐゴシック" pitchFamily="34" charset="-128"/>
              </a:rPr>
              <a:t>                                 kationen nicht vorhersehbar waren und die </a:t>
            </a:r>
          </a:p>
          <a:p>
            <a:pPr fontAlgn="base">
              <a:spcBef>
                <a:spcPct val="0"/>
              </a:spcBef>
              <a:spcAft>
                <a:spcPct val="0"/>
              </a:spcAft>
            </a:pPr>
            <a:r>
              <a:rPr lang="de-DE" sz="1600" dirty="0">
                <a:solidFill>
                  <a:srgbClr val="1D2D4B"/>
                </a:solidFill>
                <a:ea typeface="ＭＳ Ｐゴシック" pitchFamily="34" charset="-128"/>
              </a:rPr>
              <a:t>                                 OP-Zeit sich verdoppelte </a:t>
            </a:r>
            <a:r>
              <a:rPr lang="de-DE" sz="1600" dirty="0">
                <a:solidFill>
                  <a:srgbClr val="C00000"/>
                </a:solidFill>
                <a:ea typeface="ＭＳ Ｐゴシック" pitchFamily="34" charset="-128"/>
              </a:rPr>
              <a:t>(3,5fach)</a:t>
            </a:r>
          </a:p>
        </p:txBody>
      </p:sp>
      <p:pic>
        <p:nvPicPr>
          <p:cNvPr id="22534" name="Picture 6" descr="abc_beckenbruch_3"/>
          <p:cNvPicPr>
            <a:picLocks noChangeAspect="1" noChangeArrowheads="1"/>
          </p:cNvPicPr>
          <p:nvPr/>
        </p:nvPicPr>
        <p:blipFill>
          <a:blip r:embed="rId3" cstate="print"/>
          <a:srcRect/>
          <a:stretch>
            <a:fillRect/>
          </a:stretch>
        </p:blipFill>
        <p:spPr bwMode="auto">
          <a:xfrm>
            <a:off x="9083324" y="2831777"/>
            <a:ext cx="2057400" cy="1914525"/>
          </a:xfrm>
          <a:prstGeom prst="rect">
            <a:avLst/>
          </a:prstGeom>
          <a:noFill/>
          <a:ln w="9525">
            <a:noFill/>
            <a:miter lim="800000"/>
            <a:headEnd/>
            <a:tailEnd/>
          </a:ln>
        </p:spPr>
      </p:pic>
      <p:sp>
        <p:nvSpPr>
          <p:cNvPr id="5" name="Text Box 9"/>
          <p:cNvSpPr txBox="1">
            <a:spLocks noChangeArrowheads="1"/>
          </p:cNvSpPr>
          <p:nvPr/>
        </p:nvSpPr>
        <p:spPr bwMode="auto">
          <a:xfrm>
            <a:off x="1891680" y="539388"/>
            <a:ext cx="3124200" cy="369332"/>
          </a:xfrm>
          <a:prstGeom prst="rect">
            <a:avLst/>
          </a:prstGeom>
          <a:noFill/>
          <a:ln w="9525">
            <a:noFill/>
            <a:miter lim="800000"/>
            <a:headEnd/>
            <a:tailEnd/>
          </a:ln>
        </p:spPr>
        <p:txBody>
          <a:bodyPr>
            <a:spAutoFit/>
          </a:bodyPr>
          <a:lstStyle/>
          <a:p>
            <a:pPr fontAlgn="base">
              <a:spcBef>
                <a:spcPct val="0"/>
              </a:spcBef>
              <a:spcAft>
                <a:spcPct val="0"/>
              </a:spcAft>
            </a:pPr>
            <a:r>
              <a:rPr lang="de-DE" b="1" dirty="0">
                <a:solidFill>
                  <a:srgbClr val="FFFFFF"/>
                </a:solidFill>
                <a:ea typeface="ＭＳ Ｐゴシック" pitchFamily="34" charset="-128"/>
              </a:rPr>
              <a:t>Die GOÄ / GOZ</a:t>
            </a:r>
          </a:p>
        </p:txBody>
      </p:sp>
      <p:sp>
        <p:nvSpPr>
          <p:cNvPr id="2" name="Titel 1">
            <a:extLst>
              <a:ext uri="{FF2B5EF4-FFF2-40B4-BE49-F238E27FC236}">
                <a16:creationId xmlns:a16="http://schemas.microsoft.com/office/drawing/2014/main" id="{1C0D81D6-F7AB-4509-A1B6-2C7CADBDAD8B}"/>
              </a:ext>
            </a:extLst>
          </p:cNvPr>
          <p:cNvSpPr>
            <a:spLocks noGrp="1"/>
          </p:cNvSpPr>
          <p:nvPr>
            <p:ph type="title"/>
          </p:nvPr>
        </p:nvSpPr>
        <p:spPr/>
        <p:txBody>
          <a:bodyPr/>
          <a:lstStyle/>
          <a:p>
            <a:r>
              <a:rPr lang="de-DE" b="1" dirty="0"/>
              <a:t>Gebührenordnungen</a:t>
            </a:r>
          </a:p>
        </p:txBody>
      </p:sp>
    </p:spTree>
    <p:extLst>
      <p:ext uri="{BB962C8B-B14F-4D97-AF65-F5344CB8AC3E}">
        <p14:creationId xmlns:p14="http://schemas.microsoft.com/office/powerpoint/2010/main" val="42188983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2530">
                                            <p:txEl>
                                              <p:pRg st="0" end="0"/>
                                            </p:txEl>
                                          </p:spTgt>
                                        </p:tgtEl>
                                        <p:attrNameLst>
                                          <p:attrName>style.visibility</p:attrName>
                                        </p:attrNameLst>
                                      </p:cBhvr>
                                      <p:to>
                                        <p:strVal val="visible"/>
                                      </p:to>
                                    </p:set>
                                    <p:anim calcmode="lin" valueType="num">
                                      <p:cBhvr additive="base">
                                        <p:cTn id="7" dur="500" fill="hold"/>
                                        <p:tgtEl>
                                          <p:spTgt spid="2253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530">
                                            <p:txEl>
                                              <p:pRg st="0" end="0"/>
                                            </p:txEl>
                                          </p:spTgt>
                                        </p:tgtEl>
                                        <p:attrNameLst>
                                          <p:attrName>ppt_y</p:attrName>
                                        </p:attrNameLst>
                                      </p:cBhvr>
                                      <p:tavLst>
                                        <p:tav tm="0">
                                          <p:val>
                                            <p:strVal val="#ppt_y"/>
                                          </p:val>
                                        </p:tav>
                                        <p:tav tm="100000">
                                          <p:val>
                                            <p:strVal val="#ppt_y"/>
                                          </p:val>
                                        </p:tav>
                                      </p:tavLst>
                                    </p:anim>
                                  </p:childTnLst>
                                </p:cTn>
                              </p:par>
                              <p:par>
                                <p:cTn id="9" presetID="9" presetClass="entr" presetSubtype="0" fill="hold" nodeType="withEffect">
                                  <p:stCondLst>
                                    <p:cond delay="0"/>
                                  </p:stCondLst>
                                  <p:childTnLst>
                                    <p:set>
                                      <p:cBhvr>
                                        <p:cTn id="10" dur="1" fill="hold">
                                          <p:stCondLst>
                                            <p:cond delay="0"/>
                                          </p:stCondLst>
                                        </p:cTn>
                                        <p:tgtEl>
                                          <p:spTgt spid="22534"/>
                                        </p:tgtEl>
                                        <p:attrNameLst>
                                          <p:attrName>style.visibility</p:attrName>
                                        </p:attrNameLst>
                                      </p:cBhvr>
                                      <p:to>
                                        <p:strVal val="visible"/>
                                      </p:to>
                                    </p:set>
                                    <p:animEffect transition="in" filter="dissolve">
                                      <p:cBhvr>
                                        <p:cTn id="11" dur="500"/>
                                        <p:tgtEl>
                                          <p:spTgt spid="22534"/>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22530">
                                            <p:txEl>
                                              <p:pRg st="4" end="4"/>
                                            </p:txEl>
                                          </p:spTgt>
                                        </p:tgtEl>
                                        <p:attrNameLst>
                                          <p:attrName>style.visibility</p:attrName>
                                        </p:attrNameLst>
                                      </p:cBhvr>
                                      <p:to>
                                        <p:strVal val="visible"/>
                                      </p:to>
                                    </p:set>
                                    <p:anim calcmode="lin" valueType="num">
                                      <p:cBhvr additive="base">
                                        <p:cTn id="16" dur="500" fill="hold"/>
                                        <p:tgtEl>
                                          <p:spTgt spid="22530">
                                            <p:txEl>
                                              <p:pRg st="4" end="4"/>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22530">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22530">
                                            <p:txEl>
                                              <p:pRg st="5" end="5"/>
                                            </p:txEl>
                                          </p:spTgt>
                                        </p:tgtEl>
                                        <p:attrNameLst>
                                          <p:attrName>style.visibility</p:attrName>
                                        </p:attrNameLst>
                                      </p:cBhvr>
                                      <p:to>
                                        <p:strVal val="visible"/>
                                      </p:to>
                                    </p:set>
                                    <p:anim calcmode="lin" valueType="num">
                                      <p:cBhvr additive="base">
                                        <p:cTn id="22" dur="500" fill="hold"/>
                                        <p:tgtEl>
                                          <p:spTgt spid="22530">
                                            <p:txEl>
                                              <p:pRg st="5" end="5"/>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22530">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22530">
                                            <p:txEl>
                                              <p:pRg st="6" end="6"/>
                                            </p:txEl>
                                          </p:spTgt>
                                        </p:tgtEl>
                                        <p:attrNameLst>
                                          <p:attrName>style.visibility</p:attrName>
                                        </p:attrNameLst>
                                      </p:cBhvr>
                                      <p:to>
                                        <p:strVal val="visible"/>
                                      </p:to>
                                    </p:set>
                                    <p:anim calcmode="lin" valueType="num">
                                      <p:cBhvr additive="base">
                                        <p:cTn id="28" dur="500" fill="hold"/>
                                        <p:tgtEl>
                                          <p:spTgt spid="22530">
                                            <p:txEl>
                                              <p:pRg st="6" end="6"/>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22530">
                                            <p:txEl>
                                              <p:pRg st="6" end="6"/>
                                            </p:txEl>
                                          </p:spTgt>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22530">
                                            <p:txEl>
                                              <p:pRg st="7" end="7"/>
                                            </p:txEl>
                                          </p:spTgt>
                                        </p:tgtEl>
                                        <p:attrNameLst>
                                          <p:attrName>style.visibility</p:attrName>
                                        </p:attrNameLst>
                                      </p:cBhvr>
                                      <p:to>
                                        <p:strVal val="visible"/>
                                      </p:to>
                                    </p:set>
                                    <p:anim calcmode="lin" valueType="num">
                                      <p:cBhvr additive="base">
                                        <p:cTn id="32" dur="500" fill="hold"/>
                                        <p:tgtEl>
                                          <p:spTgt spid="22530">
                                            <p:txEl>
                                              <p:pRg st="7" end="7"/>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22530">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22530">
                                            <p:txEl>
                                              <p:pRg st="10" end="10"/>
                                            </p:txEl>
                                          </p:spTgt>
                                        </p:tgtEl>
                                        <p:attrNameLst>
                                          <p:attrName>style.visibility</p:attrName>
                                        </p:attrNameLst>
                                      </p:cBhvr>
                                      <p:to>
                                        <p:strVal val="visible"/>
                                      </p:to>
                                    </p:set>
                                    <p:anim calcmode="lin" valueType="num">
                                      <p:cBhvr additive="base">
                                        <p:cTn id="38" dur="500" fill="hold"/>
                                        <p:tgtEl>
                                          <p:spTgt spid="22530">
                                            <p:txEl>
                                              <p:pRg st="10" end="10"/>
                                            </p:txEl>
                                          </p:spTgt>
                                        </p:tgtEl>
                                        <p:attrNameLst>
                                          <p:attrName>ppt_x</p:attrName>
                                        </p:attrNameLst>
                                      </p:cBhvr>
                                      <p:tavLst>
                                        <p:tav tm="0">
                                          <p:val>
                                            <p:strVal val="0-#ppt_w/2"/>
                                          </p:val>
                                        </p:tav>
                                        <p:tav tm="100000">
                                          <p:val>
                                            <p:strVal val="#ppt_x"/>
                                          </p:val>
                                        </p:tav>
                                      </p:tavLst>
                                    </p:anim>
                                    <p:anim calcmode="lin" valueType="num">
                                      <p:cBhvr additive="base">
                                        <p:cTn id="39" dur="500" fill="hold"/>
                                        <p:tgtEl>
                                          <p:spTgt spid="22530">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8" fill="hold" grpId="0" nodeType="clickEffect">
                                  <p:stCondLst>
                                    <p:cond delay="0"/>
                                  </p:stCondLst>
                                  <p:childTnLst>
                                    <p:set>
                                      <p:cBhvr>
                                        <p:cTn id="43" dur="1" fill="hold">
                                          <p:stCondLst>
                                            <p:cond delay="0"/>
                                          </p:stCondLst>
                                        </p:cTn>
                                        <p:tgtEl>
                                          <p:spTgt spid="22530">
                                            <p:txEl>
                                              <p:pRg st="11" end="11"/>
                                            </p:txEl>
                                          </p:spTgt>
                                        </p:tgtEl>
                                        <p:attrNameLst>
                                          <p:attrName>style.visibility</p:attrName>
                                        </p:attrNameLst>
                                      </p:cBhvr>
                                      <p:to>
                                        <p:strVal val="visible"/>
                                      </p:to>
                                    </p:set>
                                    <p:anim calcmode="lin" valueType="num">
                                      <p:cBhvr additive="base">
                                        <p:cTn id="44" dur="500" fill="hold"/>
                                        <p:tgtEl>
                                          <p:spTgt spid="22530">
                                            <p:txEl>
                                              <p:pRg st="11" end="11"/>
                                            </p:txEl>
                                          </p:spTgt>
                                        </p:tgtEl>
                                        <p:attrNameLst>
                                          <p:attrName>ppt_x</p:attrName>
                                        </p:attrNameLst>
                                      </p:cBhvr>
                                      <p:tavLst>
                                        <p:tav tm="0">
                                          <p:val>
                                            <p:strVal val="0-#ppt_w/2"/>
                                          </p:val>
                                        </p:tav>
                                        <p:tav tm="100000">
                                          <p:val>
                                            <p:strVal val="#ppt_x"/>
                                          </p:val>
                                        </p:tav>
                                      </p:tavLst>
                                    </p:anim>
                                    <p:anim calcmode="lin" valueType="num">
                                      <p:cBhvr additive="base">
                                        <p:cTn id="45" dur="500" fill="hold"/>
                                        <p:tgtEl>
                                          <p:spTgt spid="22530">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8" fill="hold" grpId="0" nodeType="clickEffect">
                                  <p:stCondLst>
                                    <p:cond delay="0"/>
                                  </p:stCondLst>
                                  <p:childTnLst>
                                    <p:set>
                                      <p:cBhvr>
                                        <p:cTn id="49" dur="1" fill="hold">
                                          <p:stCondLst>
                                            <p:cond delay="0"/>
                                          </p:stCondLst>
                                        </p:cTn>
                                        <p:tgtEl>
                                          <p:spTgt spid="22530">
                                            <p:txEl>
                                              <p:pRg st="12" end="12"/>
                                            </p:txEl>
                                          </p:spTgt>
                                        </p:tgtEl>
                                        <p:attrNameLst>
                                          <p:attrName>style.visibility</p:attrName>
                                        </p:attrNameLst>
                                      </p:cBhvr>
                                      <p:to>
                                        <p:strVal val="visible"/>
                                      </p:to>
                                    </p:set>
                                    <p:anim calcmode="lin" valueType="num">
                                      <p:cBhvr additive="base">
                                        <p:cTn id="50" dur="500" fill="hold"/>
                                        <p:tgtEl>
                                          <p:spTgt spid="22530">
                                            <p:txEl>
                                              <p:pRg st="12" end="12"/>
                                            </p:tx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22530">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22530">
                                            <p:txEl>
                                              <p:pRg st="13" end="13"/>
                                            </p:txEl>
                                          </p:spTgt>
                                        </p:tgtEl>
                                        <p:attrNameLst>
                                          <p:attrName>style.visibility</p:attrName>
                                        </p:attrNameLst>
                                      </p:cBhvr>
                                      <p:to>
                                        <p:strVal val="visible"/>
                                      </p:to>
                                    </p:set>
                                    <p:anim calcmode="lin" valueType="num">
                                      <p:cBhvr additive="base">
                                        <p:cTn id="56" dur="500" fill="hold"/>
                                        <p:tgtEl>
                                          <p:spTgt spid="22530">
                                            <p:txEl>
                                              <p:pRg st="13" end="13"/>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22530">
                                            <p:txEl>
                                              <p:pRg st="13" end="1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bwMode="auto">
          <a:xfrm>
            <a:off x="1885669" y="2508215"/>
            <a:ext cx="8208912" cy="2880320"/>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sz="1600" dirty="0">
              <a:solidFill>
                <a:srgbClr val="1D2D4B"/>
              </a:solidFill>
              <a:ea typeface="ＭＳ Ｐゴシック" pitchFamily="34" charset="-128"/>
            </a:endParaRPr>
          </a:p>
        </p:txBody>
      </p:sp>
      <p:sp>
        <p:nvSpPr>
          <p:cNvPr id="6" name="Rechteck 5"/>
          <p:cNvSpPr/>
          <p:nvPr/>
        </p:nvSpPr>
        <p:spPr>
          <a:xfrm>
            <a:off x="1885669" y="2547992"/>
            <a:ext cx="8001000" cy="2800767"/>
          </a:xfrm>
          <a:prstGeom prst="rect">
            <a:avLst/>
          </a:prstGeom>
        </p:spPr>
        <p:txBody>
          <a:bodyPr wrap="square">
            <a:spAutoFit/>
          </a:bodyPr>
          <a:lstStyle/>
          <a:p>
            <a:pPr algn="just" fontAlgn="base">
              <a:spcBef>
                <a:spcPct val="0"/>
              </a:spcBef>
              <a:spcAft>
                <a:spcPct val="0"/>
              </a:spcAft>
            </a:pPr>
            <a:r>
              <a:rPr lang="de-DE" sz="1600" dirty="0">
                <a:solidFill>
                  <a:srgbClr val="1D2D4B"/>
                </a:solidFill>
                <a:ea typeface="ＭＳ Ｐゴシック" pitchFamily="34" charset="-128"/>
              </a:rPr>
              <a:t>Die Gebühren und Steigerungssätze der GOÄ sind verbindlich. Jedoch hat der Arzt grundsätzlich die Möglichkeit, die Höchstsätze der GOÄ zu überschreiten. Die hierfür erforderliche, abweichende Vereinbarung ist vom Arzt persönlich mit dem Patienten zu treffen; und zwar schriftlich und bevor die Leistung erbracht wird. </a:t>
            </a:r>
          </a:p>
          <a:p>
            <a:pPr algn="just" fontAlgn="base">
              <a:spcBef>
                <a:spcPct val="0"/>
              </a:spcBef>
              <a:spcAft>
                <a:spcPct val="0"/>
              </a:spcAft>
            </a:pPr>
            <a:endParaRPr lang="de-DE" sz="1600" dirty="0">
              <a:solidFill>
                <a:srgbClr val="1D2D4B"/>
              </a:solidFill>
              <a:ea typeface="ＭＳ Ｐゴシック" pitchFamily="34" charset="-128"/>
            </a:endParaRPr>
          </a:p>
          <a:p>
            <a:pPr algn="just" fontAlgn="base">
              <a:spcBef>
                <a:spcPct val="0"/>
              </a:spcBef>
              <a:spcAft>
                <a:spcPct val="0"/>
              </a:spcAft>
            </a:pPr>
            <a:r>
              <a:rPr lang="de-DE" sz="1600" dirty="0">
                <a:solidFill>
                  <a:srgbClr val="1D2D4B"/>
                </a:solidFill>
                <a:ea typeface="ＭＳ Ｐゴシック" pitchFamily="34" charset="-128"/>
              </a:rPr>
              <a:t>Eine derartige Vereinbarung muss neben der Nummer und der Bezeichnung der Leistung, dem vereinbarten Steigerungssatz und dem Betrag auch die Feststellung enthalten, dass Kostenträger, wie z. B. die private Krankenversicherung, die Vergütung möglicherweise nicht in vollem Umfang erstatten. Weitere Erklärungen darf die Vereinbarung nicht enthalten. Eine nähere medizinische Begründung für die höhere Vergütung kann vom Patienten verlangt werden. </a:t>
            </a:r>
          </a:p>
        </p:txBody>
      </p:sp>
      <p:sp>
        <p:nvSpPr>
          <p:cNvPr id="4" name="Text Box 9"/>
          <p:cNvSpPr txBox="1">
            <a:spLocks noChangeArrowheads="1"/>
          </p:cNvSpPr>
          <p:nvPr/>
        </p:nvSpPr>
        <p:spPr bwMode="auto">
          <a:xfrm>
            <a:off x="1891680" y="539388"/>
            <a:ext cx="3124200" cy="369332"/>
          </a:xfrm>
          <a:prstGeom prst="rect">
            <a:avLst/>
          </a:prstGeom>
          <a:noFill/>
          <a:ln w="9525">
            <a:noFill/>
            <a:miter lim="800000"/>
            <a:headEnd/>
            <a:tailEnd/>
          </a:ln>
        </p:spPr>
        <p:txBody>
          <a:bodyPr>
            <a:spAutoFit/>
          </a:bodyPr>
          <a:lstStyle/>
          <a:p>
            <a:pPr fontAlgn="base">
              <a:spcBef>
                <a:spcPct val="0"/>
              </a:spcBef>
              <a:spcAft>
                <a:spcPct val="0"/>
              </a:spcAft>
            </a:pPr>
            <a:r>
              <a:rPr lang="de-DE" b="1" dirty="0">
                <a:solidFill>
                  <a:srgbClr val="FFFFFF"/>
                </a:solidFill>
                <a:ea typeface="ＭＳ Ｐゴシック" pitchFamily="34" charset="-128"/>
              </a:rPr>
              <a:t>Die GOÄ / GOZ</a:t>
            </a:r>
          </a:p>
        </p:txBody>
      </p:sp>
      <p:sp>
        <p:nvSpPr>
          <p:cNvPr id="5" name="Rechteck 4"/>
          <p:cNvSpPr/>
          <p:nvPr/>
        </p:nvSpPr>
        <p:spPr>
          <a:xfrm>
            <a:off x="1813750" y="1885209"/>
            <a:ext cx="2279791" cy="338554"/>
          </a:xfrm>
          <a:prstGeom prst="rect">
            <a:avLst/>
          </a:prstGeom>
        </p:spPr>
        <p:txBody>
          <a:bodyPr wrap="square">
            <a:spAutoFit/>
          </a:bodyPr>
          <a:lstStyle/>
          <a:p>
            <a:pPr fontAlgn="base">
              <a:spcBef>
                <a:spcPct val="0"/>
              </a:spcBef>
              <a:spcAft>
                <a:spcPct val="0"/>
              </a:spcAft>
            </a:pPr>
            <a:r>
              <a:rPr lang="de-DE" sz="1600" b="1" dirty="0">
                <a:solidFill>
                  <a:srgbClr val="1D2D4B"/>
                </a:solidFill>
                <a:ea typeface="ＭＳ Ｐゴシック" pitchFamily="34" charset="-128"/>
              </a:rPr>
              <a:t>Honorarvereinbarung</a:t>
            </a:r>
          </a:p>
        </p:txBody>
      </p:sp>
      <p:sp>
        <p:nvSpPr>
          <p:cNvPr id="2" name="Titel 1">
            <a:extLst>
              <a:ext uri="{FF2B5EF4-FFF2-40B4-BE49-F238E27FC236}">
                <a16:creationId xmlns:a16="http://schemas.microsoft.com/office/drawing/2014/main" id="{8AC70199-72CE-497F-B340-2438DD163554}"/>
              </a:ext>
            </a:extLst>
          </p:cNvPr>
          <p:cNvSpPr>
            <a:spLocks noGrp="1"/>
          </p:cNvSpPr>
          <p:nvPr>
            <p:ph type="title"/>
          </p:nvPr>
        </p:nvSpPr>
        <p:spPr/>
        <p:txBody>
          <a:bodyPr/>
          <a:lstStyle/>
          <a:p>
            <a:r>
              <a:rPr lang="de-DE" b="1" dirty="0"/>
              <a:t>Honorarvereinbarung</a:t>
            </a:r>
          </a:p>
        </p:txBody>
      </p:sp>
    </p:spTree>
    <p:extLst>
      <p:ext uri="{BB962C8B-B14F-4D97-AF65-F5344CB8AC3E}">
        <p14:creationId xmlns:p14="http://schemas.microsoft.com/office/powerpoint/2010/main" val="2877838088"/>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F7AA3AF9-4C2A-46A0-83C2-9D7F35A6EBE4}"/>
              </a:ext>
            </a:extLst>
          </p:cNvPr>
          <p:cNvSpPr txBox="1"/>
          <p:nvPr/>
        </p:nvSpPr>
        <p:spPr>
          <a:xfrm>
            <a:off x="801384" y="2178121"/>
            <a:ext cx="9544692" cy="923330"/>
          </a:xfrm>
          <a:prstGeom prst="rect">
            <a:avLst/>
          </a:prstGeom>
          <a:noFill/>
        </p:spPr>
        <p:txBody>
          <a:bodyPr wrap="square" rtlCol="0">
            <a:spAutoFit/>
          </a:bodyPr>
          <a:lstStyle/>
          <a:p>
            <a:r>
              <a:rPr lang="de-DE" sz="5400" dirty="0">
                <a:solidFill>
                  <a:srgbClr val="1D2D4B"/>
                </a:solidFill>
              </a:rPr>
              <a:t>Vorsorge und Prävention</a:t>
            </a:r>
          </a:p>
        </p:txBody>
      </p:sp>
      <p:sp>
        <p:nvSpPr>
          <p:cNvPr id="3" name="Titel 2">
            <a:extLst>
              <a:ext uri="{FF2B5EF4-FFF2-40B4-BE49-F238E27FC236}">
                <a16:creationId xmlns:a16="http://schemas.microsoft.com/office/drawing/2014/main" id="{6B58580E-C304-4D92-85DE-59E86FF5FA94}"/>
              </a:ext>
            </a:extLst>
          </p:cNvPr>
          <p:cNvSpPr>
            <a:spLocks noGrp="1"/>
          </p:cNvSpPr>
          <p:nvPr>
            <p:ph type="title"/>
          </p:nvPr>
        </p:nvSpPr>
        <p:spPr/>
        <p:txBody>
          <a:bodyPr/>
          <a:lstStyle/>
          <a:p>
            <a:r>
              <a:rPr lang="de-DE" b="1" dirty="0"/>
              <a:t>Vorsorge und Prävention</a:t>
            </a:r>
          </a:p>
        </p:txBody>
      </p:sp>
      <p:pic>
        <p:nvPicPr>
          <p:cNvPr id="5" name="Grafik 4">
            <a:extLst>
              <a:ext uri="{FF2B5EF4-FFF2-40B4-BE49-F238E27FC236}">
                <a16:creationId xmlns:a16="http://schemas.microsoft.com/office/drawing/2014/main" id="{8D575D8C-D18C-4756-A202-24FD80839D8D}"/>
              </a:ext>
            </a:extLst>
          </p:cNvPr>
          <p:cNvPicPr>
            <a:picLocks noChangeAspect="1"/>
          </p:cNvPicPr>
          <p:nvPr/>
        </p:nvPicPr>
        <p:blipFill>
          <a:blip r:embed="rId3"/>
          <a:stretch>
            <a:fillRect/>
          </a:stretch>
        </p:blipFill>
        <p:spPr>
          <a:xfrm>
            <a:off x="2553195" y="3429000"/>
            <a:ext cx="6673932" cy="2306782"/>
          </a:xfrm>
          <a:prstGeom prst="rect">
            <a:avLst/>
          </a:prstGeom>
        </p:spPr>
      </p:pic>
    </p:spTree>
    <p:extLst>
      <p:ext uri="{BB962C8B-B14F-4D97-AF65-F5344CB8AC3E}">
        <p14:creationId xmlns:p14="http://schemas.microsoft.com/office/powerpoint/2010/main" val="1860362402"/>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1021279" y="2810418"/>
            <a:ext cx="9215252" cy="3168352"/>
          </a:xfrm>
          <a:prstGeom prst="rect">
            <a:avLst/>
          </a:prstGeom>
          <a:noFill/>
          <a:ln w="9525">
            <a:noFill/>
            <a:miter lim="800000"/>
            <a:headEnd/>
            <a:tailEnd/>
          </a:ln>
        </p:spPr>
        <p:txBody>
          <a:bodyPr/>
          <a:lstStyle/>
          <a:p>
            <a:pPr marL="342900" indent="-342900" fontAlgn="base">
              <a:lnSpc>
                <a:spcPct val="90000"/>
              </a:lnSpc>
              <a:spcBef>
                <a:spcPct val="20000"/>
              </a:spcBef>
              <a:spcAft>
                <a:spcPct val="0"/>
              </a:spcAft>
            </a:pPr>
            <a:endParaRPr lang="de-DE" sz="1600" dirty="0">
              <a:solidFill>
                <a:srgbClr val="1D2D4B"/>
              </a:solidFill>
              <a:ea typeface="ＭＳ Ｐゴシック" pitchFamily="34" charset="-128"/>
            </a:endParaRPr>
          </a:p>
          <a:p>
            <a:pPr marL="342900" indent="-342900" fontAlgn="base">
              <a:lnSpc>
                <a:spcPct val="90000"/>
              </a:lnSpc>
              <a:spcBef>
                <a:spcPct val="20000"/>
              </a:spcBef>
              <a:spcAft>
                <a:spcPct val="0"/>
              </a:spcAft>
              <a:buFont typeface="Wingdings" pitchFamily="2" charset="2"/>
              <a:buChar char="ü"/>
            </a:pPr>
            <a:r>
              <a:rPr lang="de-DE" sz="1600" dirty="0">
                <a:solidFill>
                  <a:srgbClr val="1D2D4B"/>
                </a:solidFill>
                <a:ea typeface="ＭＳ Ｐゴシック" pitchFamily="34" charset="-128"/>
              </a:rPr>
              <a:t>     Gynäkologe (PAP-Test, Tastbefund)           </a:t>
            </a:r>
          </a:p>
          <a:p>
            <a:pPr marL="342900" indent="-342900" fontAlgn="base">
              <a:lnSpc>
                <a:spcPct val="90000"/>
              </a:lnSpc>
              <a:spcBef>
                <a:spcPct val="20000"/>
              </a:spcBef>
              <a:spcAft>
                <a:spcPct val="0"/>
              </a:spcAft>
            </a:pPr>
            <a:endParaRPr lang="de-DE" sz="1600" dirty="0">
              <a:solidFill>
                <a:srgbClr val="1D2D4B"/>
              </a:solidFill>
              <a:ea typeface="ＭＳ Ｐゴシック" pitchFamily="34" charset="-128"/>
            </a:endParaRPr>
          </a:p>
          <a:p>
            <a:pPr marL="342900" indent="-342900" fontAlgn="base">
              <a:lnSpc>
                <a:spcPct val="90000"/>
              </a:lnSpc>
              <a:spcBef>
                <a:spcPct val="20000"/>
              </a:spcBef>
              <a:spcAft>
                <a:spcPct val="0"/>
              </a:spcAft>
              <a:buFont typeface="Wingdings" pitchFamily="2" charset="2"/>
              <a:buChar char="ü"/>
            </a:pPr>
            <a:r>
              <a:rPr lang="de-DE" sz="1600" dirty="0">
                <a:solidFill>
                  <a:srgbClr val="1D2D4B"/>
                </a:solidFill>
                <a:ea typeface="ＭＳ Ｐゴシック" pitchFamily="34" charset="-128"/>
              </a:rPr>
              <a:t>     Urologe (Tastbefund, PSA-Test)</a:t>
            </a:r>
          </a:p>
          <a:p>
            <a:pPr marL="342900" indent="-342900" fontAlgn="base">
              <a:lnSpc>
                <a:spcPct val="90000"/>
              </a:lnSpc>
              <a:spcBef>
                <a:spcPct val="20000"/>
              </a:spcBef>
              <a:spcAft>
                <a:spcPct val="0"/>
              </a:spcAft>
            </a:pPr>
            <a:r>
              <a:rPr lang="de-DE" sz="1600" dirty="0">
                <a:solidFill>
                  <a:srgbClr val="1D2D4B"/>
                </a:solidFill>
                <a:ea typeface="ＭＳ Ｐゴシック" pitchFamily="34" charset="-128"/>
              </a:rPr>
              <a:t> </a:t>
            </a:r>
          </a:p>
          <a:p>
            <a:pPr marL="342900" indent="-342900" fontAlgn="base">
              <a:lnSpc>
                <a:spcPct val="90000"/>
              </a:lnSpc>
              <a:spcBef>
                <a:spcPct val="20000"/>
              </a:spcBef>
              <a:spcAft>
                <a:spcPct val="0"/>
              </a:spcAft>
              <a:buFont typeface="Wingdings" pitchFamily="2" charset="2"/>
              <a:buChar char="ü"/>
            </a:pPr>
            <a:r>
              <a:rPr lang="de-DE" sz="1600" dirty="0">
                <a:solidFill>
                  <a:srgbClr val="1D2D4B"/>
                </a:solidFill>
                <a:ea typeface="ＭＳ Ｐゴシック" pitchFamily="34" charset="-128"/>
              </a:rPr>
              <a:t>     Internisten   („Check-Up 35“ (Abtasten, Abhören, Cholesterinwert, Blutdruckmessung)</a:t>
            </a:r>
          </a:p>
          <a:p>
            <a:pPr fontAlgn="base">
              <a:lnSpc>
                <a:spcPct val="90000"/>
              </a:lnSpc>
              <a:spcBef>
                <a:spcPct val="20000"/>
              </a:spcBef>
              <a:spcAft>
                <a:spcPct val="0"/>
              </a:spcAft>
            </a:pPr>
            <a:endParaRPr lang="de-DE" sz="1600" dirty="0">
              <a:solidFill>
                <a:srgbClr val="1D2D4B"/>
              </a:solidFill>
              <a:ea typeface="ＭＳ Ｐゴシック" pitchFamily="34" charset="-128"/>
            </a:endParaRPr>
          </a:p>
          <a:p>
            <a:pPr marL="342900" indent="-342900" fontAlgn="base">
              <a:lnSpc>
                <a:spcPct val="90000"/>
              </a:lnSpc>
              <a:spcBef>
                <a:spcPct val="20000"/>
              </a:spcBef>
              <a:spcAft>
                <a:spcPct val="0"/>
              </a:spcAft>
              <a:buFont typeface="Wingdings" pitchFamily="2" charset="2"/>
              <a:buChar char="ü"/>
            </a:pPr>
            <a:r>
              <a:rPr lang="de-DE" sz="1600" dirty="0">
                <a:solidFill>
                  <a:srgbClr val="1D2D4B"/>
                </a:solidFill>
                <a:ea typeface="ＭＳ Ｐゴシック" pitchFamily="34" charset="-128"/>
              </a:rPr>
              <a:t>     Hautarzt      (ab 35 Jahre alle zwei Jahre „Untersuchung nach Augenschein“)</a:t>
            </a:r>
          </a:p>
          <a:p>
            <a:pPr marL="342900" indent="-342900" fontAlgn="base">
              <a:lnSpc>
                <a:spcPct val="90000"/>
              </a:lnSpc>
              <a:spcBef>
                <a:spcPct val="20000"/>
              </a:spcBef>
              <a:spcAft>
                <a:spcPct val="0"/>
              </a:spcAft>
              <a:buFont typeface="Wingdings" pitchFamily="2" charset="2"/>
              <a:buChar char="ü"/>
            </a:pPr>
            <a:endParaRPr lang="de-DE" sz="1600" dirty="0">
              <a:solidFill>
                <a:srgbClr val="1D2D4B"/>
              </a:solidFill>
              <a:ea typeface="ＭＳ Ｐゴシック" pitchFamily="34" charset="-128"/>
            </a:endParaRPr>
          </a:p>
          <a:p>
            <a:pPr marL="342900" indent="-342900" fontAlgn="base">
              <a:lnSpc>
                <a:spcPct val="90000"/>
              </a:lnSpc>
              <a:spcBef>
                <a:spcPct val="20000"/>
              </a:spcBef>
              <a:spcAft>
                <a:spcPct val="0"/>
              </a:spcAft>
              <a:buFont typeface="Wingdings" pitchFamily="2" charset="2"/>
              <a:buChar char="ü"/>
            </a:pPr>
            <a:r>
              <a:rPr lang="de-DE" sz="1600" dirty="0">
                <a:solidFill>
                  <a:srgbClr val="1D2D4B"/>
                </a:solidFill>
                <a:ea typeface="ＭＳ Ｐゴシック" pitchFamily="34" charset="-128"/>
              </a:rPr>
              <a:t>     Gastroenterologe (ab 50/55 Jahren Darmspiegelung)</a:t>
            </a:r>
          </a:p>
          <a:p>
            <a:pPr marL="342900" indent="-342900" fontAlgn="base">
              <a:lnSpc>
                <a:spcPct val="90000"/>
              </a:lnSpc>
              <a:spcBef>
                <a:spcPct val="20000"/>
              </a:spcBef>
              <a:spcAft>
                <a:spcPct val="0"/>
              </a:spcAft>
            </a:pPr>
            <a:r>
              <a:rPr lang="de-DE" sz="1600" dirty="0">
                <a:solidFill>
                  <a:srgbClr val="1D2D4B"/>
                </a:solidFill>
                <a:ea typeface="ＭＳ Ｐゴシック" pitchFamily="34" charset="-128"/>
              </a:rPr>
              <a:t>	</a:t>
            </a:r>
          </a:p>
        </p:txBody>
      </p:sp>
      <p:sp>
        <p:nvSpPr>
          <p:cNvPr id="5" name="Text Box 9"/>
          <p:cNvSpPr txBox="1">
            <a:spLocks noChangeArrowheads="1"/>
          </p:cNvSpPr>
          <p:nvPr/>
        </p:nvSpPr>
        <p:spPr bwMode="auto">
          <a:xfrm>
            <a:off x="1891680" y="539388"/>
            <a:ext cx="3124200" cy="369332"/>
          </a:xfrm>
          <a:prstGeom prst="rect">
            <a:avLst/>
          </a:prstGeom>
          <a:noFill/>
          <a:ln w="9525">
            <a:noFill/>
            <a:miter lim="800000"/>
            <a:headEnd/>
            <a:tailEnd/>
          </a:ln>
        </p:spPr>
        <p:txBody>
          <a:bodyPr>
            <a:spAutoFit/>
          </a:bodyPr>
          <a:lstStyle/>
          <a:p>
            <a:pPr fontAlgn="base">
              <a:spcBef>
                <a:spcPct val="0"/>
              </a:spcBef>
              <a:spcAft>
                <a:spcPct val="0"/>
              </a:spcAft>
            </a:pPr>
            <a:r>
              <a:rPr lang="de-DE" b="1" dirty="0">
                <a:solidFill>
                  <a:srgbClr val="FFFFFF"/>
                </a:solidFill>
                <a:ea typeface="ＭＳ Ｐゴシック" pitchFamily="34" charset="-128"/>
              </a:rPr>
              <a:t>Vorsorge</a:t>
            </a:r>
          </a:p>
        </p:txBody>
      </p:sp>
      <p:sp>
        <p:nvSpPr>
          <p:cNvPr id="6" name="Rechteck 5"/>
          <p:cNvSpPr/>
          <p:nvPr/>
        </p:nvSpPr>
        <p:spPr>
          <a:xfrm>
            <a:off x="819398" y="2173736"/>
            <a:ext cx="5533902" cy="400110"/>
          </a:xfrm>
          <a:prstGeom prst="rect">
            <a:avLst/>
          </a:prstGeom>
        </p:spPr>
        <p:txBody>
          <a:bodyPr wrap="square">
            <a:spAutoFit/>
          </a:bodyPr>
          <a:lstStyle/>
          <a:p>
            <a:pPr algn="ctr" fontAlgn="base">
              <a:spcBef>
                <a:spcPct val="0"/>
              </a:spcBef>
              <a:spcAft>
                <a:spcPct val="0"/>
              </a:spcAft>
            </a:pPr>
            <a:r>
              <a:rPr lang="de-DE" sz="1600" b="1" dirty="0">
                <a:solidFill>
                  <a:srgbClr val="1D2D4B"/>
                </a:solidFill>
                <a:ea typeface="ＭＳ Ｐゴシック" pitchFamily="34" charset="-128"/>
              </a:rPr>
              <a:t> </a:t>
            </a:r>
            <a:r>
              <a:rPr lang="de-DE" sz="2000" dirty="0">
                <a:solidFill>
                  <a:srgbClr val="1D2D4B"/>
                </a:solidFill>
                <a:ea typeface="ＭＳ Ｐゴシック" pitchFamily="34" charset="-128"/>
              </a:rPr>
              <a:t>„Innerhalb gesetzlich eingeführter Programme“</a:t>
            </a:r>
          </a:p>
        </p:txBody>
      </p:sp>
      <p:sp>
        <p:nvSpPr>
          <p:cNvPr id="2" name="Titel 1">
            <a:extLst>
              <a:ext uri="{FF2B5EF4-FFF2-40B4-BE49-F238E27FC236}">
                <a16:creationId xmlns:a16="http://schemas.microsoft.com/office/drawing/2014/main" id="{9D9D8956-6461-45BA-9FAB-0D552E227A9A}"/>
              </a:ext>
            </a:extLst>
          </p:cNvPr>
          <p:cNvSpPr>
            <a:spLocks noGrp="1"/>
          </p:cNvSpPr>
          <p:nvPr>
            <p:ph type="title"/>
          </p:nvPr>
        </p:nvSpPr>
        <p:spPr/>
        <p:txBody>
          <a:bodyPr/>
          <a:lstStyle/>
          <a:p>
            <a:r>
              <a:rPr lang="de-DE" b="1" dirty="0"/>
              <a:t>Vorsorge und Prävention</a:t>
            </a:r>
          </a:p>
        </p:txBody>
      </p:sp>
      <p:pic>
        <p:nvPicPr>
          <p:cNvPr id="4" name="Grafik 3">
            <a:extLst>
              <a:ext uri="{FF2B5EF4-FFF2-40B4-BE49-F238E27FC236}">
                <a16:creationId xmlns:a16="http://schemas.microsoft.com/office/drawing/2014/main" id="{DD79C355-BE8B-4A80-9EF6-038AB43DC045}"/>
              </a:ext>
            </a:extLst>
          </p:cNvPr>
          <p:cNvPicPr>
            <a:picLocks noChangeAspect="1"/>
          </p:cNvPicPr>
          <p:nvPr/>
        </p:nvPicPr>
        <p:blipFill>
          <a:blip r:embed="rId3"/>
          <a:stretch>
            <a:fillRect/>
          </a:stretch>
        </p:blipFill>
        <p:spPr>
          <a:xfrm>
            <a:off x="8937234" y="1913824"/>
            <a:ext cx="2233487" cy="2182241"/>
          </a:xfrm>
          <a:prstGeom prst="rect">
            <a:avLst/>
          </a:prstGeom>
        </p:spPr>
      </p:pic>
    </p:spTree>
    <p:extLst>
      <p:ext uri="{BB962C8B-B14F-4D97-AF65-F5344CB8AC3E}">
        <p14:creationId xmlns:p14="http://schemas.microsoft.com/office/powerpoint/2010/main" val="1438239958"/>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a:stretch>
            <a:fillRect/>
          </a:stretch>
        </p:blipFill>
        <p:spPr>
          <a:xfrm>
            <a:off x="1692308" y="2555335"/>
            <a:ext cx="8048625" cy="1085850"/>
          </a:xfrm>
          <a:prstGeom prst="rect">
            <a:avLst/>
          </a:prstGeom>
        </p:spPr>
      </p:pic>
      <p:pic>
        <p:nvPicPr>
          <p:cNvPr id="3" name="Grafik 2"/>
          <p:cNvPicPr>
            <a:picLocks noChangeAspect="1"/>
          </p:cNvPicPr>
          <p:nvPr/>
        </p:nvPicPr>
        <p:blipFill>
          <a:blip r:embed="rId4"/>
          <a:stretch>
            <a:fillRect/>
          </a:stretch>
        </p:blipFill>
        <p:spPr>
          <a:xfrm>
            <a:off x="1692308" y="4185629"/>
            <a:ext cx="9525000" cy="1171575"/>
          </a:xfrm>
          <a:prstGeom prst="rect">
            <a:avLst/>
          </a:prstGeom>
        </p:spPr>
      </p:pic>
      <p:sp>
        <p:nvSpPr>
          <p:cNvPr id="5" name="Pfeil nach links 4"/>
          <p:cNvSpPr/>
          <p:nvPr/>
        </p:nvSpPr>
        <p:spPr bwMode="auto">
          <a:xfrm>
            <a:off x="9740933" y="3287949"/>
            <a:ext cx="940037" cy="145915"/>
          </a:xfrm>
          <a:prstGeom prst="lef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a:ln>
                <a:noFill/>
              </a:ln>
              <a:solidFill>
                <a:schemeClr val="tx1"/>
              </a:solidFill>
              <a:effectLst/>
              <a:latin typeface="Arial" charset="0"/>
            </a:endParaRPr>
          </a:p>
        </p:txBody>
      </p:sp>
      <p:sp>
        <p:nvSpPr>
          <p:cNvPr id="4" name="Titel 3">
            <a:extLst>
              <a:ext uri="{FF2B5EF4-FFF2-40B4-BE49-F238E27FC236}">
                <a16:creationId xmlns:a16="http://schemas.microsoft.com/office/drawing/2014/main" id="{EE48691B-C9D4-4B99-A286-713DD78889A2}"/>
              </a:ext>
            </a:extLst>
          </p:cNvPr>
          <p:cNvSpPr>
            <a:spLocks noGrp="1"/>
          </p:cNvSpPr>
          <p:nvPr>
            <p:ph type="title"/>
          </p:nvPr>
        </p:nvSpPr>
        <p:spPr/>
        <p:txBody>
          <a:bodyPr/>
          <a:lstStyle/>
          <a:p>
            <a:r>
              <a:rPr lang="de-DE" b="1" dirty="0"/>
              <a:t>Abrechnungshinweise</a:t>
            </a:r>
          </a:p>
        </p:txBody>
      </p:sp>
    </p:spTree>
    <p:extLst>
      <p:ext uri="{BB962C8B-B14F-4D97-AF65-F5344CB8AC3E}">
        <p14:creationId xmlns:p14="http://schemas.microsoft.com/office/powerpoint/2010/main" val="42194675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a:stretch>
            <a:fillRect/>
          </a:stretch>
        </p:blipFill>
        <p:spPr>
          <a:xfrm>
            <a:off x="466725" y="2371725"/>
            <a:ext cx="11258550" cy="2114550"/>
          </a:xfrm>
          <a:prstGeom prst="rect">
            <a:avLst/>
          </a:prstGeom>
        </p:spPr>
      </p:pic>
      <p:pic>
        <p:nvPicPr>
          <p:cNvPr id="3" name="Grafik 2"/>
          <p:cNvPicPr>
            <a:picLocks noChangeAspect="1"/>
          </p:cNvPicPr>
          <p:nvPr/>
        </p:nvPicPr>
        <p:blipFill>
          <a:blip r:embed="rId4"/>
          <a:stretch>
            <a:fillRect/>
          </a:stretch>
        </p:blipFill>
        <p:spPr>
          <a:xfrm>
            <a:off x="223736" y="4486275"/>
            <a:ext cx="12192000" cy="1379884"/>
          </a:xfrm>
          <a:prstGeom prst="rect">
            <a:avLst/>
          </a:prstGeom>
        </p:spPr>
      </p:pic>
      <p:sp>
        <p:nvSpPr>
          <p:cNvPr id="4" name="Titel 3">
            <a:extLst>
              <a:ext uri="{FF2B5EF4-FFF2-40B4-BE49-F238E27FC236}">
                <a16:creationId xmlns:a16="http://schemas.microsoft.com/office/drawing/2014/main" id="{996DB2B3-E6BC-4FBB-B1E6-E737B74FA8C7}"/>
              </a:ext>
            </a:extLst>
          </p:cNvPr>
          <p:cNvSpPr>
            <a:spLocks noGrp="1"/>
          </p:cNvSpPr>
          <p:nvPr>
            <p:ph type="title"/>
          </p:nvPr>
        </p:nvSpPr>
        <p:spPr/>
        <p:txBody>
          <a:bodyPr/>
          <a:lstStyle/>
          <a:p>
            <a:r>
              <a:rPr lang="de-DE" b="1" dirty="0"/>
              <a:t>Abrechnungshinweise</a:t>
            </a:r>
          </a:p>
        </p:txBody>
      </p:sp>
    </p:spTree>
    <p:extLst>
      <p:ext uri="{BB962C8B-B14F-4D97-AF65-F5344CB8AC3E}">
        <p14:creationId xmlns:p14="http://schemas.microsoft.com/office/powerpoint/2010/main" val="33592811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a:stretch>
            <a:fillRect/>
          </a:stretch>
        </p:blipFill>
        <p:spPr>
          <a:xfrm>
            <a:off x="846307" y="1781299"/>
            <a:ext cx="8624838" cy="4891874"/>
          </a:xfrm>
          <a:prstGeom prst="rect">
            <a:avLst/>
          </a:prstGeom>
        </p:spPr>
      </p:pic>
      <p:sp>
        <p:nvSpPr>
          <p:cNvPr id="3" name="Titel 2">
            <a:extLst>
              <a:ext uri="{FF2B5EF4-FFF2-40B4-BE49-F238E27FC236}">
                <a16:creationId xmlns:a16="http://schemas.microsoft.com/office/drawing/2014/main" id="{5C960D74-DD1B-47BC-9156-0469C5F00390}"/>
              </a:ext>
            </a:extLst>
          </p:cNvPr>
          <p:cNvSpPr>
            <a:spLocks noGrp="1"/>
          </p:cNvSpPr>
          <p:nvPr>
            <p:ph type="title"/>
          </p:nvPr>
        </p:nvSpPr>
        <p:spPr/>
        <p:txBody>
          <a:bodyPr/>
          <a:lstStyle/>
          <a:p>
            <a:r>
              <a:rPr lang="de-DE" b="1" dirty="0"/>
              <a:t>Abrechnungshinweise</a:t>
            </a:r>
          </a:p>
        </p:txBody>
      </p:sp>
    </p:spTree>
    <p:extLst>
      <p:ext uri="{BB962C8B-B14F-4D97-AF65-F5344CB8AC3E}">
        <p14:creationId xmlns:p14="http://schemas.microsoft.com/office/powerpoint/2010/main" val="15219715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a:xfrm>
            <a:off x="8590663" y="6041362"/>
            <a:ext cx="683339" cy="365125"/>
          </a:xfrm>
          <a:prstGeom prst="rect">
            <a:avLst/>
          </a:prstGeom>
        </p:spPr>
        <p:txBody>
          <a:bodyPr vert="horz" lIns="91440" tIns="45720" rIns="91440" bIns="45720" rtlCol="0" anchor="ctr"/>
          <a:lstStyle>
            <a:defPPr>
              <a:defRPr lang="de-DE"/>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a:t>Seite </a:t>
            </a:r>
            <a:fld id="{733027FC-DF93-4713-B7A7-C61655A6161B}" type="slidenum">
              <a:rPr lang="de-DE" smtClean="0"/>
              <a:pPr>
                <a:defRPr/>
              </a:pPr>
              <a:t>4</a:t>
            </a:fld>
            <a:endParaRPr lang="de-DE" dirty="0"/>
          </a:p>
        </p:txBody>
      </p:sp>
      <p:graphicFrame>
        <p:nvGraphicFramePr>
          <p:cNvPr id="4" name="Tabelle 3"/>
          <p:cNvGraphicFramePr>
            <a:graphicFrameLocks noGrp="1"/>
          </p:cNvGraphicFramePr>
          <p:nvPr>
            <p:extLst>
              <p:ext uri="{D42A27DB-BD31-4B8C-83A1-F6EECF244321}">
                <p14:modId xmlns:p14="http://schemas.microsoft.com/office/powerpoint/2010/main" val="2633890985"/>
              </p:ext>
            </p:extLst>
          </p:nvPr>
        </p:nvGraphicFramePr>
        <p:xfrm>
          <a:off x="226243" y="1473799"/>
          <a:ext cx="11362053" cy="5374999"/>
        </p:xfrm>
        <a:graphic>
          <a:graphicData uri="http://schemas.openxmlformats.org/drawingml/2006/table">
            <a:tbl>
              <a:tblPr firstRow="1" bandRow="1">
                <a:tableStyleId>{5C22544A-7EE6-4342-B048-85BDC9FD1C3A}</a:tableStyleId>
              </a:tblPr>
              <a:tblGrid>
                <a:gridCol w="3741771">
                  <a:extLst>
                    <a:ext uri="{9D8B030D-6E8A-4147-A177-3AD203B41FA5}">
                      <a16:colId xmlns:a16="http://schemas.microsoft.com/office/drawing/2014/main" val="20000"/>
                    </a:ext>
                  </a:extLst>
                </a:gridCol>
                <a:gridCol w="3610842">
                  <a:extLst>
                    <a:ext uri="{9D8B030D-6E8A-4147-A177-3AD203B41FA5}">
                      <a16:colId xmlns:a16="http://schemas.microsoft.com/office/drawing/2014/main" val="20001"/>
                    </a:ext>
                  </a:extLst>
                </a:gridCol>
                <a:gridCol w="4009440">
                  <a:extLst>
                    <a:ext uri="{9D8B030D-6E8A-4147-A177-3AD203B41FA5}">
                      <a16:colId xmlns:a16="http://schemas.microsoft.com/office/drawing/2014/main" val="20002"/>
                    </a:ext>
                  </a:extLst>
                </a:gridCol>
              </a:tblGrid>
              <a:tr h="359310">
                <a:tc>
                  <a:txBody>
                    <a:bodyPr/>
                    <a:lstStyle/>
                    <a:p>
                      <a:pPr algn="ctr"/>
                      <a:r>
                        <a:rPr lang="de-DE" dirty="0">
                          <a:latin typeface="Arial" panose="020B0604020202020204" pitchFamily="34" charset="0"/>
                          <a:cs typeface="Arial" panose="020B0604020202020204" pitchFamily="34" charset="0"/>
                        </a:rPr>
                        <a:t>GKV</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92D050"/>
                    </a:solidFill>
                  </a:tcPr>
                </a:tc>
                <a:tc>
                  <a:txBody>
                    <a:bodyPr/>
                    <a:lstStyle/>
                    <a:p>
                      <a:pPr algn="ctr"/>
                      <a:endParaRPr lang="de-DE"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a:r>
                        <a:rPr lang="de-DE" dirty="0">
                          <a:latin typeface="Arial" panose="020B0604020202020204" pitchFamily="34" charset="0"/>
                          <a:cs typeface="Arial" panose="020B0604020202020204" pitchFamily="34" charset="0"/>
                        </a:rPr>
                        <a:t>PKV</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10000"/>
                  </a:ext>
                </a:extLst>
              </a:tr>
              <a:tr h="6287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800" dirty="0">
                          <a:solidFill>
                            <a:srgbClr val="1D2D4B"/>
                          </a:solidFill>
                          <a:latin typeface="Arial" panose="020B0604020202020204" pitchFamily="34" charset="0"/>
                          <a:cs typeface="Arial" panose="020B0604020202020204" pitchFamily="34" charset="0"/>
                        </a:rPr>
                        <a:t>Solidaritätsprinzip</a:t>
                      </a:r>
                      <a:endParaRPr lang="de-DE" dirty="0">
                        <a:solidFill>
                          <a:srgbClr val="1D2D4B"/>
                        </a:solidFill>
                        <a:latin typeface="Arial" panose="020B0604020202020204" pitchFamily="34" charset="0"/>
                        <a:cs typeface="Arial" panose="020B0604020202020204" pitchFamily="34" charset="0"/>
                      </a:endParaRPr>
                    </a:p>
                    <a:p>
                      <a:endParaRPr lang="de-DE" dirty="0">
                        <a:solidFill>
                          <a:srgbClr val="1D2D4B"/>
                        </a:solidFill>
                        <a:latin typeface="Arial" panose="020B0604020202020204" pitchFamily="34" charset="0"/>
                        <a:cs typeface="Arial" panose="020B0604020202020204" pitchFamily="34" charset="0"/>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DEF7A7"/>
                    </a:solidFill>
                  </a:tcPr>
                </a:tc>
                <a:tc>
                  <a:txBody>
                    <a:bodyPr/>
                    <a:lstStyle/>
                    <a:p>
                      <a:pPr algn="ctr"/>
                      <a:r>
                        <a:rPr lang="de-DE" b="1" dirty="0">
                          <a:solidFill>
                            <a:srgbClr val="1D2D4B"/>
                          </a:solidFill>
                          <a:latin typeface="Arial" panose="020B0604020202020204" pitchFamily="34" charset="0"/>
                          <a:cs typeface="Arial" panose="020B0604020202020204" pitchFamily="34" charset="0"/>
                        </a:rPr>
                        <a:t>Prinzip</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800" dirty="0">
                          <a:solidFill>
                            <a:srgbClr val="1D2D4B"/>
                          </a:solidFill>
                          <a:latin typeface="Arial" panose="020B0604020202020204" pitchFamily="34" charset="0"/>
                          <a:cs typeface="Arial" panose="020B0604020202020204" pitchFamily="34" charset="0"/>
                        </a:rPr>
                        <a:t>Äquivalenzprinzip</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DEF7A7"/>
                    </a:solidFill>
                  </a:tcPr>
                </a:tc>
                <a:extLst>
                  <a:ext uri="{0D108BD9-81ED-4DB2-BD59-A6C34878D82A}">
                    <a16:rowId xmlns:a16="http://schemas.microsoft.com/office/drawing/2014/main" val="10001"/>
                  </a:ext>
                </a:extLst>
              </a:tr>
              <a:tr h="71155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800" dirty="0">
                          <a:solidFill>
                            <a:srgbClr val="1D2D4B"/>
                          </a:solidFill>
                          <a:latin typeface="Arial" panose="020B0604020202020204" pitchFamily="34" charset="0"/>
                          <a:cs typeface="Arial" panose="020B0604020202020204" pitchFamily="34" charset="0"/>
                        </a:rPr>
                        <a:t>Bundesversicherungsamt</a:t>
                      </a:r>
                    </a:p>
                    <a:p>
                      <a:pPr algn="ctr"/>
                      <a:endParaRPr lang="de-DE" dirty="0">
                        <a:solidFill>
                          <a:srgbClr val="1D2D4B"/>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de-DE" b="1" dirty="0">
                          <a:solidFill>
                            <a:srgbClr val="1D2D4B"/>
                          </a:solidFill>
                          <a:latin typeface="Arial" panose="020B0604020202020204" pitchFamily="34" charset="0"/>
                          <a:cs typeface="Arial" panose="020B0604020202020204" pitchFamily="34" charset="0"/>
                        </a:rPr>
                        <a:t>Aufsicht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800" dirty="0">
                          <a:solidFill>
                            <a:srgbClr val="1D2D4B"/>
                          </a:solidFill>
                          <a:latin typeface="Arial" panose="020B0604020202020204" pitchFamily="34" charset="0"/>
                          <a:cs typeface="Arial" panose="020B0604020202020204" pitchFamily="34" charset="0"/>
                        </a:rPr>
                        <a:t>Bundesaufsichtsamt für Finanzdienstleistungsinstitute (BaFin)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8982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800" dirty="0">
                          <a:solidFill>
                            <a:srgbClr val="1D2D4B"/>
                          </a:solidFill>
                          <a:latin typeface="Arial" panose="020B0604020202020204" pitchFamily="34" charset="0"/>
                          <a:cs typeface="Arial" panose="020B0604020202020204" pitchFamily="34" charset="0"/>
                        </a:rPr>
                        <a:t>Krankenkassen = rechtsfähige Körperschaften des öffentlichen Rechts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EF7A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a:solidFill>
                            <a:srgbClr val="1D2D4B"/>
                          </a:solidFill>
                          <a:latin typeface="Arial" panose="020B0604020202020204" pitchFamily="34" charset="0"/>
                          <a:cs typeface="Arial" panose="020B0604020202020204" pitchFamily="34" charset="0"/>
                        </a:rPr>
                        <a:t>Träger</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de-DE" sz="1800" dirty="0">
                        <a:solidFill>
                          <a:srgbClr val="1D2D4B"/>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pPr marL="198438" indent="-198438" algn="ctr" eaLnBrk="0" hangingPunct="0"/>
                      <a:r>
                        <a:rPr lang="de-DE" sz="1800" dirty="0">
                          <a:solidFill>
                            <a:srgbClr val="1D2D4B"/>
                          </a:solidFill>
                          <a:latin typeface="Arial" panose="020B0604020202020204" pitchFamily="34" charset="0"/>
                          <a:cs typeface="Arial" panose="020B0604020202020204" pitchFamily="34" charset="0"/>
                        </a:rPr>
                        <a:t>Wirtschaftsunternehmen:</a:t>
                      </a:r>
                    </a:p>
                    <a:p>
                      <a:pPr marL="198438" indent="-198438" algn="ctr" eaLnBrk="0" hangingPunct="0">
                        <a:buFont typeface="Wingdings" pitchFamily="2" charset="2"/>
                        <a:buChar char="§"/>
                      </a:pPr>
                      <a:r>
                        <a:rPr lang="de-DE" sz="1800" dirty="0">
                          <a:solidFill>
                            <a:srgbClr val="1D2D4B"/>
                          </a:solidFill>
                          <a:latin typeface="Arial" panose="020B0604020202020204" pitchFamily="34" charset="0"/>
                          <a:cs typeface="Arial" panose="020B0604020202020204" pitchFamily="34" charset="0"/>
                        </a:rPr>
                        <a:t>AG</a:t>
                      </a:r>
                    </a:p>
                    <a:p>
                      <a:pPr marL="198438" indent="-198438" algn="ctr" eaLnBrk="0" hangingPunct="0">
                        <a:buFont typeface="Wingdings" pitchFamily="2" charset="2"/>
                        <a:buChar char="§"/>
                      </a:pPr>
                      <a:r>
                        <a:rPr lang="de-DE" sz="1800" dirty="0" err="1">
                          <a:solidFill>
                            <a:srgbClr val="1D2D4B"/>
                          </a:solidFill>
                          <a:latin typeface="Arial" panose="020B0604020202020204" pitchFamily="34" charset="0"/>
                          <a:cs typeface="Arial" panose="020B0604020202020204" pitchFamily="34" charset="0"/>
                        </a:rPr>
                        <a:t>VVaG</a:t>
                      </a:r>
                      <a:endParaRPr lang="de-DE" sz="1800" dirty="0">
                        <a:solidFill>
                          <a:srgbClr val="1D2D4B"/>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EF7A7"/>
                    </a:solidFill>
                  </a:tcPr>
                </a:tc>
                <a:extLst>
                  <a:ext uri="{0D108BD9-81ED-4DB2-BD59-A6C34878D82A}">
                    <a16:rowId xmlns:a16="http://schemas.microsoft.com/office/drawing/2014/main" val="10003"/>
                  </a:ext>
                </a:extLst>
              </a:tr>
              <a:tr h="8982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800" dirty="0">
                          <a:solidFill>
                            <a:srgbClr val="1D2D4B"/>
                          </a:solidFill>
                          <a:latin typeface="Arial" panose="020B0604020202020204" pitchFamily="34" charset="0"/>
                          <a:cs typeface="Arial" panose="020B0604020202020204" pitchFamily="34" charset="0"/>
                        </a:rPr>
                        <a:t>Beitritt kraft Gesetzes / Freiwilliger Beitritt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a:solidFill>
                            <a:srgbClr val="1D2D4B"/>
                          </a:solidFill>
                          <a:latin typeface="Arial" panose="020B0604020202020204" pitchFamily="34" charset="0"/>
                          <a:cs typeface="Arial" panose="020B0604020202020204" pitchFamily="34" charset="0"/>
                        </a:rPr>
                        <a:t>Mitgliedschaft / versicherter Personenkreis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de-DE" sz="1800" dirty="0">
                        <a:solidFill>
                          <a:srgbClr val="1D2D4B"/>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800" dirty="0">
                          <a:solidFill>
                            <a:srgbClr val="1D2D4B"/>
                          </a:solidFill>
                          <a:latin typeface="Arial" panose="020B0604020202020204" pitchFamily="34" charset="0"/>
                          <a:cs typeface="Arial" panose="020B0604020202020204" pitchFamily="34" charset="0"/>
                        </a:rPr>
                        <a:t>Beitritt nach Vertrag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8982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800" dirty="0">
                          <a:solidFill>
                            <a:srgbClr val="1D2D4B"/>
                          </a:solidFill>
                          <a:latin typeface="Arial" panose="020B0604020202020204" pitchFamily="34" charset="0"/>
                          <a:cs typeface="Arial" panose="020B0604020202020204" pitchFamily="34" charset="0"/>
                        </a:rPr>
                        <a:t>Einkommensabhängig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EF7A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a:solidFill>
                            <a:srgbClr val="1D2D4B"/>
                          </a:solidFill>
                          <a:latin typeface="Arial" panose="020B0604020202020204" pitchFamily="34" charset="0"/>
                          <a:cs typeface="Arial" panose="020B0604020202020204" pitchFamily="34" charset="0"/>
                        </a:rPr>
                        <a:t>Beiträge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de-DE" sz="1800" dirty="0">
                        <a:solidFill>
                          <a:srgbClr val="1D2D4B"/>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800" dirty="0">
                          <a:solidFill>
                            <a:srgbClr val="1D2D4B"/>
                          </a:solidFill>
                          <a:latin typeface="Arial" panose="020B0604020202020204" pitchFamily="34" charset="0"/>
                          <a:cs typeface="Arial" panose="020B0604020202020204" pitchFamily="34" charset="0"/>
                        </a:rPr>
                        <a:t>Abhängig von individuellem Einzelrisiko (Geschlecht, Alter und Gesundheitszustand)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EF7A7"/>
                    </a:solidFill>
                  </a:tcPr>
                </a:tc>
                <a:extLst>
                  <a:ext uri="{0D108BD9-81ED-4DB2-BD59-A6C34878D82A}">
                    <a16:rowId xmlns:a16="http://schemas.microsoft.com/office/drawing/2014/main" val="10005"/>
                  </a:ext>
                </a:extLst>
              </a:tr>
              <a:tr h="898275">
                <a:tc>
                  <a:txBody>
                    <a:bodyPr/>
                    <a:lstStyle/>
                    <a:p>
                      <a:pPr marL="198438" indent="-198438" algn="ctr" eaLnBrk="0" hangingPunct="0">
                        <a:buFontTx/>
                        <a:buChar char="+"/>
                      </a:pPr>
                      <a:r>
                        <a:rPr lang="de-DE" sz="1800" dirty="0">
                          <a:solidFill>
                            <a:srgbClr val="1D2D4B"/>
                          </a:solidFill>
                          <a:latin typeface="Arial" panose="020B0604020202020204" pitchFamily="34" charset="0"/>
                          <a:cs typeface="Arial" panose="020B0604020202020204" pitchFamily="34" charset="0"/>
                        </a:rPr>
                        <a:t>Einheitliche Leistungen</a:t>
                      </a:r>
                    </a:p>
                    <a:p>
                      <a:pPr marL="198438" indent="-198438" algn="ctr" eaLnBrk="0" hangingPunct="0">
                        <a:buFontTx/>
                        <a:buChar char="+"/>
                      </a:pPr>
                      <a:r>
                        <a:rPr lang="de-DE" sz="1800" dirty="0">
                          <a:solidFill>
                            <a:srgbClr val="1D2D4B"/>
                          </a:solidFill>
                          <a:latin typeface="Arial" panose="020B0604020202020204" pitchFamily="34" charset="0"/>
                          <a:cs typeface="Arial" panose="020B0604020202020204" pitchFamily="34" charset="0"/>
                        </a:rPr>
                        <a:t>Sachleistungsprinzip</a:t>
                      </a:r>
                    </a:p>
                    <a:p>
                      <a:pPr marL="198438" indent="-198438" algn="ctr" eaLnBrk="0" hangingPunct="0">
                        <a:buFontTx/>
                        <a:buChar char="+"/>
                      </a:pPr>
                      <a:r>
                        <a:rPr lang="de-DE" sz="1800" dirty="0">
                          <a:solidFill>
                            <a:srgbClr val="1D2D4B"/>
                          </a:solidFill>
                          <a:latin typeface="Arial" panose="020B0604020202020204" pitchFamily="34" charset="0"/>
                          <a:cs typeface="Arial" panose="020B0604020202020204" pitchFamily="34" charset="0"/>
                        </a:rPr>
                        <a:t>Teilweise Geldleistung</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lang="de-DE" b="1" dirty="0">
                          <a:solidFill>
                            <a:srgbClr val="1D2D4B"/>
                          </a:solidFill>
                          <a:latin typeface="Arial" panose="020B0604020202020204" pitchFamily="34" charset="0"/>
                          <a:cs typeface="Arial" panose="020B0604020202020204" pitchFamily="34" charset="0"/>
                        </a:rPr>
                        <a:t>Leistungen</a:t>
                      </a:r>
                    </a:p>
                    <a:p>
                      <a:pPr marL="198438" indent="-198438" algn="ctr" eaLnBrk="0" hangingPunct="0">
                        <a:buFontTx/>
                        <a:buChar char="+"/>
                      </a:pPr>
                      <a:endParaRPr lang="de-DE" sz="1800" dirty="0">
                        <a:solidFill>
                          <a:srgbClr val="1D2D4B"/>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pPr marL="198438" indent="-198438" algn="ctr" eaLnBrk="0" hangingPunct="0">
                        <a:buFontTx/>
                        <a:buChar char="+"/>
                      </a:pPr>
                      <a:r>
                        <a:rPr lang="de-DE" sz="1800" dirty="0">
                          <a:solidFill>
                            <a:srgbClr val="1D2D4B"/>
                          </a:solidFill>
                          <a:latin typeface="Arial" panose="020B0604020202020204" pitchFamily="34" charset="0"/>
                          <a:cs typeface="Arial" panose="020B0604020202020204" pitchFamily="34" charset="0"/>
                        </a:rPr>
                        <a:t>Nach gewähltem Tarif</a:t>
                      </a:r>
                    </a:p>
                    <a:p>
                      <a:pPr marL="198438" indent="-198438" algn="ctr" eaLnBrk="0" hangingPunct="0">
                        <a:buFontTx/>
                        <a:buChar char="+"/>
                      </a:pPr>
                      <a:r>
                        <a:rPr lang="de-DE" sz="1800" dirty="0">
                          <a:solidFill>
                            <a:srgbClr val="1D2D4B"/>
                          </a:solidFill>
                          <a:latin typeface="Arial" panose="020B0604020202020204" pitchFamily="34" charset="0"/>
                          <a:cs typeface="Arial" panose="020B0604020202020204" pitchFamily="34" charset="0"/>
                        </a:rPr>
                        <a:t>Geldleistungsprinzip</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6"/>
                  </a:ext>
                </a:extLst>
              </a:tr>
            </a:tbl>
          </a:graphicData>
        </a:graphic>
      </p:graphicFrame>
      <p:sp>
        <p:nvSpPr>
          <p:cNvPr id="6" name="Titel 1">
            <a:extLst>
              <a:ext uri="{FF2B5EF4-FFF2-40B4-BE49-F238E27FC236}">
                <a16:creationId xmlns:a16="http://schemas.microsoft.com/office/drawing/2014/main" id="{EF719A11-CAE1-48E6-891B-A281BE9C9B35}"/>
              </a:ext>
            </a:extLst>
          </p:cNvPr>
          <p:cNvSpPr txBox="1">
            <a:spLocks/>
          </p:cNvSpPr>
          <p:nvPr/>
        </p:nvSpPr>
        <p:spPr>
          <a:xfrm>
            <a:off x="157655" y="563174"/>
            <a:ext cx="12034345" cy="1086001"/>
          </a:xfrm>
        </p:spPr>
        <p:txBody>
          <a:bodyPr>
            <a:noAutofit/>
          </a:bodyPr>
          <a:lst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a:lstStyle>
          <a:p>
            <a:r>
              <a:rPr lang="de-DE" sz="2800" dirty="0"/>
              <a:t>Die Systeme im Vergleich</a:t>
            </a:r>
          </a:p>
        </p:txBody>
      </p:sp>
      <p:sp>
        <p:nvSpPr>
          <p:cNvPr id="8" name="Titel 7">
            <a:extLst>
              <a:ext uri="{FF2B5EF4-FFF2-40B4-BE49-F238E27FC236}">
                <a16:creationId xmlns:a16="http://schemas.microsoft.com/office/drawing/2014/main" id="{1E44F634-B651-4EDC-A6D7-5A12012FAD2B}"/>
              </a:ext>
            </a:extLst>
          </p:cNvPr>
          <p:cNvSpPr>
            <a:spLocks noGrp="1"/>
          </p:cNvSpPr>
          <p:nvPr>
            <p:ph type="title"/>
          </p:nvPr>
        </p:nvSpPr>
        <p:spPr/>
        <p:txBody>
          <a:bodyPr/>
          <a:lstStyle/>
          <a:p>
            <a:endParaRPr lang="de-DE" dirty="0"/>
          </a:p>
        </p:txBody>
      </p:sp>
      <p:sp>
        <p:nvSpPr>
          <p:cNvPr id="2" name="Pfeil: nach unten 1">
            <a:extLst>
              <a:ext uri="{FF2B5EF4-FFF2-40B4-BE49-F238E27FC236}">
                <a16:creationId xmlns:a16="http://schemas.microsoft.com/office/drawing/2014/main" id="{0A5C190D-6824-487E-B104-519DF26A797C}"/>
              </a:ext>
            </a:extLst>
          </p:cNvPr>
          <p:cNvSpPr/>
          <p:nvPr/>
        </p:nvSpPr>
        <p:spPr>
          <a:xfrm>
            <a:off x="5174427" y="1128196"/>
            <a:ext cx="1172584" cy="691206"/>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729424651"/>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Text Box 13"/>
          <p:cNvSpPr txBox="1">
            <a:spLocks noChangeArrowheads="1"/>
          </p:cNvSpPr>
          <p:nvPr/>
        </p:nvSpPr>
        <p:spPr bwMode="auto">
          <a:xfrm>
            <a:off x="387532" y="1605171"/>
            <a:ext cx="10280468" cy="923330"/>
          </a:xfrm>
          <a:prstGeom prst="rect">
            <a:avLst/>
          </a:prstGeom>
          <a:noFill/>
          <a:ln w="9525">
            <a:noFill/>
            <a:miter lim="800000"/>
            <a:headEnd/>
            <a:tailEnd/>
          </a:ln>
        </p:spPr>
        <p:txBody>
          <a:bodyPr wrap="square">
            <a:spAutoFit/>
          </a:bodyPr>
          <a:lstStyle/>
          <a:p>
            <a:pPr fontAlgn="base">
              <a:spcBef>
                <a:spcPct val="50000"/>
              </a:spcBef>
              <a:spcAft>
                <a:spcPct val="0"/>
              </a:spcAft>
            </a:pPr>
            <a:r>
              <a:rPr lang="de-DE" dirty="0">
                <a:solidFill>
                  <a:srgbClr val="1D2D4B"/>
                </a:solidFill>
                <a:ea typeface="ＭＳ Ｐゴシック" pitchFamily="34" charset="-128"/>
              </a:rPr>
              <a:t>„Ambulante Vorsorgeuntersuchungen sind ohne Einschränkung auf gesetzlich eingeführte Programme, ohne Alters- und Diagnosebeschränkungen sowie ohne zeitliche Einschränkungen erstattungsfähig“</a:t>
            </a:r>
          </a:p>
        </p:txBody>
      </p:sp>
      <p:sp>
        <p:nvSpPr>
          <p:cNvPr id="35845" name="Text Box 14"/>
          <p:cNvSpPr txBox="1">
            <a:spLocks noChangeArrowheads="1"/>
          </p:cNvSpPr>
          <p:nvPr/>
        </p:nvSpPr>
        <p:spPr bwMode="auto">
          <a:xfrm>
            <a:off x="6019800" y="2667001"/>
            <a:ext cx="4648200" cy="396875"/>
          </a:xfrm>
          <a:prstGeom prst="rect">
            <a:avLst/>
          </a:prstGeom>
          <a:noFill/>
          <a:ln w="9525">
            <a:noFill/>
            <a:miter lim="800000"/>
            <a:headEnd/>
            <a:tailEnd/>
          </a:ln>
        </p:spPr>
        <p:txBody>
          <a:bodyPr>
            <a:spAutoFit/>
          </a:bodyPr>
          <a:lstStyle/>
          <a:p>
            <a:pPr algn="ctr" fontAlgn="base">
              <a:spcBef>
                <a:spcPct val="50000"/>
              </a:spcBef>
              <a:spcAft>
                <a:spcPct val="0"/>
              </a:spcAft>
            </a:pPr>
            <a:endParaRPr lang="de-DE" sz="2000">
              <a:solidFill>
                <a:srgbClr val="000000"/>
              </a:solidFill>
              <a:ea typeface="ＭＳ Ｐゴシック" pitchFamily="34" charset="-128"/>
            </a:endParaRPr>
          </a:p>
        </p:txBody>
      </p:sp>
      <p:sp>
        <p:nvSpPr>
          <p:cNvPr id="35846" name="Text Box 15"/>
          <p:cNvSpPr txBox="1">
            <a:spLocks noChangeArrowheads="1"/>
          </p:cNvSpPr>
          <p:nvPr/>
        </p:nvSpPr>
        <p:spPr bwMode="auto">
          <a:xfrm>
            <a:off x="581891" y="2636223"/>
            <a:ext cx="5949538" cy="3539430"/>
          </a:xfrm>
          <a:prstGeom prst="rect">
            <a:avLst/>
          </a:prstGeom>
          <a:noFill/>
          <a:ln w="9525">
            <a:noFill/>
            <a:miter lim="800000"/>
            <a:headEnd/>
            <a:tailEnd/>
          </a:ln>
        </p:spPr>
        <p:txBody>
          <a:bodyPr wrap="square">
            <a:spAutoFit/>
          </a:bodyPr>
          <a:lstStyle/>
          <a:p>
            <a:pPr fontAlgn="base">
              <a:spcBef>
                <a:spcPct val="50000"/>
              </a:spcBef>
              <a:spcAft>
                <a:spcPct val="0"/>
              </a:spcAft>
            </a:pPr>
            <a:r>
              <a:rPr lang="de-DE" sz="1400" b="1" u="sng" dirty="0">
                <a:solidFill>
                  <a:srgbClr val="1D2D4B"/>
                </a:solidFill>
                <a:ea typeface="ＭＳ Ｐゴシック" pitchFamily="34" charset="-128"/>
              </a:rPr>
              <a:t>Internist</a:t>
            </a:r>
            <a:br>
              <a:rPr lang="de-DE" sz="1400" b="1" u="sng" dirty="0">
                <a:solidFill>
                  <a:srgbClr val="1D2D4B"/>
                </a:solidFill>
                <a:ea typeface="ＭＳ Ｐゴシック" pitchFamily="34" charset="-128"/>
              </a:rPr>
            </a:br>
            <a:r>
              <a:rPr lang="de-DE" sz="1400" dirty="0">
                <a:solidFill>
                  <a:srgbClr val="1D2D4B"/>
                </a:solidFill>
                <a:ea typeface="ＭＳ Ｐゴシック" pitchFamily="34" charset="-128"/>
              </a:rPr>
              <a:t>Früherkennung Bronchialkrebs</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CT Bronchien</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Tumormarkerbestimmung</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Endoskopie Rachen und Kehlkopf</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Magenvorsorge</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Risikobestimmung Herzinfarkt</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Kardiocheck, Lungencheck</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Schlaganfallcheck</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Gefäßcheck</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Großes Blutbild</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EKG</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Thrombosecheck</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Immunstatus</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Schilddrüsenvorsorgeuntersuchung</a:t>
            </a:r>
            <a:br>
              <a:rPr lang="de-DE" sz="1400" dirty="0">
                <a:solidFill>
                  <a:srgbClr val="1D2D4B"/>
                </a:solidFill>
                <a:ea typeface="ＭＳ Ｐゴシック" pitchFamily="34" charset="-128"/>
              </a:rPr>
            </a:br>
            <a:r>
              <a:rPr lang="de-DE" sz="1400" dirty="0">
                <a:solidFill>
                  <a:srgbClr val="1D2D4B"/>
                </a:solidFill>
                <a:ea typeface="ＭＳ Ｐゴシック" pitchFamily="34" charset="-128"/>
              </a:rPr>
              <a:t>Knochendichtemessung …</a:t>
            </a:r>
          </a:p>
        </p:txBody>
      </p:sp>
      <p:sp>
        <p:nvSpPr>
          <p:cNvPr id="35847" name="Text Box 16"/>
          <p:cNvSpPr txBox="1">
            <a:spLocks noChangeArrowheads="1"/>
          </p:cNvSpPr>
          <p:nvPr/>
        </p:nvSpPr>
        <p:spPr bwMode="auto">
          <a:xfrm>
            <a:off x="581891" y="6175653"/>
            <a:ext cx="6317673" cy="1169551"/>
          </a:xfrm>
          <a:prstGeom prst="rect">
            <a:avLst/>
          </a:prstGeom>
          <a:noFill/>
          <a:ln w="9525">
            <a:noFill/>
            <a:miter lim="800000"/>
            <a:headEnd/>
            <a:tailEnd/>
          </a:ln>
        </p:spPr>
        <p:txBody>
          <a:bodyPr wrap="square">
            <a:spAutoFit/>
          </a:bodyPr>
          <a:lstStyle/>
          <a:p>
            <a:pPr fontAlgn="base">
              <a:spcBef>
                <a:spcPct val="50000"/>
              </a:spcBef>
              <a:spcAft>
                <a:spcPct val="0"/>
              </a:spcAft>
            </a:pPr>
            <a:r>
              <a:rPr lang="de-DE" sz="1400" b="1" u="sng" dirty="0">
                <a:solidFill>
                  <a:srgbClr val="1D2D4B"/>
                </a:solidFill>
                <a:ea typeface="ＭＳ Ｐゴシック" pitchFamily="34" charset="-128"/>
              </a:rPr>
              <a:t>Augenarzt</a:t>
            </a:r>
            <a:br>
              <a:rPr lang="de-DE" sz="1400" b="1" u="sng" dirty="0">
                <a:solidFill>
                  <a:srgbClr val="1D2D4B"/>
                </a:solidFill>
                <a:ea typeface="ＭＳ Ｐゴシック" pitchFamily="34" charset="-128"/>
              </a:rPr>
            </a:br>
            <a:r>
              <a:rPr lang="de-DE" sz="1400" dirty="0">
                <a:solidFill>
                  <a:srgbClr val="1D2D4B"/>
                </a:solidFill>
                <a:ea typeface="ＭＳ Ｐゴシック" pitchFamily="34" charset="-128"/>
              </a:rPr>
              <a:t>Glaukomvorsorge</a:t>
            </a:r>
          </a:p>
          <a:p>
            <a:pPr fontAlgn="base">
              <a:spcBef>
                <a:spcPct val="50000"/>
              </a:spcBef>
              <a:spcAft>
                <a:spcPct val="0"/>
              </a:spcAft>
            </a:pPr>
            <a:endParaRPr lang="de-DE" sz="1400" b="1" dirty="0">
              <a:solidFill>
                <a:srgbClr val="1D2D4B"/>
              </a:solidFill>
              <a:ea typeface="ＭＳ Ｐゴシック" pitchFamily="34" charset="-128"/>
            </a:endParaRPr>
          </a:p>
          <a:p>
            <a:pPr fontAlgn="base">
              <a:spcBef>
                <a:spcPct val="50000"/>
              </a:spcBef>
              <a:spcAft>
                <a:spcPct val="0"/>
              </a:spcAft>
            </a:pPr>
            <a:endParaRPr lang="de-DE" sz="1400" b="1" dirty="0">
              <a:solidFill>
                <a:srgbClr val="1D2D4B"/>
              </a:solidFill>
              <a:ea typeface="ＭＳ Ｐゴシック" pitchFamily="34" charset="-128"/>
            </a:endParaRPr>
          </a:p>
        </p:txBody>
      </p:sp>
      <p:sp>
        <p:nvSpPr>
          <p:cNvPr id="9" name="Text Box 9"/>
          <p:cNvSpPr txBox="1">
            <a:spLocks noChangeArrowheads="1"/>
          </p:cNvSpPr>
          <p:nvPr/>
        </p:nvSpPr>
        <p:spPr bwMode="auto">
          <a:xfrm>
            <a:off x="1891680" y="539388"/>
            <a:ext cx="3124200" cy="369332"/>
          </a:xfrm>
          <a:prstGeom prst="rect">
            <a:avLst/>
          </a:prstGeom>
          <a:noFill/>
          <a:ln w="9525">
            <a:noFill/>
            <a:miter lim="800000"/>
            <a:headEnd/>
            <a:tailEnd/>
          </a:ln>
        </p:spPr>
        <p:txBody>
          <a:bodyPr>
            <a:spAutoFit/>
          </a:bodyPr>
          <a:lstStyle/>
          <a:p>
            <a:pPr fontAlgn="base">
              <a:spcBef>
                <a:spcPct val="0"/>
              </a:spcBef>
              <a:spcAft>
                <a:spcPct val="0"/>
              </a:spcAft>
            </a:pPr>
            <a:r>
              <a:rPr lang="de-DE" b="1" dirty="0">
                <a:solidFill>
                  <a:srgbClr val="FFFFFF"/>
                </a:solidFill>
                <a:ea typeface="ＭＳ Ｐゴシック" pitchFamily="34" charset="-128"/>
              </a:rPr>
              <a:t>Vorsorge</a:t>
            </a:r>
          </a:p>
        </p:txBody>
      </p:sp>
      <p:sp>
        <p:nvSpPr>
          <p:cNvPr id="2" name="Titel 1">
            <a:extLst>
              <a:ext uri="{FF2B5EF4-FFF2-40B4-BE49-F238E27FC236}">
                <a16:creationId xmlns:a16="http://schemas.microsoft.com/office/drawing/2014/main" id="{663E4260-E619-4958-911C-55C77BB5433C}"/>
              </a:ext>
            </a:extLst>
          </p:cNvPr>
          <p:cNvSpPr>
            <a:spLocks noGrp="1"/>
          </p:cNvSpPr>
          <p:nvPr>
            <p:ph type="title"/>
          </p:nvPr>
        </p:nvSpPr>
        <p:spPr/>
        <p:txBody>
          <a:bodyPr/>
          <a:lstStyle/>
          <a:p>
            <a:r>
              <a:rPr lang="de-DE" b="1" dirty="0"/>
              <a:t>Abrechnungshinweise</a:t>
            </a:r>
          </a:p>
        </p:txBody>
      </p:sp>
      <p:pic>
        <p:nvPicPr>
          <p:cNvPr id="4" name="Grafik 3">
            <a:extLst>
              <a:ext uri="{FF2B5EF4-FFF2-40B4-BE49-F238E27FC236}">
                <a16:creationId xmlns:a16="http://schemas.microsoft.com/office/drawing/2014/main" id="{305E8A2D-03F9-414A-9BD8-DDF1B2CC66FC}"/>
              </a:ext>
            </a:extLst>
          </p:cNvPr>
          <p:cNvPicPr>
            <a:picLocks noChangeAspect="1"/>
          </p:cNvPicPr>
          <p:nvPr/>
        </p:nvPicPr>
        <p:blipFill>
          <a:blip r:embed="rId3"/>
          <a:stretch>
            <a:fillRect/>
          </a:stretch>
        </p:blipFill>
        <p:spPr>
          <a:xfrm>
            <a:off x="6531429" y="2636223"/>
            <a:ext cx="3544404" cy="3172507"/>
          </a:xfrm>
          <a:prstGeom prst="rect">
            <a:avLst/>
          </a:prstGeom>
        </p:spPr>
      </p:pic>
    </p:spTree>
    <p:extLst>
      <p:ext uri="{BB962C8B-B14F-4D97-AF65-F5344CB8AC3E}">
        <p14:creationId xmlns:p14="http://schemas.microsoft.com/office/powerpoint/2010/main" val="210029421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F7AA3AF9-4C2A-46A0-83C2-9D7F35A6EBE4}"/>
              </a:ext>
            </a:extLst>
          </p:cNvPr>
          <p:cNvSpPr txBox="1"/>
          <p:nvPr/>
        </p:nvSpPr>
        <p:spPr>
          <a:xfrm>
            <a:off x="801384" y="2178121"/>
            <a:ext cx="9544692" cy="1292662"/>
          </a:xfrm>
          <a:prstGeom prst="rect">
            <a:avLst/>
          </a:prstGeom>
          <a:noFill/>
        </p:spPr>
        <p:txBody>
          <a:bodyPr wrap="square" rtlCol="0">
            <a:spAutoFit/>
          </a:bodyPr>
          <a:lstStyle/>
          <a:p>
            <a:r>
              <a:rPr lang="de-DE" sz="5400" dirty="0">
                <a:solidFill>
                  <a:srgbClr val="1D2D4B"/>
                </a:solidFill>
              </a:rPr>
              <a:t>Heilmittel</a:t>
            </a:r>
          </a:p>
          <a:p>
            <a:r>
              <a:rPr lang="de-DE" sz="2400" dirty="0">
                <a:solidFill>
                  <a:srgbClr val="1D2D4B"/>
                </a:solidFill>
              </a:rPr>
              <a:t>Krankengymnastik, Physiotherapie, Logopädie, Ergotherapie </a:t>
            </a:r>
          </a:p>
        </p:txBody>
      </p:sp>
      <p:sp>
        <p:nvSpPr>
          <p:cNvPr id="3" name="Titel 2">
            <a:extLst>
              <a:ext uri="{FF2B5EF4-FFF2-40B4-BE49-F238E27FC236}">
                <a16:creationId xmlns:a16="http://schemas.microsoft.com/office/drawing/2014/main" id="{9D97F260-B37E-4538-A119-5C8493D00C0F}"/>
              </a:ext>
            </a:extLst>
          </p:cNvPr>
          <p:cNvSpPr>
            <a:spLocks noGrp="1"/>
          </p:cNvSpPr>
          <p:nvPr>
            <p:ph type="title"/>
          </p:nvPr>
        </p:nvSpPr>
        <p:spPr/>
        <p:txBody>
          <a:bodyPr/>
          <a:lstStyle/>
          <a:p>
            <a:r>
              <a:rPr lang="de-DE" b="1" dirty="0"/>
              <a:t>Heilmittel</a:t>
            </a:r>
          </a:p>
        </p:txBody>
      </p:sp>
      <p:pic>
        <p:nvPicPr>
          <p:cNvPr id="5" name="Grafik 4">
            <a:extLst>
              <a:ext uri="{FF2B5EF4-FFF2-40B4-BE49-F238E27FC236}">
                <a16:creationId xmlns:a16="http://schemas.microsoft.com/office/drawing/2014/main" id="{481A57C4-CBE4-4CF9-AC8D-F0E24A02595B}"/>
              </a:ext>
            </a:extLst>
          </p:cNvPr>
          <p:cNvPicPr>
            <a:picLocks noChangeAspect="1"/>
          </p:cNvPicPr>
          <p:nvPr/>
        </p:nvPicPr>
        <p:blipFill>
          <a:blip r:embed="rId3"/>
          <a:stretch>
            <a:fillRect/>
          </a:stretch>
        </p:blipFill>
        <p:spPr>
          <a:xfrm>
            <a:off x="1793175" y="3953138"/>
            <a:ext cx="1904898" cy="184364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Grafik 6">
            <a:extLst>
              <a:ext uri="{FF2B5EF4-FFF2-40B4-BE49-F238E27FC236}">
                <a16:creationId xmlns:a16="http://schemas.microsoft.com/office/drawing/2014/main" id="{9452B29F-584E-4EAE-B88D-F4521E8D6D5F}"/>
              </a:ext>
            </a:extLst>
          </p:cNvPr>
          <p:cNvPicPr>
            <a:picLocks noChangeAspect="1"/>
          </p:cNvPicPr>
          <p:nvPr/>
        </p:nvPicPr>
        <p:blipFill>
          <a:blip r:embed="rId4"/>
          <a:stretch>
            <a:fillRect/>
          </a:stretch>
        </p:blipFill>
        <p:spPr>
          <a:xfrm>
            <a:off x="4702628" y="4056586"/>
            <a:ext cx="2280063" cy="174019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1" name="Grafik 10">
            <a:extLst>
              <a:ext uri="{FF2B5EF4-FFF2-40B4-BE49-F238E27FC236}">
                <a16:creationId xmlns:a16="http://schemas.microsoft.com/office/drawing/2014/main" id="{B7C054D0-5B68-4DA8-BBB4-EFA677627737}"/>
              </a:ext>
            </a:extLst>
          </p:cNvPr>
          <p:cNvPicPr>
            <a:picLocks noChangeAspect="1"/>
          </p:cNvPicPr>
          <p:nvPr/>
        </p:nvPicPr>
        <p:blipFill>
          <a:blip r:embed="rId5"/>
          <a:stretch>
            <a:fillRect/>
          </a:stretch>
        </p:blipFill>
        <p:spPr>
          <a:xfrm>
            <a:off x="7987247" y="3940484"/>
            <a:ext cx="1904898" cy="176947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477318374"/>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4F8E0DFC-82B4-4C98-A855-9398A443BE10}"/>
              </a:ext>
            </a:extLst>
          </p:cNvPr>
          <p:cNvSpPr>
            <a:spLocks noGrp="1"/>
          </p:cNvSpPr>
          <p:nvPr>
            <p:ph type="title"/>
          </p:nvPr>
        </p:nvSpPr>
        <p:spPr/>
        <p:txBody>
          <a:bodyPr/>
          <a:lstStyle/>
          <a:p>
            <a:r>
              <a:rPr lang="de-DE" b="1" dirty="0" err="1"/>
              <a:t>Versicherereigene</a:t>
            </a:r>
            <a:r>
              <a:rPr lang="de-DE" b="1" dirty="0"/>
              <a:t> Preisverzeichnisse</a:t>
            </a:r>
          </a:p>
        </p:txBody>
      </p:sp>
      <p:sp>
        <p:nvSpPr>
          <p:cNvPr id="2" name="Foliennummernplatzhalter 1">
            <a:extLst>
              <a:ext uri="{FF2B5EF4-FFF2-40B4-BE49-F238E27FC236}">
                <a16:creationId xmlns:a16="http://schemas.microsoft.com/office/drawing/2014/main" id="{6029AB79-4899-48FF-9DC8-9F046569C0F6}"/>
              </a:ext>
            </a:extLst>
          </p:cNvPr>
          <p:cNvSpPr>
            <a:spLocks noGrp="1"/>
          </p:cNvSpPr>
          <p:nvPr>
            <p:ph type="sldNum" sz="quarter" idx="4"/>
          </p:nvPr>
        </p:nvSpPr>
        <p:spPr/>
        <p:txBody>
          <a:bodyPr/>
          <a:lstStyle/>
          <a:p>
            <a:fld id="{0DB11324-E0A8-4199-978D-02885A0D0942}" type="slidenum">
              <a:rPr lang="de-DE" smtClean="0"/>
              <a:t>42</a:t>
            </a:fld>
            <a:endParaRPr lang="de-DE"/>
          </a:p>
        </p:txBody>
      </p:sp>
      <p:sp>
        <p:nvSpPr>
          <p:cNvPr id="3" name="Textplatzhalter 2">
            <a:extLst>
              <a:ext uri="{FF2B5EF4-FFF2-40B4-BE49-F238E27FC236}">
                <a16:creationId xmlns:a16="http://schemas.microsoft.com/office/drawing/2014/main" id="{23AC9667-B3F4-47BA-A3EB-CE6A7169421A}"/>
              </a:ext>
            </a:extLst>
          </p:cNvPr>
          <p:cNvSpPr>
            <a:spLocks noGrp="1"/>
          </p:cNvSpPr>
          <p:nvPr>
            <p:ph type="body" sz="half" idx="4294967295"/>
          </p:nvPr>
        </p:nvSpPr>
        <p:spPr>
          <a:xfrm>
            <a:off x="0" y="1801813"/>
            <a:ext cx="11342688" cy="4795837"/>
          </a:xfrm>
          <a:prstGeom prst="rect">
            <a:avLst/>
          </a:prstGeom>
        </p:spPr>
        <p:txBody>
          <a:bodyPr/>
          <a:lstStyle/>
          <a:p>
            <a:r>
              <a:rPr lang="de-DE" sz="2400" b="1" u="sng" dirty="0"/>
              <a:t>Heilmittel:</a:t>
            </a:r>
          </a:p>
          <a:p>
            <a:r>
              <a:rPr lang="de-DE" sz="2400" dirty="0"/>
              <a:t>Hallesche</a:t>
            </a:r>
          </a:p>
          <a:p>
            <a:r>
              <a:rPr lang="de-DE" sz="2400" dirty="0"/>
              <a:t>HanseMerkur</a:t>
            </a:r>
          </a:p>
          <a:p>
            <a:r>
              <a:rPr lang="de-DE" sz="2400" dirty="0"/>
              <a:t>SDK (ortsüblich angemessen)</a:t>
            </a:r>
          </a:p>
          <a:p>
            <a:r>
              <a:rPr lang="de-DE" sz="2400" dirty="0"/>
              <a:t>AXA</a:t>
            </a:r>
          </a:p>
          <a:p>
            <a:r>
              <a:rPr lang="de-DE" sz="2400" dirty="0"/>
              <a:t>Münchener Verein</a:t>
            </a:r>
          </a:p>
          <a:p>
            <a:r>
              <a:rPr lang="de-DE" sz="2400" dirty="0"/>
              <a:t>Württembergische</a:t>
            </a:r>
          </a:p>
          <a:p>
            <a:r>
              <a:rPr lang="de-DE" sz="2400" dirty="0"/>
              <a:t>Gothaer</a:t>
            </a:r>
          </a:p>
          <a:p>
            <a:r>
              <a:rPr lang="de-DE" sz="2400" dirty="0" err="1"/>
              <a:t>Inter</a:t>
            </a:r>
            <a:endParaRPr lang="de-DE" sz="2400" dirty="0"/>
          </a:p>
          <a:p>
            <a:r>
              <a:rPr lang="de-DE" sz="2400" dirty="0"/>
              <a:t>LKH (alt)</a:t>
            </a:r>
          </a:p>
        </p:txBody>
      </p:sp>
      <p:pic>
        <p:nvPicPr>
          <p:cNvPr id="6" name="Grafik 5">
            <a:extLst>
              <a:ext uri="{FF2B5EF4-FFF2-40B4-BE49-F238E27FC236}">
                <a16:creationId xmlns:a16="http://schemas.microsoft.com/office/drawing/2014/main" id="{801772E4-5F28-4B2B-9C2C-6B80DA711843}"/>
              </a:ext>
            </a:extLst>
          </p:cNvPr>
          <p:cNvPicPr>
            <a:picLocks noChangeAspect="1"/>
          </p:cNvPicPr>
          <p:nvPr/>
        </p:nvPicPr>
        <p:blipFill>
          <a:blip r:embed="rId3"/>
          <a:stretch>
            <a:fillRect/>
          </a:stretch>
        </p:blipFill>
        <p:spPr>
          <a:xfrm>
            <a:off x="7314520" y="2349912"/>
            <a:ext cx="2494498" cy="3192316"/>
          </a:xfrm>
          <a:prstGeom prst="rect">
            <a:avLst/>
          </a:prstGeom>
        </p:spPr>
      </p:pic>
    </p:spTree>
    <p:extLst>
      <p:ext uri="{BB962C8B-B14F-4D97-AF65-F5344CB8AC3E}">
        <p14:creationId xmlns:p14="http://schemas.microsoft.com/office/powerpoint/2010/main" val="8616757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34470B0E-A0CD-47F1-9116-52634FA55588}"/>
              </a:ext>
            </a:extLst>
          </p:cNvPr>
          <p:cNvSpPr>
            <a:spLocks noGrp="1"/>
          </p:cNvSpPr>
          <p:nvPr>
            <p:ph type="title"/>
          </p:nvPr>
        </p:nvSpPr>
        <p:spPr/>
        <p:txBody>
          <a:bodyPr/>
          <a:lstStyle/>
          <a:p>
            <a:r>
              <a:rPr lang="de-DE" b="1" dirty="0" err="1"/>
              <a:t>Versicherereigene</a:t>
            </a:r>
            <a:r>
              <a:rPr lang="de-DE" b="1" dirty="0"/>
              <a:t> Preisverzeichnisse</a:t>
            </a:r>
          </a:p>
        </p:txBody>
      </p:sp>
      <p:sp>
        <p:nvSpPr>
          <p:cNvPr id="2" name="Foliennummernplatzhalter 1">
            <a:extLst>
              <a:ext uri="{FF2B5EF4-FFF2-40B4-BE49-F238E27FC236}">
                <a16:creationId xmlns:a16="http://schemas.microsoft.com/office/drawing/2014/main" id="{CF2B15B4-30F7-44FE-B429-5817CC3D7B6A}"/>
              </a:ext>
            </a:extLst>
          </p:cNvPr>
          <p:cNvSpPr>
            <a:spLocks noGrp="1"/>
          </p:cNvSpPr>
          <p:nvPr>
            <p:ph type="sldNum" sz="quarter" idx="4"/>
          </p:nvPr>
        </p:nvSpPr>
        <p:spPr/>
        <p:txBody>
          <a:bodyPr/>
          <a:lstStyle/>
          <a:p>
            <a:fld id="{0DB11324-E0A8-4199-978D-02885A0D0942}" type="slidenum">
              <a:rPr lang="de-DE" smtClean="0"/>
              <a:t>43</a:t>
            </a:fld>
            <a:endParaRPr lang="de-DE"/>
          </a:p>
        </p:txBody>
      </p:sp>
      <p:sp>
        <p:nvSpPr>
          <p:cNvPr id="3" name="Textplatzhalter 2">
            <a:extLst>
              <a:ext uri="{FF2B5EF4-FFF2-40B4-BE49-F238E27FC236}">
                <a16:creationId xmlns:a16="http://schemas.microsoft.com/office/drawing/2014/main" id="{1F069725-E458-482B-8C6A-508280639330}"/>
              </a:ext>
            </a:extLst>
          </p:cNvPr>
          <p:cNvSpPr>
            <a:spLocks noGrp="1"/>
          </p:cNvSpPr>
          <p:nvPr>
            <p:ph type="body" sz="half" idx="4294967295"/>
          </p:nvPr>
        </p:nvSpPr>
        <p:spPr>
          <a:xfrm>
            <a:off x="0" y="1801813"/>
            <a:ext cx="11342688" cy="4795837"/>
          </a:xfrm>
          <a:prstGeom prst="rect">
            <a:avLst/>
          </a:prstGeom>
        </p:spPr>
        <p:txBody>
          <a:bodyPr/>
          <a:lstStyle/>
          <a:p>
            <a:r>
              <a:rPr lang="de-DE" sz="2400" dirty="0"/>
              <a:t>Kind, gebrochener Ellenbogen | Mobilisation durch KG nach Ruhigstellung</a:t>
            </a:r>
          </a:p>
          <a:p>
            <a:r>
              <a:rPr lang="de-DE" sz="1200" i="1" dirty="0"/>
              <a:t>„</a:t>
            </a:r>
            <a:r>
              <a:rPr lang="de-DE" sz="1400" i="1" dirty="0"/>
              <a:t>In der Kleinstadt, wo ich lebe, gibt es neben einem Krankenhaus der Grund- und Regelversorgung eine Reihe von Physiotherapeuten. Da das Krankenhaus verkehrsgünstig liegt und mein Sohn somit neben oder nach der Schule direkt dorthin gehen kann, vereinbarte ich Termine in der dortigen Physiotherapieabteilung.</a:t>
            </a:r>
            <a:br>
              <a:rPr lang="de-DE" sz="1400" i="1" dirty="0"/>
            </a:br>
            <a:r>
              <a:rPr lang="de-DE" sz="1400" i="1" dirty="0"/>
              <a:t>Hier war ich selbst oft in Behandlung und bin sehr zufrieden“</a:t>
            </a:r>
          </a:p>
          <a:p>
            <a:endParaRPr lang="de-DE" sz="1400" i="1" dirty="0"/>
          </a:p>
          <a:p>
            <a:endParaRPr lang="de-DE" sz="1200" i="1" dirty="0"/>
          </a:p>
        </p:txBody>
      </p:sp>
      <p:pic>
        <p:nvPicPr>
          <p:cNvPr id="6" name="Grafik 5">
            <a:extLst>
              <a:ext uri="{FF2B5EF4-FFF2-40B4-BE49-F238E27FC236}">
                <a16:creationId xmlns:a16="http://schemas.microsoft.com/office/drawing/2014/main" id="{BC11017F-5DCC-4EDC-8E0B-17DAAF7BE901}"/>
              </a:ext>
            </a:extLst>
          </p:cNvPr>
          <p:cNvPicPr>
            <a:picLocks noChangeAspect="1"/>
          </p:cNvPicPr>
          <p:nvPr/>
        </p:nvPicPr>
        <p:blipFill>
          <a:blip r:embed="rId2"/>
          <a:stretch>
            <a:fillRect/>
          </a:stretch>
        </p:blipFill>
        <p:spPr>
          <a:xfrm>
            <a:off x="2554033" y="3152267"/>
            <a:ext cx="6418915" cy="3014316"/>
          </a:xfrm>
          <a:prstGeom prst="rect">
            <a:avLst/>
          </a:prstGeom>
        </p:spPr>
      </p:pic>
    </p:spTree>
    <p:extLst>
      <p:ext uri="{BB962C8B-B14F-4D97-AF65-F5344CB8AC3E}">
        <p14:creationId xmlns:p14="http://schemas.microsoft.com/office/powerpoint/2010/main" val="1092740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794C605-B695-490D-B454-B098B5B55DF8}"/>
              </a:ext>
            </a:extLst>
          </p:cNvPr>
          <p:cNvSpPr>
            <a:spLocks noGrp="1"/>
          </p:cNvSpPr>
          <p:nvPr>
            <p:ph type="title"/>
          </p:nvPr>
        </p:nvSpPr>
        <p:spPr/>
        <p:txBody>
          <a:bodyPr/>
          <a:lstStyle/>
          <a:p>
            <a:r>
              <a:rPr lang="de-DE" b="1" dirty="0" err="1"/>
              <a:t>Versicherereigene</a:t>
            </a:r>
            <a:r>
              <a:rPr lang="de-DE" b="1" dirty="0"/>
              <a:t> Preisverzeichnisse</a:t>
            </a:r>
          </a:p>
        </p:txBody>
      </p:sp>
      <p:sp>
        <p:nvSpPr>
          <p:cNvPr id="2" name="Foliennummernplatzhalter 1">
            <a:extLst>
              <a:ext uri="{FF2B5EF4-FFF2-40B4-BE49-F238E27FC236}">
                <a16:creationId xmlns:a16="http://schemas.microsoft.com/office/drawing/2014/main" id="{EBB8BB79-EFB0-49FB-942F-6FB3020EA7CB}"/>
              </a:ext>
            </a:extLst>
          </p:cNvPr>
          <p:cNvSpPr>
            <a:spLocks noGrp="1"/>
          </p:cNvSpPr>
          <p:nvPr>
            <p:ph type="sldNum" sz="quarter" idx="4"/>
          </p:nvPr>
        </p:nvSpPr>
        <p:spPr/>
        <p:txBody>
          <a:bodyPr/>
          <a:lstStyle/>
          <a:p>
            <a:fld id="{0DB11324-E0A8-4199-978D-02885A0D0942}" type="slidenum">
              <a:rPr lang="de-DE" smtClean="0"/>
              <a:t>44</a:t>
            </a:fld>
            <a:endParaRPr lang="de-DE"/>
          </a:p>
        </p:txBody>
      </p:sp>
      <p:pic>
        <p:nvPicPr>
          <p:cNvPr id="6" name="Grafik 5">
            <a:extLst>
              <a:ext uri="{FF2B5EF4-FFF2-40B4-BE49-F238E27FC236}">
                <a16:creationId xmlns:a16="http://schemas.microsoft.com/office/drawing/2014/main" id="{8B877E0C-8A1A-4630-BFEB-C97B683BA73C}"/>
              </a:ext>
            </a:extLst>
          </p:cNvPr>
          <p:cNvPicPr>
            <a:picLocks noChangeAspect="1"/>
          </p:cNvPicPr>
          <p:nvPr/>
        </p:nvPicPr>
        <p:blipFill>
          <a:blip r:embed="rId3"/>
          <a:stretch>
            <a:fillRect/>
          </a:stretch>
        </p:blipFill>
        <p:spPr>
          <a:xfrm>
            <a:off x="485195" y="1738312"/>
            <a:ext cx="7324725" cy="3381375"/>
          </a:xfrm>
          <a:prstGeom prst="rect">
            <a:avLst/>
          </a:prstGeom>
        </p:spPr>
      </p:pic>
      <p:sp>
        <p:nvSpPr>
          <p:cNvPr id="7" name="Pfeil: nach links 6">
            <a:extLst>
              <a:ext uri="{FF2B5EF4-FFF2-40B4-BE49-F238E27FC236}">
                <a16:creationId xmlns:a16="http://schemas.microsoft.com/office/drawing/2014/main" id="{C0FBCDD8-4F67-4448-99E0-F14FF0CBE3BD}"/>
              </a:ext>
            </a:extLst>
          </p:cNvPr>
          <p:cNvSpPr/>
          <p:nvPr/>
        </p:nvSpPr>
        <p:spPr>
          <a:xfrm>
            <a:off x="7627595" y="4658214"/>
            <a:ext cx="1452785" cy="461473"/>
          </a:xfrm>
          <a:prstGeom prst="lef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3068823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CCFF372-1236-4E49-97EB-D7B359DA38CC}"/>
              </a:ext>
            </a:extLst>
          </p:cNvPr>
          <p:cNvSpPr>
            <a:spLocks noGrp="1"/>
          </p:cNvSpPr>
          <p:nvPr>
            <p:ph type="title"/>
          </p:nvPr>
        </p:nvSpPr>
        <p:spPr/>
        <p:txBody>
          <a:bodyPr/>
          <a:lstStyle/>
          <a:p>
            <a:r>
              <a:rPr lang="de-DE" b="1" dirty="0"/>
              <a:t>Auswirkung von Preisverzeichnissen </a:t>
            </a:r>
          </a:p>
        </p:txBody>
      </p:sp>
      <p:sp>
        <p:nvSpPr>
          <p:cNvPr id="2" name="Foliennummernplatzhalter 1">
            <a:extLst>
              <a:ext uri="{FF2B5EF4-FFF2-40B4-BE49-F238E27FC236}">
                <a16:creationId xmlns:a16="http://schemas.microsoft.com/office/drawing/2014/main" id="{55620D6C-22ED-403C-9519-A53C35A91EE9}"/>
              </a:ext>
            </a:extLst>
          </p:cNvPr>
          <p:cNvSpPr>
            <a:spLocks noGrp="1"/>
          </p:cNvSpPr>
          <p:nvPr>
            <p:ph type="sldNum" sz="quarter" idx="4"/>
          </p:nvPr>
        </p:nvSpPr>
        <p:spPr/>
        <p:txBody>
          <a:bodyPr/>
          <a:lstStyle/>
          <a:p>
            <a:fld id="{0DB11324-E0A8-4199-978D-02885A0D0942}" type="slidenum">
              <a:rPr lang="de-DE" smtClean="0"/>
              <a:t>45</a:t>
            </a:fld>
            <a:endParaRPr lang="de-DE"/>
          </a:p>
        </p:txBody>
      </p:sp>
      <p:sp>
        <p:nvSpPr>
          <p:cNvPr id="3" name="Textplatzhalter 2">
            <a:extLst>
              <a:ext uri="{FF2B5EF4-FFF2-40B4-BE49-F238E27FC236}">
                <a16:creationId xmlns:a16="http://schemas.microsoft.com/office/drawing/2014/main" id="{D1CF19B9-5189-4FFC-BE09-1DE4FF4685F8}"/>
              </a:ext>
            </a:extLst>
          </p:cNvPr>
          <p:cNvSpPr>
            <a:spLocks noGrp="1"/>
          </p:cNvSpPr>
          <p:nvPr>
            <p:ph type="body" sz="half" idx="4294967295"/>
          </p:nvPr>
        </p:nvSpPr>
        <p:spPr>
          <a:xfrm>
            <a:off x="0" y="1801813"/>
            <a:ext cx="11342688" cy="4795837"/>
          </a:xfrm>
          <a:prstGeom prst="rect">
            <a:avLst/>
          </a:prstGeom>
        </p:spPr>
        <p:txBody>
          <a:bodyPr/>
          <a:lstStyle/>
          <a:p>
            <a:r>
              <a:rPr lang="de-DE" sz="2000" b="1" dirty="0"/>
              <a:t>Rechnungsbetrag					258,00 €           </a:t>
            </a:r>
          </a:p>
          <a:p>
            <a:r>
              <a:rPr lang="de-DE" sz="2000" dirty="0"/>
              <a:t>AXA  							120,00 € 	47%</a:t>
            </a:r>
          </a:p>
          <a:p>
            <a:r>
              <a:rPr lang="de-DE" sz="2000" dirty="0"/>
              <a:t>HanseMerkur (Stand 2014) 				166,80 €	65%</a:t>
            </a:r>
          </a:p>
          <a:p>
            <a:r>
              <a:rPr lang="de-DE" sz="2000" dirty="0"/>
              <a:t>Hallesche (NK </a:t>
            </a:r>
            <a:r>
              <a:rPr lang="de-DE" sz="2000" dirty="0" err="1"/>
              <a:t>select</a:t>
            </a:r>
            <a:r>
              <a:rPr lang="de-DE" sz="2000" dirty="0"/>
              <a:t>)					185,40 €	72%</a:t>
            </a:r>
          </a:p>
          <a:p>
            <a:r>
              <a:rPr lang="de-DE" sz="2000" dirty="0"/>
              <a:t>Gothaer						166,80 € 	65%</a:t>
            </a:r>
          </a:p>
          <a:p>
            <a:r>
              <a:rPr lang="de-DE" sz="2000" dirty="0"/>
              <a:t> </a:t>
            </a:r>
          </a:p>
          <a:p>
            <a:r>
              <a:rPr lang="de-DE" sz="2000" dirty="0" err="1"/>
              <a:t>uniVersa</a:t>
            </a:r>
            <a:r>
              <a:rPr lang="de-DE" sz="2000" dirty="0"/>
              <a:t>						258,00 €	100%</a:t>
            </a:r>
          </a:p>
          <a:p>
            <a:r>
              <a:rPr lang="de-DE" sz="2000" dirty="0"/>
              <a:t>Barmenia						258,00 €	100%</a:t>
            </a:r>
          </a:p>
          <a:p>
            <a:r>
              <a:rPr lang="de-DE" sz="2000" dirty="0"/>
              <a:t>R&amp;V							258,00 €	100%</a:t>
            </a:r>
          </a:p>
        </p:txBody>
      </p:sp>
    </p:spTree>
    <p:extLst>
      <p:ext uri="{BB962C8B-B14F-4D97-AF65-F5344CB8AC3E}">
        <p14:creationId xmlns:p14="http://schemas.microsoft.com/office/powerpoint/2010/main" val="41223126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7EA40F2-373D-45FA-BB4F-695366BEB5F6}"/>
              </a:ext>
            </a:extLst>
          </p:cNvPr>
          <p:cNvSpPr>
            <a:spLocks noGrp="1"/>
          </p:cNvSpPr>
          <p:nvPr>
            <p:ph type="title"/>
          </p:nvPr>
        </p:nvSpPr>
        <p:spPr/>
        <p:txBody>
          <a:bodyPr/>
          <a:lstStyle/>
          <a:p>
            <a:r>
              <a:rPr lang="de-DE" b="1" dirty="0"/>
              <a:t>Auswirkung von Preisverzeichnissen </a:t>
            </a:r>
            <a:endParaRPr lang="de-DE" dirty="0"/>
          </a:p>
        </p:txBody>
      </p:sp>
      <p:sp>
        <p:nvSpPr>
          <p:cNvPr id="2" name="Foliennummernplatzhalter 1">
            <a:extLst>
              <a:ext uri="{FF2B5EF4-FFF2-40B4-BE49-F238E27FC236}">
                <a16:creationId xmlns:a16="http://schemas.microsoft.com/office/drawing/2014/main" id="{72147540-4C5F-45F6-8C92-5303E57C7962}"/>
              </a:ext>
            </a:extLst>
          </p:cNvPr>
          <p:cNvSpPr>
            <a:spLocks noGrp="1"/>
          </p:cNvSpPr>
          <p:nvPr>
            <p:ph type="sldNum" sz="quarter" idx="4"/>
          </p:nvPr>
        </p:nvSpPr>
        <p:spPr/>
        <p:txBody>
          <a:bodyPr/>
          <a:lstStyle/>
          <a:p>
            <a:fld id="{0DB11324-E0A8-4199-978D-02885A0D0942}" type="slidenum">
              <a:rPr lang="de-DE" smtClean="0"/>
              <a:t>46</a:t>
            </a:fld>
            <a:endParaRPr lang="de-DE"/>
          </a:p>
        </p:txBody>
      </p:sp>
      <p:sp>
        <p:nvSpPr>
          <p:cNvPr id="3" name="Textplatzhalter 2">
            <a:extLst>
              <a:ext uri="{FF2B5EF4-FFF2-40B4-BE49-F238E27FC236}">
                <a16:creationId xmlns:a16="http://schemas.microsoft.com/office/drawing/2014/main" id="{7E5B7969-A804-4A5D-8D74-BE472692CBB3}"/>
              </a:ext>
            </a:extLst>
          </p:cNvPr>
          <p:cNvSpPr>
            <a:spLocks noGrp="1"/>
          </p:cNvSpPr>
          <p:nvPr>
            <p:ph type="body" sz="half" idx="4294967295"/>
          </p:nvPr>
        </p:nvSpPr>
        <p:spPr>
          <a:xfrm>
            <a:off x="0" y="1801813"/>
            <a:ext cx="11342688" cy="4795837"/>
          </a:xfrm>
          <a:prstGeom prst="rect">
            <a:avLst/>
          </a:prstGeom>
        </p:spPr>
        <p:txBody>
          <a:bodyPr/>
          <a:lstStyle/>
          <a:p>
            <a:r>
              <a:rPr lang="de-DE" sz="2400" dirty="0"/>
              <a:t>Multiple Sklerose, *1960 </a:t>
            </a:r>
          </a:p>
        </p:txBody>
      </p:sp>
      <p:pic>
        <p:nvPicPr>
          <p:cNvPr id="5" name="Grafik 4">
            <a:extLst>
              <a:ext uri="{FF2B5EF4-FFF2-40B4-BE49-F238E27FC236}">
                <a16:creationId xmlns:a16="http://schemas.microsoft.com/office/drawing/2014/main" id="{CF48DDFC-CF34-4C09-A9EA-EE78A9CE9B09}"/>
              </a:ext>
            </a:extLst>
          </p:cNvPr>
          <p:cNvPicPr>
            <a:picLocks noChangeAspect="1"/>
          </p:cNvPicPr>
          <p:nvPr/>
        </p:nvPicPr>
        <p:blipFill>
          <a:blip r:embed="rId3"/>
          <a:stretch>
            <a:fillRect/>
          </a:stretch>
        </p:blipFill>
        <p:spPr>
          <a:xfrm>
            <a:off x="4870652" y="1681683"/>
            <a:ext cx="4189219" cy="4853035"/>
          </a:xfrm>
          <a:prstGeom prst="rect">
            <a:avLst/>
          </a:prstGeom>
        </p:spPr>
      </p:pic>
    </p:spTree>
    <p:extLst>
      <p:ext uri="{BB962C8B-B14F-4D97-AF65-F5344CB8AC3E}">
        <p14:creationId xmlns:p14="http://schemas.microsoft.com/office/powerpoint/2010/main" val="307908031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F7AA3AF9-4C2A-46A0-83C2-9D7F35A6EBE4}"/>
              </a:ext>
            </a:extLst>
          </p:cNvPr>
          <p:cNvSpPr txBox="1"/>
          <p:nvPr/>
        </p:nvSpPr>
        <p:spPr>
          <a:xfrm>
            <a:off x="848885" y="1695766"/>
            <a:ext cx="9544692" cy="1015663"/>
          </a:xfrm>
          <a:prstGeom prst="rect">
            <a:avLst/>
          </a:prstGeom>
          <a:noFill/>
        </p:spPr>
        <p:txBody>
          <a:bodyPr wrap="square" rtlCol="0">
            <a:spAutoFit/>
          </a:bodyPr>
          <a:lstStyle/>
          <a:p>
            <a:r>
              <a:rPr lang="de-DE" sz="3600" dirty="0">
                <a:solidFill>
                  <a:srgbClr val="1D2D4B"/>
                </a:solidFill>
              </a:rPr>
              <a:t>Hilfsmittel</a:t>
            </a:r>
          </a:p>
          <a:p>
            <a:r>
              <a:rPr lang="de-DE" sz="2400" dirty="0">
                <a:solidFill>
                  <a:srgbClr val="1D2D4B"/>
                </a:solidFill>
              </a:rPr>
              <a:t>Die „</a:t>
            </a:r>
            <a:r>
              <a:rPr lang="de-DE" sz="2400" dirty="0" err="1">
                <a:solidFill>
                  <a:srgbClr val="1D2D4B"/>
                </a:solidFill>
              </a:rPr>
              <a:t>hardware</a:t>
            </a:r>
            <a:r>
              <a:rPr lang="de-DE" sz="2400" dirty="0">
                <a:solidFill>
                  <a:srgbClr val="1D2D4B"/>
                </a:solidFill>
              </a:rPr>
              <a:t>“</a:t>
            </a:r>
          </a:p>
        </p:txBody>
      </p:sp>
      <p:sp>
        <p:nvSpPr>
          <p:cNvPr id="3" name="Titel 2">
            <a:extLst>
              <a:ext uri="{FF2B5EF4-FFF2-40B4-BE49-F238E27FC236}">
                <a16:creationId xmlns:a16="http://schemas.microsoft.com/office/drawing/2014/main" id="{E106FA58-79C1-4991-9AAA-98D16A4D62E4}"/>
              </a:ext>
            </a:extLst>
          </p:cNvPr>
          <p:cNvSpPr>
            <a:spLocks noGrp="1"/>
          </p:cNvSpPr>
          <p:nvPr>
            <p:ph type="title"/>
          </p:nvPr>
        </p:nvSpPr>
        <p:spPr/>
        <p:txBody>
          <a:bodyPr/>
          <a:lstStyle/>
          <a:p>
            <a:r>
              <a:rPr lang="de-DE" b="1" dirty="0"/>
              <a:t>Hilfsmittel</a:t>
            </a:r>
          </a:p>
        </p:txBody>
      </p:sp>
      <p:pic>
        <p:nvPicPr>
          <p:cNvPr id="5" name="Grafik 4">
            <a:extLst>
              <a:ext uri="{FF2B5EF4-FFF2-40B4-BE49-F238E27FC236}">
                <a16:creationId xmlns:a16="http://schemas.microsoft.com/office/drawing/2014/main" id="{D5726E7E-DAFA-48B6-B625-C05EB1588D97}"/>
              </a:ext>
            </a:extLst>
          </p:cNvPr>
          <p:cNvPicPr>
            <a:picLocks noChangeAspect="1"/>
          </p:cNvPicPr>
          <p:nvPr/>
        </p:nvPicPr>
        <p:blipFill>
          <a:blip r:embed="rId3">
            <a:alphaModFix amt="71000"/>
          </a:blip>
          <a:stretch>
            <a:fillRect/>
          </a:stretch>
        </p:blipFill>
        <p:spPr>
          <a:xfrm>
            <a:off x="5997039" y="2208811"/>
            <a:ext cx="3586966" cy="3574473"/>
          </a:xfrm>
          <a:prstGeom prst="rect">
            <a:avLst/>
          </a:prstGeom>
        </p:spPr>
      </p:pic>
    </p:spTree>
    <p:extLst>
      <p:ext uri="{BB962C8B-B14F-4D97-AF65-F5344CB8AC3E}">
        <p14:creationId xmlns:p14="http://schemas.microsoft.com/office/powerpoint/2010/main" val="2956154869"/>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E839D8B-5736-4347-9D10-1177EED8D30C}"/>
              </a:ext>
            </a:extLst>
          </p:cNvPr>
          <p:cNvSpPr>
            <a:spLocks noGrp="1"/>
          </p:cNvSpPr>
          <p:nvPr>
            <p:ph type="title"/>
          </p:nvPr>
        </p:nvSpPr>
        <p:spPr/>
        <p:txBody>
          <a:bodyPr/>
          <a:lstStyle/>
          <a:p>
            <a:r>
              <a:rPr lang="de-DE" b="1" dirty="0"/>
              <a:t>Hilfsmittel</a:t>
            </a:r>
          </a:p>
        </p:txBody>
      </p:sp>
      <p:grpSp>
        <p:nvGrpSpPr>
          <p:cNvPr id="3" name="Gruppieren 5"/>
          <p:cNvGrpSpPr/>
          <p:nvPr/>
        </p:nvGrpSpPr>
        <p:grpSpPr>
          <a:xfrm>
            <a:off x="493588" y="1902689"/>
            <a:ext cx="8492672" cy="4222523"/>
            <a:chOff x="323528" y="980728"/>
            <a:chExt cx="8492672" cy="4222523"/>
          </a:xfrm>
        </p:grpSpPr>
        <p:pic>
          <p:nvPicPr>
            <p:cNvPr id="8194" name="Picture 2"/>
            <p:cNvPicPr>
              <a:picLocks noChangeAspect="1" noChangeArrowheads="1"/>
            </p:cNvPicPr>
            <p:nvPr/>
          </p:nvPicPr>
          <p:blipFill>
            <a:blip r:embed="rId3" cstate="print"/>
            <a:srcRect/>
            <a:stretch>
              <a:fillRect/>
            </a:stretch>
          </p:blipFill>
          <p:spPr bwMode="auto">
            <a:xfrm>
              <a:off x="323528" y="980728"/>
              <a:ext cx="8208912" cy="3884966"/>
            </a:xfrm>
            <a:prstGeom prst="rect">
              <a:avLst/>
            </a:prstGeom>
            <a:noFill/>
            <a:ln w="9525">
              <a:noFill/>
              <a:miter lim="800000"/>
              <a:headEnd/>
              <a:tailEnd/>
            </a:ln>
          </p:spPr>
        </p:pic>
        <p:pic>
          <p:nvPicPr>
            <p:cNvPr id="8195" name="Picture 3"/>
            <p:cNvPicPr>
              <a:picLocks noChangeAspect="1" noChangeArrowheads="1"/>
            </p:cNvPicPr>
            <p:nvPr/>
          </p:nvPicPr>
          <p:blipFill>
            <a:blip r:embed="rId4" cstate="print"/>
            <a:srcRect/>
            <a:stretch>
              <a:fillRect/>
            </a:stretch>
          </p:blipFill>
          <p:spPr bwMode="auto">
            <a:xfrm>
              <a:off x="751304" y="4742078"/>
              <a:ext cx="8064896" cy="461173"/>
            </a:xfrm>
            <a:prstGeom prst="rect">
              <a:avLst/>
            </a:prstGeom>
            <a:noFill/>
            <a:ln w="9525">
              <a:noFill/>
              <a:miter lim="800000"/>
              <a:headEnd/>
              <a:tailEnd/>
            </a:ln>
          </p:spPr>
        </p:pic>
      </p:grpSp>
      <p:sp>
        <p:nvSpPr>
          <p:cNvPr id="4" name="Ellipse 3">
            <a:extLst>
              <a:ext uri="{FF2B5EF4-FFF2-40B4-BE49-F238E27FC236}">
                <a16:creationId xmlns:a16="http://schemas.microsoft.com/office/drawing/2014/main" id="{4C5496F8-178C-4235-8641-840CFC4C9E04}"/>
              </a:ext>
            </a:extLst>
          </p:cNvPr>
          <p:cNvSpPr/>
          <p:nvPr/>
        </p:nvSpPr>
        <p:spPr>
          <a:xfrm>
            <a:off x="7399283" y="5465379"/>
            <a:ext cx="998482" cy="65983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6436106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 </a:t>
            </a:r>
          </a:p>
        </p:txBody>
      </p:sp>
      <p:pic>
        <p:nvPicPr>
          <p:cNvPr id="10242" name="Picture 2"/>
          <p:cNvPicPr>
            <a:picLocks noChangeAspect="1" noChangeArrowheads="1"/>
          </p:cNvPicPr>
          <p:nvPr/>
        </p:nvPicPr>
        <p:blipFill>
          <a:blip r:embed="rId3" cstate="print"/>
          <a:srcRect/>
          <a:stretch>
            <a:fillRect/>
          </a:stretch>
        </p:blipFill>
        <p:spPr bwMode="auto">
          <a:xfrm>
            <a:off x="613603" y="1945325"/>
            <a:ext cx="7634439" cy="2736304"/>
          </a:xfrm>
          <a:prstGeom prst="rect">
            <a:avLst/>
          </a:prstGeom>
          <a:ln>
            <a:noFill/>
          </a:ln>
          <a:effectLst/>
        </p:spPr>
      </p:pic>
      <p:sp>
        <p:nvSpPr>
          <p:cNvPr id="4" name="Ellipse 3"/>
          <p:cNvSpPr/>
          <p:nvPr/>
        </p:nvSpPr>
        <p:spPr bwMode="auto">
          <a:xfrm>
            <a:off x="751915" y="2992582"/>
            <a:ext cx="7634439" cy="436417"/>
          </a:xfrm>
          <a:prstGeom prst="ellipse">
            <a:avLst/>
          </a:prstGeom>
          <a:noFill/>
          <a:ln w="19050"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sz="1600">
              <a:solidFill>
                <a:srgbClr val="1D2D4B"/>
              </a:solidFill>
            </a:endParaRPr>
          </a:p>
        </p:txBody>
      </p:sp>
    </p:spTree>
    <p:extLst>
      <p:ext uri="{BB962C8B-B14F-4D97-AF65-F5344CB8AC3E}">
        <p14:creationId xmlns:p14="http://schemas.microsoft.com/office/powerpoint/2010/main" val="37223093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a:xfrm>
            <a:off x="8590663" y="6041362"/>
            <a:ext cx="683339" cy="365125"/>
          </a:xfrm>
          <a:prstGeom prst="rect">
            <a:avLst/>
          </a:prstGeom>
        </p:spPr>
        <p:txBody>
          <a:bodyPr vert="horz" lIns="91440" tIns="45720" rIns="91440" bIns="45720" rtlCol="0" anchor="ctr"/>
          <a:lstStyle>
            <a:defPPr>
              <a:defRPr lang="de-DE"/>
            </a:defPPr>
            <a:lvl1pPr marL="0" algn="r" defTabSz="914400" rtl="0" eaLnBrk="1" latinLnBrk="0" hangingPunct="1">
              <a:defRPr sz="90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de-DE"/>
              <a:t>Seite </a:t>
            </a:r>
            <a:fld id="{733027FC-DF93-4713-B7A7-C61655A6161B}" type="slidenum">
              <a:rPr lang="de-DE" smtClean="0"/>
              <a:pPr>
                <a:defRPr/>
              </a:pPr>
              <a:t>5</a:t>
            </a:fld>
            <a:endParaRPr lang="de-DE" dirty="0"/>
          </a:p>
        </p:txBody>
      </p:sp>
      <p:graphicFrame>
        <p:nvGraphicFramePr>
          <p:cNvPr id="6" name="Tabelle 5"/>
          <p:cNvGraphicFramePr>
            <a:graphicFrameLocks noGrp="1"/>
          </p:cNvGraphicFramePr>
          <p:nvPr>
            <p:extLst>
              <p:ext uri="{D42A27DB-BD31-4B8C-83A1-F6EECF244321}">
                <p14:modId xmlns:p14="http://schemas.microsoft.com/office/powerpoint/2010/main" val="3129568813"/>
              </p:ext>
            </p:extLst>
          </p:nvPr>
        </p:nvGraphicFramePr>
        <p:xfrm>
          <a:off x="295724" y="1507832"/>
          <a:ext cx="11431219" cy="4692678"/>
        </p:xfrm>
        <a:graphic>
          <a:graphicData uri="http://schemas.openxmlformats.org/drawingml/2006/table">
            <a:tbl>
              <a:tblPr firstRow="1" bandRow="1">
                <a:tableStyleId>{5C22544A-7EE6-4342-B048-85BDC9FD1C3A}</a:tableStyleId>
              </a:tblPr>
              <a:tblGrid>
                <a:gridCol w="3889001">
                  <a:extLst>
                    <a:ext uri="{9D8B030D-6E8A-4147-A177-3AD203B41FA5}">
                      <a16:colId xmlns:a16="http://schemas.microsoft.com/office/drawing/2014/main" val="20000"/>
                    </a:ext>
                  </a:extLst>
                </a:gridCol>
                <a:gridCol w="3345628">
                  <a:extLst>
                    <a:ext uri="{9D8B030D-6E8A-4147-A177-3AD203B41FA5}">
                      <a16:colId xmlns:a16="http://schemas.microsoft.com/office/drawing/2014/main" val="20001"/>
                    </a:ext>
                  </a:extLst>
                </a:gridCol>
                <a:gridCol w="4196590">
                  <a:extLst>
                    <a:ext uri="{9D8B030D-6E8A-4147-A177-3AD203B41FA5}">
                      <a16:colId xmlns:a16="http://schemas.microsoft.com/office/drawing/2014/main" val="20002"/>
                    </a:ext>
                  </a:extLst>
                </a:gridCol>
              </a:tblGrid>
              <a:tr h="387516">
                <a:tc>
                  <a:txBody>
                    <a:bodyPr/>
                    <a:lstStyle/>
                    <a:p>
                      <a:pPr algn="ctr"/>
                      <a:r>
                        <a:rPr lang="de-DE" dirty="0">
                          <a:latin typeface="Arial" panose="020B0604020202020204" pitchFamily="34" charset="0"/>
                          <a:cs typeface="Arial" panose="020B0604020202020204" pitchFamily="34" charset="0"/>
                        </a:rPr>
                        <a:t>GKV</a:t>
                      </a:r>
                    </a:p>
                  </a:txBody>
                  <a:tcPr>
                    <a:lnB w="38100" cmpd="sng">
                      <a:noFill/>
                    </a:lnB>
                    <a:solidFill>
                      <a:srgbClr val="92D050"/>
                    </a:solidFill>
                  </a:tcPr>
                </a:tc>
                <a:tc>
                  <a:txBody>
                    <a:bodyPr/>
                    <a:lstStyle/>
                    <a:p>
                      <a:pPr algn="ctr"/>
                      <a:endParaRPr lang="de-DE" dirty="0">
                        <a:latin typeface="Arial" panose="020B0604020202020204" pitchFamily="34" charset="0"/>
                        <a:cs typeface="Arial" panose="020B0604020202020204" pitchFamily="34" charset="0"/>
                      </a:endParaRPr>
                    </a:p>
                  </a:txBody>
                  <a:tcPr>
                    <a:lnR w="12700" cmpd="sng">
                      <a:noFill/>
                    </a:lnR>
                    <a:lnB w="38100" cmpd="sng">
                      <a:noFill/>
                    </a:lnB>
                    <a:noFill/>
                  </a:tcPr>
                </a:tc>
                <a:tc>
                  <a:txBody>
                    <a:bodyPr/>
                    <a:lstStyle/>
                    <a:p>
                      <a:pPr algn="ctr"/>
                      <a:r>
                        <a:rPr lang="de-DE" dirty="0">
                          <a:latin typeface="Arial" panose="020B0604020202020204" pitchFamily="34" charset="0"/>
                          <a:cs typeface="Arial" panose="020B0604020202020204" pitchFamily="34" charset="0"/>
                        </a:rPr>
                        <a:t>PKV</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10000"/>
                  </a:ext>
                </a:extLst>
              </a:tr>
              <a:tr h="21313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1D2D4B"/>
                          </a:solidFill>
                          <a:latin typeface="Arial" panose="020B0604020202020204" pitchFamily="34" charset="0"/>
                          <a:cs typeface="Arial" panose="020B0604020202020204" pitchFamily="34" charset="0"/>
                        </a:rPr>
                        <a:t>Zuschüsse oder Selbstbeteiligungen werden per Gesetz erlassen, z.B. bei:</a:t>
                      </a:r>
                      <a:br>
                        <a:rPr lang="de-DE" sz="1800" dirty="0">
                          <a:solidFill>
                            <a:srgbClr val="1D2D4B"/>
                          </a:solidFill>
                          <a:latin typeface="Arial" panose="020B0604020202020204" pitchFamily="34" charset="0"/>
                          <a:cs typeface="Arial" panose="020B0604020202020204" pitchFamily="34" charset="0"/>
                        </a:rPr>
                      </a:br>
                      <a:r>
                        <a:rPr lang="de-DE" sz="1800" dirty="0">
                          <a:solidFill>
                            <a:srgbClr val="1D2D4B"/>
                          </a:solidFill>
                          <a:latin typeface="Arial" panose="020B0604020202020204" pitchFamily="34" charset="0"/>
                          <a:cs typeface="Arial" panose="020B0604020202020204" pitchFamily="34" charset="0"/>
                        </a:rPr>
                        <a:t>Brillen, Medikamenten, Krankenhausaufenthalten, Zahnersatz</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DEF7A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800" b="1" dirty="0">
                          <a:solidFill>
                            <a:srgbClr val="1D2D4B"/>
                          </a:solidFill>
                          <a:latin typeface="Arial" panose="020B0604020202020204" pitchFamily="34" charset="0"/>
                          <a:cs typeface="Arial" panose="020B0604020202020204" pitchFamily="34" charset="0"/>
                        </a:rPr>
                        <a:t>Leistungseinschränkungen</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pPr marL="90488" algn="l" eaLnBrk="0" hangingPunct="0"/>
                      <a:r>
                        <a:rPr lang="de-DE" sz="1800" dirty="0">
                          <a:solidFill>
                            <a:srgbClr val="1D2D4B"/>
                          </a:solidFill>
                          <a:latin typeface="Arial" panose="020B0604020202020204" pitchFamily="34" charset="0"/>
                          <a:cs typeface="Arial" panose="020B0604020202020204" pitchFamily="34" charset="0"/>
                        </a:rPr>
                        <a:t>Leistungseinschränkungen können nur mit Zustimmung des Kunden erfolgen, z.B.:</a:t>
                      </a:r>
                    </a:p>
                    <a:p>
                      <a:pPr marL="460375" lvl="1" indent="-179388" algn="l" eaLnBrk="0" hangingPunct="0">
                        <a:buFont typeface="Wingdings" pitchFamily="2" charset="2"/>
                        <a:buChar char="§"/>
                      </a:pPr>
                      <a:r>
                        <a:rPr lang="de-DE" sz="1800" dirty="0">
                          <a:solidFill>
                            <a:srgbClr val="1D2D4B"/>
                          </a:solidFill>
                          <a:latin typeface="Arial" panose="020B0604020202020204" pitchFamily="34" charset="0"/>
                          <a:cs typeface="Arial" panose="020B0604020202020204" pitchFamily="34" charset="0"/>
                        </a:rPr>
                        <a:t>Leistungseinschränkungen</a:t>
                      </a:r>
                      <a:br>
                        <a:rPr lang="de-DE" sz="1800" dirty="0">
                          <a:solidFill>
                            <a:srgbClr val="1D2D4B"/>
                          </a:solidFill>
                          <a:latin typeface="Arial" panose="020B0604020202020204" pitchFamily="34" charset="0"/>
                          <a:cs typeface="Arial" panose="020B0604020202020204" pitchFamily="34" charset="0"/>
                        </a:rPr>
                      </a:br>
                      <a:r>
                        <a:rPr lang="de-DE" sz="1800" dirty="0">
                          <a:solidFill>
                            <a:srgbClr val="1D2D4B"/>
                          </a:solidFill>
                          <a:latin typeface="Arial" panose="020B0604020202020204" pitchFamily="34" charset="0"/>
                          <a:cs typeface="Arial" panose="020B0604020202020204" pitchFamily="34" charset="0"/>
                        </a:rPr>
                        <a:t>Leistungsausschlüsse</a:t>
                      </a:r>
                    </a:p>
                    <a:p>
                      <a:pPr marL="460375" lvl="1" indent="-179388" algn="l" eaLnBrk="0" hangingPunct="0">
                        <a:buFont typeface="Wingdings" pitchFamily="2" charset="2"/>
                        <a:buChar char="§"/>
                      </a:pPr>
                      <a:r>
                        <a:rPr lang="de-DE" sz="1800" dirty="0">
                          <a:solidFill>
                            <a:srgbClr val="1D2D4B"/>
                          </a:solidFill>
                          <a:latin typeface="Arial" panose="020B0604020202020204" pitchFamily="34" charset="0"/>
                          <a:cs typeface="Arial" panose="020B0604020202020204" pitchFamily="34" charset="0"/>
                        </a:rPr>
                        <a:t>Beitragszuschläge</a:t>
                      </a:r>
                    </a:p>
                  </a:txBody>
                  <a:tcPr anchor="ctr">
                    <a:lnL w="12700" cmpd="sng">
                      <a:noFill/>
                    </a:lnL>
                    <a:lnT w="38100" cmpd="sng">
                      <a:noFill/>
                    </a:lnT>
                    <a:lnB w="12700" cmpd="sng">
                      <a:noFill/>
                    </a:lnB>
                    <a:solidFill>
                      <a:srgbClr val="DEF7A7"/>
                    </a:solidFill>
                  </a:tcPr>
                </a:tc>
                <a:extLst>
                  <a:ext uri="{0D108BD9-81ED-4DB2-BD59-A6C34878D82A}">
                    <a16:rowId xmlns:a16="http://schemas.microsoft.com/office/drawing/2014/main" val="10001"/>
                  </a:ext>
                </a:extLst>
              </a:tr>
              <a:tr h="1259426">
                <a:tc>
                  <a:txBody>
                    <a:bodyPr/>
                    <a:lstStyle/>
                    <a:p>
                      <a:pPr marL="287338" indent="-198438" algn="l" eaLnBrk="0" hangingPunct="0">
                        <a:buFont typeface="Wingdings" pitchFamily="2" charset="2"/>
                        <a:buChar char="§"/>
                      </a:pPr>
                      <a:r>
                        <a:rPr lang="de-DE" sz="1800" dirty="0">
                          <a:solidFill>
                            <a:srgbClr val="1D2D4B"/>
                          </a:solidFill>
                          <a:latin typeface="Arial" panose="020B0604020202020204" pitchFamily="34" charset="0"/>
                          <a:cs typeface="Arial" panose="020B0604020202020204" pitchFamily="34" charset="0"/>
                        </a:rPr>
                        <a:t>Sozialgerichte</a:t>
                      </a:r>
                    </a:p>
                    <a:p>
                      <a:pPr marL="287338" indent="-198438" algn="l" eaLnBrk="0" hangingPunct="0">
                        <a:buFont typeface="Wingdings" pitchFamily="2" charset="2"/>
                        <a:buChar char="§"/>
                      </a:pPr>
                      <a:r>
                        <a:rPr lang="de-DE" sz="1800" dirty="0">
                          <a:solidFill>
                            <a:srgbClr val="1D2D4B"/>
                          </a:solidFill>
                          <a:latin typeface="Arial" panose="020B0604020202020204" pitchFamily="34" charset="0"/>
                          <a:cs typeface="Arial" panose="020B0604020202020204" pitchFamily="34" charset="0"/>
                        </a:rPr>
                        <a:t>Landessozialgerichte</a:t>
                      </a:r>
                    </a:p>
                    <a:p>
                      <a:pPr marL="287338" indent="-198438" algn="l" eaLnBrk="0" hangingPunct="0">
                        <a:buFont typeface="Wingdings" pitchFamily="2" charset="2"/>
                        <a:buChar char="§"/>
                      </a:pPr>
                      <a:r>
                        <a:rPr lang="de-DE" sz="1800" dirty="0">
                          <a:solidFill>
                            <a:srgbClr val="1D2D4B"/>
                          </a:solidFill>
                          <a:latin typeface="Arial" panose="020B0604020202020204" pitchFamily="34" charset="0"/>
                          <a:cs typeface="Arial" panose="020B0604020202020204" pitchFamily="34" charset="0"/>
                        </a:rPr>
                        <a:t>Bundessozialgerichte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a:solidFill>
                            <a:srgbClr val="1D2D4B"/>
                          </a:solidFill>
                          <a:latin typeface="Arial" panose="020B0604020202020204" pitchFamily="34" charset="0"/>
                          <a:cs typeface="Arial" panose="020B0604020202020204" pitchFamily="34" charset="0"/>
                        </a:rPr>
                        <a:t>Gerichtsbarkeit</a:t>
                      </a:r>
                    </a:p>
                    <a:p>
                      <a:pPr algn="l"/>
                      <a:endParaRPr lang="de-DE" dirty="0">
                        <a:solidFill>
                          <a:srgbClr val="1D2D4B"/>
                        </a:solidFill>
                        <a:latin typeface="Arial" panose="020B0604020202020204" pitchFamily="34" charset="0"/>
                        <a:cs typeface="Arial" panose="020B0604020202020204" pitchFamily="34" charset="0"/>
                      </a:endParaRPr>
                    </a:p>
                  </a:txBody>
                  <a:tcPr anchor="ctr">
                    <a:lnL w="12700" cmpd="sng">
                      <a:noFill/>
                    </a:lnL>
                    <a:lnR w="12700" cmpd="sng">
                      <a:noFill/>
                    </a:lnR>
                    <a:lnT w="12700" cmpd="sng">
                      <a:noFill/>
                    </a:lnT>
                    <a:lnB w="12700" cmpd="sng">
                      <a:noFill/>
                    </a:lnB>
                    <a:solidFill>
                      <a:schemeClr val="bg2">
                        <a:lumMod val="90000"/>
                      </a:schemeClr>
                    </a:solidFill>
                  </a:tcPr>
                </a:tc>
                <a:tc>
                  <a:txBody>
                    <a:bodyPr/>
                    <a:lstStyle/>
                    <a:p>
                      <a:pPr marL="287338" indent="-196850" algn="l" eaLnBrk="0" hangingPunct="0">
                        <a:buFont typeface="Wingdings" pitchFamily="2" charset="2"/>
                        <a:buChar char="§"/>
                      </a:pPr>
                      <a:r>
                        <a:rPr lang="de-DE" sz="1800" dirty="0">
                          <a:solidFill>
                            <a:srgbClr val="1D2D4B"/>
                          </a:solidFill>
                          <a:latin typeface="Arial" panose="020B0604020202020204" pitchFamily="34" charset="0"/>
                          <a:cs typeface="Arial" panose="020B0604020202020204" pitchFamily="34" charset="0"/>
                        </a:rPr>
                        <a:t>Amtsgerichte</a:t>
                      </a:r>
                    </a:p>
                    <a:p>
                      <a:pPr marL="287338" indent="-196850" algn="l" eaLnBrk="0" hangingPunct="0">
                        <a:buFont typeface="Wingdings" pitchFamily="2" charset="2"/>
                        <a:buChar char="§"/>
                      </a:pPr>
                      <a:r>
                        <a:rPr lang="de-DE" sz="1800" dirty="0">
                          <a:solidFill>
                            <a:srgbClr val="1D2D4B"/>
                          </a:solidFill>
                          <a:latin typeface="Arial" panose="020B0604020202020204" pitchFamily="34" charset="0"/>
                          <a:cs typeface="Arial" panose="020B0604020202020204" pitchFamily="34" charset="0"/>
                        </a:rPr>
                        <a:t>Landgerichte</a:t>
                      </a:r>
                    </a:p>
                    <a:p>
                      <a:pPr marL="287338" indent="-196850" algn="l" eaLnBrk="0" hangingPunct="0">
                        <a:buFont typeface="Wingdings" pitchFamily="2" charset="2"/>
                        <a:buChar char="§"/>
                      </a:pPr>
                      <a:r>
                        <a:rPr lang="de-DE" sz="1800" dirty="0">
                          <a:solidFill>
                            <a:srgbClr val="1D2D4B"/>
                          </a:solidFill>
                          <a:latin typeface="Arial" panose="020B0604020202020204" pitchFamily="34" charset="0"/>
                          <a:cs typeface="Arial" panose="020B0604020202020204" pitchFamily="34" charset="0"/>
                        </a:rPr>
                        <a:t>Oberlandesgerichte</a:t>
                      </a:r>
                    </a:p>
                    <a:p>
                      <a:pPr marL="287338" indent="-196850" algn="l" eaLnBrk="0" hangingPunct="0">
                        <a:buFont typeface="Wingdings" pitchFamily="2" charset="2"/>
                        <a:buChar char="§"/>
                      </a:pPr>
                      <a:r>
                        <a:rPr lang="de-DE" sz="1800" dirty="0">
                          <a:solidFill>
                            <a:srgbClr val="1D2D4B"/>
                          </a:solidFill>
                          <a:latin typeface="Arial" panose="020B0604020202020204" pitchFamily="34" charset="0"/>
                          <a:cs typeface="Arial" panose="020B0604020202020204" pitchFamily="34" charset="0"/>
                        </a:rPr>
                        <a:t>Bundesgerichtshof</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6781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dirty="0">
                          <a:solidFill>
                            <a:srgbClr val="1D2D4B"/>
                          </a:solidFill>
                          <a:latin typeface="Arial" panose="020B0604020202020204" pitchFamily="34" charset="0"/>
                          <a:cs typeface="Arial" panose="020B0604020202020204" pitchFamily="34" charset="0"/>
                        </a:rPr>
                        <a:t>Es werden keinerlei Rücklagen gebildet</a:t>
                      </a:r>
                    </a:p>
                    <a:p>
                      <a:pPr algn="l"/>
                      <a:endParaRPr lang="de-DE" dirty="0">
                        <a:solidFill>
                          <a:srgbClr val="1D2D4B"/>
                        </a:solidFill>
                        <a:latin typeface="Arial" panose="020B060402020202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DEF7A7"/>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b="1" dirty="0">
                          <a:solidFill>
                            <a:srgbClr val="1D2D4B"/>
                          </a:solidFill>
                          <a:latin typeface="Arial" panose="020B0604020202020204" pitchFamily="34" charset="0"/>
                          <a:cs typeface="Arial" panose="020B0604020202020204" pitchFamily="34" charset="0"/>
                        </a:rPr>
                        <a:t>Rücklagen / Rückstellungen</a:t>
                      </a:r>
                    </a:p>
                    <a:p>
                      <a:pPr algn="l"/>
                      <a:endParaRPr lang="de-DE" dirty="0">
                        <a:solidFill>
                          <a:srgbClr val="1D2D4B"/>
                        </a:solidFill>
                        <a:latin typeface="Arial" panose="020B0604020202020204" pitchFamily="34" charset="0"/>
                        <a:cs typeface="Arial" panose="020B0604020202020204"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lumMod val="90000"/>
                      </a:schemeClr>
                    </a:solidFill>
                  </a:tcPr>
                </a:tc>
                <a:tc>
                  <a:txBody>
                    <a:bodyPr/>
                    <a:lstStyle/>
                    <a:p>
                      <a:pPr marL="198438" indent="-107950" algn="l" eaLnBrk="0" hangingPunct="0">
                        <a:buFont typeface="Wingdings" pitchFamily="2" charset="2"/>
                        <a:buChar char="§"/>
                      </a:pPr>
                      <a:r>
                        <a:rPr lang="de-DE" sz="1800" dirty="0">
                          <a:solidFill>
                            <a:srgbClr val="1D2D4B"/>
                          </a:solidFill>
                          <a:latin typeface="Arial" panose="020B0604020202020204" pitchFamily="34" charset="0"/>
                          <a:cs typeface="Arial" panose="020B0604020202020204" pitchFamily="34" charset="0"/>
                        </a:rPr>
                        <a:t> Gesetzlicher Zuschlag</a:t>
                      </a:r>
                    </a:p>
                    <a:p>
                      <a:pPr marL="198438" indent="-107950" algn="l" eaLnBrk="0" hangingPunct="0">
                        <a:buFont typeface="Wingdings" pitchFamily="2" charset="2"/>
                        <a:buChar char="§"/>
                      </a:pPr>
                      <a:r>
                        <a:rPr lang="de-DE" sz="1800" dirty="0">
                          <a:solidFill>
                            <a:srgbClr val="1D2D4B"/>
                          </a:solidFill>
                          <a:latin typeface="Arial" panose="020B0604020202020204" pitchFamily="34" charset="0"/>
                          <a:cs typeface="Arial" panose="020B0604020202020204" pitchFamily="34" charset="0"/>
                        </a:rPr>
                        <a:t>  Alterungsrückstellungen</a:t>
                      </a:r>
                    </a:p>
                  </a:txBody>
                  <a:tcPr anchor="ctr">
                    <a:lnL w="12700" cmpd="sng">
                      <a:noFill/>
                    </a:lnL>
                    <a:lnT w="12700" cmpd="sng">
                      <a:noFill/>
                    </a:lnT>
                    <a:solidFill>
                      <a:srgbClr val="DEF7A7"/>
                    </a:solidFill>
                  </a:tcPr>
                </a:tc>
                <a:extLst>
                  <a:ext uri="{0D108BD9-81ED-4DB2-BD59-A6C34878D82A}">
                    <a16:rowId xmlns:a16="http://schemas.microsoft.com/office/drawing/2014/main" val="10003"/>
                  </a:ext>
                </a:extLst>
              </a:tr>
            </a:tbl>
          </a:graphicData>
        </a:graphic>
      </p:graphicFrame>
      <p:sp>
        <p:nvSpPr>
          <p:cNvPr id="9" name="Titel 1">
            <a:extLst>
              <a:ext uri="{FF2B5EF4-FFF2-40B4-BE49-F238E27FC236}">
                <a16:creationId xmlns:a16="http://schemas.microsoft.com/office/drawing/2014/main" id="{C0BFA2B6-B34A-482A-9EA8-095368710E0A}"/>
              </a:ext>
            </a:extLst>
          </p:cNvPr>
          <p:cNvSpPr txBox="1">
            <a:spLocks/>
          </p:cNvSpPr>
          <p:nvPr/>
        </p:nvSpPr>
        <p:spPr>
          <a:xfrm>
            <a:off x="157655" y="546969"/>
            <a:ext cx="12034345" cy="1086001"/>
          </a:xfrm>
        </p:spPr>
        <p:txBody>
          <a:bodyPr>
            <a:noAutofit/>
          </a:bodyPr>
          <a:lst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a:lstStyle>
          <a:p>
            <a:r>
              <a:rPr lang="de-DE" sz="2800" dirty="0"/>
              <a:t>Die Systeme im Vergleich</a:t>
            </a:r>
          </a:p>
        </p:txBody>
      </p:sp>
      <p:sp>
        <p:nvSpPr>
          <p:cNvPr id="4" name="Titel 3">
            <a:extLst>
              <a:ext uri="{FF2B5EF4-FFF2-40B4-BE49-F238E27FC236}">
                <a16:creationId xmlns:a16="http://schemas.microsoft.com/office/drawing/2014/main" id="{43874AE1-85A3-47C4-91A5-94D43853DBFB}"/>
              </a:ext>
            </a:extLst>
          </p:cNvPr>
          <p:cNvSpPr>
            <a:spLocks noGrp="1"/>
          </p:cNvSpPr>
          <p:nvPr>
            <p:ph type="title"/>
          </p:nvPr>
        </p:nvSpPr>
        <p:spPr/>
        <p:txBody>
          <a:bodyPr/>
          <a:lstStyle/>
          <a:p>
            <a:endParaRPr lang="de-DE" dirty="0"/>
          </a:p>
        </p:txBody>
      </p:sp>
      <p:sp>
        <p:nvSpPr>
          <p:cNvPr id="2" name="Pfeil: nach unten 1">
            <a:extLst>
              <a:ext uri="{FF2B5EF4-FFF2-40B4-BE49-F238E27FC236}">
                <a16:creationId xmlns:a16="http://schemas.microsoft.com/office/drawing/2014/main" id="{17C90FA6-A081-4546-8FB3-37D4BAF4C4F0}"/>
              </a:ext>
            </a:extLst>
          </p:cNvPr>
          <p:cNvSpPr/>
          <p:nvPr/>
        </p:nvSpPr>
        <p:spPr>
          <a:xfrm>
            <a:off x="5238975" y="1151068"/>
            <a:ext cx="1086521" cy="688490"/>
          </a:xfrm>
          <a:prstGeom prst="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974775214"/>
      </p:ext>
    </p:extLst>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C831FEF4-4FF3-4FE0-B95B-666F003F39C4}"/>
              </a:ext>
            </a:extLst>
          </p:cNvPr>
          <p:cNvSpPr>
            <a:spLocks noGrp="1"/>
          </p:cNvSpPr>
          <p:nvPr>
            <p:ph type="title"/>
          </p:nvPr>
        </p:nvSpPr>
        <p:spPr/>
        <p:txBody>
          <a:bodyPr/>
          <a:lstStyle/>
          <a:p>
            <a:r>
              <a:rPr lang="de-DE" b="1" dirty="0"/>
              <a:t>Hilfsmittel</a:t>
            </a:r>
          </a:p>
        </p:txBody>
      </p:sp>
      <p:sp>
        <p:nvSpPr>
          <p:cNvPr id="2" name="Foliennummernplatzhalter 1"/>
          <p:cNvSpPr>
            <a:spLocks noGrp="1"/>
          </p:cNvSpPr>
          <p:nvPr>
            <p:ph type="sldNum" sz="quarter" idx="4"/>
          </p:nvPr>
        </p:nvSpPr>
        <p:spPr/>
        <p:txBody>
          <a:bodyPr/>
          <a:lstStyle/>
          <a:p>
            <a:fld id="{0DB11324-E0A8-4199-978D-02885A0D0942}" type="slidenum">
              <a:rPr lang="de-DE" smtClean="0"/>
              <a:t>50</a:t>
            </a:fld>
            <a:endParaRPr lang="de-DE"/>
          </a:p>
        </p:txBody>
      </p:sp>
      <p:pic>
        <p:nvPicPr>
          <p:cNvPr id="5" name="Grafik 4"/>
          <p:cNvPicPr>
            <a:picLocks noChangeAspect="1"/>
          </p:cNvPicPr>
          <p:nvPr/>
        </p:nvPicPr>
        <p:blipFill>
          <a:blip r:embed="rId2"/>
          <a:stretch>
            <a:fillRect/>
          </a:stretch>
        </p:blipFill>
        <p:spPr>
          <a:xfrm>
            <a:off x="364222" y="1695765"/>
            <a:ext cx="7461617" cy="4562159"/>
          </a:xfrm>
          <a:prstGeom prst="rect">
            <a:avLst/>
          </a:prstGeom>
        </p:spPr>
      </p:pic>
    </p:spTree>
    <p:extLst>
      <p:ext uri="{BB962C8B-B14F-4D97-AF65-F5344CB8AC3E}">
        <p14:creationId xmlns:p14="http://schemas.microsoft.com/office/powerpoint/2010/main" val="220160563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DECE435D-8380-46BF-9AD9-ADFB2332CAE2}"/>
              </a:ext>
            </a:extLst>
          </p:cNvPr>
          <p:cNvSpPr>
            <a:spLocks noGrp="1"/>
          </p:cNvSpPr>
          <p:nvPr>
            <p:ph type="title"/>
          </p:nvPr>
        </p:nvSpPr>
        <p:spPr/>
        <p:txBody>
          <a:bodyPr/>
          <a:lstStyle/>
          <a:p>
            <a:r>
              <a:rPr lang="de-DE" b="1" dirty="0"/>
              <a:t>Hilfsmittel</a:t>
            </a:r>
          </a:p>
        </p:txBody>
      </p:sp>
      <p:sp>
        <p:nvSpPr>
          <p:cNvPr id="2" name="Foliennummernplatzhalter 1"/>
          <p:cNvSpPr>
            <a:spLocks noGrp="1"/>
          </p:cNvSpPr>
          <p:nvPr>
            <p:ph type="sldNum" sz="quarter" idx="4"/>
          </p:nvPr>
        </p:nvSpPr>
        <p:spPr/>
        <p:txBody>
          <a:bodyPr/>
          <a:lstStyle/>
          <a:p>
            <a:fld id="{0DB11324-E0A8-4199-978D-02885A0D0942}" type="slidenum">
              <a:rPr lang="de-DE" smtClean="0"/>
              <a:t>51</a:t>
            </a:fld>
            <a:endParaRPr lang="de-DE"/>
          </a:p>
        </p:txBody>
      </p:sp>
      <p:pic>
        <p:nvPicPr>
          <p:cNvPr id="5" name="Grafik 4"/>
          <p:cNvPicPr>
            <a:picLocks noChangeAspect="1"/>
          </p:cNvPicPr>
          <p:nvPr/>
        </p:nvPicPr>
        <p:blipFill>
          <a:blip r:embed="rId2"/>
          <a:stretch>
            <a:fillRect/>
          </a:stretch>
        </p:blipFill>
        <p:spPr>
          <a:xfrm>
            <a:off x="756153" y="1875157"/>
            <a:ext cx="6903432" cy="4476999"/>
          </a:xfrm>
          <a:prstGeom prst="rect">
            <a:avLst/>
          </a:prstGeom>
        </p:spPr>
      </p:pic>
    </p:spTree>
    <p:extLst>
      <p:ext uri="{BB962C8B-B14F-4D97-AF65-F5344CB8AC3E}">
        <p14:creationId xmlns:p14="http://schemas.microsoft.com/office/powerpoint/2010/main" val="39095690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D9A6919D-6B9F-4E12-8E03-16726E48716B}"/>
              </a:ext>
            </a:extLst>
          </p:cNvPr>
          <p:cNvSpPr>
            <a:spLocks noGrp="1"/>
          </p:cNvSpPr>
          <p:nvPr>
            <p:ph type="title"/>
          </p:nvPr>
        </p:nvSpPr>
        <p:spPr/>
        <p:txBody>
          <a:bodyPr/>
          <a:lstStyle/>
          <a:p>
            <a:r>
              <a:rPr lang="de-DE" b="1" dirty="0"/>
              <a:t>Hilfsmittel</a:t>
            </a:r>
          </a:p>
        </p:txBody>
      </p:sp>
      <p:sp>
        <p:nvSpPr>
          <p:cNvPr id="2" name="Foliennummernplatzhalter 1"/>
          <p:cNvSpPr>
            <a:spLocks noGrp="1"/>
          </p:cNvSpPr>
          <p:nvPr>
            <p:ph type="sldNum" sz="quarter" idx="4"/>
          </p:nvPr>
        </p:nvSpPr>
        <p:spPr/>
        <p:txBody>
          <a:bodyPr/>
          <a:lstStyle/>
          <a:p>
            <a:fld id="{0DB11324-E0A8-4199-978D-02885A0D0942}" type="slidenum">
              <a:rPr lang="de-DE" smtClean="0"/>
              <a:t>52</a:t>
            </a:fld>
            <a:endParaRPr lang="de-DE"/>
          </a:p>
        </p:txBody>
      </p:sp>
      <p:pic>
        <p:nvPicPr>
          <p:cNvPr id="5" name="Grafik 4"/>
          <p:cNvPicPr>
            <a:picLocks noChangeAspect="1"/>
          </p:cNvPicPr>
          <p:nvPr/>
        </p:nvPicPr>
        <p:blipFill>
          <a:blip r:embed="rId2"/>
          <a:stretch>
            <a:fillRect/>
          </a:stretch>
        </p:blipFill>
        <p:spPr>
          <a:xfrm>
            <a:off x="771896" y="1695766"/>
            <a:ext cx="7668656" cy="4945604"/>
          </a:xfrm>
          <a:prstGeom prst="rect">
            <a:avLst/>
          </a:prstGeom>
        </p:spPr>
      </p:pic>
    </p:spTree>
    <p:extLst>
      <p:ext uri="{BB962C8B-B14F-4D97-AF65-F5344CB8AC3E}">
        <p14:creationId xmlns:p14="http://schemas.microsoft.com/office/powerpoint/2010/main" val="16455296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9257339-CBD3-4BEA-BFC0-3A6B56582500}"/>
              </a:ext>
            </a:extLst>
          </p:cNvPr>
          <p:cNvSpPr>
            <a:spLocks noGrp="1"/>
          </p:cNvSpPr>
          <p:nvPr>
            <p:ph type="title"/>
          </p:nvPr>
        </p:nvSpPr>
        <p:spPr/>
        <p:txBody>
          <a:bodyPr/>
          <a:lstStyle/>
          <a:p>
            <a:r>
              <a:rPr lang="de-DE" b="1" dirty="0"/>
              <a:t>Hilfsmittel</a:t>
            </a:r>
          </a:p>
        </p:txBody>
      </p:sp>
      <p:sp>
        <p:nvSpPr>
          <p:cNvPr id="2" name="Foliennummernplatzhalter 1"/>
          <p:cNvSpPr>
            <a:spLocks noGrp="1"/>
          </p:cNvSpPr>
          <p:nvPr>
            <p:ph type="sldNum" sz="quarter" idx="4"/>
          </p:nvPr>
        </p:nvSpPr>
        <p:spPr/>
        <p:txBody>
          <a:bodyPr/>
          <a:lstStyle/>
          <a:p>
            <a:fld id="{0DB11324-E0A8-4199-978D-02885A0D0942}" type="slidenum">
              <a:rPr lang="de-DE" smtClean="0"/>
              <a:t>53</a:t>
            </a:fld>
            <a:endParaRPr lang="de-DE"/>
          </a:p>
        </p:txBody>
      </p:sp>
      <p:pic>
        <p:nvPicPr>
          <p:cNvPr id="5" name="Grafik 4"/>
          <p:cNvPicPr>
            <a:picLocks noChangeAspect="1"/>
          </p:cNvPicPr>
          <p:nvPr/>
        </p:nvPicPr>
        <p:blipFill>
          <a:blip r:embed="rId2"/>
          <a:stretch>
            <a:fillRect/>
          </a:stretch>
        </p:blipFill>
        <p:spPr>
          <a:xfrm>
            <a:off x="120039" y="1637567"/>
            <a:ext cx="8372475" cy="1847850"/>
          </a:xfrm>
          <a:prstGeom prst="rect">
            <a:avLst/>
          </a:prstGeom>
        </p:spPr>
      </p:pic>
      <p:pic>
        <p:nvPicPr>
          <p:cNvPr id="6" name="Grafik 5"/>
          <p:cNvPicPr>
            <a:picLocks noChangeAspect="1"/>
          </p:cNvPicPr>
          <p:nvPr/>
        </p:nvPicPr>
        <p:blipFill>
          <a:blip r:embed="rId3"/>
          <a:stretch>
            <a:fillRect/>
          </a:stretch>
        </p:blipFill>
        <p:spPr>
          <a:xfrm>
            <a:off x="2602889" y="3749431"/>
            <a:ext cx="9096375" cy="2438400"/>
          </a:xfrm>
          <a:prstGeom prst="rect">
            <a:avLst/>
          </a:prstGeom>
        </p:spPr>
      </p:pic>
    </p:spTree>
    <p:extLst>
      <p:ext uri="{BB962C8B-B14F-4D97-AF65-F5344CB8AC3E}">
        <p14:creationId xmlns:p14="http://schemas.microsoft.com/office/powerpoint/2010/main" val="112595604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 </a:t>
            </a:r>
            <a:r>
              <a:rPr lang="de-DE" b="1" dirty="0"/>
              <a:t>Hilfsmittel</a:t>
            </a:r>
          </a:p>
        </p:txBody>
      </p:sp>
      <p:sp>
        <p:nvSpPr>
          <p:cNvPr id="2" name="Foliennummernplatzhalter 1"/>
          <p:cNvSpPr>
            <a:spLocks noGrp="1"/>
          </p:cNvSpPr>
          <p:nvPr>
            <p:ph type="sldNum" sz="quarter" idx="4"/>
          </p:nvPr>
        </p:nvSpPr>
        <p:spPr/>
        <p:txBody>
          <a:bodyPr/>
          <a:lstStyle/>
          <a:p>
            <a:fld id="{0DB11324-E0A8-4199-978D-02885A0D0942}" type="slidenum">
              <a:rPr lang="de-DE" smtClean="0"/>
              <a:t>54</a:t>
            </a:fld>
            <a:endParaRPr lang="de-DE"/>
          </a:p>
        </p:txBody>
      </p:sp>
      <p:pic>
        <p:nvPicPr>
          <p:cNvPr id="5" name="Grafik 4"/>
          <p:cNvPicPr>
            <a:picLocks noChangeAspect="1"/>
          </p:cNvPicPr>
          <p:nvPr/>
        </p:nvPicPr>
        <p:blipFill>
          <a:blip r:embed="rId2"/>
          <a:stretch>
            <a:fillRect/>
          </a:stretch>
        </p:blipFill>
        <p:spPr>
          <a:xfrm>
            <a:off x="489152" y="2016400"/>
            <a:ext cx="8763000" cy="3395998"/>
          </a:xfrm>
          <a:prstGeom prst="rect">
            <a:avLst/>
          </a:prstGeom>
        </p:spPr>
      </p:pic>
    </p:spTree>
    <p:extLst>
      <p:ext uri="{BB962C8B-B14F-4D97-AF65-F5344CB8AC3E}">
        <p14:creationId xmlns:p14="http://schemas.microsoft.com/office/powerpoint/2010/main" val="178315596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CC357A0-22DE-48DB-BD85-2D559656EA45}"/>
              </a:ext>
            </a:extLst>
          </p:cNvPr>
          <p:cNvSpPr>
            <a:spLocks noGrp="1"/>
          </p:cNvSpPr>
          <p:nvPr>
            <p:ph type="title"/>
          </p:nvPr>
        </p:nvSpPr>
        <p:spPr/>
        <p:txBody>
          <a:bodyPr/>
          <a:lstStyle/>
          <a:p>
            <a:r>
              <a:rPr lang="de-DE" b="1" dirty="0"/>
              <a:t>Hilfsmittel</a:t>
            </a:r>
          </a:p>
        </p:txBody>
      </p:sp>
      <p:pic>
        <p:nvPicPr>
          <p:cNvPr id="4" name="Grafik 3">
            <a:extLst>
              <a:ext uri="{FF2B5EF4-FFF2-40B4-BE49-F238E27FC236}">
                <a16:creationId xmlns:a16="http://schemas.microsoft.com/office/drawing/2014/main" id="{5751A217-48DC-4229-BF2D-7DB146C471B9}"/>
              </a:ext>
            </a:extLst>
          </p:cNvPr>
          <p:cNvPicPr>
            <a:picLocks noChangeAspect="1"/>
          </p:cNvPicPr>
          <p:nvPr/>
        </p:nvPicPr>
        <p:blipFill>
          <a:blip r:embed="rId3"/>
          <a:stretch>
            <a:fillRect/>
          </a:stretch>
        </p:blipFill>
        <p:spPr>
          <a:xfrm>
            <a:off x="1272004" y="1724296"/>
            <a:ext cx="1672173" cy="4788081"/>
          </a:xfrm>
          <a:prstGeom prst="rect">
            <a:avLst/>
          </a:prstGeom>
        </p:spPr>
      </p:pic>
      <p:pic>
        <p:nvPicPr>
          <p:cNvPr id="6" name="Grafik 5">
            <a:extLst>
              <a:ext uri="{FF2B5EF4-FFF2-40B4-BE49-F238E27FC236}">
                <a16:creationId xmlns:a16="http://schemas.microsoft.com/office/drawing/2014/main" id="{363B232B-68D2-4162-9DEE-37C6764ADF4C}"/>
              </a:ext>
            </a:extLst>
          </p:cNvPr>
          <p:cNvPicPr>
            <a:picLocks noChangeAspect="1"/>
          </p:cNvPicPr>
          <p:nvPr/>
        </p:nvPicPr>
        <p:blipFill>
          <a:blip r:embed="rId4"/>
          <a:stretch>
            <a:fillRect/>
          </a:stretch>
        </p:blipFill>
        <p:spPr>
          <a:xfrm>
            <a:off x="3388722" y="2445339"/>
            <a:ext cx="1600200" cy="3038475"/>
          </a:xfrm>
          <a:prstGeom prst="rect">
            <a:avLst/>
          </a:prstGeom>
        </p:spPr>
      </p:pic>
      <p:sp>
        <p:nvSpPr>
          <p:cNvPr id="7" name="Textfeld 6">
            <a:extLst>
              <a:ext uri="{FF2B5EF4-FFF2-40B4-BE49-F238E27FC236}">
                <a16:creationId xmlns:a16="http://schemas.microsoft.com/office/drawing/2014/main" id="{010F8CB1-0DB7-48F0-ADF8-3FAB4DD99943}"/>
              </a:ext>
            </a:extLst>
          </p:cNvPr>
          <p:cNvSpPr txBox="1"/>
          <p:nvPr/>
        </p:nvSpPr>
        <p:spPr>
          <a:xfrm>
            <a:off x="5433467" y="2445339"/>
            <a:ext cx="6611388" cy="1077218"/>
          </a:xfrm>
          <a:prstGeom prst="rect">
            <a:avLst/>
          </a:prstGeom>
          <a:noFill/>
        </p:spPr>
        <p:txBody>
          <a:bodyPr wrap="square" rtlCol="0">
            <a:spAutoFit/>
          </a:bodyPr>
          <a:lstStyle/>
          <a:p>
            <a:r>
              <a:rPr lang="de-DE" sz="3200" dirty="0"/>
              <a:t>Kosten:  Bis zu 43.000 € </a:t>
            </a:r>
          </a:p>
          <a:p>
            <a:r>
              <a:rPr lang="de-DE" sz="3200" dirty="0"/>
              <a:t>(Stand 2024)</a:t>
            </a:r>
          </a:p>
        </p:txBody>
      </p:sp>
    </p:spTree>
    <p:extLst>
      <p:ext uri="{BB962C8B-B14F-4D97-AF65-F5344CB8AC3E}">
        <p14:creationId xmlns:p14="http://schemas.microsoft.com/office/powerpoint/2010/main" val="15040065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F7AA3AF9-4C2A-46A0-83C2-9D7F35A6EBE4}"/>
              </a:ext>
            </a:extLst>
          </p:cNvPr>
          <p:cNvSpPr txBox="1"/>
          <p:nvPr/>
        </p:nvSpPr>
        <p:spPr>
          <a:xfrm>
            <a:off x="801384" y="2178121"/>
            <a:ext cx="9544692" cy="1292662"/>
          </a:xfrm>
          <a:prstGeom prst="rect">
            <a:avLst/>
          </a:prstGeom>
          <a:noFill/>
        </p:spPr>
        <p:txBody>
          <a:bodyPr wrap="square" rtlCol="0">
            <a:spAutoFit/>
          </a:bodyPr>
          <a:lstStyle/>
          <a:p>
            <a:r>
              <a:rPr lang="de-DE" sz="5400" dirty="0">
                <a:solidFill>
                  <a:srgbClr val="1D2D4B"/>
                </a:solidFill>
              </a:rPr>
              <a:t>Zahntechnische Leistungen</a:t>
            </a:r>
          </a:p>
          <a:p>
            <a:r>
              <a:rPr lang="de-DE" sz="2400" dirty="0">
                <a:solidFill>
                  <a:srgbClr val="1D2D4B"/>
                </a:solidFill>
              </a:rPr>
              <a:t>Material- und Laborkosten</a:t>
            </a:r>
          </a:p>
        </p:txBody>
      </p:sp>
      <p:sp>
        <p:nvSpPr>
          <p:cNvPr id="3" name="Titel 2">
            <a:extLst>
              <a:ext uri="{FF2B5EF4-FFF2-40B4-BE49-F238E27FC236}">
                <a16:creationId xmlns:a16="http://schemas.microsoft.com/office/drawing/2014/main" id="{147FD4CB-A84D-4FAB-A371-1F21C42AB2BF}"/>
              </a:ext>
            </a:extLst>
          </p:cNvPr>
          <p:cNvSpPr>
            <a:spLocks noGrp="1"/>
          </p:cNvSpPr>
          <p:nvPr>
            <p:ph type="title"/>
          </p:nvPr>
        </p:nvSpPr>
        <p:spPr/>
        <p:txBody>
          <a:bodyPr/>
          <a:lstStyle/>
          <a:p>
            <a:r>
              <a:rPr lang="de-DE" b="1" dirty="0"/>
              <a:t>Zahntechnische Leistungen</a:t>
            </a:r>
          </a:p>
        </p:txBody>
      </p:sp>
      <p:pic>
        <p:nvPicPr>
          <p:cNvPr id="5" name="Grafik 4">
            <a:extLst>
              <a:ext uri="{FF2B5EF4-FFF2-40B4-BE49-F238E27FC236}">
                <a16:creationId xmlns:a16="http://schemas.microsoft.com/office/drawing/2014/main" id="{FC33973F-A00F-4CE3-9D17-00A2B5B27D57}"/>
              </a:ext>
            </a:extLst>
          </p:cNvPr>
          <p:cNvPicPr>
            <a:picLocks noChangeAspect="1"/>
          </p:cNvPicPr>
          <p:nvPr/>
        </p:nvPicPr>
        <p:blipFill>
          <a:blip r:embed="rId3"/>
          <a:stretch>
            <a:fillRect/>
          </a:stretch>
        </p:blipFill>
        <p:spPr>
          <a:xfrm>
            <a:off x="6299109" y="3429000"/>
            <a:ext cx="3711666" cy="2721888"/>
          </a:xfrm>
          <a:prstGeom prst="rect">
            <a:avLst/>
          </a:prstGeom>
        </p:spPr>
      </p:pic>
    </p:spTree>
    <p:extLst>
      <p:ext uri="{BB962C8B-B14F-4D97-AF65-F5344CB8AC3E}">
        <p14:creationId xmlns:p14="http://schemas.microsoft.com/office/powerpoint/2010/main" val="1451857801"/>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24B2E439-D65E-4B03-9BFE-A9ABB5CBA09A}"/>
              </a:ext>
            </a:extLst>
          </p:cNvPr>
          <p:cNvSpPr>
            <a:spLocks noGrp="1"/>
          </p:cNvSpPr>
          <p:nvPr>
            <p:ph type="body" sz="half" idx="2"/>
          </p:nvPr>
        </p:nvSpPr>
        <p:spPr/>
        <p:txBody>
          <a:bodyPr/>
          <a:lstStyle/>
          <a:p>
            <a:endParaRPr lang="de-DE" dirty="0"/>
          </a:p>
        </p:txBody>
      </p:sp>
      <p:sp>
        <p:nvSpPr>
          <p:cNvPr id="2" name="Titel 1"/>
          <p:cNvSpPr>
            <a:spLocks noGrp="1"/>
          </p:cNvSpPr>
          <p:nvPr>
            <p:ph type="title"/>
          </p:nvPr>
        </p:nvSpPr>
        <p:spPr/>
        <p:txBody>
          <a:bodyPr/>
          <a:lstStyle/>
          <a:p>
            <a:r>
              <a:rPr lang="de-DE" dirty="0"/>
              <a:t> </a:t>
            </a:r>
            <a:r>
              <a:rPr lang="de-DE" b="1" dirty="0"/>
              <a:t>Zahntechnische Leistungen</a:t>
            </a:r>
          </a:p>
        </p:txBody>
      </p:sp>
      <p:pic>
        <p:nvPicPr>
          <p:cNvPr id="40962" name="Picture 2"/>
          <p:cNvPicPr>
            <a:picLocks noChangeAspect="1" noChangeArrowheads="1"/>
          </p:cNvPicPr>
          <p:nvPr/>
        </p:nvPicPr>
        <p:blipFill>
          <a:blip r:embed="rId3" cstate="print"/>
          <a:srcRect/>
          <a:stretch>
            <a:fillRect/>
          </a:stretch>
        </p:blipFill>
        <p:spPr bwMode="auto">
          <a:xfrm>
            <a:off x="479425" y="1695766"/>
            <a:ext cx="9313098" cy="4926487"/>
          </a:xfrm>
          <a:prstGeom prst="rect">
            <a:avLst/>
          </a:prstGeom>
          <a:ln>
            <a:noFill/>
          </a:ln>
          <a:effectLst/>
        </p:spPr>
      </p:pic>
    </p:spTree>
    <p:extLst>
      <p:ext uri="{BB962C8B-B14F-4D97-AF65-F5344CB8AC3E}">
        <p14:creationId xmlns:p14="http://schemas.microsoft.com/office/powerpoint/2010/main" val="20399335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4AD54E1-9DDB-43E1-B67A-C3A02E14604F}"/>
              </a:ext>
            </a:extLst>
          </p:cNvPr>
          <p:cNvSpPr>
            <a:spLocks noGrp="1"/>
          </p:cNvSpPr>
          <p:nvPr>
            <p:ph type="title"/>
          </p:nvPr>
        </p:nvSpPr>
        <p:spPr/>
        <p:txBody>
          <a:bodyPr/>
          <a:lstStyle/>
          <a:p>
            <a:r>
              <a:rPr lang="de-DE" b="1" dirty="0"/>
              <a:t>Zahntechnische Leistungen</a:t>
            </a:r>
          </a:p>
        </p:txBody>
      </p:sp>
      <p:sp>
        <p:nvSpPr>
          <p:cNvPr id="3" name="Foliennummernplatzhalter 2"/>
          <p:cNvSpPr>
            <a:spLocks noGrp="1"/>
          </p:cNvSpPr>
          <p:nvPr>
            <p:ph type="sldNum" sz="quarter" idx="4"/>
          </p:nvPr>
        </p:nvSpPr>
        <p:spPr/>
        <p:txBody>
          <a:bodyPr/>
          <a:lstStyle/>
          <a:p>
            <a:pPr>
              <a:defRPr/>
            </a:pPr>
            <a:endParaRPr lang="de-DE" dirty="0">
              <a:solidFill>
                <a:srgbClr val="808080"/>
              </a:solidFill>
            </a:endParaRPr>
          </a:p>
        </p:txBody>
      </p:sp>
      <p:sp>
        <p:nvSpPr>
          <p:cNvPr id="5" name="Textfeld 4"/>
          <p:cNvSpPr txBox="1"/>
          <p:nvPr/>
        </p:nvSpPr>
        <p:spPr>
          <a:xfrm>
            <a:off x="910134" y="4448895"/>
            <a:ext cx="8748464" cy="1754326"/>
          </a:xfrm>
          <a:prstGeom prst="rect">
            <a:avLst/>
          </a:prstGeom>
          <a:noFill/>
        </p:spPr>
        <p:txBody>
          <a:bodyPr wrap="square" rtlCol="0">
            <a:spAutoFit/>
          </a:bodyPr>
          <a:lstStyle/>
          <a:p>
            <a:r>
              <a:rPr lang="de-DE" dirty="0" err="1">
                <a:solidFill>
                  <a:srgbClr val="000000"/>
                </a:solidFill>
              </a:rPr>
              <a:t>Inlay</a:t>
            </a:r>
            <a:r>
              <a:rPr lang="de-DE" dirty="0">
                <a:solidFill>
                  <a:srgbClr val="000000"/>
                </a:solidFill>
              </a:rPr>
              <a:t> zweiflächig (Keramik)	 Material- und Laborkosten 	342,00 €</a:t>
            </a:r>
          </a:p>
          <a:p>
            <a:endParaRPr lang="de-DE" dirty="0">
              <a:solidFill>
                <a:srgbClr val="000000"/>
              </a:solidFill>
            </a:endParaRPr>
          </a:p>
          <a:p>
            <a:r>
              <a:rPr lang="de-DE" dirty="0">
                <a:solidFill>
                  <a:srgbClr val="000000"/>
                </a:solidFill>
              </a:rPr>
              <a:t>Erstattung (80% von 122,39 €)				  97,91 €</a:t>
            </a:r>
          </a:p>
          <a:p>
            <a:endParaRPr lang="de-DE" dirty="0">
              <a:solidFill>
                <a:srgbClr val="C00000"/>
              </a:solidFill>
            </a:endParaRPr>
          </a:p>
          <a:p>
            <a:r>
              <a:rPr lang="de-DE" b="1" dirty="0">
                <a:solidFill>
                  <a:srgbClr val="C00000"/>
                </a:solidFill>
              </a:rPr>
              <a:t>Eigenanteil						 244,09 €</a:t>
            </a:r>
            <a:r>
              <a:rPr lang="de-DE" b="1" dirty="0">
                <a:solidFill>
                  <a:srgbClr val="000000"/>
                </a:solidFill>
              </a:rPr>
              <a:t>	</a:t>
            </a:r>
            <a:r>
              <a:rPr lang="de-DE" dirty="0">
                <a:solidFill>
                  <a:srgbClr val="000000"/>
                </a:solidFill>
              </a:rPr>
              <a:t>				</a:t>
            </a:r>
          </a:p>
        </p:txBody>
      </p:sp>
      <p:pic>
        <p:nvPicPr>
          <p:cNvPr id="1026" name="Picture 2"/>
          <p:cNvPicPr>
            <a:picLocks noChangeAspect="1" noChangeArrowheads="1"/>
          </p:cNvPicPr>
          <p:nvPr/>
        </p:nvPicPr>
        <p:blipFill>
          <a:blip r:embed="rId2" cstate="print"/>
          <a:srcRect/>
          <a:stretch>
            <a:fillRect/>
          </a:stretch>
        </p:blipFill>
        <p:spPr bwMode="auto">
          <a:xfrm>
            <a:off x="910134" y="3609933"/>
            <a:ext cx="3705225" cy="542925"/>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754243" y="1966813"/>
            <a:ext cx="5547299" cy="1500386"/>
          </a:xfrm>
          <a:prstGeom prst="rect">
            <a:avLst/>
          </a:prstGeom>
          <a:noFill/>
          <a:ln w="9525">
            <a:noFill/>
            <a:miter lim="800000"/>
            <a:headEnd/>
            <a:tailEnd/>
          </a:ln>
        </p:spPr>
      </p:pic>
    </p:spTree>
    <p:extLst>
      <p:ext uri="{BB962C8B-B14F-4D97-AF65-F5344CB8AC3E}">
        <p14:creationId xmlns:p14="http://schemas.microsoft.com/office/powerpoint/2010/main" val="15239994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Textfeld 13"/>
          <p:cNvSpPr txBox="1">
            <a:spLocks noChangeArrowheads="1"/>
          </p:cNvSpPr>
          <p:nvPr/>
        </p:nvSpPr>
        <p:spPr bwMode="auto">
          <a:xfrm>
            <a:off x="548604" y="1551965"/>
            <a:ext cx="11096858" cy="830997"/>
          </a:xfrm>
          <a:prstGeom prst="rect">
            <a:avLst/>
          </a:prstGeom>
          <a:noFill/>
          <a:ln w="9525">
            <a:noFill/>
            <a:miter lim="800000"/>
            <a:headEnd/>
            <a:tailEnd/>
          </a:ln>
        </p:spPr>
        <p:txBody>
          <a:bodyPr wrap="square">
            <a:spAutoFit/>
          </a:bodyPr>
          <a:lstStyle/>
          <a:p>
            <a:pPr fontAlgn="base">
              <a:spcBef>
                <a:spcPct val="0"/>
              </a:spcBef>
              <a:spcAft>
                <a:spcPct val="0"/>
              </a:spcAft>
            </a:pPr>
            <a:r>
              <a:rPr lang="de-DE" sz="1600" dirty="0">
                <a:solidFill>
                  <a:srgbClr val="1D2D4B"/>
                </a:solidFill>
              </a:rPr>
              <a:t>Erstattung am Beispiel einer Krone mit Kunststoff-Verblendung Ø Materialkosten 220 €</a:t>
            </a:r>
          </a:p>
          <a:p>
            <a:pPr fontAlgn="base">
              <a:spcBef>
                <a:spcPct val="0"/>
              </a:spcBef>
              <a:spcAft>
                <a:spcPct val="0"/>
              </a:spcAft>
            </a:pPr>
            <a:endParaRPr lang="de-DE" sz="1600" dirty="0">
              <a:solidFill>
                <a:srgbClr val="1D2D4B"/>
              </a:solidFill>
            </a:endParaRPr>
          </a:p>
          <a:p>
            <a:pPr fontAlgn="base">
              <a:spcBef>
                <a:spcPct val="0"/>
              </a:spcBef>
              <a:spcAft>
                <a:spcPct val="0"/>
              </a:spcAft>
            </a:pPr>
            <a:r>
              <a:rPr lang="de-DE" sz="1600" b="1" dirty="0">
                <a:solidFill>
                  <a:srgbClr val="1D2D4B"/>
                </a:solidFill>
              </a:rPr>
              <a:t>Alle Versicherer erstatten lt. AVB zu 80%</a:t>
            </a:r>
          </a:p>
        </p:txBody>
      </p:sp>
      <p:sp>
        <p:nvSpPr>
          <p:cNvPr id="10" name="Text Box 9"/>
          <p:cNvSpPr txBox="1">
            <a:spLocks noChangeArrowheads="1"/>
          </p:cNvSpPr>
          <p:nvPr/>
        </p:nvSpPr>
        <p:spPr bwMode="auto">
          <a:xfrm>
            <a:off x="1891680" y="353037"/>
            <a:ext cx="5716488" cy="369332"/>
          </a:xfrm>
          <a:prstGeom prst="rect">
            <a:avLst/>
          </a:prstGeom>
          <a:noFill/>
          <a:ln w="9525">
            <a:noFill/>
            <a:miter lim="800000"/>
            <a:headEnd/>
            <a:tailEnd/>
          </a:ln>
        </p:spPr>
        <p:txBody>
          <a:bodyPr wrap="square">
            <a:spAutoFit/>
          </a:bodyPr>
          <a:lstStyle/>
          <a:p>
            <a:pPr fontAlgn="base">
              <a:spcBef>
                <a:spcPct val="0"/>
              </a:spcBef>
              <a:spcAft>
                <a:spcPct val="0"/>
              </a:spcAft>
            </a:pPr>
            <a:r>
              <a:rPr lang="de-DE" b="1" dirty="0">
                <a:solidFill>
                  <a:srgbClr val="FFFFFF"/>
                </a:solidFill>
              </a:rPr>
              <a:t>Preis- und Leistungsverzeichnisse</a:t>
            </a:r>
          </a:p>
        </p:txBody>
      </p:sp>
      <p:graphicFrame>
        <p:nvGraphicFramePr>
          <p:cNvPr id="2" name="Tabelle 2">
            <a:extLst>
              <a:ext uri="{FF2B5EF4-FFF2-40B4-BE49-F238E27FC236}">
                <a16:creationId xmlns:a16="http://schemas.microsoft.com/office/drawing/2014/main" id="{C9D28F1D-834C-46A1-A859-35427B1DEA0E}"/>
              </a:ext>
            </a:extLst>
          </p:cNvPr>
          <p:cNvGraphicFramePr>
            <a:graphicFrameLocks noGrp="1"/>
          </p:cNvGraphicFramePr>
          <p:nvPr/>
        </p:nvGraphicFramePr>
        <p:xfrm>
          <a:off x="548604" y="3032517"/>
          <a:ext cx="11250263" cy="2566060"/>
        </p:xfrm>
        <a:graphic>
          <a:graphicData uri="http://schemas.openxmlformats.org/drawingml/2006/table">
            <a:tbl>
              <a:tblPr firstRow="1" bandRow="1">
                <a:tableStyleId>{5C22544A-7EE6-4342-B048-85BDC9FD1C3A}</a:tableStyleId>
              </a:tblPr>
              <a:tblGrid>
                <a:gridCol w="2622914">
                  <a:extLst>
                    <a:ext uri="{9D8B030D-6E8A-4147-A177-3AD203B41FA5}">
                      <a16:colId xmlns:a16="http://schemas.microsoft.com/office/drawing/2014/main" val="2160744138"/>
                    </a:ext>
                  </a:extLst>
                </a:gridCol>
                <a:gridCol w="2875783">
                  <a:extLst>
                    <a:ext uri="{9D8B030D-6E8A-4147-A177-3AD203B41FA5}">
                      <a16:colId xmlns:a16="http://schemas.microsoft.com/office/drawing/2014/main" val="587406386"/>
                    </a:ext>
                  </a:extLst>
                </a:gridCol>
                <a:gridCol w="2875783">
                  <a:extLst>
                    <a:ext uri="{9D8B030D-6E8A-4147-A177-3AD203B41FA5}">
                      <a16:colId xmlns:a16="http://schemas.microsoft.com/office/drawing/2014/main" val="1133107238"/>
                    </a:ext>
                  </a:extLst>
                </a:gridCol>
                <a:gridCol w="2875783">
                  <a:extLst>
                    <a:ext uri="{9D8B030D-6E8A-4147-A177-3AD203B41FA5}">
                      <a16:colId xmlns:a16="http://schemas.microsoft.com/office/drawing/2014/main" val="1406522197"/>
                    </a:ext>
                  </a:extLst>
                </a:gridCol>
              </a:tblGrid>
              <a:tr h="658500">
                <a:tc>
                  <a:txBody>
                    <a:bodyPr/>
                    <a:lstStyle/>
                    <a:p>
                      <a:r>
                        <a:rPr lang="de-DE" dirty="0">
                          <a:solidFill>
                            <a:srgbClr val="1D2D4B"/>
                          </a:solidFill>
                        </a:rPr>
                        <a:t>Versicherer</a:t>
                      </a:r>
                    </a:p>
                  </a:txBody>
                  <a:tcPr>
                    <a:solidFill>
                      <a:srgbClr val="92D050">
                        <a:alpha val="41000"/>
                      </a:srgbClr>
                    </a:solidFill>
                  </a:tcPr>
                </a:tc>
                <a:tc>
                  <a:txBody>
                    <a:bodyPr/>
                    <a:lstStyle/>
                    <a:p>
                      <a:r>
                        <a:rPr lang="de-DE" dirty="0">
                          <a:solidFill>
                            <a:srgbClr val="1D2D4B"/>
                          </a:solidFill>
                        </a:rPr>
                        <a:t>Eigener Preis</a:t>
                      </a:r>
                    </a:p>
                  </a:txBody>
                  <a:tcPr>
                    <a:solidFill>
                      <a:srgbClr val="92D050">
                        <a:alpha val="41000"/>
                      </a:srgbClr>
                    </a:solidFill>
                  </a:tcPr>
                </a:tc>
                <a:tc>
                  <a:txBody>
                    <a:bodyPr/>
                    <a:lstStyle/>
                    <a:p>
                      <a:r>
                        <a:rPr lang="de-DE" dirty="0">
                          <a:solidFill>
                            <a:srgbClr val="1D2D4B"/>
                          </a:solidFill>
                        </a:rPr>
                        <a:t>Erstattung</a:t>
                      </a:r>
                    </a:p>
                  </a:txBody>
                  <a:tcPr>
                    <a:solidFill>
                      <a:srgbClr val="92D050">
                        <a:alpha val="41000"/>
                      </a:srgbClr>
                    </a:solidFill>
                  </a:tcPr>
                </a:tc>
                <a:tc>
                  <a:txBody>
                    <a:bodyPr/>
                    <a:lstStyle/>
                    <a:p>
                      <a:r>
                        <a:rPr lang="de-DE" dirty="0">
                          <a:solidFill>
                            <a:srgbClr val="1D2D4B"/>
                          </a:solidFill>
                        </a:rPr>
                        <a:t>Realer Erstattungssatz</a:t>
                      </a:r>
                    </a:p>
                  </a:txBody>
                  <a:tcPr>
                    <a:solidFill>
                      <a:srgbClr val="92D050">
                        <a:alpha val="41000"/>
                      </a:srgbClr>
                    </a:solidFill>
                  </a:tcPr>
                </a:tc>
                <a:extLst>
                  <a:ext uri="{0D108BD9-81ED-4DB2-BD59-A6C34878D82A}">
                    <a16:rowId xmlns:a16="http://schemas.microsoft.com/office/drawing/2014/main" val="1846059481"/>
                  </a:ext>
                </a:extLst>
              </a:tr>
              <a:tr h="381512">
                <a:tc>
                  <a:txBody>
                    <a:bodyPr/>
                    <a:lstStyle/>
                    <a:p>
                      <a:r>
                        <a:rPr lang="de-DE" dirty="0">
                          <a:solidFill>
                            <a:srgbClr val="1D2D4B"/>
                          </a:solidFill>
                        </a:rPr>
                        <a:t>AXA</a:t>
                      </a:r>
                    </a:p>
                  </a:txBody>
                  <a:tcPr>
                    <a:solidFill>
                      <a:srgbClr val="92D050">
                        <a:alpha val="41000"/>
                      </a:srgbClr>
                    </a:solidFill>
                  </a:tcPr>
                </a:tc>
                <a:tc>
                  <a:txBody>
                    <a:bodyPr/>
                    <a:lstStyle/>
                    <a:p>
                      <a:r>
                        <a:rPr lang="de-DE" dirty="0">
                          <a:solidFill>
                            <a:srgbClr val="1D2D4B"/>
                          </a:solidFill>
                        </a:rPr>
                        <a:t>157,60 €</a:t>
                      </a:r>
                    </a:p>
                  </a:txBody>
                  <a:tcPr>
                    <a:solidFill>
                      <a:srgbClr val="92D050">
                        <a:alpha val="41000"/>
                      </a:srgbClr>
                    </a:solidFill>
                  </a:tcPr>
                </a:tc>
                <a:tc>
                  <a:txBody>
                    <a:bodyPr/>
                    <a:lstStyle/>
                    <a:p>
                      <a:r>
                        <a:rPr lang="de-DE" dirty="0">
                          <a:solidFill>
                            <a:srgbClr val="1D2D4B"/>
                          </a:solidFill>
                        </a:rPr>
                        <a:t>126,08 €</a:t>
                      </a:r>
                    </a:p>
                  </a:txBody>
                  <a:tcPr>
                    <a:solidFill>
                      <a:srgbClr val="92D050">
                        <a:alpha val="41000"/>
                      </a:srgbClr>
                    </a:solidFill>
                  </a:tcPr>
                </a:tc>
                <a:tc>
                  <a:txBody>
                    <a:bodyPr/>
                    <a:lstStyle/>
                    <a:p>
                      <a:r>
                        <a:rPr lang="de-DE" dirty="0">
                          <a:solidFill>
                            <a:srgbClr val="FF0000"/>
                          </a:solidFill>
                        </a:rPr>
                        <a:t>57,31 %</a:t>
                      </a:r>
                    </a:p>
                  </a:txBody>
                  <a:tcPr>
                    <a:solidFill>
                      <a:srgbClr val="92D050">
                        <a:alpha val="41000"/>
                      </a:srgbClr>
                    </a:solidFill>
                  </a:tcPr>
                </a:tc>
                <a:extLst>
                  <a:ext uri="{0D108BD9-81ED-4DB2-BD59-A6C34878D82A}">
                    <a16:rowId xmlns:a16="http://schemas.microsoft.com/office/drawing/2014/main" val="2793984147"/>
                  </a:ext>
                </a:extLst>
              </a:tr>
              <a:tr h="381512">
                <a:tc>
                  <a:txBody>
                    <a:bodyPr/>
                    <a:lstStyle/>
                    <a:p>
                      <a:r>
                        <a:rPr lang="de-DE" dirty="0">
                          <a:solidFill>
                            <a:srgbClr val="1D2D4B"/>
                          </a:solidFill>
                        </a:rPr>
                        <a:t>HanseMerkur</a:t>
                      </a:r>
                    </a:p>
                  </a:txBody>
                  <a:tcPr>
                    <a:solidFill>
                      <a:srgbClr val="92D050">
                        <a:alpha val="41000"/>
                      </a:srgbClr>
                    </a:solidFill>
                  </a:tcPr>
                </a:tc>
                <a:tc>
                  <a:txBody>
                    <a:bodyPr/>
                    <a:lstStyle/>
                    <a:p>
                      <a:r>
                        <a:rPr lang="de-DE" dirty="0">
                          <a:solidFill>
                            <a:srgbClr val="1D2D4B"/>
                          </a:solidFill>
                        </a:rPr>
                        <a:t>126,71 €</a:t>
                      </a:r>
                    </a:p>
                  </a:txBody>
                  <a:tcPr>
                    <a:solidFill>
                      <a:srgbClr val="92D050">
                        <a:alpha val="41000"/>
                      </a:srgbClr>
                    </a:solidFill>
                  </a:tcPr>
                </a:tc>
                <a:tc>
                  <a:txBody>
                    <a:bodyPr/>
                    <a:lstStyle/>
                    <a:p>
                      <a:r>
                        <a:rPr lang="de-DE" dirty="0">
                          <a:solidFill>
                            <a:srgbClr val="1D2D4B"/>
                          </a:solidFill>
                        </a:rPr>
                        <a:t>101,37 €</a:t>
                      </a:r>
                    </a:p>
                  </a:txBody>
                  <a:tcPr>
                    <a:solidFill>
                      <a:srgbClr val="92D050">
                        <a:alpha val="41000"/>
                      </a:srgbClr>
                    </a:solidFill>
                  </a:tcPr>
                </a:tc>
                <a:tc>
                  <a:txBody>
                    <a:bodyPr/>
                    <a:lstStyle/>
                    <a:p>
                      <a:r>
                        <a:rPr lang="de-DE" dirty="0">
                          <a:solidFill>
                            <a:srgbClr val="FF0000"/>
                          </a:solidFill>
                        </a:rPr>
                        <a:t>46,08 %</a:t>
                      </a:r>
                    </a:p>
                  </a:txBody>
                  <a:tcPr>
                    <a:solidFill>
                      <a:srgbClr val="92D050">
                        <a:alpha val="41000"/>
                      </a:srgbClr>
                    </a:solidFill>
                  </a:tcPr>
                </a:tc>
                <a:extLst>
                  <a:ext uri="{0D108BD9-81ED-4DB2-BD59-A6C34878D82A}">
                    <a16:rowId xmlns:a16="http://schemas.microsoft.com/office/drawing/2014/main" val="2498661604"/>
                  </a:ext>
                </a:extLst>
              </a:tr>
              <a:tr h="381512">
                <a:tc>
                  <a:txBody>
                    <a:bodyPr/>
                    <a:lstStyle/>
                    <a:p>
                      <a:r>
                        <a:rPr lang="de-DE" dirty="0" err="1">
                          <a:solidFill>
                            <a:srgbClr val="1D2D4B"/>
                          </a:solidFill>
                        </a:rPr>
                        <a:t>uniVersa</a:t>
                      </a:r>
                      <a:endParaRPr lang="de-DE" dirty="0">
                        <a:solidFill>
                          <a:srgbClr val="1D2D4B"/>
                        </a:solidFill>
                      </a:endParaRPr>
                    </a:p>
                  </a:txBody>
                  <a:tcPr>
                    <a:solidFill>
                      <a:srgbClr val="92D050">
                        <a:alpha val="41000"/>
                      </a:srgbClr>
                    </a:solidFill>
                  </a:tcPr>
                </a:tc>
                <a:tc>
                  <a:txBody>
                    <a:bodyPr/>
                    <a:lstStyle/>
                    <a:p>
                      <a:r>
                        <a:rPr lang="de-DE" dirty="0">
                          <a:solidFill>
                            <a:srgbClr val="1D2D4B"/>
                          </a:solidFill>
                        </a:rPr>
                        <a:t>Kein Verzeichnis</a:t>
                      </a:r>
                    </a:p>
                  </a:txBody>
                  <a:tcPr>
                    <a:solidFill>
                      <a:srgbClr val="92D050">
                        <a:alpha val="41000"/>
                      </a:srgbClr>
                    </a:solidFill>
                  </a:tcPr>
                </a:tc>
                <a:tc>
                  <a:txBody>
                    <a:bodyPr/>
                    <a:lstStyle/>
                    <a:p>
                      <a:r>
                        <a:rPr lang="de-DE" dirty="0">
                          <a:solidFill>
                            <a:srgbClr val="1D2D4B"/>
                          </a:solidFill>
                        </a:rPr>
                        <a:t>176,00 €</a:t>
                      </a:r>
                    </a:p>
                  </a:txBody>
                  <a:tcPr>
                    <a:solidFill>
                      <a:srgbClr val="92D050">
                        <a:alpha val="41000"/>
                      </a:srgbClr>
                    </a:solidFill>
                  </a:tcPr>
                </a:tc>
                <a:tc>
                  <a:txBody>
                    <a:bodyPr/>
                    <a:lstStyle/>
                    <a:p>
                      <a:r>
                        <a:rPr lang="de-DE" dirty="0">
                          <a:solidFill>
                            <a:srgbClr val="1D2D4B"/>
                          </a:solidFill>
                        </a:rPr>
                        <a:t>80,00 %</a:t>
                      </a:r>
                    </a:p>
                  </a:txBody>
                  <a:tcPr>
                    <a:solidFill>
                      <a:srgbClr val="92D050">
                        <a:alpha val="41000"/>
                      </a:srgbClr>
                    </a:solidFill>
                  </a:tcPr>
                </a:tc>
                <a:extLst>
                  <a:ext uri="{0D108BD9-81ED-4DB2-BD59-A6C34878D82A}">
                    <a16:rowId xmlns:a16="http://schemas.microsoft.com/office/drawing/2014/main" val="2952969778"/>
                  </a:ext>
                </a:extLst>
              </a:tr>
              <a:tr h="381512">
                <a:tc>
                  <a:txBody>
                    <a:bodyPr/>
                    <a:lstStyle/>
                    <a:p>
                      <a:r>
                        <a:rPr lang="de-DE" dirty="0">
                          <a:solidFill>
                            <a:srgbClr val="1D2D4B"/>
                          </a:solidFill>
                        </a:rPr>
                        <a:t>Barmenia</a:t>
                      </a:r>
                    </a:p>
                  </a:txBody>
                  <a:tcPr>
                    <a:solidFill>
                      <a:srgbClr val="92D050">
                        <a:alpha val="41000"/>
                      </a:srgbClr>
                    </a:solidFill>
                  </a:tcPr>
                </a:tc>
                <a:tc>
                  <a:txBody>
                    <a:bodyPr/>
                    <a:lstStyle/>
                    <a:p>
                      <a:r>
                        <a:rPr lang="de-DE" dirty="0">
                          <a:solidFill>
                            <a:srgbClr val="1D2D4B"/>
                          </a:solidFill>
                        </a:rPr>
                        <a:t>Kein Verzeichnis</a:t>
                      </a:r>
                    </a:p>
                  </a:txBody>
                  <a:tcPr>
                    <a:solidFill>
                      <a:srgbClr val="92D050">
                        <a:alpha val="41000"/>
                      </a:srgbClr>
                    </a:solidFill>
                  </a:tcPr>
                </a:tc>
                <a:tc>
                  <a:txBody>
                    <a:bodyPr/>
                    <a:lstStyle/>
                    <a:p>
                      <a:r>
                        <a:rPr lang="de-DE" dirty="0">
                          <a:solidFill>
                            <a:srgbClr val="1D2D4B"/>
                          </a:solidFill>
                        </a:rPr>
                        <a:t>176,00 €</a:t>
                      </a:r>
                    </a:p>
                  </a:txBody>
                  <a:tcPr>
                    <a:solidFill>
                      <a:srgbClr val="92D050">
                        <a:alpha val="41000"/>
                      </a:srgbClr>
                    </a:solidFill>
                  </a:tcPr>
                </a:tc>
                <a:tc>
                  <a:txBody>
                    <a:bodyPr/>
                    <a:lstStyle/>
                    <a:p>
                      <a:r>
                        <a:rPr lang="de-DE" dirty="0">
                          <a:solidFill>
                            <a:srgbClr val="1D2D4B"/>
                          </a:solidFill>
                        </a:rPr>
                        <a:t>80,00 %</a:t>
                      </a:r>
                    </a:p>
                  </a:txBody>
                  <a:tcPr>
                    <a:solidFill>
                      <a:srgbClr val="92D050">
                        <a:alpha val="41000"/>
                      </a:srgbClr>
                    </a:solidFill>
                  </a:tcPr>
                </a:tc>
                <a:extLst>
                  <a:ext uri="{0D108BD9-81ED-4DB2-BD59-A6C34878D82A}">
                    <a16:rowId xmlns:a16="http://schemas.microsoft.com/office/drawing/2014/main" val="1685864310"/>
                  </a:ext>
                </a:extLst>
              </a:tr>
              <a:tr h="381512">
                <a:tc>
                  <a:txBody>
                    <a:bodyPr/>
                    <a:lstStyle/>
                    <a:p>
                      <a:r>
                        <a:rPr lang="de-DE" dirty="0">
                          <a:solidFill>
                            <a:srgbClr val="1D2D4B"/>
                          </a:solidFill>
                        </a:rPr>
                        <a:t>R&amp;V</a:t>
                      </a:r>
                    </a:p>
                  </a:txBody>
                  <a:tcPr>
                    <a:solidFill>
                      <a:srgbClr val="92D050">
                        <a:alpha val="41000"/>
                      </a:srgbClr>
                    </a:solidFill>
                  </a:tcPr>
                </a:tc>
                <a:tc>
                  <a:txBody>
                    <a:bodyPr/>
                    <a:lstStyle/>
                    <a:p>
                      <a:r>
                        <a:rPr lang="de-DE" dirty="0">
                          <a:solidFill>
                            <a:srgbClr val="1D2D4B"/>
                          </a:solidFill>
                        </a:rPr>
                        <a:t>Kein Verzeichnis</a:t>
                      </a:r>
                    </a:p>
                  </a:txBody>
                  <a:tcPr>
                    <a:solidFill>
                      <a:srgbClr val="92D050">
                        <a:alpha val="41000"/>
                      </a:srgbClr>
                    </a:solidFill>
                  </a:tcPr>
                </a:tc>
                <a:tc>
                  <a:txBody>
                    <a:bodyPr/>
                    <a:lstStyle/>
                    <a:p>
                      <a:r>
                        <a:rPr lang="de-DE" dirty="0">
                          <a:solidFill>
                            <a:srgbClr val="1D2D4B"/>
                          </a:solidFill>
                        </a:rPr>
                        <a:t>176,00 €</a:t>
                      </a:r>
                    </a:p>
                  </a:txBody>
                  <a:tcPr>
                    <a:solidFill>
                      <a:srgbClr val="92D050">
                        <a:alpha val="41000"/>
                      </a:srgbClr>
                    </a:solidFill>
                  </a:tcPr>
                </a:tc>
                <a:tc>
                  <a:txBody>
                    <a:bodyPr/>
                    <a:lstStyle/>
                    <a:p>
                      <a:r>
                        <a:rPr lang="de-DE" dirty="0">
                          <a:solidFill>
                            <a:srgbClr val="1D2D4B"/>
                          </a:solidFill>
                        </a:rPr>
                        <a:t>80,00 %</a:t>
                      </a:r>
                    </a:p>
                  </a:txBody>
                  <a:tcPr>
                    <a:solidFill>
                      <a:srgbClr val="92D050">
                        <a:alpha val="41000"/>
                      </a:srgbClr>
                    </a:solidFill>
                  </a:tcPr>
                </a:tc>
                <a:extLst>
                  <a:ext uri="{0D108BD9-81ED-4DB2-BD59-A6C34878D82A}">
                    <a16:rowId xmlns:a16="http://schemas.microsoft.com/office/drawing/2014/main" val="112430266"/>
                  </a:ext>
                </a:extLst>
              </a:tr>
            </a:tbl>
          </a:graphicData>
        </a:graphic>
      </p:graphicFrame>
      <p:sp>
        <p:nvSpPr>
          <p:cNvPr id="6" name="Titel 5">
            <a:extLst>
              <a:ext uri="{FF2B5EF4-FFF2-40B4-BE49-F238E27FC236}">
                <a16:creationId xmlns:a16="http://schemas.microsoft.com/office/drawing/2014/main" id="{FBC4EEF0-5FB8-47F5-828D-AE63FE4D6B6E}"/>
              </a:ext>
            </a:extLst>
          </p:cNvPr>
          <p:cNvSpPr>
            <a:spLocks noGrp="1"/>
          </p:cNvSpPr>
          <p:nvPr>
            <p:ph type="title"/>
          </p:nvPr>
        </p:nvSpPr>
        <p:spPr/>
        <p:txBody>
          <a:bodyPr/>
          <a:lstStyle/>
          <a:p>
            <a:r>
              <a:rPr lang="de-DE" b="1" dirty="0"/>
              <a:t>Zahntechnische Leistungen</a:t>
            </a:r>
          </a:p>
        </p:txBody>
      </p:sp>
    </p:spTree>
    <p:extLst>
      <p:ext uri="{BB962C8B-B14F-4D97-AF65-F5344CB8AC3E}">
        <p14:creationId xmlns:p14="http://schemas.microsoft.com/office/powerpoint/2010/main" val="16647617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p:cNvSpPr>
            <a:spLocks noGrp="1"/>
          </p:cNvSpPr>
          <p:nvPr>
            <p:ph type="body" sz="quarter" idx="10"/>
          </p:nvPr>
        </p:nvSpPr>
        <p:spPr>
          <a:xfrm>
            <a:off x="430924" y="1709452"/>
            <a:ext cx="5586954" cy="395680"/>
          </a:xfrm>
        </p:spPr>
        <p:txBody>
          <a:bodyPr>
            <a:normAutofit lnSpcReduction="10000"/>
          </a:bodyPr>
          <a:lstStyle/>
          <a:p>
            <a:r>
              <a:rPr lang="de-DE" b="1" dirty="0">
                <a:solidFill>
                  <a:srgbClr val="1D2D4B"/>
                </a:solidFill>
              </a:rPr>
              <a:t>GKV</a:t>
            </a:r>
          </a:p>
          <a:p>
            <a:endParaRPr lang="de-DE" dirty="0"/>
          </a:p>
        </p:txBody>
      </p:sp>
      <p:sp>
        <p:nvSpPr>
          <p:cNvPr id="6" name="Textplatzhalter 5"/>
          <p:cNvSpPr>
            <a:spLocks noGrp="1"/>
          </p:cNvSpPr>
          <p:nvPr>
            <p:ph type="body" sz="quarter" idx="12"/>
          </p:nvPr>
        </p:nvSpPr>
        <p:spPr>
          <a:xfrm>
            <a:off x="6174122" y="1694252"/>
            <a:ext cx="5586954" cy="395680"/>
          </a:xfrm>
        </p:spPr>
        <p:txBody>
          <a:bodyPr>
            <a:normAutofit lnSpcReduction="10000"/>
          </a:bodyPr>
          <a:lstStyle/>
          <a:p>
            <a:r>
              <a:rPr lang="de-DE" b="1" dirty="0">
                <a:solidFill>
                  <a:srgbClr val="1D2D4B"/>
                </a:solidFill>
              </a:rPr>
              <a:t>PKV</a:t>
            </a:r>
          </a:p>
          <a:p>
            <a:endParaRPr lang="de-DE" dirty="0"/>
          </a:p>
        </p:txBody>
      </p:sp>
      <p:sp>
        <p:nvSpPr>
          <p:cNvPr id="11" name="Textplatzhalter 10"/>
          <p:cNvSpPr>
            <a:spLocks noGrp="1"/>
          </p:cNvSpPr>
          <p:nvPr>
            <p:ph type="body" sz="half" idx="13"/>
          </p:nvPr>
        </p:nvSpPr>
        <p:spPr>
          <a:xfrm>
            <a:off x="5905948" y="2000922"/>
            <a:ext cx="5578789" cy="4195483"/>
          </a:xfrm>
        </p:spPr>
        <p:txBody>
          <a:bodyPr>
            <a:normAutofit fontScale="77500" lnSpcReduction="20000"/>
          </a:bodyPr>
          <a:lstStyle/>
          <a:p>
            <a:endParaRPr lang="de-DE" b="1" dirty="0"/>
          </a:p>
          <a:p>
            <a:pPr marL="0" indent="0">
              <a:buNone/>
            </a:pPr>
            <a:endParaRPr lang="de-DE" sz="2200" b="1" dirty="0"/>
          </a:p>
          <a:p>
            <a:pPr marL="0" indent="0">
              <a:buNone/>
            </a:pPr>
            <a:r>
              <a:rPr lang="de-DE" sz="1500" b="1" u="sng" dirty="0"/>
              <a:t>Der Versicherungsschutz</a:t>
            </a:r>
          </a:p>
          <a:p>
            <a:pPr>
              <a:lnSpc>
                <a:spcPct val="120000"/>
              </a:lnSpc>
            </a:pPr>
            <a:r>
              <a:rPr lang="de-DE" sz="1400" dirty="0"/>
              <a:t>Die Leistungen sind vertraglich vereinbart und können individuell gestaltet werden. Die Bandbreite reicht vom Hochleistungs- bis zum Basisversicherungsschutz, auf Wunsch auch kombiniert mit beitragssenkenden Selbstbeteiligungen</a:t>
            </a:r>
            <a:r>
              <a:rPr lang="de-DE" sz="1800" dirty="0"/>
              <a:t>. </a:t>
            </a:r>
          </a:p>
          <a:p>
            <a:endParaRPr lang="de-DE" dirty="0"/>
          </a:p>
          <a:p>
            <a:pPr marL="0" indent="0">
              <a:buNone/>
            </a:pPr>
            <a:r>
              <a:rPr lang="de-DE" sz="1500" b="1" u="sng" dirty="0"/>
              <a:t>Das Kostenerstattungsprinzip</a:t>
            </a:r>
          </a:p>
          <a:p>
            <a:pPr>
              <a:lnSpc>
                <a:spcPct val="120000"/>
              </a:lnSpc>
            </a:pPr>
            <a:r>
              <a:rPr lang="de-DE" sz="1400" dirty="0"/>
              <a:t>Beim Kostenerstattungsprinzip sind Ärzte und Patienten Vertragspartner. Der Patient hat ein Mitspracherecht bei der Auswahl der Ärzte, des Krankenhauses, der Medikamente. Er entscheidet, wer ihn wann, wie und wo behandelt.</a:t>
            </a:r>
          </a:p>
          <a:p>
            <a:pPr>
              <a:lnSpc>
                <a:spcPct val="120000"/>
              </a:lnSpc>
            </a:pPr>
            <a:r>
              <a:rPr lang="de-DE" sz="1400" dirty="0"/>
              <a:t>Wenn Sie sich als Privatpatient behandeln lassen, schließen Sie mit Ihrem Behandler (Arzt , Zahnarzt, Krankenhaus, etc.) darüber einen Behandlungsvertrag. Sie erhalten für die erbrachten Leistungen eine Rechnung. Diese Rechnung reichen Sie bei PKV ein, die Ihnen die tariflich vereinbarten Kosten erstattet.</a:t>
            </a:r>
          </a:p>
          <a:p>
            <a:pPr marL="0" indent="0">
              <a:lnSpc>
                <a:spcPct val="120000"/>
              </a:lnSpc>
              <a:buNone/>
            </a:pPr>
            <a:endParaRPr lang="de-DE" dirty="0"/>
          </a:p>
          <a:p>
            <a:endParaRPr lang="de-DE" sz="1900" dirty="0"/>
          </a:p>
        </p:txBody>
      </p:sp>
      <p:sp>
        <p:nvSpPr>
          <p:cNvPr id="4" name="Textplatzhalter 3"/>
          <p:cNvSpPr>
            <a:spLocks noGrp="1"/>
          </p:cNvSpPr>
          <p:nvPr>
            <p:ph type="body" sz="half" idx="2"/>
          </p:nvPr>
        </p:nvSpPr>
        <p:spPr>
          <a:xfrm>
            <a:off x="123161" y="2492889"/>
            <a:ext cx="5578789" cy="4273841"/>
          </a:xfrm>
        </p:spPr>
        <p:txBody>
          <a:bodyPr>
            <a:normAutofit fontScale="55000" lnSpcReduction="20000"/>
          </a:bodyPr>
          <a:lstStyle/>
          <a:p>
            <a:pPr marL="0" indent="0">
              <a:lnSpc>
                <a:spcPct val="120000"/>
              </a:lnSpc>
              <a:buNone/>
            </a:pPr>
            <a:r>
              <a:rPr lang="de-DE" sz="2200" b="1" u="sng" dirty="0"/>
              <a:t>Der Versicherungsschutz</a:t>
            </a:r>
          </a:p>
          <a:p>
            <a:pPr>
              <a:lnSpc>
                <a:spcPct val="120000"/>
              </a:lnSpc>
            </a:pPr>
            <a:r>
              <a:rPr lang="de-DE" dirty="0"/>
              <a:t>Die Leistungen sind gesetzlich vorgeschrieben und bis auf wenige Ausnahmen nicht individuell zu gestalten. Die gesetzliche Versorgung ist eine Grundversorgung und führt zu Eigenbeteiligungen.</a:t>
            </a:r>
          </a:p>
          <a:p>
            <a:pPr>
              <a:lnSpc>
                <a:spcPct val="120000"/>
              </a:lnSpc>
            </a:pPr>
            <a:r>
              <a:rPr lang="de-DE" dirty="0"/>
              <a:t>Bestimmte Eigenbeteiligungen sind durch Überforderungs- bzw. </a:t>
            </a:r>
            <a:br>
              <a:rPr lang="de-DE" dirty="0"/>
            </a:br>
            <a:r>
              <a:rPr lang="de-DE" dirty="0"/>
              <a:t>Härtefallklauseln begrenzt.</a:t>
            </a:r>
          </a:p>
          <a:p>
            <a:pPr>
              <a:lnSpc>
                <a:spcPct val="120000"/>
              </a:lnSpc>
            </a:pPr>
            <a:endParaRPr lang="de-DE" dirty="0"/>
          </a:p>
          <a:p>
            <a:pPr marL="0" indent="0">
              <a:lnSpc>
                <a:spcPct val="120000"/>
              </a:lnSpc>
              <a:buNone/>
            </a:pPr>
            <a:r>
              <a:rPr lang="de-DE" sz="2200" b="1" u="sng" dirty="0"/>
              <a:t>Das Sachleistungsprinzip</a:t>
            </a:r>
          </a:p>
          <a:p>
            <a:pPr>
              <a:lnSpc>
                <a:spcPct val="120000"/>
              </a:lnSpc>
            </a:pPr>
            <a:r>
              <a:rPr lang="de-DE" dirty="0"/>
              <a:t>Die gesetzliche Krankenversicherung (GKV) verfährt nach dem Sachleistungsprinzip, das heißt GKV und Ärzte sind Vertragspartner.</a:t>
            </a:r>
          </a:p>
          <a:p>
            <a:pPr>
              <a:lnSpc>
                <a:spcPct val="120000"/>
              </a:lnSpc>
            </a:pPr>
            <a:r>
              <a:rPr lang="de-DE" dirty="0"/>
              <a:t>Die GKV schreibt weitgehend vor, wie die Patienten versorgt werden dürfen. Die Patienten haben in Bezug auf ihre Gesundheitsversorgung wenig Entscheidungsfreiheit. Der Arzt darf nur das abrechnen, was die GKV auch erstattet. </a:t>
            </a:r>
          </a:p>
          <a:p>
            <a:pPr>
              <a:lnSpc>
                <a:spcPct val="120000"/>
              </a:lnSpc>
            </a:pPr>
            <a:r>
              <a:rPr lang="de-DE" dirty="0"/>
              <a:t>Wahltarife für Zusatzleistungen können jederzeit einseitig durch die entsprechende Krankenkasse wieder beendet werden.</a:t>
            </a:r>
          </a:p>
          <a:p>
            <a:endParaRPr lang="de-DE" dirty="0"/>
          </a:p>
        </p:txBody>
      </p:sp>
      <p:pic>
        <p:nvPicPr>
          <p:cNvPr id="9" name="Picture 2"/>
          <p:cNvPicPr>
            <a:picLocks noChangeAspect="1" noChangeArrowheads="1"/>
          </p:cNvPicPr>
          <p:nvPr/>
        </p:nvPicPr>
        <p:blipFill>
          <a:blip r:embed="rId3" cstate="print"/>
          <a:srcRect/>
          <a:stretch>
            <a:fillRect/>
          </a:stretch>
        </p:blipFill>
        <p:spPr bwMode="auto">
          <a:xfrm>
            <a:off x="4036726" y="1568912"/>
            <a:ext cx="1389662" cy="923977"/>
          </a:xfrm>
          <a:prstGeom prst="rect">
            <a:avLst/>
          </a:prstGeom>
          <a:noFill/>
          <a:ln w="9525">
            <a:noFill/>
            <a:miter lim="800000"/>
            <a:headEnd/>
            <a:tailEnd/>
          </a:ln>
        </p:spPr>
      </p:pic>
      <p:pic>
        <p:nvPicPr>
          <p:cNvPr id="10" name="Picture 3"/>
          <p:cNvPicPr>
            <a:picLocks noChangeAspect="1" noChangeArrowheads="1"/>
          </p:cNvPicPr>
          <p:nvPr/>
        </p:nvPicPr>
        <p:blipFill>
          <a:blip r:embed="rId4" cstate="print"/>
          <a:srcRect/>
          <a:stretch>
            <a:fillRect/>
          </a:stretch>
        </p:blipFill>
        <p:spPr bwMode="auto">
          <a:xfrm>
            <a:off x="8620267" y="1568912"/>
            <a:ext cx="1389662" cy="923977"/>
          </a:xfrm>
          <a:prstGeom prst="rect">
            <a:avLst/>
          </a:prstGeom>
          <a:noFill/>
          <a:ln w="9525">
            <a:noFill/>
            <a:miter lim="800000"/>
            <a:headEnd/>
            <a:tailEnd/>
          </a:ln>
        </p:spPr>
      </p:pic>
      <p:sp>
        <p:nvSpPr>
          <p:cNvPr id="12" name="Titel 1">
            <a:extLst>
              <a:ext uri="{FF2B5EF4-FFF2-40B4-BE49-F238E27FC236}">
                <a16:creationId xmlns:a16="http://schemas.microsoft.com/office/drawing/2014/main" id="{1CF7B1DB-C38E-4BDA-A717-1708CC506613}"/>
              </a:ext>
            </a:extLst>
          </p:cNvPr>
          <p:cNvSpPr txBox="1">
            <a:spLocks/>
          </p:cNvSpPr>
          <p:nvPr/>
        </p:nvSpPr>
        <p:spPr>
          <a:xfrm>
            <a:off x="157655" y="546969"/>
            <a:ext cx="12034345" cy="1086001"/>
          </a:xfrm>
        </p:spPr>
        <p:txBody>
          <a:bodyPr>
            <a:noAutofit/>
          </a:bodyPr>
          <a:lst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a:lstStyle>
          <a:p>
            <a:r>
              <a:rPr lang="de-DE" sz="2800" dirty="0"/>
              <a:t>Die Systeme im Vergleich</a:t>
            </a:r>
          </a:p>
        </p:txBody>
      </p:sp>
    </p:spTree>
    <p:extLst>
      <p:ext uri="{BB962C8B-B14F-4D97-AF65-F5344CB8AC3E}">
        <p14:creationId xmlns:p14="http://schemas.microsoft.com/office/powerpoint/2010/main" val="23664940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bwMode="auto">
          <a:xfrm>
            <a:off x="731246" y="1816829"/>
            <a:ext cx="9836235" cy="3818131"/>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sz="1600" dirty="0">
              <a:solidFill>
                <a:srgbClr val="1D2D4B"/>
              </a:solidFill>
              <a:ea typeface="ＭＳ Ｐゴシック" pitchFamily="34" charset="-128"/>
            </a:endParaRPr>
          </a:p>
        </p:txBody>
      </p:sp>
      <p:sp>
        <p:nvSpPr>
          <p:cNvPr id="220162" name="Rectangle 2"/>
          <p:cNvSpPr>
            <a:spLocks noChangeArrowheads="1"/>
          </p:cNvSpPr>
          <p:nvPr/>
        </p:nvSpPr>
        <p:spPr bwMode="auto">
          <a:xfrm>
            <a:off x="364221" y="1816829"/>
            <a:ext cx="9836235" cy="3699474"/>
          </a:xfrm>
          <a:prstGeom prst="rect">
            <a:avLst/>
          </a:prstGeom>
          <a:noFill/>
          <a:ln w="9525">
            <a:noFill/>
            <a:miter lim="800000"/>
            <a:headEnd/>
            <a:tailEnd/>
          </a:ln>
        </p:spPr>
        <p:txBody>
          <a:bodyPr wrap="square">
            <a:spAutoFit/>
          </a:bodyPr>
          <a:lstStyle/>
          <a:p>
            <a:pPr marL="742950" lvl="1" indent="-285750" fontAlgn="base">
              <a:spcBef>
                <a:spcPct val="20000"/>
              </a:spcBef>
              <a:spcAft>
                <a:spcPct val="0"/>
              </a:spcAft>
            </a:pPr>
            <a:r>
              <a:rPr lang="de-DE" sz="1600" b="1" dirty="0">
                <a:solidFill>
                  <a:srgbClr val="1D2D4B"/>
                </a:solidFill>
                <a:ea typeface="ＭＳ Ｐゴシック" pitchFamily="34" charset="-128"/>
              </a:rPr>
              <a:t>Krankenvollversicherung: „Unsichtbare“ Bedingungsinhalte</a:t>
            </a:r>
          </a:p>
          <a:p>
            <a:pPr marL="742950" lvl="1" indent="-285750" fontAlgn="base">
              <a:spcBef>
                <a:spcPct val="20000"/>
              </a:spcBef>
              <a:spcAft>
                <a:spcPct val="0"/>
              </a:spcAft>
            </a:pPr>
            <a:endParaRPr lang="de-DE" sz="900" b="1" dirty="0">
              <a:solidFill>
                <a:srgbClr val="1D2D4B"/>
              </a:solidFill>
              <a:ea typeface="ＭＳ Ｐゴシック" pitchFamily="34" charset="-128"/>
            </a:endParaRPr>
          </a:p>
          <a:p>
            <a:pPr marL="742950" lvl="1" indent="-285750" fontAlgn="base">
              <a:spcBef>
                <a:spcPct val="20000"/>
              </a:spcBef>
              <a:spcAft>
                <a:spcPct val="0"/>
              </a:spcAft>
            </a:pPr>
            <a:endParaRPr lang="de-DE" sz="900" b="1" dirty="0">
              <a:solidFill>
                <a:srgbClr val="1D2D4B"/>
              </a:solidFill>
              <a:ea typeface="ＭＳ Ｐゴシック" pitchFamily="34" charset="-128"/>
            </a:endParaRPr>
          </a:p>
          <a:p>
            <a:pPr marL="742950" lvl="1" indent="-285750" fontAlgn="base">
              <a:spcBef>
                <a:spcPct val="20000"/>
              </a:spcBef>
              <a:spcAft>
                <a:spcPct val="0"/>
              </a:spcAft>
            </a:pPr>
            <a:endParaRPr lang="de-DE" sz="900" b="1" dirty="0">
              <a:solidFill>
                <a:srgbClr val="1D2D4B"/>
              </a:solidFill>
              <a:ea typeface="ＭＳ Ｐゴシック" pitchFamily="34" charset="-128"/>
            </a:endParaRPr>
          </a:p>
          <a:p>
            <a:pPr marL="1143000" lvl="2" indent="-228600" fontAlgn="base">
              <a:spcBef>
                <a:spcPct val="20000"/>
              </a:spcBef>
              <a:spcAft>
                <a:spcPct val="0"/>
              </a:spcAft>
              <a:buFont typeface="Wingdings" pitchFamily="2" charset="2"/>
              <a:buChar char="§"/>
            </a:pPr>
            <a:r>
              <a:rPr lang="de-DE" sz="1400" dirty="0">
                <a:solidFill>
                  <a:srgbClr val="1D2D4B"/>
                </a:solidFill>
                <a:ea typeface="ＭＳ Ｐゴシック" pitchFamily="34" charset="-128"/>
              </a:rPr>
              <a:t>Erstattung bis zu den Höchstsätzen der GOÄ/GOZ im ambulanten und Zahnbereich, stationär darüber hinaus</a:t>
            </a:r>
          </a:p>
          <a:p>
            <a:pPr lvl="2" fontAlgn="base">
              <a:spcBef>
                <a:spcPct val="20000"/>
              </a:spcBef>
              <a:spcAft>
                <a:spcPct val="0"/>
              </a:spcAft>
            </a:pPr>
            <a:endParaRPr lang="de-DE" sz="1000" dirty="0">
              <a:solidFill>
                <a:srgbClr val="1D2D4B"/>
              </a:solidFill>
              <a:ea typeface="ＭＳ Ｐゴシック" pitchFamily="34" charset="-128"/>
            </a:endParaRPr>
          </a:p>
          <a:p>
            <a:pPr marL="1143000" lvl="2" indent="-228600" fontAlgn="base">
              <a:spcBef>
                <a:spcPct val="20000"/>
              </a:spcBef>
              <a:spcAft>
                <a:spcPct val="0"/>
              </a:spcAft>
              <a:buFont typeface="Wingdings" pitchFamily="2" charset="2"/>
              <a:buChar char="§"/>
            </a:pPr>
            <a:r>
              <a:rPr lang="de-DE" sz="1400" dirty="0">
                <a:solidFill>
                  <a:srgbClr val="1D2D4B"/>
                </a:solidFill>
                <a:ea typeface="ＭＳ Ｐゴシック" pitchFamily="34" charset="-128"/>
              </a:rPr>
              <a:t>Offener Hilfsmittelbegriff („..Hilfsmittel sind beispielsweise…“)</a:t>
            </a:r>
          </a:p>
          <a:p>
            <a:pPr marL="1143000" lvl="2" indent="-228600" fontAlgn="base">
              <a:spcBef>
                <a:spcPct val="20000"/>
              </a:spcBef>
              <a:spcAft>
                <a:spcPct val="0"/>
              </a:spcAft>
              <a:buFont typeface="Wingdings" pitchFamily="2" charset="2"/>
              <a:buChar char="§"/>
            </a:pPr>
            <a:endParaRPr lang="de-DE" sz="1000" dirty="0">
              <a:solidFill>
                <a:srgbClr val="1D2D4B"/>
              </a:solidFill>
              <a:ea typeface="ＭＳ Ｐゴシック" pitchFamily="34" charset="-128"/>
            </a:endParaRPr>
          </a:p>
          <a:p>
            <a:pPr marL="1143000" lvl="2" indent="-228600" fontAlgn="base">
              <a:spcBef>
                <a:spcPct val="20000"/>
              </a:spcBef>
              <a:spcAft>
                <a:spcPct val="0"/>
              </a:spcAft>
              <a:buFont typeface="Wingdings" pitchFamily="2" charset="2"/>
              <a:buChar char="§"/>
            </a:pPr>
            <a:r>
              <a:rPr lang="de-DE" sz="1400" dirty="0">
                <a:solidFill>
                  <a:srgbClr val="1D2D4B"/>
                </a:solidFill>
                <a:ea typeface="ＭＳ Ｐゴシック" pitchFamily="34" charset="-128"/>
              </a:rPr>
              <a:t>Keine Summenbegrenzung bei großen Hilfsmitteln (Krankenfahrstuhl, Prothesen), keine Begrenzung auf einfache Standardausführung</a:t>
            </a:r>
          </a:p>
          <a:p>
            <a:pPr marL="1143000" lvl="2" indent="-228600" fontAlgn="base">
              <a:spcBef>
                <a:spcPct val="20000"/>
              </a:spcBef>
              <a:spcAft>
                <a:spcPct val="0"/>
              </a:spcAft>
              <a:buFont typeface="Wingdings" pitchFamily="2" charset="2"/>
              <a:buChar char="§"/>
            </a:pPr>
            <a:endParaRPr lang="de-DE" sz="1000" dirty="0">
              <a:solidFill>
                <a:srgbClr val="1D2D4B"/>
              </a:solidFill>
              <a:ea typeface="ＭＳ Ｐゴシック" pitchFamily="34" charset="-128"/>
            </a:endParaRPr>
          </a:p>
          <a:p>
            <a:pPr marL="1143000" lvl="2" indent="-228600" fontAlgn="base">
              <a:spcBef>
                <a:spcPct val="20000"/>
              </a:spcBef>
              <a:spcAft>
                <a:spcPct val="0"/>
              </a:spcAft>
              <a:buFont typeface="Wingdings" pitchFamily="2" charset="2"/>
              <a:buChar char="§"/>
            </a:pPr>
            <a:r>
              <a:rPr lang="de-DE" sz="1400" dirty="0">
                <a:solidFill>
                  <a:srgbClr val="1D2D4B"/>
                </a:solidFill>
                <a:ea typeface="ＭＳ Ｐゴシック" pitchFamily="34" charset="-128"/>
              </a:rPr>
              <a:t>Anerkennung sämtlicher Heilmittel und nichtärztlicher Behandler (Logopädie, Ergotherapie), keine eigene Preisliste für Heilmittel</a:t>
            </a:r>
          </a:p>
          <a:p>
            <a:pPr lvl="2" fontAlgn="base">
              <a:spcBef>
                <a:spcPct val="20000"/>
              </a:spcBef>
              <a:spcAft>
                <a:spcPct val="0"/>
              </a:spcAft>
            </a:pPr>
            <a:endParaRPr lang="de-DE" sz="1000" dirty="0">
              <a:solidFill>
                <a:srgbClr val="1D2D4B"/>
              </a:solidFill>
              <a:ea typeface="ＭＳ Ｐゴシック" pitchFamily="34" charset="-128"/>
            </a:endParaRPr>
          </a:p>
          <a:p>
            <a:pPr marL="1143000" lvl="2" indent="-228600" fontAlgn="base">
              <a:spcBef>
                <a:spcPct val="20000"/>
              </a:spcBef>
              <a:spcAft>
                <a:spcPct val="0"/>
              </a:spcAft>
              <a:buFont typeface="Wingdings" pitchFamily="2" charset="2"/>
              <a:buChar char="§"/>
            </a:pPr>
            <a:r>
              <a:rPr lang="de-DE" sz="1400" dirty="0">
                <a:solidFill>
                  <a:srgbClr val="1D2D4B"/>
                </a:solidFill>
                <a:ea typeface="ＭＳ Ｐゴシック" pitchFamily="34" charset="-128"/>
              </a:rPr>
              <a:t>Vorsorgeuntersuchung über gesetzliche eingeführte Programme hinaus erstattungsfähig</a:t>
            </a:r>
          </a:p>
          <a:p>
            <a:pPr lvl="2" fontAlgn="base">
              <a:spcBef>
                <a:spcPct val="20000"/>
              </a:spcBef>
              <a:spcAft>
                <a:spcPct val="0"/>
              </a:spcAft>
            </a:pPr>
            <a:endParaRPr lang="de-DE" sz="1000" dirty="0">
              <a:solidFill>
                <a:srgbClr val="1D2D4B"/>
              </a:solidFill>
              <a:ea typeface="ＭＳ Ｐゴシック" pitchFamily="34" charset="-128"/>
            </a:endParaRPr>
          </a:p>
        </p:txBody>
      </p:sp>
      <p:sp>
        <p:nvSpPr>
          <p:cNvPr id="29699" name="Text Box 3"/>
          <p:cNvSpPr txBox="1">
            <a:spLocks noChangeArrowheads="1"/>
          </p:cNvSpPr>
          <p:nvPr/>
        </p:nvSpPr>
        <p:spPr bwMode="auto">
          <a:xfrm>
            <a:off x="1218220" y="556261"/>
            <a:ext cx="9144000" cy="457200"/>
          </a:xfrm>
          <a:prstGeom prst="rect">
            <a:avLst/>
          </a:prstGeom>
          <a:noFill/>
          <a:ln w="9525">
            <a:noFill/>
            <a:miter lim="800000"/>
            <a:headEnd/>
            <a:tailEnd/>
          </a:ln>
        </p:spPr>
        <p:txBody>
          <a:bodyPr>
            <a:spAutoFit/>
          </a:bodyPr>
          <a:lstStyle/>
          <a:p>
            <a:pPr algn="ctr" fontAlgn="base">
              <a:spcBef>
                <a:spcPct val="50000"/>
              </a:spcBef>
              <a:spcAft>
                <a:spcPct val="0"/>
              </a:spcAft>
            </a:pPr>
            <a:r>
              <a:rPr lang="de-DE" sz="2400" b="1">
                <a:solidFill>
                  <a:srgbClr val="000000"/>
                </a:solidFill>
                <a:ea typeface="ＭＳ Ｐゴシック" pitchFamily="34" charset="-128"/>
              </a:rPr>
              <a:t> </a:t>
            </a:r>
          </a:p>
        </p:txBody>
      </p:sp>
      <p:sp>
        <p:nvSpPr>
          <p:cNvPr id="29700" name="Text Box 9"/>
          <p:cNvSpPr txBox="1">
            <a:spLocks noChangeArrowheads="1"/>
          </p:cNvSpPr>
          <p:nvPr/>
        </p:nvSpPr>
        <p:spPr bwMode="auto">
          <a:xfrm>
            <a:off x="1991544" y="539388"/>
            <a:ext cx="6477000" cy="369332"/>
          </a:xfrm>
          <a:prstGeom prst="rect">
            <a:avLst/>
          </a:prstGeom>
          <a:noFill/>
          <a:ln w="9525">
            <a:noFill/>
            <a:miter lim="800000"/>
            <a:headEnd/>
            <a:tailEnd/>
          </a:ln>
        </p:spPr>
        <p:txBody>
          <a:bodyPr wrap="square">
            <a:spAutoFit/>
          </a:bodyPr>
          <a:lstStyle/>
          <a:p>
            <a:pPr fontAlgn="base">
              <a:spcBef>
                <a:spcPct val="0"/>
              </a:spcBef>
              <a:spcAft>
                <a:spcPct val="0"/>
              </a:spcAft>
            </a:pPr>
            <a:r>
              <a:rPr lang="de-DE" b="1" dirty="0">
                <a:solidFill>
                  <a:srgbClr val="FFFFFF"/>
                </a:solidFill>
                <a:ea typeface="ＭＳ Ｐゴシック" pitchFamily="34" charset="-128"/>
              </a:rPr>
              <a:t>Wichtige Leistungsinhalte Vollversicherung</a:t>
            </a:r>
          </a:p>
        </p:txBody>
      </p:sp>
      <p:sp>
        <p:nvSpPr>
          <p:cNvPr id="2" name="Titel 1">
            <a:extLst>
              <a:ext uri="{FF2B5EF4-FFF2-40B4-BE49-F238E27FC236}">
                <a16:creationId xmlns:a16="http://schemas.microsoft.com/office/drawing/2014/main" id="{2FE41756-F5F5-46C9-B8B7-5A919125F183}"/>
              </a:ext>
            </a:extLst>
          </p:cNvPr>
          <p:cNvSpPr>
            <a:spLocks noGrp="1"/>
          </p:cNvSpPr>
          <p:nvPr>
            <p:ph type="title"/>
          </p:nvPr>
        </p:nvSpPr>
        <p:spPr/>
        <p:txBody>
          <a:bodyPr/>
          <a:lstStyle/>
          <a:p>
            <a:r>
              <a:rPr lang="de-DE" dirty="0"/>
              <a:t>„</a:t>
            </a:r>
            <a:r>
              <a:rPr lang="de-DE" b="1" dirty="0"/>
              <a:t>Unsichtbare“ Bedingungsinhalte</a:t>
            </a:r>
          </a:p>
        </p:txBody>
      </p:sp>
    </p:spTree>
    <p:extLst>
      <p:ext uri="{BB962C8B-B14F-4D97-AF65-F5344CB8AC3E}">
        <p14:creationId xmlns:p14="http://schemas.microsoft.com/office/powerpoint/2010/main" val="29043847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20162">
                                            <p:txEl>
                                              <p:pRg st="0" end="0"/>
                                            </p:txEl>
                                          </p:spTgt>
                                        </p:tgtEl>
                                        <p:attrNameLst>
                                          <p:attrName>style.visibility</p:attrName>
                                        </p:attrNameLst>
                                      </p:cBhvr>
                                      <p:to>
                                        <p:strVal val="visible"/>
                                      </p:to>
                                    </p:set>
                                    <p:anim calcmode="lin" valueType="num">
                                      <p:cBhvr additive="base">
                                        <p:cTn id="7" dur="500" fill="hold"/>
                                        <p:tgtEl>
                                          <p:spTgt spid="22016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0162">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20162">
                                            <p:txEl>
                                              <p:pRg st="4" end="4"/>
                                            </p:txEl>
                                          </p:spTgt>
                                        </p:tgtEl>
                                        <p:attrNameLst>
                                          <p:attrName>style.visibility</p:attrName>
                                        </p:attrNameLst>
                                      </p:cBhvr>
                                      <p:to>
                                        <p:strVal val="visible"/>
                                      </p:to>
                                    </p:set>
                                    <p:anim calcmode="lin" valueType="num">
                                      <p:cBhvr additive="base">
                                        <p:cTn id="11" dur="500" fill="hold"/>
                                        <p:tgtEl>
                                          <p:spTgt spid="220162">
                                            <p:txEl>
                                              <p:pRg st="4" end="4"/>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20162">
                                            <p:txEl>
                                              <p:pRg st="4" end="4"/>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20162">
                                            <p:txEl>
                                              <p:pRg st="6" end="6"/>
                                            </p:txEl>
                                          </p:spTgt>
                                        </p:tgtEl>
                                        <p:attrNameLst>
                                          <p:attrName>style.visibility</p:attrName>
                                        </p:attrNameLst>
                                      </p:cBhvr>
                                      <p:to>
                                        <p:strVal val="visible"/>
                                      </p:to>
                                    </p:set>
                                    <p:anim calcmode="lin" valueType="num">
                                      <p:cBhvr additive="base">
                                        <p:cTn id="15" dur="500" fill="hold"/>
                                        <p:tgtEl>
                                          <p:spTgt spid="220162">
                                            <p:txEl>
                                              <p:pRg st="6" end="6"/>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20162">
                                            <p:txEl>
                                              <p:pRg st="6" end="6"/>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20162">
                                            <p:txEl>
                                              <p:pRg st="8" end="8"/>
                                            </p:txEl>
                                          </p:spTgt>
                                        </p:tgtEl>
                                        <p:attrNameLst>
                                          <p:attrName>style.visibility</p:attrName>
                                        </p:attrNameLst>
                                      </p:cBhvr>
                                      <p:to>
                                        <p:strVal val="visible"/>
                                      </p:to>
                                    </p:set>
                                    <p:anim calcmode="lin" valueType="num">
                                      <p:cBhvr additive="base">
                                        <p:cTn id="19" dur="500" fill="hold"/>
                                        <p:tgtEl>
                                          <p:spTgt spid="220162">
                                            <p:txEl>
                                              <p:pRg st="8" end="8"/>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0162">
                                            <p:txEl>
                                              <p:pRg st="8" end="8"/>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220162">
                                            <p:txEl>
                                              <p:pRg st="10" end="10"/>
                                            </p:txEl>
                                          </p:spTgt>
                                        </p:tgtEl>
                                        <p:attrNameLst>
                                          <p:attrName>style.visibility</p:attrName>
                                        </p:attrNameLst>
                                      </p:cBhvr>
                                      <p:to>
                                        <p:strVal val="visible"/>
                                      </p:to>
                                    </p:set>
                                    <p:anim calcmode="lin" valueType="num">
                                      <p:cBhvr additive="base">
                                        <p:cTn id="23" dur="500" fill="hold"/>
                                        <p:tgtEl>
                                          <p:spTgt spid="220162">
                                            <p:txEl>
                                              <p:pRg st="10" end="1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220162">
                                            <p:txEl>
                                              <p:pRg st="10" end="10"/>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220162">
                                            <p:txEl>
                                              <p:pRg st="12" end="12"/>
                                            </p:txEl>
                                          </p:spTgt>
                                        </p:tgtEl>
                                        <p:attrNameLst>
                                          <p:attrName>style.visibility</p:attrName>
                                        </p:attrNameLst>
                                      </p:cBhvr>
                                      <p:to>
                                        <p:strVal val="visible"/>
                                      </p:to>
                                    </p:set>
                                    <p:anim calcmode="lin" valueType="num">
                                      <p:cBhvr additive="base">
                                        <p:cTn id="27" dur="500" fill="hold"/>
                                        <p:tgtEl>
                                          <p:spTgt spid="220162">
                                            <p:txEl>
                                              <p:pRg st="12" end="12"/>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220162">
                                            <p:txEl>
                                              <p:pRg st="12" end="1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type="body" sz="half" idx="2"/>
          </p:nvPr>
        </p:nvSpPr>
        <p:spPr>
          <a:xfrm>
            <a:off x="268897" y="1859355"/>
            <a:ext cx="4830227" cy="4797220"/>
          </a:xfrm>
        </p:spPr>
        <p:txBody>
          <a:bodyPr>
            <a:normAutofit fontScale="70000" lnSpcReduction="20000"/>
          </a:bodyPr>
          <a:lstStyle/>
          <a:p>
            <a:pPr marL="0" indent="0">
              <a:lnSpc>
                <a:spcPct val="120000"/>
              </a:lnSpc>
              <a:buNone/>
            </a:pPr>
            <a:r>
              <a:rPr lang="de-DE" sz="1700" b="1" u="sng" dirty="0">
                <a:solidFill>
                  <a:srgbClr val="1D2D4B"/>
                </a:solidFill>
              </a:rPr>
              <a:t>Keine Leistungsgarantien</a:t>
            </a:r>
          </a:p>
          <a:p>
            <a:pPr>
              <a:lnSpc>
                <a:spcPct val="120000"/>
              </a:lnSpc>
            </a:pPr>
            <a:r>
              <a:rPr lang="de-DE" sz="1700" dirty="0">
                <a:solidFill>
                  <a:srgbClr val="1D2D4B"/>
                </a:solidFill>
              </a:rPr>
              <a:t>In der Vergangenheit wurden die Leistungen in über 20 Reformgesetzen insgesamt immer weiter eingeschränkt. Die Beiträge sind dabei gestiegen.</a:t>
            </a:r>
          </a:p>
          <a:p>
            <a:pPr>
              <a:lnSpc>
                <a:spcPct val="120000"/>
              </a:lnSpc>
            </a:pPr>
            <a:r>
              <a:rPr lang="de-DE" sz="1700" dirty="0"/>
              <a:t>I</a:t>
            </a:r>
            <a:r>
              <a:rPr lang="de-DE" sz="1700" dirty="0">
                <a:solidFill>
                  <a:srgbClr val="1D2D4B"/>
                </a:solidFill>
              </a:rPr>
              <a:t>mmer weniger Jüngere müssen immer mehr Ältere mitversorgen. Weitere Beitragserhöhungen  Leistungseinschränkungen sind aufgrund des demografischen Wandels damit vorprogrammiert.</a:t>
            </a:r>
          </a:p>
          <a:p>
            <a:pPr>
              <a:lnSpc>
                <a:spcPct val="120000"/>
              </a:lnSpc>
            </a:pPr>
            <a:r>
              <a:rPr lang="de-DE" sz="1700" dirty="0"/>
              <a:t>D</a:t>
            </a:r>
            <a:r>
              <a:rPr lang="de-DE" sz="1700" dirty="0">
                <a:solidFill>
                  <a:srgbClr val="1D2D4B"/>
                </a:solidFill>
              </a:rPr>
              <a:t>ie gesetzlichen Leistungen müssen gemäß SGBV ausreichend, </a:t>
            </a:r>
            <a:r>
              <a:rPr lang="de-DE" sz="1700" dirty="0"/>
              <a:t>zweckmäßig und wirtschaftlich sein und dürfen das Maß des Notwendigen </a:t>
            </a:r>
            <a:r>
              <a:rPr lang="de-DE" sz="1700" dirty="0">
                <a:solidFill>
                  <a:srgbClr val="1D2D4B"/>
                </a:solidFill>
              </a:rPr>
              <a:t>nicht übersteigen.</a:t>
            </a:r>
          </a:p>
          <a:p>
            <a:pPr marL="0" indent="0">
              <a:lnSpc>
                <a:spcPct val="120000"/>
              </a:lnSpc>
              <a:buNone/>
            </a:pPr>
            <a:r>
              <a:rPr lang="de-DE" sz="1700" b="1" u="sng" dirty="0">
                <a:solidFill>
                  <a:srgbClr val="1D2D4B"/>
                </a:solidFill>
              </a:rPr>
              <a:t>Die Finanzierung</a:t>
            </a:r>
          </a:p>
          <a:p>
            <a:pPr>
              <a:lnSpc>
                <a:spcPct val="120000"/>
              </a:lnSpc>
            </a:pPr>
            <a:r>
              <a:rPr lang="de-DE" sz="1700" dirty="0">
                <a:solidFill>
                  <a:srgbClr val="1D2D4B"/>
                </a:solidFill>
              </a:rPr>
              <a:t>Die gesetzliche Krankenversicherung finanziert sich nach dem Umlageverfahren</a:t>
            </a:r>
            <a:endParaRPr lang="de-DE" sz="1700" dirty="0"/>
          </a:p>
          <a:p>
            <a:pPr>
              <a:lnSpc>
                <a:spcPct val="120000"/>
              </a:lnSpc>
            </a:pPr>
            <a:r>
              <a:rPr lang="de-DE" sz="1700" dirty="0">
                <a:solidFill>
                  <a:srgbClr val="1D2D4B"/>
                </a:solidFill>
              </a:rPr>
              <a:t>Dabei werden die jährlichen Beitragseinnahmen der GKV für die Leistungsausgaben eines Kalenderjahres verwendet. Weil mit den Beitragseinnahmen die Leistungsausgaben nicht komplett finanziert werden, schießt der Bund jährlich mehrere Milliarden Euro aus Steuermitteln hinzu.</a:t>
            </a:r>
          </a:p>
          <a:p>
            <a:endParaRPr lang="de-DE" dirty="0"/>
          </a:p>
        </p:txBody>
      </p:sp>
      <p:sp>
        <p:nvSpPr>
          <p:cNvPr id="12" name="Rechteck 11"/>
          <p:cNvSpPr/>
          <p:nvPr/>
        </p:nvSpPr>
        <p:spPr>
          <a:xfrm>
            <a:off x="2616617" y="414512"/>
            <a:ext cx="4287391" cy="600164"/>
          </a:xfrm>
          <a:prstGeom prst="rect">
            <a:avLst/>
          </a:prstGeom>
        </p:spPr>
        <p:txBody>
          <a:bodyPr wrap="square">
            <a:spAutoFit/>
          </a:bodyPr>
          <a:lstStyle/>
          <a:p>
            <a:pPr algn="l"/>
            <a:endParaRPr lang="de-DE" sz="1100" dirty="0">
              <a:solidFill>
                <a:srgbClr val="1D2D4B"/>
              </a:solidFill>
            </a:endParaRPr>
          </a:p>
          <a:p>
            <a:pPr algn="l"/>
            <a:endParaRPr lang="de-DE" sz="1100" dirty="0"/>
          </a:p>
          <a:p>
            <a:pPr algn="l"/>
            <a:endParaRPr lang="de-DE" sz="1100" dirty="0"/>
          </a:p>
        </p:txBody>
      </p:sp>
      <p:sp>
        <p:nvSpPr>
          <p:cNvPr id="15" name="Textplatzhalter 6"/>
          <p:cNvSpPr>
            <a:spLocks noGrp="1"/>
          </p:cNvSpPr>
          <p:nvPr>
            <p:ph type="body" sz="half" idx="13"/>
          </p:nvPr>
        </p:nvSpPr>
        <p:spPr>
          <a:xfrm>
            <a:off x="6096001" y="2033195"/>
            <a:ext cx="5253317" cy="4260029"/>
          </a:xfrm>
        </p:spPr>
        <p:txBody>
          <a:bodyPr>
            <a:normAutofit fontScale="92500" lnSpcReduction="20000"/>
          </a:bodyPr>
          <a:lstStyle/>
          <a:p>
            <a:pPr marL="0" indent="0">
              <a:buNone/>
            </a:pPr>
            <a:r>
              <a:rPr lang="de-DE" sz="1400" b="1" u="sng" dirty="0"/>
              <a:t>Vertragsgarantien</a:t>
            </a:r>
          </a:p>
          <a:p>
            <a:pPr>
              <a:lnSpc>
                <a:spcPct val="120000"/>
              </a:lnSpc>
            </a:pPr>
            <a:r>
              <a:rPr lang="de-DE" sz="1400" dirty="0"/>
              <a:t>Als fester Bestandteil des Versicherungsvertrages sind die Leistungen dauerhaft garantiert und nicht einseitig zum Nachteil des Versicherten änderbar. </a:t>
            </a:r>
          </a:p>
          <a:p>
            <a:pPr>
              <a:lnSpc>
                <a:spcPct val="120000"/>
              </a:lnSpc>
            </a:pPr>
            <a:r>
              <a:rPr lang="de-DE" sz="1400" dirty="0"/>
              <a:t>Leistungen in der PKV orientieren sich bei medizinischer Notwendigkeit an der ärztlichen Kunst – ohne die aus der GKV bekannten Reglementierungen.</a:t>
            </a:r>
            <a:r>
              <a:rPr lang="de-DE" sz="1400" b="1" dirty="0"/>
              <a:t> </a:t>
            </a:r>
          </a:p>
          <a:p>
            <a:pPr marL="0" indent="0">
              <a:lnSpc>
                <a:spcPct val="120000"/>
              </a:lnSpc>
              <a:buNone/>
            </a:pPr>
            <a:r>
              <a:rPr lang="de-DE" sz="1400" b="1" u="sng" dirty="0"/>
              <a:t>Die Finanzierung</a:t>
            </a:r>
          </a:p>
          <a:p>
            <a:pPr>
              <a:lnSpc>
                <a:spcPct val="120000"/>
              </a:lnSpc>
            </a:pPr>
            <a:r>
              <a:rPr lang="de-DE" sz="1400" dirty="0"/>
              <a:t>Anders als die GKV setzt die private Krankenversicherung nicht auf die Umlagefinanzierung sondern auf ein kapitalgedecktes System. Die PKV finanziert sich nach dem so genannten „Anwartschaftsdeckungsverfahren“. </a:t>
            </a:r>
          </a:p>
          <a:p>
            <a:pPr>
              <a:lnSpc>
                <a:spcPct val="120000"/>
              </a:lnSpc>
            </a:pPr>
            <a:r>
              <a:rPr lang="de-DE" sz="1400" dirty="0"/>
              <a:t>In der PKV sorgt damit jeder für seine im Alter steigenden Gesundheitskosten selbst vor. So hatten die Privatversicherten Ende 2023 in der Kranken- und Pflegeversicherung 328 Milliarden Euro für das Alter zurückgestellt (= Alterungsrückstellungen).</a:t>
            </a:r>
          </a:p>
          <a:p>
            <a:endParaRPr lang="de-DE" sz="1400" dirty="0"/>
          </a:p>
          <a:p>
            <a:endParaRPr lang="de-DE" dirty="0"/>
          </a:p>
          <a:p>
            <a:pPr>
              <a:lnSpc>
                <a:spcPct val="120000"/>
              </a:lnSpc>
            </a:pPr>
            <a:endParaRPr lang="de-DE" dirty="0"/>
          </a:p>
        </p:txBody>
      </p:sp>
      <p:sp>
        <p:nvSpPr>
          <p:cNvPr id="7" name="Titel 1">
            <a:extLst>
              <a:ext uri="{FF2B5EF4-FFF2-40B4-BE49-F238E27FC236}">
                <a16:creationId xmlns:a16="http://schemas.microsoft.com/office/drawing/2014/main" id="{128401E7-27C5-4554-A179-5146FBC17B9D}"/>
              </a:ext>
            </a:extLst>
          </p:cNvPr>
          <p:cNvSpPr txBox="1">
            <a:spLocks/>
          </p:cNvSpPr>
          <p:nvPr/>
        </p:nvSpPr>
        <p:spPr>
          <a:xfrm>
            <a:off x="268898" y="486531"/>
            <a:ext cx="12034345" cy="1086001"/>
          </a:xfrm>
        </p:spPr>
        <p:txBody>
          <a:bodyPr>
            <a:noAutofit/>
          </a:bodyPr>
          <a:lst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a:lstStyle>
          <a:p>
            <a:r>
              <a:rPr lang="de-DE" sz="2800" dirty="0"/>
              <a:t>Die Systeme im Vergleich</a:t>
            </a:r>
          </a:p>
        </p:txBody>
      </p:sp>
      <p:sp>
        <p:nvSpPr>
          <p:cNvPr id="2" name="Rechteck 1">
            <a:extLst>
              <a:ext uri="{FF2B5EF4-FFF2-40B4-BE49-F238E27FC236}">
                <a16:creationId xmlns:a16="http://schemas.microsoft.com/office/drawing/2014/main" id="{06A9569F-DE01-4B44-876C-E6A6FA8B4B24}"/>
              </a:ext>
            </a:extLst>
          </p:cNvPr>
          <p:cNvSpPr/>
          <p:nvPr/>
        </p:nvSpPr>
        <p:spPr>
          <a:xfrm>
            <a:off x="268897" y="1572532"/>
            <a:ext cx="1291994" cy="3308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rPr>
              <a:t>GKV</a:t>
            </a:r>
          </a:p>
        </p:txBody>
      </p:sp>
      <p:sp>
        <p:nvSpPr>
          <p:cNvPr id="3" name="Rechteck 2">
            <a:extLst>
              <a:ext uri="{FF2B5EF4-FFF2-40B4-BE49-F238E27FC236}">
                <a16:creationId xmlns:a16="http://schemas.microsoft.com/office/drawing/2014/main" id="{C5E1FD2E-4EDB-4318-9250-E5FEC5AC1685}"/>
              </a:ext>
            </a:extLst>
          </p:cNvPr>
          <p:cNvSpPr/>
          <p:nvPr/>
        </p:nvSpPr>
        <p:spPr>
          <a:xfrm>
            <a:off x="6096001" y="1644551"/>
            <a:ext cx="1291994" cy="3886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rPr>
              <a:t>PKV</a:t>
            </a:r>
          </a:p>
        </p:txBody>
      </p:sp>
    </p:spTree>
    <p:extLst>
      <p:ext uri="{BB962C8B-B14F-4D97-AF65-F5344CB8AC3E}">
        <p14:creationId xmlns:p14="http://schemas.microsoft.com/office/powerpoint/2010/main" val="2013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hteck 44">
            <a:extLst>
              <a:ext uri="{FF2B5EF4-FFF2-40B4-BE49-F238E27FC236}">
                <a16:creationId xmlns:a16="http://schemas.microsoft.com/office/drawing/2014/main" id="{A0FD04AD-6540-E333-50C3-1E503A17900A}"/>
              </a:ext>
            </a:extLst>
          </p:cNvPr>
          <p:cNvSpPr/>
          <p:nvPr/>
        </p:nvSpPr>
        <p:spPr>
          <a:xfrm>
            <a:off x="5996745" y="467889"/>
            <a:ext cx="6177255" cy="5964682"/>
          </a:xfrm>
          <a:prstGeom prst="rect">
            <a:avLst/>
          </a:prstGeom>
          <a:solidFill>
            <a:srgbClr val="0245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C93CF2AD-F1D7-A082-3075-68F90CA9FF22}"/>
              </a:ext>
            </a:extLst>
          </p:cNvPr>
          <p:cNvSpPr>
            <a:spLocks noGrp="1"/>
          </p:cNvSpPr>
          <p:nvPr>
            <p:ph type="title"/>
          </p:nvPr>
        </p:nvSpPr>
        <p:spPr/>
        <p:txBody>
          <a:bodyPr/>
          <a:lstStyle/>
          <a:p>
            <a:r>
              <a:rPr lang="de-DE" sz="2000" dirty="0">
                <a:solidFill>
                  <a:schemeClr val="accent3"/>
                </a:solidFill>
              </a:rPr>
              <a:t> </a:t>
            </a:r>
            <a:br>
              <a:rPr lang="de-DE" dirty="0">
                <a:solidFill>
                  <a:schemeClr val="accent3"/>
                </a:solidFill>
              </a:rPr>
            </a:br>
            <a:r>
              <a:rPr lang="de-DE" dirty="0">
                <a:solidFill>
                  <a:schemeClr val="accent3"/>
                </a:solidFill>
              </a:rPr>
              <a:t>    </a:t>
            </a:r>
            <a:br>
              <a:rPr lang="de-DE" dirty="0">
                <a:solidFill>
                  <a:schemeClr val="accent3"/>
                </a:solidFill>
              </a:rPr>
            </a:br>
            <a:r>
              <a:rPr lang="de-DE" dirty="0">
                <a:solidFill>
                  <a:schemeClr val="accent3"/>
                </a:solidFill>
              </a:rPr>
              <a:t>      </a:t>
            </a:r>
            <a:r>
              <a:rPr lang="de-DE" sz="2800" b="0" dirty="0"/>
              <a:t> </a:t>
            </a:r>
          </a:p>
        </p:txBody>
      </p:sp>
      <p:grpSp>
        <p:nvGrpSpPr>
          <p:cNvPr id="26" name="Gruppieren 25">
            <a:extLst>
              <a:ext uri="{FF2B5EF4-FFF2-40B4-BE49-F238E27FC236}">
                <a16:creationId xmlns:a16="http://schemas.microsoft.com/office/drawing/2014/main" id="{E1891204-1588-4D7B-59B2-FB6DE35BE0C8}"/>
              </a:ext>
            </a:extLst>
          </p:cNvPr>
          <p:cNvGrpSpPr/>
          <p:nvPr/>
        </p:nvGrpSpPr>
        <p:grpSpPr>
          <a:xfrm>
            <a:off x="6727951" y="2264255"/>
            <a:ext cx="2287292" cy="1918429"/>
            <a:chOff x="6727951" y="2264255"/>
            <a:chExt cx="2287292" cy="1918429"/>
          </a:xfrm>
        </p:grpSpPr>
        <p:grpSp>
          <p:nvGrpSpPr>
            <p:cNvPr id="22" name="Gruppieren 21">
              <a:extLst>
                <a:ext uri="{FF2B5EF4-FFF2-40B4-BE49-F238E27FC236}">
                  <a16:creationId xmlns:a16="http://schemas.microsoft.com/office/drawing/2014/main" id="{7CD40232-A129-62E7-151A-FBE8AE5B1ACF}"/>
                </a:ext>
              </a:extLst>
            </p:cNvPr>
            <p:cNvGrpSpPr/>
            <p:nvPr/>
          </p:nvGrpSpPr>
          <p:grpSpPr>
            <a:xfrm>
              <a:off x="7105485" y="2264255"/>
              <a:ext cx="1686844" cy="1918429"/>
              <a:chOff x="7105485" y="2264255"/>
              <a:chExt cx="1686844" cy="1918429"/>
            </a:xfrm>
          </p:grpSpPr>
          <p:sp>
            <p:nvSpPr>
              <p:cNvPr id="56" name="Gleichschenkliges Dreieck 170">
                <a:extLst>
                  <a:ext uri="{FF2B5EF4-FFF2-40B4-BE49-F238E27FC236}">
                    <a16:creationId xmlns:a16="http://schemas.microsoft.com/office/drawing/2014/main" id="{4F92DD8F-EA52-1BE9-D3C5-F02419C9CE31}"/>
                  </a:ext>
                </a:extLst>
              </p:cNvPr>
              <p:cNvSpPr/>
              <p:nvPr/>
            </p:nvSpPr>
            <p:spPr>
              <a:xfrm>
                <a:off x="7105485" y="2264255"/>
                <a:ext cx="1686844" cy="1575091"/>
              </a:xfrm>
              <a:prstGeom prst="triangle">
                <a:avLst/>
              </a:prstGeom>
              <a:solidFill>
                <a:srgbClr val="0F8DBB"/>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ontserrat" pitchFamily="2" charset="77"/>
                </a:endParaRPr>
              </a:p>
            </p:txBody>
          </p:sp>
          <p:sp>
            <p:nvSpPr>
              <p:cNvPr id="55" name="Textfeld 194">
                <a:extLst>
                  <a:ext uri="{FF2B5EF4-FFF2-40B4-BE49-F238E27FC236}">
                    <a16:creationId xmlns:a16="http://schemas.microsoft.com/office/drawing/2014/main" id="{4A1AB195-4968-ED0A-6D7D-377E2F227551}"/>
                  </a:ext>
                </a:extLst>
              </p:cNvPr>
              <p:cNvSpPr txBox="1"/>
              <p:nvPr/>
            </p:nvSpPr>
            <p:spPr>
              <a:xfrm>
                <a:off x="7325592" y="4010264"/>
                <a:ext cx="1246630" cy="172420"/>
              </a:xfrm>
              <a:prstGeom prst="rect">
                <a:avLst/>
              </a:prstGeom>
              <a:noFill/>
            </p:spPr>
            <p:txBody>
              <a:bodyPr wrap="square" lIns="0" tIns="0" rIns="0" bIns="0" rtlCol="0">
                <a:spAutoFit/>
              </a:bodyPr>
              <a:lstStyle/>
              <a:p>
                <a:pPr marL="0" indent="0" algn="ctr">
                  <a:buNone/>
                </a:pPr>
                <a:r>
                  <a:rPr lang="de-DE" sz="1200" dirty="0">
                    <a:solidFill>
                      <a:schemeClr val="bg1"/>
                    </a:solidFill>
                    <a:latin typeface="Ubuntu Light" panose="020B0504030602030204" pitchFamily="34" charset="0"/>
                  </a:rPr>
                  <a:t>Soll-Zustand</a:t>
                </a:r>
              </a:p>
            </p:txBody>
          </p:sp>
        </p:grpSp>
        <p:cxnSp>
          <p:nvCxnSpPr>
            <p:cNvPr id="57" name="Gerader Verbinder 184">
              <a:extLst>
                <a:ext uri="{FF2B5EF4-FFF2-40B4-BE49-F238E27FC236}">
                  <a16:creationId xmlns:a16="http://schemas.microsoft.com/office/drawing/2014/main" id="{A48751A1-D9AF-86CE-43B8-69822E4C89F1}"/>
                </a:ext>
              </a:extLst>
            </p:cNvPr>
            <p:cNvCxnSpPr>
              <a:cxnSpLocks/>
            </p:cNvCxnSpPr>
            <p:nvPr/>
          </p:nvCxnSpPr>
          <p:spPr>
            <a:xfrm>
              <a:off x="6727951" y="2767725"/>
              <a:ext cx="2287292" cy="0"/>
            </a:xfrm>
            <a:prstGeom prst="line">
              <a:avLst/>
            </a:prstGeom>
            <a:ln w="31750">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58" name="Gerader Verbinder 185">
              <a:extLst>
                <a:ext uri="{FF2B5EF4-FFF2-40B4-BE49-F238E27FC236}">
                  <a16:creationId xmlns:a16="http://schemas.microsoft.com/office/drawing/2014/main" id="{4FD8F77F-59F8-8F12-7C18-E5BC5FCCB8AF}"/>
                </a:ext>
              </a:extLst>
            </p:cNvPr>
            <p:cNvCxnSpPr>
              <a:cxnSpLocks/>
            </p:cNvCxnSpPr>
            <p:nvPr/>
          </p:nvCxnSpPr>
          <p:spPr>
            <a:xfrm>
              <a:off x="6727958" y="3450230"/>
              <a:ext cx="2287285" cy="0"/>
            </a:xfrm>
            <a:prstGeom prst="line">
              <a:avLst/>
            </a:prstGeom>
            <a:ln w="31750">
              <a:solidFill>
                <a:schemeClr val="bg1"/>
              </a:solidFill>
              <a:prstDash val="lgDash"/>
            </a:ln>
          </p:spPr>
          <p:style>
            <a:lnRef idx="1">
              <a:schemeClr val="accent1"/>
            </a:lnRef>
            <a:fillRef idx="0">
              <a:schemeClr val="accent1"/>
            </a:fillRef>
            <a:effectRef idx="0">
              <a:schemeClr val="accent1"/>
            </a:effectRef>
            <a:fontRef idx="minor">
              <a:schemeClr val="tx1"/>
            </a:fontRef>
          </p:style>
        </p:cxnSp>
      </p:grpSp>
      <p:sp>
        <p:nvSpPr>
          <p:cNvPr id="61" name="Textfeld 60">
            <a:extLst>
              <a:ext uri="{FF2B5EF4-FFF2-40B4-BE49-F238E27FC236}">
                <a16:creationId xmlns:a16="http://schemas.microsoft.com/office/drawing/2014/main" id="{3204B3F7-0C8B-F231-3AA1-F0198F1247B6}"/>
              </a:ext>
            </a:extLst>
          </p:cNvPr>
          <p:cNvSpPr txBox="1"/>
          <p:nvPr/>
        </p:nvSpPr>
        <p:spPr>
          <a:xfrm>
            <a:off x="6013931" y="4738963"/>
            <a:ext cx="6178069" cy="322204"/>
          </a:xfrm>
          <a:prstGeom prst="rect">
            <a:avLst/>
          </a:prstGeom>
          <a:noFill/>
        </p:spPr>
        <p:txBody>
          <a:bodyPr wrap="square" lIns="0">
            <a:spAutoFit/>
          </a:bodyPr>
          <a:lstStyle/>
          <a:p>
            <a:pPr marL="0" indent="0" algn="ctr">
              <a:buNone/>
            </a:pPr>
            <a:r>
              <a:rPr lang="de-DE" b="1" dirty="0">
                <a:solidFill>
                  <a:schemeClr val="bg1"/>
                </a:solidFill>
                <a:latin typeface="Ubuntu" panose="020B0504030602030204" pitchFamily="34" charset="0"/>
              </a:rPr>
              <a:t>Geburtenstarke Jahrgänge 1955 bis 1975</a:t>
            </a:r>
          </a:p>
        </p:txBody>
      </p:sp>
      <p:sp>
        <p:nvSpPr>
          <p:cNvPr id="64" name="Textfeld 63">
            <a:extLst>
              <a:ext uri="{FF2B5EF4-FFF2-40B4-BE49-F238E27FC236}">
                <a16:creationId xmlns:a16="http://schemas.microsoft.com/office/drawing/2014/main" id="{1D196ED3-07AA-4205-64B0-2F4DC6CB13EE}"/>
              </a:ext>
            </a:extLst>
          </p:cNvPr>
          <p:cNvSpPr txBox="1"/>
          <p:nvPr/>
        </p:nvSpPr>
        <p:spPr>
          <a:xfrm>
            <a:off x="6727951" y="1382065"/>
            <a:ext cx="4383954" cy="1002412"/>
          </a:xfrm>
          <a:prstGeom prst="rect">
            <a:avLst/>
          </a:prstGeom>
          <a:noFill/>
        </p:spPr>
        <p:txBody>
          <a:bodyPr wrap="square" lIns="0" tIns="0" rIns="0" bIns="0" rtlCol="0">
            <a:noAutofit/>
          </a:bodyPr>
          <a:lstStyle/>
          <a:p>
            <a:pPr marL="0" indent="0">
              <a:lnSpc>
                <a:spcPct val="100000"/>
              </a:lnSpc>
              <a:buNone/>
            </a:pPr>
            <a:r>
              <a:rPr lang="de-DE" sz="1400" dirty="0">
                <a:solidFill>
                  <a:schemeClr val="bg1"/>
                </a:solidFill>
              </a:rPr>
              <a:t>Der Demografische Wandel wird zum </a:t>
            </a:r>
            <a:r>
              <a:rPr lang="de-DE" sz="1400" b="1" dirty="0">
                <a:solidFill>
                  <a:schemeClr val="bg1"/>
                </a:solidFill>
              </a:rPr>
              <a:t>Problem</a:t>
            </a:r>
            <a:r>
              <a:rPr lang="de-DE" sz="1400" dirty="0">
                <a:solidFill>
                  <a:schemeClr val="bg1"/>
                </a:solidFill>
              </a:rPr>
              <a:t> </a:t>
            </a:r>
            <a:br>
              <a:rPr lang="de-DE" sz="1400" dirty="0">
                <a:solidFill>
                  <a:schemeClr val="bg1"/>
                </a:solidFill>
              </a:rPr>
            </a:br>
            <a:r>
              <a:rPr lang="de-DE" sz="1400" dirty="0">
                <a:solidFill>
                  <a:schemeClr val="bg1"/>
                </a:solidFill>
              </a:rPr>
              <a:t>im Umlageverfahren der Gesetzlichen Krankenversicherung.</a:t>
            </a:r>
          </a:p>
        </p:txBody>
      </p:sp>
      <p:grpSp>
        <p:nvGrpSpPr>
          <p:cNvPr id="6" name="Gruppieren 5">
            <a:extLst>
              <a:ext uri="{FF2B5EF4-FFF2-40B4-BE49-F238E27FC236}">
                <a16:creationId xmlns:a16="http://schemas.microsoft.com/office/drawing/2014/main" id="{D447F447-F978-1836-D59D-7E653E871A9B}"/>
              </a:ext>
            </a:extLst>
          </p:cNvPr>
          <p:cNvGrpSpPr>
            <a:grpSpLocks noChangeAspect="1"/>
          </p:cNvGrpSpPr>
          <p:nvPr/>
        </p:nvGrpSpPr>
        <p:grpSpPr>
          <a:xfrm rot="540000">
            <a:off x="10891645" y="85746"/>
            <a:ext cx="1196310" cy="1271129"/>
            <a:chOff x="3200438" y="3188611"/>
            <a:chExt cx="2581200" cy="2357751"/>
          </a:xfrm>
          <a:effectLst>
            <a:outerShdw blurRad="266700" dist="38100" dir="2700000" algn="tl" rotWithShape="0">
              <a:prstClr val="black">
                <a:alpha val="30000"/>
              </a:prstClr>
            </a:outerShdw>
          </a:effectLst>
        </p:grpSpPr>
        <p:sp>
          <p:nvSpPr>
            <p:cNvPr id="7" name="Freihandform 6">
              <a:extLst>
                <a:ext uri="{FF2B5EF4-FFF2-40B4-BE49-F238E27FC236}">
                  <a16:creationId xmlns:a16="http://schemas.microsoft.com/office/drawing/2014/main" id="{57F713B1-A7B7-C69D-FED4-342480525FDD}"/>
                </a:ext>
              </a:extLst>
            </p:cNvPr>
            <p:cNvSpPr/>
            <p:nvPr/>
          </p:nvSpPr>
          <p:spPr bwMode="gray">
            <a:xfrm>
              <a:off x="3200438" y="3188611"/>
              <a:ext cx="2581200" cy="2357750"/>
            </a:xfrm>
            <a:custGeom>
              <a:avLst/>
              <a:gdLst>
                <a:gd name="connsiteX0" fmla="*/ 1290600 w 2581200"/>
                <a:gd name="connsiteY0" fmla="*/ 0 h 2357750"/>
                <a:gd name="connsiteX1" fmla="*/ 2581200 w 2581200"/>
                <a:gd name="connsiteY1" fmla="*/ 1290600 h 2357750"/>
                <a:gd name="connsiteX2" fmla="*/ 2111542 w 2581200"/>
                <a:gd name="connsiteY2" fmla="*/ 2286490 h 2357750"/>
                <a:gd name="connsiteX3" fmla="*/ 2016247 w 2581200"/>
                <a:gd name="connsiteY3" fmla="*/ 2357750 h 2357750"/>
                <a:gd name="connsiteX4" fmla="*/ 564954 w 2581200"/>
                <a:gd name="connsiteY4" fmla="*/ 2357750 h 2357750"/>
                <a:gd name="connsiteX5" fmla="*/ 469659 w 2581200"/>
                <a:gd name="connsiteY5" fmla="*/ 2286490 h 2357750"/>
                <a:gd name="connsiteX6" fmla="*/ 0 w 2581200"/>
                <a:gd name="connsiteY6" fmla="*/ 1290600 h 2357750"/>
                <a:gd name="connsiteX7" fmla="*/ 1290600 w 2581200"/>
                <a:gd name="connsiteY7" fmla="*/ 0 h 2357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81200" h="2357750">
                  <a:moveTo>
                    <a:pt x="1290600" y="0"/>
                  </a:moveTo>
                  <a:cubicBezTo>
                    <a:pt x="2003379" y="0"/>
                    <a:pt x="2581200" y="577821"/>
                    <a:pt x="2581200" y="1290600"/>
                  </a:cubicBezTo>
                  <a:cubicBezTo>
                    <a:pt x="2581200" y="1691538"/>
                    <a:pt x="2398374" y="2049775"/>
                    <a:pt x="2111542" y="2286490"/>
                  </a:cubicBezTo>
                  <a:lnTo>
                    <a:pt x="2016247" y="2357750"/>
                  </a:lnTo>
                  <a:lnTo>
                    <a:pt x="564954" y="2357750"/>
                  </a:lnTo>
                  <a:lnTo>
                    <a:pt x="469659" y="2286490"/>
                  </a:lnTo>
                  <a:cubicBezTo>
                    <a:pt x="182826" y="2049775"/>
                    <a:pt x="0" y="1691538"/>
                    <a:pt x="0" y="1290600"/>
                  </a:cubicBezTo>
                  <a:cubicBezTo>
                    <a:pt x="0" y="577821"/>
                    <a:pt x="577821" y="0"/>
                    <a:pt x="1290600" y="0"/>
                  </a:cubicBezTo>
                  <a:close/>
                </a:path>
              </a:pathLst>
            </a:custGeom>
            <a:solidFill>
              <a:srgbClr val="92D050"/>
            </a:solidFill>
            <a:ln w="9525">
              <a:noFill/>
            </a:ln>
            <a:effectLst/>
          </p:spPr>
          <p:txBody>
            <a:bodyPr vert="horz" wrap="square" lIns="72000" tIns="72000" rIns="72000" bIns="72000" numCol="1" rtlCol="0" anchor="ctr" anchorCtr="0" compatLnSpc="1">
              <a:prstTxWarp prst="textNoShape">
                <a:avLst/>
              </a:prstTxWarp>
              <a:noAutofit/>
            </a:bodyPr>
            <a:lstStyle/>
            <a:p>
              <a:pPr marL="0" marR="0" indent="0" algn="ctr" defTabSz="762000" eaLnBrk="1" latinLnBrk="0" hangingPunct="1">
                <a:lnSpc>
                  <a:spcPct val="100000"/>
                </a:lnSpc>
                <a:spcBef>
                  <a:spcPts val="0"/>
                </a:spcBef>
                <a:buClr>
                  <a:schemeClr val="tx2"/>
                </a:buClr>
                <a:buSzPts val="1600"/>
                <a:buNone/>
                <a:tabLst/>
              </a:pPr>
              <a:r>
                <a:rPr lang="de-DE" sz="2400" b="1" dirty="0">
                  <a:solidFill>
                    <a:schemeClr val="bg1"/>
                  </a:solidFill>
                  <a:latin typeface="+mn-lt"/>
                </a:rPr>
                <a:t>SGB</a:t>
              </a:r>
            </a:p>
          </p:txBody>
        </p:sp>
        <p:sp>
          <p:nvSpPr>
            <p:cNvPr id="8" name="Freihandform 7">
              <a:extLst>
                <a:ext uri="{FF2B5EF4-FFF2-40B4-BE49-F238E27FC236}">
                  <a16:creationId xmlns:a16="http://schemas.microsoft.com/office/drawing/2014/main" id="{795A50B6-B617-96D7-18D4-972073117D05}"/>
                </a:ext>
              </a:extLst>
            </p:cNvPr>
            <p:cNvSpPr/>
            <p:nvPr/>
          </p:nvSpPr>
          <p:spPr bwMode="gray">
            <a:xfrm>
              <a:off x="3763127" y="5322903"/>
              <a:ext cx="1455823" cy="223459"/>
            </a:xfrm>
            <a:custGeom>
              <a:avLst/>
              <a:gdLst>
                <a:gd name="connsiteX0" fmla="*/ 727911 w 1455823"/>
                <a:gd name="connsiteY0" fmla="*/ 0 h 223459"/>
                <a:gd name="connsiteX1" fmla="*/ 1236379 w 1455823"/>
                <a:gd name="connsiteY1" fmla="*/ 102655 h 223459"/>
                <a:gd name="connsiteX2" fmla="*/ 1455823 w 1455823"/>
                <a:gd name="connsiteY2" fmla="*/ 221766 h 223459"/>
                <a:gd name="connsiteX3" fmla="*/ 1453558 w 1455823"/>
                <a:gd name="connsiteY3" fmla="*/ 223459 h 223459"/>
                <a:gd name="connsiteX4" fmla="*/ 2265 w 1455823"/>
                <a:gd name="connsiteY4" fmla="*/ 223459 h 223459"/>
                <a:gd name="connsiteX5" fmla="*/ 0 w 1455823"/>
                <a:gd name="connsiteY5" fmla="*/ 221765 h 223459"/>
                <a:gd name="connsiteX6" fmla="*/ 219444 w 1455823"/>
                <a:gd name="connsiteY6" fmla="*/ 102655 h 223459"/>
                <a:gd name="connsiteX7" fmla="*/ 727911 w 1455823"/>
                <a:gd name="connsiteY7" fmla="*/ 0 h 223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55823" h="223459">
                  <a:moveTo>
                    <a:pt x="727911" y="0"/>
                  </a:moveTo>
                  <a:cubicBezTo>
                    <a:pt x="908272" y="0"/>
                    <a:pt x="1080096" y="36553"/>
                    <a:pt x="1236379" y="102655"/>
                  </a:cubicBezTo>
                  <a:lnTo>
                    <a:pt x="1455823" y="221766"/>
                  </a:lnTo>
                  <a:lnTo>
                    <a:pt x="1453558" y="223459"/>
                  </a:lnTo>
                  <a:lnTo>
                    <a:pt x="2265" y="223459"/>
                  </a:lnTo>
                  <a:lnTo>
                    <a:pt x="0" y="221765"/>
                  </a:lnTo>
                  <a:lnTo>
                    <a:pt x="219444" y="102655"/>
                  </a:lnTo>
                  <a:cubicBezTo>
                    <a:pt x="375726" y="36553"/>
                    <a:pt x="547550" y="0"/>
                    <a:pt x="727911" y="0"/>
                  </a:cubicBezTo>
                  <a:close/>
                </a:path>
              </a:pathLst>
            </a:custGeom>
            <a:solidFill>
              <a:srgbClr val="FFC000"/>
            </a:solidFill>
            <a:ln w="9525">
              <a:noFill/>
            </a:ln>
            <a:effectLst/>
          </p:spPr>
          <p:txBody>
            <a:bodyPr vert="horz" wrap="square" lIns="72000" tIns="0" rIns="72000" bIns="0" numCol="1" rtlCol="0" anchor="ctr" anchorCtr="0" compatLnSpc="1">
              <a:prstTxWarp prst="textNoShape">
                <a:avLst/>
              </a:prstTxWarp>
              <a:noAutofit/>
            </a:bodyPr>
            <a:lstStyle/>
            <a:p>
              <a:pPr marL="180000" marR="0" indent="-180000" algn="ctr" defTabSz="762000" eaLnBrk="1" latinLnBrk="0" hangingPunct="1">
                <a:lnSpc>
                  <a:spcPct val="100000"/>
                </a:lnSpc>
                <a:spcBef>
                  <a:spcPts val="1200"/>
                </a:spcBef>
                <a:buClr>
                  <a:schemeClr val="tx2"/>
                </a:buClr>
                <a:buSzPts val="1600"/>
                <a:buFont typeface="Wingdings" pitchFamily="2" charset="2"/>
                <a:buChar char="§"/>
                <a:tabLst/>
              </a:pPr>
              <a:endParaRPr lang="de-DE" dirty="0" err="1">
                <a:solidFill>
                  <a:schemeClr val="tx1"/>
                </a:solidFill>
                <a:latin typeface="+mn-lt"/>
              </a:endParaRPr>
            </a:p>
          </p:txBody>
        </p:sp>
      </p:grpSp>
      <p:grpSp>
        <p:nvGrpSpPr>
          <p:cNvPr id="28" name="Gruppieren 27">
            <a:extLst>
              <a:ext uri="{FF2B5EF4-FFF2-40B4-BE49-F238E27FC236}">
                <a16:creationId xmlns:a16="http://schemas.microsoft.com/office/drawing/2014/main" id="{4A39B178-1813-90E5-3F45-97714C5CE177}"/>
              </a:ext>
            </a:extLst>
          </p:cNvPr>
          <p:cNvGrpSpPr/>
          <p:nvPr/>
        </p:nvGrpSpPr>
        <p:grpSpPr>
          <a:xfrm>
            <a:off x="8837312" y="2635070"/>
            <a:ext cx="2287292" cy="1543441"/>
            <a:chOff x="8837312" y="2635070"/>
            <a:chExt cx="2287292" cy="1543441"/>
          </a:xfrm>
        </p:grpSpPr>
        <p:grpSp>
          <p:nvGrpSpPr>
            <p:cNvPr id="23" name="Gruppieren 22">
              <a:extLst>
                <a:ext uri="{FF2B5EF4-FFF2-40B4-BE49-F238E27FC236}">
                  <a16:creationId xmlns:a16="http://schemas.microsoft.com/office/drawing/2014/main" id="{2007B2DB-AB47-34F9-ABF6-00BBDEECC384}"/>
                </a:ext>
              </a:extLst>
            </p:cNvPr>
            <p:cNvGrpSpPr/>
            <p:nvPr/>
          </p:nvGrpSpPr>
          <p:grpSpPr>
            <a:xfrm>
              <a:off x="9589133" y="2635070"/>
              <a:ext cx="1091441" cy="1543441"/>
              <a:chOff x="9589133" y="2635070"/>
              <a:chExt cx="1091441" cy="1543441"/>
            </a:xfrm>
          </p:grpSpPr>
          <p:sp>
            <p:nvSpPr>
              <p:cNvPr id="48" name="Textfeld 47">
                <a:extLst>
                  <a:ext uri="{FF2B5EF4-FFF2-40B4-BE49-F238E27FC236}">
                    <a16:creationId xmlns:a16="http://schemas.microsoft.com/office/drawing/2014/main" id="{FB5C37D5-7BFE-9ED6-48A8-4853E0A788A7}"/>
                  </a:ext>
                </a:extLst>
              </p:cNvPr>
              <p:cNvSpPr txBox="1"/>
              <p:nvPr/>
            </p:nvSpPr>
            <p:spPr>
              <a:xfrm>
                <a:off x="9739139" y="4006091"/>
                <a:ext cx="841880" cy="172420"/>
              </a:xfrm>
              <a:prstGeom prst="rect">
                <a:avLst/>
              </a:prstGeom>
              <a:noFill/>
            </p:spPr>
            <p:txBody>
              <a:bodyPr wrap="square" lIns="0" tIns="0" rIns="0" bIns="0" rtlCol="0">
                <a:spAutoFit/>
              </a:bodyPr>
              <a:lstStyle/>
              <a:p>
                <a:pPr marL="0" indent="0" algn="ctr">
                  <a:buNone/>
                </a:pPr>
                <a:r>
                  <a:rPr lang="de-DE" sz="1200" dirty="0">
                    <a:solidFill>
                      <a:schemeClr val="bg1"/>
                    </a:solidFill>
                    <a:latin typeface="Ubuntu Light" panose="020B0504030602030204" pitchFamily="34" charset="0"/>
                  </a:rPr>
                  <a:t>Ist-Zustand</a:t>
                </a:r>
              </a:p>
            </p:txBody>
          </p:sp>
          <p:sp>
            <p:nvSpPr>
              <p:cNvPr id="50" name="Freeform 124">
                <a:extLst>
                  <a:ext uri="{FF2B5EF4-FFF2-40B4-BE49-F238E27FC236}">
                    <a16:creationId xmlns:a16="http://schemas.microsoft.com/office/drawing/2014/main" id="{17309C1C-546C-287C-33CB-BFBC784C25E4}"/>
                  </a:ext>
                </a:extLst>
              </p:cNvPr>
              <p:cNvSpPr/>
              <p:nvPr/>
            </p:nvSpPr>
            <p:spPr>
              <a:xfrm rot="2783909" flipH="1">
                <a:off x="9567023" y="2657180"/>
                <a:ext cx="1135661" cy="1091441"/>
              </a:xfrm>
              <a:custGeom>
                <a:avLst/>
                <a:gdLst>
                  <a:gd name="connsiteX0" fmla="*/ 799282 w 799282"/>
                  <a:gd name="connsiteY0" fmla="*/ 5528 h 768160"/>
                  <a:gd name="connsiteX1" fmla="*/ 793719 w 799282"/>
                  <a:gd name="connsiteY1" fmla="*/ 5555 h 768160"/>
                  <a:gd name="connsiteX2" fmla="*/ 794018 w 799282"/>
                  <a:gd name="connsiteY2" fmla="*/ 0 h 768160"/>
                  <a:gd name="connsiteX3" fmla="*/ 447628 w 799282"/>
                  <a:gd name="connsiteY3" fmla="*/ 19720 h 768160"/>
                  <a:gd name="connsiteX4" fmla="*/ 127064 w 799282"/>
                  <a:gd name="connsiteY4" fmla="*/ 288374 h 768160"/>
                  <a:gd name="connsiteX5" fmla="*/ 122059 w 799282"/>
                  <a:gd name="connsiteY5" fmla="*/ 339423 h 768160"/>
                  <a:gd name="connsiteX6" fmla="*/ 100124 w 799282"/>
                  <a:gd name="connsiteY6" fmla="*/ 488985 h 768160"/>
                  <a:gd name="connsiteX7" fmla="*/ 70489 w 799282"/>
                  <a:gd name="connsiteY7" fmla="*/ 556668 h 768160"/>
                  <a:gd name="connsiteX8" fmla="*/ 0 w 799282"/>
                  <a:gd name="connsiteY8" fmla="*/ 623797 h 768160"/>
                  <a:gd name="connsiteX9" fmla="*/ 71474 w 799282"/>
                  <a:gd name="connsiteY9" fmla="*/ 693377 h 768160"/>
                  <a:gd name="connsiteX10" fmla="*/ 137483 w 799282"/>
                  <a:gd name="connsiteY10" fmla="*/ 768160 h 768160"/>
                  <a:gd name="connsiteX11" fmla="*/ 207971 w 799282"/>
                  <a:gd name="connsiteY11" fmla="*/ 701031 h 768160"/>
                  <a:gd name="connsiteX12" fmla="*/ 277020 w 799282"/>
                  <a:gd name="connsiteY12" fmla="*/ 674734 h 768160"/>
                  <a:gd name="connsiteX13" fmla="*/ 427474 w 799282"/>
                  <a:gd name="connsiteY13" fmla="*/ 660123 h 768160"/>
                  <a:gd name="connsiteX14" fmla="*/ 478706 w 799282"/>
                  <a:gd name="connsiteY14" fmla="*/ 657615 h 768160"/>
                  <a:gd name="connsiteX15" fmla="*/ 762683 w 799282"/>
                  <a:gd name="connsiteY15" fmla="*/ 350543 h 768160"/>
                  <a:gd name="connsiteX16" fmla="*/ 799282 w 799282"/>
                  <a:gd name="connsiteY16" fmla="*/ 5528 h 768160"/>
                  <a:gd name="connsiteX0" fmla="*/ 799282 w 799282"/>
                  <a:gd name="connsiteY0" fmla="*/ 5528 h 768160"/>
                  <a:gd name="connsiteX1" fmla="*/ 793719 w 799282"/>
                  <a:gd name="connsiteY1" fmla="*/ 5555 h 768160"/>
                  <a:gd name="connsiteX2" fmla="*/ 794018 w 799282"/>
                  <a:gd name="connsiteY2" fmla="*/ 0 h 768160"/>
                  <a:gd name="connsiteX3" fmla="*/ 447628 w 799282"/>
                  <a:gd name="connsiteY3" fmla="*/ 19720 h 768160"/>
                  <a:gd name="connsiteX4" fmla="*/ 127064 w 799282"/>
                  <a:gd name="connsiteY4" fmla="*/ 288374 h 768160"/>
                  <a:gd name="connsiteX5" fmla="*/ 122059 w 799282"/>
                  <a:gd name="connsiteY5" fmla="*/ 339423 h 768160"/>
                  <a:gd name="connsiteX6" fmla="*/ 100124 w 799282"/>
                  <a:gd name="connsiteY6" fmla="*/ 488985 h 768160"/>
                  <a:gd name="connsiteX7" fmla="*/ 70489 w 799282"/>
                  <a:gd name="connsiteY7" fmla="*/ 556668 h 768160"/>
                  <a:gd name="connsiteX8" fmla="*/ 0 w 799282"/>
                  <a:gd name="connsiteY8" fmla="*/ 623797 h 768160"/>
                  <a:gd name="connsiteX9" fmla="*/ 137483 w 799282"/>
                  <a:gd name="connsiteY9" fmla="*/ 768160 h 768160"/>
                  <a:gd name="connsiteX10" fmla="*/ 207971 w 799282"/>
                  <a:gd name="connsiteY10" fmla="*/ 701031 h 768160"/>
                  <a:gd name="connsiteX11" fmla="*/ 277020 w 799282"/>
                  <a:gd name="connsiteY11" fmla="*/ 674734 h 768160"/>
                  <a:gd name="connsiteX12" fmla="*/ 427474 w 799282"/>
                  <a:gd name="connsiteY12" fmla="*/ 660123 h 768160"/>
                  <a:gd name="connsiteX13" fmla="*/ 478706 w 799282"/>
                  <a:gd name="connsiteY13" fmla="*/ 657615 h 768160"/>
                  <a:gd name="connsiteX14" fmla="*/ 762683 w 799282"/>
                  <a:gd name="connsiteY14" fmla="*/ 350543 h 768160"/>
                  <a:gd name="connsiteX15" fmla="*/ 799282 w 799282"/>
                  <a:gd name="connsiteY15" fmla="*/ 5528 h 768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99282" h="768160">
                    <a:moveTo>
                      <a:pt x="799282" y="5528"/>
                    </a:moveTo>
                    <a:lnTo>
                      <a:pt x="793719" y="5555"/>
                    </a:lnTo>
                    <a:cubicBezTo>
                      <a:pt x="793819" y="3703"/>
                      <a:pt x="793918" y="1852"/>
                      <a:pt x="794018" y="0"/>
                    </a:cubicBezTo>
                    <a:cubicBezTo>
                      <a:pt x="678555" y="13147"/>
                      <a:pt x="563091" y="19720"/>
                      <a:pt x="447628" y="19720"/>
                    </a:cubicBezTo>
                    <a:cubicBezTo>
                      <a:pt x="289503" y="19720"/>
                      <a:pt x="157575" y="135054"/>
                      <a:pt x="127064" y="288374"/>
                    </a:cubicBezTo>
                    <a:lnTo>
                      <a:pt x="122059" y="339423"/>
                    </a:lnTo>
                    <a:lnTo>
                      <a:pt x="100124" y="488985"/>
                    </a:lnTo>
                    <a:lnTo>
                      <a:pt x="70489" y="556668"/>
                    </a:lnTo>
                    <a:lnTo>
                      <a:pt x="0" y="623797"/>
                    </a:lnTo>
                    <a:lnTo>
                      <a:pt x="137483" y="768160"/>
                    </a:lnTo>
                    <a:lnTo>
                      <a:pt x="207971" y="701031"/>
                    </a:lnTo>
                    <a:lnTo>
                      <a:pt x="277020" y="674734"/>
                    </a:lnTo>
                    <a:lnTo>
                      <a:pt x="427474" y="660123"/>
                    </a:lnTo>
                    <a:lnTo>
                      <a:pt x="478706" y="657615"/>
                    </a:lnTo>
                    <a:cubicBezTo>
                      <a:pt x="633333" y="634622"/>
                      <a:pt x="754967" y="508479"/>
                      <a:pt x="762683" y="350543"/>
                    </a:cubicBezTo>
                    <a:cubicBezTo>
                      <a:pt x="768317" y="235217"/>
                      <a:pt x="780517" y="120212"/>
                      <a:pt x="799282" y="5528"/>
                    </a:cubicBezTo>
                    <a:close/>
                  </a:path>
                </a:pathLst>
              </a:custGeom>
              <a:solidFill>
                <a:srgbClr val="0F8DBB"/>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latin typeface="Montserrat" pitchFamily="2" charset="77"/>
                </a:endParaRPr>
              </a:p>
            </p:txBody>
          </p:sp>
        </p:grpSp>
        <p:cxnSp>
          <p:nvCxnSpPr>
            <p:cNvPr id="24" name="Gerader Verbinder 184">
              <a:extLst>
                <a:ext uri="{FF2B5EF4-FFF2-40B4-BE49-F238E27FC236}">
                  <a16:creationId xmlns:a16="http://schemas.microsoft.com/office/drawing/2014/main" id="{9FB30323-CCA5-379C-D058-6F1D51B7EE79}"/>
                </a:ext>
              </a:extLst>
            </p:cNvPr>
            <p:cNvCxnSpPr>
              <a:cxnSpLocks/>
            </p:cNvCxnSpPr>
            <p:nvPr/>
          </p:nvCxnSpPr>
          <p:spPr>
            <a:xfrm>
              <a:off x="8837312" y="2767725"/>
              <a:ext cx="2287292" cy="0"/>
            </a:xfrm>
            <a:prstGeom prst="line">
              <a:avLst/>
            </a:prstGeom>
            <a:ln w="31750">
              <a:solidFill>
                <a:schemeClr val="bg1"/>
              </a:solidFill>
              <a:prstDash val="lgDash"/>
            </a:ln>
          </p:spPr>
          <p:style>
            <a:lnRef idx="1">
              <a:schemeClr val="accent1"/>
            </a:lnRef>
            <a:fillRef idx="0">
              <a:schemeClr val="accent1"/>
            </a:fillRef>
            <a:effectRef idx="0">
              <a:schemeClr val="accent1"/>
            </a:effectRef>
            <a:fontRef idx="minor">
              <a:schemeClr val="tx1"/>
            </a:fontRef>
          </p:style>
        </p:cxnSp>
        <p:cxnSp>
          <p:nvCxnSpPr>
            <p:cNvPr id="25" name="Gerader Verbinder 185">
              <a:extLst>
                <a:ext uri="{FF2B5EF4-FFF2-40B4-BE49-F238E27FC236}">
                  <a16:creationId xmlns:a16="http://schemas.microsoft.com/office/drawing/2014/main" id="{1D77DB54-A8B2-B320-A13F-1DAF610F969F}"/>
                </a:ext>
              </a:extLst>
            </p:cNvPr>
            <p:cNvCxnSpPr>
              <a:cxnSpLocks/>
            </p:cNvCxnSpPr>
            <p:nvPr/>
          </p:nvCxnSpPr>
          <p:spPr>
            <a:xfrm>
              <a:off x="8837319" y="3450230"/>
              <a:ext cx="2287285" cy="0"/>
            </a:xfrm>
            <a:prstGeom prst="line">
              <a:avLst/>
            </a:prstGeom>
            <a:ln w="31750">
              <a:solidFill>
                <a:schemeClr val="bg1"/>
              </a:solidFill>
              <a:prstDash val="lgDash"/>
            </a:ln>
          </p:spPr>
          <p:style>
            <a:lnRef idx="1">
              <a:schemeClr val="accent1"/>
            </a:lnRef>
            <a:fillRef idx="0">
              <a:schemeClr val="accent1"/>
            </a:fillRef>
            <a:effectRef idx="0">
              <a:schemeClr val="accent1"/>
            </a:effectRef>
            <a:fontRef idx="minor">
              <a:schemeClr val="tx1"/>
            </a:fontRef>
          </p:style>
        </p:cxnSp>
      </p:grpSp>
      <p:pic>
        <p:nvPicPr>
          <p:cNvPr id="4" name="Grafik 3">
            <a:extLst>
              <a:ext uri="{FF2B5EF4-FFF2-40B4-BE49-F238E27FC236}">
                <a16:creationId xmlns:a16="http://schemas.microsoft.com/office/drawing/2014/main" id="{9337D34D-11C0-413E-8C0C-AF9D8ABB400D}"/>
              </a:ext>
            </a:extLst>
          </p:cNvPr>
          <p:cNvPicPr>
            <a:picLocks noChangeAspect="1"/>
          </p:cNvPicPr>
          <p:nvPr/>
        </p:nvPicPr>
        <p:blipFill>
          <a:blip r:embed="rId2"/>
          <a:stretch>
            <a:fillRect/>
          </a:stretch>
        </p:blipFill>
        <p:spPr>
          <a:xfrm>
            <a:off x="382226" y="1427611"/>
            <a:ext cx="5562600" cy="4362450"/>
          </a:xfrm>
          <a:prstGeom prst="rect">
            <a:avLst/>
          </a:prstGeom>
        </p:spPr>
      </p:pic>
      <p:sp>
        <p:nvSpPr>
          <p:cNvPr id="43" name="Titel 1">
            <a:extLst>
              <a:ext uri="{FF2B5EF4-FFF2-40B4-BE49-F238E27FC236}">
                <a16:creationId xmlns:a16="http://schemas.microsoft.com/office/drawing/2014/main" id="{15619005-B557-43BB-81F6-27968D29DC98}"/>
              </a:ext>
            </a:extLst>
          </p:cNvPr>
          <p:cNvSpPr txBox="1">
            <a:spLocks/>
          </p:cNvSpPr>
          <p:nvPr/>
        </p:nvSpPr>
        <p:spPr>
          <a:xfrm>
            <a:off x="268898" y="486531"/>
            <a:ext cx="12034345" cy="1086001"/>
          </a:xfrm>
        </p:spPr>
        <p:txBody>
          <a:bodyPr>
            <a:noAutofit/>
          </a:bodyPr>
          <a:lst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a:lstStyle>
          <a:p>
            <a:r>
              <a:rPr lang="de-DE" sz="2800" dirty="0"/>
              <a:t>Umlageverfahren (GKV)</a:t>
            </a:r>
          </a:p>
        </p:txBody>
      </p:sp>
    </p:spTree>
    <p:extLst>
      <p:ext uri="{BB962C8B-B14F-4D97-AF65-F5344CB8AC3E}">
        <p14:creationId xmlns:p14="http://schemas.microsoft.com/office/powerpoint/2010/main" val="17948518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1"/>
                                        </p:tgtEl>
                                        <p:attrNameLst>
                                          <p:attrName>style.visibility</p:attrName>
                                        </p:attrNameLst>
                                      </p:cBhvr>
                                      <p:to>
                                        <p:strVal val="visible"/>
                                      </p:to>
                                    </p:set>
                                  </p:childTnLst>
                                </p:cTn>
                              </p:par>
                              <p:par>
                                <p:cTn id="19" presetID="1" presetClass="entr" presetSubtype="0" fill="hold" grpId="1" nodeType="withEffect">
                                  <p:stCondLst>
                                    <p:cond delay="0"/>
                                  </p:stCondLst>
                                  <p:childTnLst>
                                    <p:set>
                                      <p:cBhvr>
                                        <p:cTn id="20"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5" grpId="1" animBg="1"/>
      <p:bldP spid="6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96273F-A209-4170-B071-3EA88A2F9CC6}"/>
              </a:ext>
            </a:extLst>
          </p:cNvPr>
          <p:cNvSpPr>
            <a:spLocks noGrp="1"/>
          </p:cNvSpPr>
          <p:nvPr>
            <p:ph type="title"/>
          </p:nvPr>
        </p:nvSpPr>
        <p:spPr/>
        <p:txBody>
          <a:bodyPr/>
          <a:lstStyle/>
          <a:p>
            <a:endParaRPr lang="de-DE" dirty="0"/>
          </a:p>
        </p:txBody>
      </p:sp>
      <p:sp>
        <p:nvSpPr>
          <p:cNvPr id="3" name="Foliennummernplatzhalter 2">
            <a:extLst>
              <a:ext uri="{FF2B5EF4-FFF2-40B4-BE49-F238E27FC236}">
                <a16:creationId xmlns:a16="http://schemas.microsoft.com/office/drawing/2014/main" id="{3996E541-187F-499A-A7B1-6FCBA3E228DD}"/>
              </a:ext>
            </a:extLst>
          </p:cNvPr>
          <p:cNvSpPr>
            <a:spLocks noGrp="1"/>
          </p:cNvSpPr>
          <p:nvPr>
            <p:ph type="sldNum" sz="quarter" idx="11"/>
          </p:nvPr>
        </p:nvSpPr>
        <p:spPr/>
        <p:txBody>
          <a:bodyPr/>
          <a:lstStyle/>
          <a:p>
            <a:pPr>
              <a:defRPr/>
            </a:pPr>
            <a:endParaRPr lang="de-DE" dirty="0">
              <a:solidFill>
                <a:srgbClr val="808080"/>
              </a:solidFill>
            </a:endParaRPr>
          </a:p>
        </p:txBody>
      </p:sp>
      <p:pic>
        <p:nvPicPr>
          <p:cNvPr id="5" name="Grafik 4">
            <a:extLst>
              <a:ext uri="{FF2B5EF4-FFF2-40B4-BE49-F238E27FC236}">
                <a16:creationId xmlns:a16="http://schemas.microsoft.com/office/drawing/2014/main" id="{3EB61ECC-D6DC-4CE2-8270-98BF1B1AA1CF}"/>
              </a:ext>
            </a:extLst>
          </p:cNvPr>
          <p:cNvPicPr>
            <a:picLocks noChangeAspect="1"/>
          </p:cNvPicPr>
          <p:nvPr/>
        </p:nvPicPr>
        <p:blipFill>
          <a:blip r:embed="rId2"/>
          <a:stretch>
            <a:fillRect/>
          </a:stretch>
        </p:blipFill>
        <p:spPr>
          <a:xfrm>
            <a:off x="275408" y="1748518"/>
            <a:ext cx="11353800" cy="4667250"/>
          </a:xfrm>
          <a:prstGeom prst="rect">
            <a:avLst/>
          </a:prstGeom>
        </p:spPr>
      </p:pic>
      <p:sp>
        <p:nvSpPr>
          <p:cNvPr id="6" name="Titel 1">
            <a:extLst>
              <a:ext uri="{FF2B5EF4-FFF2-40B4-BE49-F238E27FC236}">
                <a16:creationId xmlns:a16="http://schemas.microsoft.com/office/drawing/2014/main" id="{3766CAC5-9104-46C4-8A3E-E11A89D2DB56}"/>
              </a:ext>
            </a:extLst>
          </p:cNvPr>
          <p:cNvSpPr txBox="1">
            <a:spLocks/>
          </p:cNvSpPr>
          <p:nvPr/>
        </p:nvSpPr>
        <p:spPr>
          <a:xfrm>
            <a:off x="268898" y="486531"/>
            <a:ext cx="12034345" cy="1086001"/>
          </a:xfrm>
        </p:spPr>
        <p:txBody>
          <a:bodyPr>
            <a:noAutofit/>
          </a:bodyPr>
          <a:lst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a:lstStyle>
          <a:p>
            <a:r>
              <a:rPr lang="de-DE" sz="2800" dirty="0"/>
              <a:t>Kapitaldeckungsverfahren (PKV)</a:t>
            </a:r>
          </a:p>
        </p:txBody>
      </p:sp>
      <p:pic>
        <p:nvPicPr>
          <p:cNvPr id="8" name="Grafik 7">
            <a:extLst>
              <a:ext uri="{FF2B5EF4-FFF2-40B4-BE49-F238E27FC236}">
                <a16:creationId xmlns:a16="http://schemas.microsoft.com/office/drawing/2014/main" id="{4ADB8EB5-D6AF-44A5-B649-DDD30DA7C33D}"/>
              </a:ext>
            </a:extLst>
          </p:cNvPr>
          <p:cNvPicPr>
            <a:picLocks noChangeAspect="1"/>
          </p:cNvPicPr>
          <p:nvPr/>
        </p:nvPicPr>
        <p:blipFill>
          <a:blip r:embed="rId3"/>
          <a:stretch>
            <a:fillRect/>
          </a:stretch>
        </p:blipFill>
        <p:spPr>
          <a:xfrm>
            <a:off x="9655765" y="367543"/>
            <a:ext cx="1266825" cy="1323975"/>
          </a:xfrm>
          <a:prstGeom prst="rect">
            <a:avLst/>
          </a:prstGeom>
        </p:spPr>
      </p:pic>
    </p:spTree>
    <p:extLst>
      <p:ext uri="{BB962C8B-B14F-4D97-AF65-F5344CB8AC3E}">
        <p14:creationId xmlns:p14="http://schemas.microsoft.com/office/powerpoint/2010/main" val="1058099717"/>
      </p:ext>
    </p:extLst>
  </p:cSld>
  <p:clrMapOvr>
    <a:masterClrMapping/>
  </p:clrMapOvr>
  <p:transition>
    <p:fade/>
  </p:transition>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3414</Words>
  <Application>Microsoft Office PowerPoint</Application>
  <PresentationFormat>Breitbild</PresentationFormat>
  <Paragraphs>521</Paragraphs>
  <Slides>60</Slides>
  <Notes>26</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60</vt:i4>
      </vt:variant>
    </vt:vector>
  </HeadingPairs>
  <TitlesOfParts>
    <vt:vector size="69" baseType="lpstr">
      <vt:lpstr>Arial Unicode MS</vt:lpstr>
      <vt:lpstr>Arial</vt:lpstr>
      <vt:lpstr>Calibri</vt:lpstr>
      <vt:lpstr>Montserrat</vt:lpstr>
      <vt:lpstr>Symbol</vt:lpstr>
      <vt:lpstr>Ubuntu</vt:lpstr>
      <vt:lpstr>Ubuntu Light</vt:lpstr>
      <vt:lpstr>Wingdings</vt:lpstr>
      <vt:lpstr>Design_afm</vt:lpstr>
      <vt:lpstr>   </vt:lpstr>
      <vt:lpstr>Die Systeme im Vergleich</vt:lpstr>
      <vt:lpstr>Die Systeme im Vergleich</vt:lpstr>
      <vt:lpstr>PowerPoint-Präsentation</vt:lpstr>
      <vt:lpstr>PowerPoint-Präsentation</vt:lpstr>
      <vt:lpstr>PowerPoint-Präsentation</vt:lpstr>
      <vt:lpstr>PowerPoint-Präsentation</vt:lpstr>
      <vt:lpstr>              </vt:lpstr>
      <vt:lpstr>PowerPoint-Präsentation</vt:lpstr>
      <vt:lpstr>Kapitaldeckungsverfahren (PKV)</vt:lpstr>
      <vt:lpstr>PowerPoint-Präsentation</vt:lpstr>
      <vt:lpstr>   </vt:lpstr>
      <vt:lpstr> </vt:lpstr>
      <vt:lpstr>PowerPoint-Präsentation</vt:lpstr>
      <vt:lpstr>Welche Auswirkungen hat das Wirtschaftlichkeitsangebot auf die Leistungen?</vt:lpstr>
      <vt:lpstr>Welche Auswirkungen hat das Wirtschaftlichkeitsangebot auf die Leistungen?</vt:lpstr>
      <vt:lpstr>Kalkulationsgrundlagen PKV</vt:lpstr>
      <vt:lpstr>Medizinischer Fortschritt  und die Kostenentwicklung</vt:lpstr>
      <vt:lpstr>Medizinischer Fortschritt und die Kostenentwicklung</vt:lpstr>
      <vt:lpstr>Fazit nach 39 Jahren in der GKV</vt:lpstr>
      <vt:lpstr>Familienversicherung</vt:lpstr>
      <vt:lpstr>Krankenversicherung für Rentner</vt:lpstr>
      <vt:lpstr>Stabilitätskriterien der PKV</vt:lpstr>
      <vt:lpstr>Rückkehrmöglichkeit von PKV zu GKV?</vt:lpstr>
      <vt:lpstr>GKV – Beitragsbelastung im Alter</vt:lpstr>
      <vt:lpstr>Beitragsentwicklung im Alter</vt:lpstr>
      <vt:lpstr>PKV | Der Antragsprozess | Wichtige Informationen</vt:lpstr>
      <vt:lpstr>Private Krankenversicherung</vt:lpstr>
      <vt:lpstr>„Versteckte“ Bedingungsinhalte PKV</vt:lpstr>
      <vt:lpstr>Gebührenordnungen</vt:lpstr>
      <vt:lpstr>Gebührenordnugnen</vt:lpstr>
      <vt:lpstr>Gebührenordnungen</vt:lpstr>
      <vt:lpstr>Gebührenordnungen</vt:lpstr>
      <vt:lpstr>Honorarvereinbarung</vt:lpstr>
      <vt:lpstr>Vorsorge und Prävention</vt:lpstr>
      <vt:lpstr>Vorsorge und Prävention</vt:lpstr>
      <vt:lpstr>Abrechnungshinweise</vt:lpstr>
      <vt:lpstr>Abrechnungshinweise</vt:lpstr>
      <vt:lpstr>Abrechnungshinweise</vt:lpstr>
      <vt:lpstr>Abrechnungshinweise</vt:lpstr>
      <vt:lpstr>Heilmittel</vt:lpstr>
      <vt:lpstr>Versicherereigene Preisverzeichnisse</vt:lpstr>
      <vt:lpstr>Versicherereigene Preisverzeichnisse</vt:lpstr>
      <vt:lpstr>Versicherereigene Preisverzeichnisse</vt:lpstr>
      <vt:lpstr>Auswirkung von Preisverzeichnissen </vt:lpstr>
      <vt:lpstr>Auswirkung von Preisverzeichnissen </vt:lpstr>
      <vt:lpstr>Hilfsmittel</vt:lpstr>
      <vt:lpstr>Hilfsmittel</vt:lpstr>
      <vt:lpstr> </vt:lpstr>
      <vt:lpstr>Hilfsmittel</vt:lpstr>
      <vt:lpstr>Hilfsmittel</vt:lpstr>
      <vt:lpstr>Hilfsmittel</vt:lpstr>
      <vt:lpstr>Hilfsmittel</vt:lpstr>
      <vt:lpstr> Hilfsmittel</vt:lpstr>
      <vt:lpstr>Hilfsmittel</vt:lpstr>
      <vt:lpstr>Zahntechnische Leistungen</vt:lpstr>
      <vt:lpstr> Zahntechnische Leistungen</vt:lpstr>
      <vt:lpstr>Zahntechnische Leistungen</vt:lpstr>
      <vt:lpstr>Zahntechnische Leistungen</vt:lpstr>
      <vt:lpstr>„Unsichtbare“ Bedingungsinhalte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Harden, Britta</dc:creator>
  <cp:lastModifiedBy>Juschkus, Heiko</cp:lastModifiedBy>
  <cp:revision>161</cp:revision>
  <cp:lastPrinted>2019-08-21T13:01:55Z</cp:lastPrinted>
  <dcterms:created xsi:type="dcterms:W3CDTF">2024-04-17T08:50:20Z</dcterms:created>
  <dcterms:modified xsi:type="dcterms:W3CDTF">2024-10-23T09:31:23Z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-1599506756</vt:i4>
  </property>
  <property fmtid="{D5CDD505-2E9C-101B-9397-08002B2CF9AE}" pid="3" name="_NewReviewCycle">
    <vt:lpwstr/>
  </property>
  <property fmtid="{D5CDD505-2E9C-101B-9397-08002B2CF9AE}" pid="4" name="_EmailSubject">
    <vt:lpwstr>Folienpool PKV</vt:lpwstr>
  </property>
  <property fmtid="{D5CDD505-2E9C-101B-9397-08002B2CF9AE}" pid="5" name="_AuthorEmail">
    <vt:lpwstr>Harden@afm-gruppe.de</vt:lpwstr>
  </property>
  <property fmtid="{D5CDD505-2E9C-101B-9397-08002B2CF9AE}" pid="6" name="_AuthorEmailDisplayName">
    <vt:lpwstr>Harden, Britta</vt:lpwstr>
  </property>
  <property fmtid="{D5CDD505-2E9C-101B-9397-08002B2CF9AE}" pid="7" name="_PreviousAdHocReviewCycleID">
    <vt:i4>1226276678</vt:i4>
  </property>
</Properties>
</file>