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63" r:id="rId1"/>
  </p:sldMasterIdLst>
  <p:notesMasterIdLst>
    <p:notesMasterId r:id="rId11"/>
  </p:notesMasterIdLst>
  <p:handoutMasterIdLst>
    <p:handoutMasterId r:id="rId12"/>
  </p:handoutMasterIdLst>
  <p:sldIdLst>
    <p:sldId id="300" r:id="rId2"/>
    <p:sldId id="336" r:id="rId3"/>
    <p:sldId id="337" r:id="rId4"/>
    <p:sldId id="335" r:id="rId5"/>
    <p:sldId id="331" r:id="rId6"/>
    <p:sldId id="332" r:id="rId7"/>
    <p:sldId id="333" r:id="rId8"/>
    <p:sldId id="283" r:id="rId9"/>
    <p:sldId id="334" r:id="rId10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3" orient="horz" pos="4315" userDrawn="1">
          <p15:clr>
            <a:srgbClr val="F26B43"/>
          </p15:clr>
        </p15:guide>
        <p15:guide id="38" pos="76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2D4B"/>
    <a:srgbClr val="FFFF66"/>
    <a:srgbClr val="137C9B"/>
    <a:srgbClr val="EDEDED"/>
    <a:srgbClr val="D0CECE"/>
    <a:srgbClr val="D6D6D6"/>
    <a:srgbClr val="C60000"/>
    <a:srgbClr val="AAA295"/>
    <a:srgbClr val="5C87AA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Mittlere Formatvorlage 4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Mittlere Formatvorlage 3 - Akz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870" autoAdjust="0"/>
  </p:normalViewPr>
  <p:slideViewPr>
    <p:cSldViewPr snapToGrid="0" showGuides="1">
      <p:cViewPr varScale="1">
        <p:scale>
          <a:sx n="122" d="100"/>
          <a:sy n="122" d="100"/>
        </p:scale>
        <p:origin x="90" y="396"/>
      </p:cViewPr>
      <p:guideLst>
        <p:guide orient="horz" pos="4315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125" d="100"/>
          <a:sy n="125" d="100"/>
        </p:scale>
        <p:origin x="4928" y="6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262AAD-EE45-4569-A43C-3777BCDBA7C9}" type="datetimeFigureOut">
              <a:rPr lang="de-DE" smtClean="0"/>
              <a:t>23.10.2024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1140E1-5310-4036-A144-230CEA51986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86856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C9ED1C-5157-4F32-B542-B10EF038D16B}" type="datetimeFigureOut">
              <a:rPr lang="de-DE" smtClean="0"/>
              <a:t>23.10.2024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10007-DD6A-49C3-B266-EDEF5C5CFD5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112034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1" y="370203"/>
            <a:ext cx="9012862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296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530280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922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609112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6124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24004097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837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5670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1680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4" pos="3863" userDrawn="1">
          <p15:clr>
            <a:srgbClr val="FBAE40"/>
          </p15:clr>
        </p15:guide>
        <p15:guide id="5" orient="horz" pos="1298" userDrawn="1">
          <p15:clr>
            <a:srgbClr val="FBAE40"/>
          </p15:clr>
        </p15:guide>
        <p15:guide id="6" orient="horz" pos="157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3786"/>
            <a:ext cx="5579544" cy="399878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4156"/>
            <a:ext cx="5581666" cy="74156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2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27532245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pos="3749" userDrawn="1">
          <p15:clr>
            <a:srgbClr val="FBAE40"/>
          </p15:clr>
        </p15:guide>
        <p15:guide id="1" orient="horz" pos="709">
          <p15:clr>
            <a:srgbClr val="FBAE40"/>
          </p15:clr>
        </p15:guide>
        <p15:guide id="3" pos="3863" userDrawn="1">
          <p15:clr>
            <a:srgbClr val="FBAE40"/>
          </p15:clr>
        </p15:guide>
        <p15:guide id="4" orient="horz" pos="1298" userDrawn="1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98264913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386536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</p:spTree>
    <p:extLst>
      <p:ext uri="{BB962C8B-B14F-4D97-AF65-F5344CB8AC3E}">
        <p14:creationId xmlns:p14="http://schemas.microsoft.com/office/powerpoint/2010/main" val="7707171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2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</p:spTree>
    <p:extLst>
      <p:ext uri="{BB962C8B-B14F-4D97-AF65-F5344CB8AC3E}">
        <p14:creationId xmlns:p14="http://schemas.microsoft.com/office/powerpoint/2010/main" val="41864360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7431846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177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632286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8161994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493870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8" name="Rechteck 7"/>
          <p:cNvSpPr/>
          <p:nvPr userDrawn="1"/>
        </p:nvSpPr>
        <p:spPr>
          <a:xfrm>
            <a:off x="479425" y="4192819"/>
            <a:ext cx="8426035" cy="1012005"/>
          </a:xfrm>
          <a:prstGeom prst="rect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Inhaltsplatzhalter 2"/>
          <p:cNvSpPr txBox="1">
            <a:spLocks/>
          </p:cNvSpPr>
          <p:nvPr userDrawn="1"/>
        </p:nvSpPr>
        <p:spPr>
          <a:xfrm>
            <a:off x="538235" y="356688"/>
            <a:ext cx="11600674" cy="4738352"/>
          </a:xfrm>
          <a:prstGeom prst="rect">
            <a:avLst/>
          </a:prstGeom>
        </p:spPr>
        <p:txBody>
          <a:bodyPr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de-DE" sz="2400" kern="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1133" y="728085"/>
            <a:ext cx="2234142" cy="413328"/>
          </a:xfrm>
          <a:prstGeom prst="rect">
            <a:avLst/>
          </a:prstGeom>
        </p:spPr>
      </p:pic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7265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1801058"/>
            <a:ext cx="11343218" cy="479659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7600270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8971145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958011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14797213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37521"/>
            <a:ext cx="11343218" cy="43601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83493796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28852311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391973831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22685585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5825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100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963179856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Text_2x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183952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26340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4687928"/>
            <a:ext cx="11336832" cy="1909722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34969156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1zeilig+2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11"/>
          </p:nvPr>
        </p:nvSpPr>
        <p:spPr>
          <a:xfrm>
            <a:off x="368967" y="5002150"/>
            <a:ext cx="11343608" cy="1595500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585" y="4181492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3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0573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83399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57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+1zeilig_Aufzählung_unter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4925" y="4574040"/>
            <a:ext cx="11343456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594856"/>
            <a:ext cx="11343608" cy="1782036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/>
          </p:nvPr>
        </p:nvSpPr>
        <p:spPr>
          <a:xfrm>
            <a:off x="367355" y="5085060"/>
            <a:ext cx="11336832" cy="1536410"/>
          </a:xfrm>
          <a:prstGeom prst="rect">
            <a:avLst/>
          </a:prstGeom>
        </p:spPr>
        <p:txBody>
          <a:bodyPr lIns="90000"/>
          <a:lstStyle>
            <a:lvl1pPr marL="342900" marR="0" indent="-3429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40062428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  <p15:guide id="3" orient="horz" pos="1797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125621" y="1756932"/>
            <a:ext cx="558695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3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6130393" y="2233202"/>
            <a:ext cx="5582181" cy="4348572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2"/>
          </p:nvPr>
        </p:nvSpPr>
        <p:spPr>
          <a:xfrm>
            <a:off x="368967" y="2232495"/>
            <a:ext cx="5578789" cy="4346739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035507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57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Aufzählung_nebeneinan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10" name="Grafik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8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6133032" y="2598866"/>
            <a:ext cx="5579544" cy="3998783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130910" y="1756704"/>
            <a:ext cx="5581666" cy="739021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 </a:t>
            </a:r>
          </a:p>
        </p:txBody>
      </p:sp>
      <p:sp>
        <p:nvSpPr>
          <p:cNvPr id="14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6" y="1755536"/>
            <a:ext cx="5586952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6" hasCustomPrompt="1"/>
          </p:nvPr>
        </p:nvSpPr>
        <p:spPr>
          <a:xfrm>
            <a:off x="369358" y="2595824"/>
            <a:ext cx="5582180" cy="40018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049751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pos="3749">
          <p15:clr>
            <a:srgbClr val="FBAE40"/>
          </p15:clr>
        </p15:guide>
        <p15:guide id="3" pos="3863">
          <p15:clr>
            <a:srgbClr val="FBAE40"/>
          </p15:clr>
        </p15:guide>
        <p15:guide id="4" orient="horz" pos="1298">
          <p15:clr>
            <a:srgbClr val="FBAE40"/>
          </p15:clr>
        </p15:guide>
        <p15:guide id="5" orient="horz" pos="1797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link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3" name="Bildplatzhalter 2"/>
          <p:cNvSpPr>
            <a:spLocks noGrp="1"/>
          </p:cNvSpPr>
          <p:nvPr>
            <p:ph type="pic" idx="1"/>
          </p:nvPr>
        </p:nvSpPr>
        <p:spPr>
          <a:xfrm>
            <a:off x="479425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4" name="Textplatzhalter 3"/>
          <p:cNvSpPr>
            <a:spLocks noGrp="1"/>
          </p:cNvSpPr>
          <p:nvPr>
            <p:ph type="body" sz="half" idx="2"/>
          </p:nvPr>
        </p:nvSpPr>
        <p:spPr>
          <a:xfrm>
            <a:off x="4993071" y="1799146"/>
            <a:ext cx="6719504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271185646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rechts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4" name="Bildplatzhalter 2"/>
          <p:cNvSpPr>
            <a:spLocks noGrp="1"/>
          </p:cNvSpPr>
          <p:nvPr>
            <p:ph type="pic" idx="1"/>
          </p:nvPr>
        </p:nvSpPr>
        <p:spPr>
          <a:xfrm>
            <a:off x="7531100" y="1800225"/>
            <a:ext cx="4181475" cy="4797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rgbClr val="1D2D4B"/>
                </a:solidFill>
                <a:latin typeface="+mn-lt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11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5" y="1799146"/>
            <a:ext cx="6791471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389419560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251779"/>
            <a:ext cx="11233150" cy="434587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Textplatzhalter 2"/>
          <p:cNvSpPr>
            <a:spLocks noGrp="1"/>
          </p:cNvSpPr>
          <p:nvPr>
            <p:ph type="body" sz="quarter" idx="11" hasCustomPrompt="1"/>
          </p:nvPr>
        </p:nvSpPr>
        <p:spPr>
          <a:xfrm>
            <a:off x="364585" y="1755536"/>
            <a:ext cx="11352204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6386167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_Unterpunk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0" name="Textplatzhalter 3"/>
          <p:cNvSpPr>
            <a:spLocks noGrp="1"/>
          </p:cNvSpPr>
          <p:nvPr>
            <p:ph type="body" sz="half" idx="2"/>
          </p:nvPr>
        </p:nvSpPr>
        <p:spPr>
          <a:xfrm>
            <a:off x="367096" y="1799146"/>
            <a:ext cx="11345480" cy="4798504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Symbol" panose="05050102010706020507" pitchFamily="18" charset="2"/>
              <a:buChar char="-"/>
              <a:tabLst/>
              <a:defRPr sz="1800">
                <a:solidFill>
                  <a:srgbClr val="1D2D4B"/>
                </a:solidFill>
              </a:defRPr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752963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Unterüberschrift_2zeilig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Bildplatzhalter 2"/>
          <p:cNvSpPr>
            <a:spLocks noGrp="1"/>
          </p:cNvSpPr>
          <p:nvPr>
            <p:ph type="pic" idx="1"/>
          </p:nvPr>
        </p:nvSpPr>
        <p:spPr>
          <a:xfrm>
            <a:off x="479425" y="2556164"/>
            <a:ext cx="11233150" cy="404148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15" hasCustomPrompt="1"/>
          </p:nvPr>
        </p:nvSpPr>
        <p:spPr>
          <a:xfrm>
            <a:off x="364585" y="1755536"/>
            <a:ext cx="11348047" cy="72581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11069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  <p15:guide id="2" orient="horz" pos="1298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Bild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ildplatzhalter 2"/>
          <p:cNvSpPr>
            <a:spLocks noGrp="1"/>
          </p:cNvSpPr>
          <p:nvPr>
            <p:ph type="pic" idx="1"/>
          </p:nvPr>
        </p:nvSpPr>
        <p:spPr>
          <a:xfrm>
            <a:off x="479425" y="1983851"/>
            <a:ext cx="11233150" cy="43978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rgbClr val="1D2D4B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29594746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Tabelle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5" name="Tabellenplatzhalter 11"/>
          <p:cNvSpPr>
            <a:spLocks noGrp="1"/>
          </p:cNvSpPr>
          <p:nvPr>
            <p:ph type="tbl" sz="quarter" idx="10"/>
          </p:nvPr>
        </p:nvSpPr>
        <p:spPr>
          <a:xfrm>
            <a:off x="483401" y="1987826"/>
            <a:ext cx="11229174" cy="4393923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Tabelle durch Klicken auf Symbol hinzufügen</a:t>
            </a:r>
            <a:endParaRPr 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745357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Diagramm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6" name="Diagrammplatzhalter 10"/>
          <p:cNvSpPr>
            <a:spLocks noGrp="1"/>
          </p:cNvSpPr>
          <p:nvPr>
            <p:ph type="chart" sz="quarter" idx="10"/>
          </p:nvPr>
        </p:nvSpPr>
        <p:spPr>
          <a:xfrm>
            <a:off x="479425" y="1983850"/>
            <a:ext cx="11233150" cy="43979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rgbClr val="1D2D4B"/>
                </a:solidFill>
              </a:defRPr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7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8163"/>
            <a:ext cx="10862479" cy="298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  <p:sp>
        <p:nvSpPr>
          <p:cNvPr id="11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1573997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zeilig_Zwischen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A952CFE-AF4B-4BE9-B2E2-E1420D3F9B32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4" name="Bildplatzhalter 3"/>
          <p:cNvSpPr>
            <a:spLocks noGrp="1"/>
          </p:cNvSpPr>
          <p:nvPr>
            <p:ph type="pic" sz="quarter" idx="10"/>
          </p:nvPr>
        </p:nvSpPr>
        <p:spPr>
          <a:xfrm>
            <a:off x="0" y="1498600"/>
            <a:ext cx="12192000" cy="53594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baseline="0">
                <a:solidFill>
                  <a:srgbClr val="1D2D4B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6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5475" y="205347"/>
            <a:ext cx="1027077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</a:t>
            </a:r>
            <a:br>
              <a:rPr lang="de-DE" dirty="0"/>
            </a:br>
            <a:r>
              <a:rPr lang="de-DE" dirty="0"/>
              <a:t>BEARBEITEN ZWEIZEILIG</a:t>
            </a:r>
          </a:p>
        </p:txBody>
      </p:sp>
    </p:spTree>
    <p:extLst>
      <p:ext uri="{BB962C8B-B14F-4D97-AF65-F5344CB8AC3E}">
        <p14:creationId xmlns:p14="http://schemas.microsoft.com/office/powerpoint/2010/main" val="2605652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Aufmerksamke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7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479425" y="3164936"/>
            <a:ext cx="11233150" cy="71110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1" baseline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Vielen Dank</a:t>
            </a:r>
          </a:p>
        </p:txBody>
      </p:sp>
      <p:sp>
        <p:nvSpPr>
          <p:cNvPr id="4" name="Rechteck 3"/>
          <p:cNvSpPr/>
          <p:nvPr userDrawn="1"/>
        </p:nvSpPr>
        <p:spPr>
          <a:xfrm>
            <a:off x="479425" y="3797612"/>
            <a:ext cx="112331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de-DE" sz="2400" b="0" dirty="0">
                <a:solidFill>
                  <a:srgbClr val="137C9B"/>
                </a:solidFill>
              </a:rPr>
              <a:t>                             für Ihre Aufmerksamkeit.</a:t>
            </a:r>
          </a:p>
        </p:txBody>
      </p:sp>
    </p:spTree>
    <p:extLst>
      <p:ext uri="{BB962C8B-B14F-4D97-AF65-F5344CB8AC3E}">
        <p14:creationId xmlns:p14="http://schemas.microsoft.com/office/powerpoint/2010/main" val="2904799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pic>
        <p:nvPicPr>
          <p:cNvPr id="5" name="Bild 3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2" t="39699" r="3566" b="38330"/>
          <a:stretch/>
        </p:blipFill>
        <p:spPr bwMode="auto">
          <a:xfrm>
            <a:off x="2545521" y="3179875"/>
            <a:ext cx="7100958" cy="125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2505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e_Kontaktda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3" name="Rechteck 2"/>
          <p:cNvSpPr/>
          <p:nvPr userDrawn="1"/>
        </p:nvSpPr>
        <p:spPr>
          <a:xfrm>
            <a:off x="479425" y="3194001"/>
            <a:ext cx="112331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0" dirty="0">
                <a:solidFill>
                  <a:srgbClr val="137C9B"/>
                </a:solidFill>
              </a:rPr>
              <a:t>Wir freuen uns darauf, Sie zu unterstützen! </a:t>
            </a:r>
          </a:p>
        </p:txBody>
      </p:sp>
      <p:sp>
        <p:nvSpPr>
          <p:cNvPr id="5" name="Textplatzhalter 3"/>
          <p:cNvSpPr>
            <a:spLocks noGrp="1"/>
          </p:cNvSpPr>
          <p:nvPr>
            <p:ph type="body" sz="half" idx="10" hasCustomPrompt="1"/>
          </p:nvPr>
        </p:nvSpPr>
        <p:spPr>
          <a:xfrm>
            <a:off x="479425" y="4515267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Am Musterplatz 123 | 54321 Musterstadt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479425" y="4863199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Tel. 040 543211-123 | Fax 040 543211-123 | Mobil 0172 1234567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9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479425" y="5222634"/>
            <a:ext cx="11233150" cy="347156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mustermann@afm-gruppe.de | www.afm-gruppe.de</a:t>
            </a:r>
          </a:p>
          <a:p>
            <a:pPr algn="ctr">
              <a:defRPr/>
            </a:pPr>
            <a:endParaRPr lang="de-DE" altLang="de-DE" dirty="0"/>
          </a:p>
        </p:txBody>
      </p:sp>
      <p:sp>
        <p:nvSpPr>
          <p:cNvPr id="10" name="Textplatzhalter 3"/>
          <p:cNvSpPr>
            <a:spLocks noGrp="1"/>
          </p:cNvSpPr>
          <p:nvPr>
            <p:ph type="body" sz="half" idx="13" hasCustomPrompt="1"/>
          </p:nvPr>
        </p:nvSpPr>
        <p:spPr>
          <a:xfrm>
            <a:off x="479425" y="4167335"/>
            <a:ext cx="11233150" cy="338530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algn="ctr">
              <a:defRPr/>
            </a:pPr>
            <a:r>
              <a:rPr lang="de-DE" altLang="de-DE" dirty="0"/>
              <a:t>Geschäftsstelle Musterstadt | Manfred Mustermann</a:t>
            </a:r>
          </a:p>
          <a:p>
            <a:pPr algn="ctr">
              <a:defRPr/>
            </a:pP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57004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09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Aufzählung_Qu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2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8448" y="1800893"/>
            <a:ext cx="11344128" cy="1243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15" name="Textplatzhalter 3"/>
          <p:cNvSpPr>
            <a:spLocks noGrp="1"/>
          </p:cNvSpPr>
          <p:nvPr>
            <p:ph type="body" sz="half" idx="10"/>
          </p:nvPr>
        </p:nvSpPr>
        <p:spPr>
          <a:xfrm>
            <a:off x="367376" y="3186753"/>
            <a:ext cx="11345199" cy="2502847"/>
          </a:xfrm>
          <a:prstGeom prst="rect">
            <a:avLst/>
          </a:prstGeom>
        </p:spPr>
        <p:txBody>
          <a:bodyPr lIns="90000"/>
          <a:lstStyle>
            <a:lvl1pPr marL="342000" marR="0" indent="-342000" algn="l" defTabSz="7200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8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9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79561" y="6449861"/>
            <a:ext cx="10786279" cy="3166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Quelltext</a:t>
            </a:r>
          </a:p>
        </p:txBody>
      </p:sp>
    </p:spTree>
    <p:extLst>
      <p:ext uri="{BB962C8B-B14F-4D97-AF65-F5344CB8AC3E}">
        <p14:creationId xmlns:p14="http://schemas.microsoft.com/office/powerpoint/2010/main" val="37835909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1" orient="horz" pos="1298" userDrawn="1">
          <p15:clr>
            <a:srgbClr val="FBAE40"/>
          </p15:clr>
        </p15:guide>
        <p15:guide id="2" orient="horz" pos="709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nterü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8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712039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4" y="1755536"/>
            <a:ext cx="11347991" cy="39568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9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1" name="Textplatzhalter 3"/>
          <p:cNvSpPr>
            <a:spLocks noGrp="1"/>
          </p:cNvSpPr>
          <p:nvPr>
            <p:ph type="body" sz="half" idx="11" hasCustomPrompt="1"/>
          </p:nvPr>
        </p:nvSpPr>
        <p:spPr>
          <a:xfrm>
            <a:off x="369357" y="2247681"/>
            <a:ext cx="11343218" cy="4349969"/>
          </a:xfrm>
          <a:prstGeom prst="rect">
            <a:avLst/>
          </a:prstGeo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90844845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88692648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nterüberschrift_2zeilig_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080380" y="63521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DB11324-E0A8-4199-978D-02885A0D0942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Titelplatzhalter 1"/>
          <p:cNvSpPr>
            <a:spLocks noGrp="1"/>
          </p:cNvSpPr>
          <p:nvPr>
            <p:ph type="title" hasCustomPrompt="1"/>
          </p:nvPr>
        </p:nvSpPr>
        <p:spPr>
          <a:xfrm>
            <a:off x="364220" y="370203"/>
            <a:ext cx="1031420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0" cap="all" baseline="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87"/>
          <a:stretch/>
        </p:blipFill>
        <p:spPr>
          <a:xfrm>
            <a:off x="10783887" y="726499"/>
            <a:ext cx="960966" cy="413328"/>
          </a:xfrm>
          <a:prstGeom prst="rect">
            <a:avLst/>
          </a:prstGeom>
        </p:spPr>
      </p:pic>
      <p:sp>
        <p:nvSpPr>
          <p:cNvPr id="15" name="Textplatzhalt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64585" y="1755536"/>
            <a:ext cx="11347990" cy="74018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2400">
                <a:solidFill>
                  <a:srgbClr val="137C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Unterüberschrift</a:t>
            </a:r>
          </a:p>
          <a:p>
            <a:pPr lvl="0"/>
            <a:r>
              <a:rPr lang="de-DE" dirty="0"/>
              <a:t>2-zeilig</a:t>
            </a:r>
          </a:p>
        </p:txBody>
      </p:sp>
      <p:sp>
        <p:nvSpPr>
          <p:cNvPr id="16" name="Textplatzhalter 3"/>
          <p:cNvSpPr>
            <a:spLocks noGrp="1"/>
          </p:cNvSpPr>
          <p:nvPr>
            <p:ph type="body" sz="half" idx="12" hasCustomPrompt="1"/>
          </p:nvPr>
        </p:nvSpPr>
        <p:spPr>
          <a:xfrm>
            <a:off x="369358" y="2591631"/>
            <a:ext cx="11343218" cy="4001826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0"/>
              </a:spcBef>
              <a:buFont typeface="Wingdings" panose="05000000000000000000" pitchFamily="2" charset="2"/>
              <a:buChar char="§"/>
              <a:defRPr sz="200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Textmasterformat bearbeiten </a:t>
            </a:r>
          </a:p>
        </p:txBody>
      </p:sp>
    </p:spTree>
    <p:extLst>
      <p:ext uri="{BB962C8B-B14F-4D97-AF65-F5344CB8AC3E}">
        <p14:creationId xmlns:p14="http://schemas.microsoft.com/office/powerpoint/2010/main" val="1237745567"/>
      </p:ext>
    </p:extLst>
  </p:cSld>
  <p:clrMapOvr>
    <a:masterClrMapping/>
  </p:clrMapOvr>
  <p:hf hdr="0" ftr="0" dt="0"/>
  <p:extLst>
    <p:ext uri="{DCECCB84-F9BA-43D5-87BE-67443E8EF086}">
      <p15:sldGuideLst xmlns:p15="http://schemas.microsoft.com/office/powerpoint/2012/main">
        <p15:guide id="2" orient="horz" pos="709">
          <p15:clr>
            <a:srgbClr val="FBAE40"/>
          </p15:clr>
        </p15:guide>
        <p15:guide id="3" orient="horz" pos="1298">
          <p15:clr>
            <a:srgbClr val="FBAE40"/>
          </p15:clr>
        </p15:guide>
        <p15:guide id="4" orient="horz" pos="1797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Gerade Verbindung 13">
            <a:extLst>
              <a:ext uri="{FF2B5EF4-FFF2-40B4-BE49-F238E27FC236}">
                <a16:creationId xmlns:a16="http://schemas.microsoft.com/office/drawing/2014/main" id="{2AECA3F4-6DCE-1B44-A219-80DC499C6570}"/>
              </a:ext>
            </a:extLst>
          </p:cNvPr>
          <p:cNvCxnSpPr/>
          <p:nvPr userDrawn="1"/>
        </p:nvCxnSpPr>
        <p:spPr>
          <a:xfrm>
            <a:off x="0" y="1489275"/>
            <a:ext cx="12192000" cy="0"/>
          </a:xfrm>
          <a:prstGeom prst="line">
            <a:avLst/>
          </a:prstGeom>
          <a:ln w="19050">
            <a:solidFill>
              <a:srgbClr val="D6D6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94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8" r:id="rId2"/>
    <p:sldLayoutId id="2147483767" r:id="rId3"/>
    <p:sldLayoutId id="2147483705" r:id="rId4"/>
    <p:sldLayoutId id="2147483778" r:id="rId5"/>
    <p:sldLayoutId id="2147483765" r:id="rId6"/>
    <p:sldLayoutId id="2147483766" r:id="rId7"/>
    <p:sldLayoutId id="2147483785" r:id="rId8"/>
    <p:sldLayoutId id="2147483786" r:id="rId9"/>
    <p:sldLayoutId id="2147483691" r:id="rId10"/>
    <p:sldLayoutId id="2147483813" r:id="rId11"/>
    <p:sldLayoutId id="2147483787" r:id="rId12"/>
    <p:sldLayoutId id="2147483788" r:id="rId13"/>
    <p:sldLayoutId id="2147483702" r:id="rId14"/>
    <p:sldLayoutId id="2147483811" r:id="rId15"/>
    <p:sldLayoutId id="2147483812" r:id="rId16"/>
    <p:sldLayoutId id="2147483700" r:id="rId17"/>
    <p:sldLayoutId id="2147483784" r:id="rId18"/>
    <p:sldLayoutId id="2147483815" r:id="rId19"/>
    <p:sldLayoutId id="2147483692" r:id="rId20"/>
    <p:sldLayoutId id="2147483695" r:id="rId21"/>
    <p:sldLayoutId id="2147483697" r:id="rId22"/>
    <p:sldLayoutId id="2147483791" r:id="rId23"/>
    <p:sldLayoutId id="2147483792" r:id="rId24"/>
    <p:sldLayoutId id="2147483793" r:id="rId25"/>
    <p:sldLayoutId id="2147483794" r:id="rId26"/>
    <p:sldLayoutId id="2147483795" r:id="rId27"/>
    <p:sldLayoutId id="2147483796" r:id="rId28"/>
    <p:sldLayoutId id="2147483797" r:id="rId29"/>
    <p:sldLayoutId id="2147483798" r:id="rId30"/>
    <p:sldLayoutId id="2147483799" r:id="rId31"/>
    <p:sldLayoutId id="2147483800" r:id="rId32"/>
    <p:sldLayoutId id="2147483814" r:id="rId33"/>
    <p:sldLayoutId id="2147483801" r:id="rId34"/>
    <p:sldLayoutId id="2147483802" r:id="rId35"/>
    <p:sldLayoutId id="2147483803" r:id="rId36"/>
    <p:sldLayoutId id="2147483804" r:id="rId37"/>
    <p:sldLayoutId id="2147483805" r:id="rId38"/>
    <p:sldLayoutId id="2147483806" r:id="rId39"/>
    <p:sldLayoutId id="2147483807" r:id="rId40"/>
    <p:sldLayoutId id="2147483816" r:id="rId41"/>
    <p:sldLayoutId id="2147483808" r:id="rId42"/>
    <p:sldLayoutId id="2147483809" r:id="rId43"/>
    <p:sldLayoutId id="2147483810" r:id="rId44"/>
    <p:sldLayoutId id="2147483790" r:id="rId45"/>
    <p:sldLayoutId id="2147483783" r:id="rId46"/>
    <p:sldLayoutId id="2147483818" r:id="rId4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1D2D4B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pos="302">
          <p15:clr>
            <a:srgbClr val="F26B43"/>
          </p15:clr>
        </p15:guide>
        <p15:guide id="3" orient="horz" pos="709">
          <p15:clr>
            <a:srgbClr val="F26B43"/>
          </p15:clr>
        </p15:guide>
        <p15:guide id="4" orient="horz" pos="415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680" y="145120"/>
            <a:ext cx="9012862" cy="1325563"/>
          </a:xfrm>
        </p:spPr>
        <p:txBody>
          <a:bodyPr/>
          <a:lstStyle/>
          <a:p>
            <a:r>
              <a:rPr lang="de-DE" dirty="0"/>
              <a:t>Alternative zur Schulmedizin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12541" y="1856935"/>
            <a:ext cx="1128229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rgbClr val="1D2D4B"/>
                </a:solidFill>
              </a:rPr>
              <a:t>Krankenzusatzschutz für Naturheilverfahren und alternative Heilmethoden</a:t>
            </a:r>
          </a:p>
          <a:p>
            <a:endParaRPr lang="de-DE" sz="4400" dirty="0">
              <a:solidFill>
                <a:srgbClr val="1D2D4B"/>
              </a:solidFill>
            </a:endParaRPr>
          </a:p>
          <a:p>
            <a:r>
              <a:rPr lang="de-DE" sz="3600" dirty="0">
                <a:solidFill>
                  <a:srgbClr val="1D2D4B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48560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2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Sich Zeit nehmen, den Dialog suchen und dem Körper einen ganzheitlichen Blick schenken. </a:t>
            </a:r>
          </a:p>
          <a:p>
            <a:r>
              <a:rPr lang="de-DE" dirty="0"/>
              <a:t>In kompetenten Händen und mit einem individuellen Therapieansatz, dafür stehen die Verfahren und die Therapeuten der Naturheilkunde. So können Heilverfahren der klassischen Schulmedizin sinnvoll ergänzt werden. </a:t>
            </a:r>
          </a:p>
          <a:p>
            <a:r>
              <a:rPr lang="de-DE" dirty="0"/>
              <a:t>Der Leistungskatalog der gesetzlichen Krankenkasse übernimmt alternative Heilmethoden in der Regel nicht oder im Rahmen von freiwilligen Satzungsleistungen. </a:t>
            </a:r>
          </a:p>
          <a:p>
            <a:r>
              <a:rPr lang="de-DE" dirty="0"/>
              <a:t>Wenn Sie sich nicht nur auf die Schulmedizin verlassen möchten, ist eine leistungsstarke Krankenzusatzversicherung für alternative Heilmethoden für Sie sinnvoll.</a:t>
            </a:r>
          </a:p>
          <a:p>
            <a:endParaRPr lang="de-DE" dirty="0"/>
          </a:p>
          <a:p>
            <a:r>
              <a:rPr lang="de-DE" dirty="0"/>
              <a:t> 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Alternative zur Schulmedizin</a:t>
            </a:r>
          </a:p>
        </p:txBody>
      </p:sp>
    </p:spTree>
    <p:extLst>
      <p:ext uri="{BB962C8B-B14F-4D97-AF65-F5344CB8AC3E}">
        <p14:creationId xmlns:p14="http://schemas.microsoft.com/office/powerpoint/2010/main" val="383891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3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Unsere Anforderungen:</a:t>
            </a:r>
          </a:p>
          <a:p>
            <a:endParaRPr lang="de-D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Erstattung von 80% des Rechnungsbetrags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Es sollten mindestens 800 € pro Jahr erstattet werden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dirty="0"/>
              <a:t>Neben dem Heilpraktiker wird auch der naturheilkundliche Arzt akzeptiert, </a:t>
            </a:r>
            <a:br>
              <a:rPr lang="de-DE" dirty="0"/>
            </a:br>
            <a:r>
              <a:rPr lang="de-DE" dirty="0"/>
              <a:t>auch reine Privatpraxen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Alternative zur Schulmedizin</a:t>
            </a:r>
          </a:p>
        </p:txBody>
      </p:sp>
    </p:spTree>
    <p:extLst>
      <p:ext uri="{BB962C8B-B14F-4D97-AF65-F5344CB8AC3E}">
        <p14:creationId xmlns:p14="http://schemas.microsoft.com/office/powerpoint/2010/main" val="1519288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4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3981816" y="2864452"/>
            <a:ext cx="368886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1D2D4B"/>
                </a:solidFill>
              </a:rPr>
              <a:t>Hydrotherapie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Colon-Hydrotherapie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Kinesiologie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 err="1">
                <a:solidFill>
                  <a:srgbClr val="1D2D4B"/>
                </a:solidFill>
              </a:rPr>
              <a:t>Kraniosakraltherapie</a:t>
            </a:r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 </a:t>
            </a:r>
          </a:p>
          <a:p>
            <a:r>
              <a:rPr lang="de-DE" sz="1400" dirty="0">
                <a:solidFill>
                  <a:srgbClr val="1D2D4B"/>
                </a:solidFill>
              </a:rPr>
              <a:t>Magnetfeld-Therapie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Mora-Therapie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Nervenpunktmassage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Neuraltherapie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446300" y="2895773"/>
            <a:ext cx="3240505" cy="3638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Akupunktur</a:t>
            </a:r>
            <a:b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Anthroposophische Medizin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Ayurveda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Bioenergetische Medizin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Chiropraktik (Chirotherapie)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Colon-Hydrotherapie </a:t>
            </a:r>
            <a:b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Eigenblutbehandlung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Ozon-Eigenbluttherapie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Homöopathie  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Mineralsalztherapie nach Dr. </a:t>
            </a:r>
            <a:r>
              <a:rPr lang="de-DE" sz="1400" dirty="0" err="1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Schüßler</a:t>
            </a:r>
            <a:endParaRPr lang="de-DE" sz="1400" dirty="0">
              <a:solidFill>
                <a:srgbClr val="1D2D4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1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135447" y="2811155"/>
            <a:ext cx="3423138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1D2D4B"/>
                </a:solidFill>
              </a:rPr>
              <a:t>Schröpfen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Traditionelle Chinesische Medizin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Osteopathie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Phytotherapie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r>
              <a:rPr lang="de-DE" sz="1400" dirty="0">
                <a:solidFill>
                  <a:srgbClr val="1D2D4B"/>
                </a:solidFill>
              </a:rPr>
              <a:t>Ultraschalltherapie</a:t>
            </a:r>
          </a:p>
          <a:p>
            <a:endParaRPr lang="de-DE" sz="1400" dirty="0">
              <a:solidFill>
                <a:srgbClr val="1D2D4B"/>
              </a:solidFill>
            </a:endParaRPr>
          </a:p>
          <a:p>
            <a:endParaRPr lang="de-DE" sz="1400" dirty="0">
              <a:solidFill>
                <a:srgbClr val="1D2D4B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63538" y="1482966"/>
            <a:ext cx="11519877" cy="1217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Entscheiden Sie sich für alternative Behandlungsmethoden aus einem umfangreichen Leistungsspektrum  - egal, ob beim Arzt oder Heilpraktiker.</a:t>
            </a: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de-DE" sz="2400" dirty="0">
                <a:solidFill>
                  <a:srgbClr val="1D2D4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Hier ein Auszug: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363538" y="90488"/>
            <a:ext cx="10315575" cy="1325562"/>
          </a:xfrm>
        </p:spPr>
        <p:txBody>
          <a:bodyPr/>
          <a:lstStyle/>
          <a:p>
            <a:r>
              <a:rPr lang="de-DE" dirty="0"/>
              <a:t>Alternative zur Schulmedizin</a:t>
            </a:r>
          </a:p>
        </p:txBody>
      </p:sp>
    </p:spTree>
    <p:extLst>
      <p:ext uri="{BB962C8B-B14F-4D97-AF65-F5344CB8AC3E}">
        <p14:creationId xmlns:p14="http://schemas.microsoft.com/office/powerpoint/2010/main" val="3778841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5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475225" y="2754570"/>
            <a:ext cx="11348355" cy="3450413"/>
          </a:xfrm>
        </p:spPr>
        <p:txBody>
          <a:bodyPr/>
          <a:lstStyle/>
          <a:p>
            <a:r>
              <a:rPr lang="de-DE" dirty="0"/>
              <a:t>Eingehende Untersuchung und Beratung			56,00 €</a:t>
            </a:r>
          </a:p>
          <a:p>
            <a:r>
              <a:rPr lang="de-DE" dirty="0"/>
              <a:t>Akupunkturbehandlung (10 Sitzungen)	         	                        260,00 €</a:t>
            </a:r>
          </a:p>
          <a:p>
            <a:r>
              <a:rPr lang="de-DE" dirty="0" err="1"/>
              <a:t>Chiropraktische</a:t>
            </a:r>
            <a:r>
              <a:rPr lang="de-DE" dirty="0"/>
              <a:t> Wirbelsäulenbehandlungen (3 Sitzungen)            54,00 €</a:t>
            </a:r>
          </a:p>
          <a:p>
            <a:endParaRPr lang="de-DE" dirty="0"/>
          </a:p>
          <a:p>
            <a:r>
              <a:rPr lang="de-DE" dirty="0"/>
              <a:t>Gesamtkosten				                                      360,00 €</a:t>
            </a:r>
          </a:p>
          <a:p>
            <a:endParaRPr lang="de-DE" dirty="0"/>
          </a:p>
          <a:p>
            <a:r>
              <a:rPr lang="de-DE" b="1" dirty="0"/>
              <a:t>Hiervon werden erstattet				            288,00 €</a:t>
            </a:r>
          </a:p>
          <a:p>
            <a:r>
              <a:rPr lang="de-DE" dirty="0"/>
              <a:t>			</a:t>
            </a:r>
          </a:p>
          <a:p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Für Behandlungen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64220" y="1695766"/>
            <a:ext cx="11033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1D2D4B"/>
                </a:solidFill>
              </a:rPr>
              <a:t>Akute Kopfschmerzen mit Verspannungen im Nackenbereich</a:t>
            </a:r>
          </a:p>
        </p:txBody>
      </p:sp>
    </p:spTree>
    <p:extLst>
      <p:ext uri="{BB962C8B-B14F-4D97-AF65-F5344CB8AC3E}">
        <p14:creationId xmlns:p14="http://schemas.microsoft.com/office/powerpoint/2010/main" val="1306331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6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475225" y="2754570"/>
            <a:ext cx="11348355" cy="3450413"/>
          </a:xfrm>
        </p:spPr>
        <p:txBody>
          <a:bodyPr/>
          <a:lstStyle/>
          <a:p>
            <a:r>
              <a:rPr lang="de-DE" dirty="0"/>
              <a:t>Eingehende Untersuchung und Beratung	            56,00 €</a:t>
            </a:r>
          </a:p>
          <a:p>
            <a:r>
              <a:rPr lang="de-DE" dirty="0" err="1"/>
              <a:t>Ostheopathische</a:t>
            </a:r>
            <a:r>
              <a:rPr lang="de-DE" dirty="0"/>
              <a:t> Behandlung (5 Sitzungen)                   260,00 €</a:t>
            </a:r>
          </a:p>
          <a:p>
            <a:endParaRPr lang="de-DE" dirty="0"/>
          </a:p>
          <a:p>
            <a:r>
              <a:rPr lang="de-DE" dirty="0"/>
              <a:t>Gesamtkosten		                                                 316,00 €</a:t>
            </a:r>
          </a:p>
          <a:p>
            <a:endParaRPr lang="de-DE" dirty="0"/>
          </a:p>
          <a:p>
            <a:r>
              <a:rPr lang="de-DE" b="1" dirty="0"/>
              <a:t>Hiervon werden erstattet			          252,80 €</a:t>
            </a:r>
            <a:endParaRPr lang="de-DE" dirty="0"/>
          </a:p>
          <a:p>
            <a:endParaRPr lang="de-DE" dirty="0"/>
          </a:p>
          <a:p>
            <a:r>
              <a:rPr lang="de-DE" dirty="0"/>
              <a:t>			</a:t>
            </a:r>
          </a:p>
          <a:p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Für Behandlungen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64220" y="1695766"/>
            <a:ext cx="11033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1D2D4B"/>
                </a:solidFill>
              </a:rPr>
              <a:t>Chronische Schmerzen im LWS-Bereich</a:t>
            </a:r>
          </a:p>
        </p:txBody>
      </p:sp>
    </p:spTree>
    <p:extLst>
      <p:ext uri="{BB962C8B-B14F-4D97-AF65-F5344CB8AC3E}">
        <p14:creationId xmlns:p14="http://schemas.microsoft.com/office/powerpoint/2010/main" val="4000043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7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>
          <a:xfrm>
            <a:off x="475225" y="2754570"/>
            <a:ext cx="11348355" cy="3450413"/>
          </a:xfrm>
        </p:spPr>
        <p:txBody>
          <a:bodyPr/>
          <a:lstStyle/>
          <a:p>
            <a:r>
              <a:rPr lang="de-DE" dirty="0"/>
              <a:t>Durchführung eines vollständigen </a:t>
            </a:r>
            <a:r>
              <a:rPr lang="de-DE" dirty="0" err="1"/>
              <a:t>Krankenexams</a:t>
            </a:r>
            <a:endParaRPr lang="de-DE" dirty="0"/>
          </a:p>
          <a:p>
            <a:r>
              <a:rPr lang="de-DE" dirty="0"/>
              <a:t>nach den Regeln der Homöopathie (2 Std.)			164,00 €</a:t>
            </a:r>
          </a:p>
          <a:p>
            <a:endParaRPr lang="de-DE" dirty="0"/>
          </a:p>
          <a:p>
            <a:r>
              <a:rPr lang="de-DE" dirty="0"/>
              <a:t>Homöopathische Arzneimittel zur Konstitutionsstärkung                 97,00 €</a:t>
            </a:r>
          </a:p>
          <a:p>
            <a:endParaRPr lang="de-DE" dirty="0"/>
          </a:p>
          <a:p>
            <a:r>
              <a:rPr lang="de-DE" dirty="0"/>
              <a:t>Gesamtkosten				                 		 261,00 €</a:t>
            </a:r>
          </a:p>
          <a:p>
            <a:endParaRPr lang="de-DE" dirty="0"/>
          </a:p>
          <a:p>
            <a:r>
              <a:rPr lang="de-DE" b="1" dirty="0"/>
              <a:t>Hiervon werden erstattet			        		 208,80 €</a:t>
            </a:r>
            <a:endParaRPr lang="de-DE" dirty="0"/>
          </a:p>
          <a:p>
            <a:endParaRPr lang="de-DE" dirty="0"/>
          </a:p>
          <a:p>
            <a:r>
              <a:rPr lang="de-DE" dirty="0"/>
              <a:t>			</a:t>
            </a:r>
          </a:p>
          <a:p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Für Behandlungen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64220" y="1695766"/>
            <a:ext cx="110338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>
                <a:solidFill>
                  <a:srgbClr val="1D2D4B"/>
                </a:solidFill>
              </a:rPr>
              <a:t>Chronische Infektanfälligkeit mit Hauterscheinung</a:t>
            </a:r>
          </a:p>
        </p:txBody>
      </p:sp>
    </p:spTree>
    <p:extLst>
      <p:ext uri="{BB962C8B-B14F-4D97-AF65-F5344CB8AC3E}">
        <p14:creationId xmlns:p14="http://schemas.microsoft.com/office/powerpoint/2010/main" val="2513890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465288" y="2904972"/>
            <a:ext cx="10965711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de-DE" dirty="0">
                <a:solidFill>
                  <a:srgbClr val="1D2D4B"/>
                </a:solidFill>
              </a:rPr>
              <a:t>Sie erhalten 80 Prozent der Aufwendungen für ambulante Heilbehandlungen</a:t>
            </a:r>
          </a:p>
          <a:p>
            <a:r>
              <a:rPr lang="de-DE" dirty="0">
                <a:solidFill>
                  <a:srgbClr val="1D2D4B"/>
                </a:solidFill>
              </a:rPr>
              <a:t>    durch Ärzte und Heilpraktiker </a:t>
            </a:r>
          </a:p>
          <a:p>
            <a:endParaRPr lang="de-DE" dirty="0">
              <a:solidFill>
                <a:srgbClr val="1D2D4B"/>
              </a:solidFill>
            </a:endParaRPr>
          </a:p>
          <a:p>
            <a:endParaRPr lang="de-DE" dirty="0">
              <a:solidFill>
                <a:srgbClr val="1D2D4B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de-DE" dirty="0">
                <a:solidFill>
                  <a:srgbClr val="1D2D4B"/>
                </a:solidFill>
              </a:rPr>
              <a:t>Sie erhalten 80 Prozent der Kosten für die im Rahmen der Behandlung verordneten Arzneimittel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de-DE" dirty="0">
              <a:solidFill>
                <a:srgbClr val="1D2D4B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de-DE" dirty="0">
              <a:solidFill>
                <a:srgbClr val="1D2D4B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de-DE" dirty="0">
              <a:solidFill>
                <a:srgbClr val="1D2D4B"/>
              </a:solidFill>
            </a:endParaRPr>
          </a:p>
          <a:p>
            <a:r>
              <a:rPr lang="de-DE" dirty="0">
                <a:solidFill>
                  <a:srgbClr val="1D2D4B"/>
                </a:solidFill>
              </a:rPr>
              <a:t>…bis zu einem Rechnungsbetrag von insgesamt 1.250 Euro pro Kalenderjahr.</a:t>
            </a:r>
          </a:p>
          <a:p>
            <a:r>
              <a:rPr lang="de-DE" dirty="0">
                <a:solidFill>
                  <a:srgbClr val="1D2D4B"/>
                </a:solidFill>
              </a:rPr>
              <a:t>    Das heißt, erstattet werden bis zu 1.000 Euro im Jahr. Im 1. Kalenderjahr beträgt die maximale</a:t>
            </a:r>
          </a:p>
          <a:p>
            <a:r>
              <a:rPr lang="de-DE" dirty="0">
                <a:solidFill>
                  <a:srgbClr val="1D2D4B"/>
                </a:solidFill>
              </a:rPr>
              <a:t>    Erstattung 500 €, im 1. und 2. Kalenderjahr max. 1.000 €. </a:t>
            </a:r>
          </a:p>
          <a:p>
            <a:endParaRPr lang="de-DE" sz="2400" dirty="0">
              <a:solidFill>
                <a:srgbClr val="1D2D4B"/>
              </a:solidFill>
            </a:endParaRPr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Alternative zur Schulmedizin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62" y="1627920"/>
            <a:ext cx="1981200" cy="866775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0483" y="1714230"/>
            <a:ext cx="299085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2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DB11324-E0A8-4199-978D-02885A0D0942}" type="slidenum">
              <a:rPr lang="de-DE" smtClean="0"/>
              <a:t>9</a:t>
            </a:fld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Alter 0-19	  9,89 €</a:t>
            </a:r>
          </a:p>
          <a:p>
            <a:r>
              <a:rPr lang="de-DE" dirty="0"/>
              <a:t>Alter 20-49	28,10 €</a:t>
            </a:r>
          </a:p>
          <a:p>
            <a:r>
              <a:rPr lang="de-DE" dirty="0"/>
              <a:t>Alter 50-64	35,63 €</a:t>
            </a:r>
          </a:p>
          <a:p>
            <a:r>
              <a:rPr lang="de-DE" dirty="0"/>
              <a:t>Ab 65+	</a:t>
            </a:r>
            <a:r>
              <a:rPr lang="de-DE"/>
              <a:t>	45,80 </a:t>
            </a:r>
            <a:r>
              <a:rPr lang="de-DE" dirty="0"/>
              <a:t>€</a:t>
            </a:r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Monatliche Beiträge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6360" y="726831"/>
            <a:ext cx="299085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72951"/>
      </p:ext>
    </p:extLst>
  </p:cSld>
  <p:clrMapOvr>
    <a:masterClrMapping/>
  </p:clrMapOvr>
</p:sld>
</file>

<file path=ppt/theme/theme1.xml><?xml version="1.0" encoding="utf-8"?>
<a:theme xmlns:a="http://schemas.openxmlformats.org/drawingml/2006/main" name="Design_afm">
  <a:themeElements>
    <a:clrScheme name="afm-Farbwelt">
      <a:dk1>
        <a:srgbClr val="000000"/>
      </a:dk1>
      <a:lt1>
        <a:sysClr val="window" lastClr="FFFFFF"/>
      </a:lt1>
      <a:dk2>
        <a:srgbClr val="1D2D4B"/>
      </a:dk2>
      <a:lt2>
        <a:srgbClr val="D6D6D6"/>
      </a:lt2>
      <a:accent1>
        <a:srgbClr val="137C9B"/>
      </a:accent1>
      <a:accent2>
        <a:srgbClr val="5F99AF"/>
      </a:accent2>
      <a:accent3>
        <a:srgbClr val="5C87AA"/>
      </a:accent3>
      <a:accent4>
        <a:srgbClr val="AAA295"/>
      </a:accent4>
      <a:accent5>
        <a:srgbClr val="777777"/>
      </a:accent5>
      <a:accent6>
        <a:srgbClr val="C60000"/>
      </a:accent6>
      <a:hlink>
        <a:srgbClr val="137C9B"/>
      </a:hlink>
      <a:folHlink>
        <a:srgbClr val="5F99AF"/>
      </a:folHlink>
    </a:clrScheme>
    <a:fontScheme name="Standard_af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äsentation1" id="{E938EC84-8C49-4573-9A81-6CF8FBD39457}" vid="{7F47FEB2-A553-4A68-8DC8-2A2258395F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470</Words>
  <Application>Microsoft Office PowerPoint</Application>
  <PresentationFormat>Breitbild</PresentationFormat>
  <Paragraphs>109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4" baseType="lpstr">
      <vt:lpstr>Arial</vt:lpstr>
      <vt:lpstr>Calibri</vt:lpstr>
      <vt:lpstr>Symbol</vt:lpstr>
      <vt:lpstr>Wingdings</vt:lpstr>
      <vt:lpstr>Design_afm</vt:lpstr>
      <vt:lpstr>Alternative zur Schulmedizin</vt:lpstr>
      <vt:lpstr>Alternative zur Schulmedizin</vt:lpstr>
      <vt:lpstr>Alternative zur Schulmedizin</vt:lpstr>
      <vt:lpstr>Alternative zur Schulmedizin</vt:lpstr>
      <vt:lpstr>Beispiele Für Behandlungen</vt:lpstr>
      <vt:lpstr>Beispiele Für Behandlungen</vt:lpstr>
      <vt:lpstr>Beispiele Für Behandlungen</vt:lpstr>
      <vt:lpstr>Alternative zur Schulmedizin</vt:lpstr>
      <vt:lpstr>Monatliche Beiträge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Beispiel aus unserer leistungsfall-begleitung | brustkrebs kfm. Angestellte | mit 46 erkrankt</dc:title>
  <dc:creator>Jan-Luca Kriebel</dc:creator>
  <cp:lastModifiedBy>Juschkus, Heiko</cp:lastModifiedBy>
  <cp:revision>126</cp:revision>
  <cp:lastPrinted>2020-02-18T10:04:02Z</cp:lastPrinted>
  <dcterms:created xsi:type="dcterms:W3CDTF">2020-01-30T08:12:46Z</dcterms:created>
  <dcterms:modified xsi:type="dcterms:W3CDTF">2024-10-23T12:41:16Z</dcterms:modified>
</cp:coreProperties>
</file>