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Default Extension="tif" ContentType="image/tif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2.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9" r:id="rId1"/>
    <p:sldMasterId id="2147483773" r:id="rId2"/>
    <p:sldMasterId id="2147483843" r:id="rId3"/>
  </p:sldMasterIdLst>
  <p:notesMasterIdLst>
    <p:notesMasterId r:id="rId158"/>
  </p:notesMasterIdLst>
  <p:handoutMasterIdLst>
    <p:handoutMasterId r:id="rId159"/>
  </p:handoutMasterIdLst>
  <p:sldIdLst>
    <p:sldId id="724" r:id="rId4"/>
    <p:sldId id="729" r:id="rId5"/>
    <p:sldId id="730" r:id="rId6"/>
    <p:sldId id="721" r:id="rId7"/>
    <p:sldId id="257" r:id="rId8"/>
    <p:sldId id="717" r:id="rId9"/>
    <p:sldId id="651" r:id="rId10"/>
    <p:sldId id="710" r:id="rId11"/>
    <p:sldId id="263" r:id="rId12"/>
    <p:sldId id="525" r:id="rId13"/>
    <p:sldId id="711" r:id="rId14"/>
    <p:sldId id="527" r:id="rId15"/>
    <p:sldId id="265" r:id="rId16"/>
    <p:sldId id="276" r:id="rId17"/>
    <p:sldId id="278" r:id="rId18"/>
    <p:sldId id="306" r:id="rId19"/>
    <p:sldId id="503" r:id="rId20"/>
    <p:sldId id="436" r:id="rId21"/>
    <p:sldId id="309" r:id="rId22"/>
    <p:sldId id="488" r:id="rId23"/>
    <p:sldId id="489" r:id="rId24"/>
    <p:sldId id="490" r:id="rId25"/>
    <p:sldId id="310" r:id="rId26"/>
    <p:sldId id="491" r:id="rId27"/>
    <p:sldId id="636" r:id="rId28"/>
    <p:sldId id="698" r:id="rId29"/>
    <p:sldId id="529" r:id="rId30"/>
    <p:sldId id="652" r:id="rId31"/>
    <p:sldId id="575" r:id="rId32"/>
    <p:sldId id="696" r:id="rId33"/>
    <p:sldId id="697" r:id="rId34"/>
    <p:sldId id="428" r:id="rId35"/>
    <p:sldId id="728" r:id="rId36"/>
    <p:sldId id="727" r:id="rId37"/>
    <p:sldId id="289" r:id="rId38"/>
    <p:sldId id="677" r:id="rId39"/>
    <p:sldId id="678" r:id="rId40"/>
    <p:sldId id="686" r:id="rId41"/>
    <p:sldId id="687" r:id="rId42"/>
    <p:sldId id="505" r:id="rId43"/>
    <p:sldId id="311" r:id="rId44"/>
    <p:sldId id="318" r:id="rId45"/>
    <p:sldId id="564" r:id="rId46"/>
    <p:sldId id="689" r:id="rId47"/>
    <p:sldId id="688" r:id="rId48"/>
    <p:sldId id="691" r:id="rId49"/>
    <p:sldId id="506" r:id="rId50"/>
    <p:sldId id="322" r:id="rId51"/>
    <p:sldId id="328" r:id="rId52"/>
    <p:sldId id="330" r:id="rId53"/>
    <p:sldId id="332" r:id="rId54"/>
    <p:sldId id="333" r:id="rId55"/>
    <p:sldId id="334" r:id="rId56"/>
    <p:sldId id="335" r:id="rId57"/>
    <p:sldId id="336" r:id="rId58"/>
    <p:sldId id="337" r:id="rId59"/>
    <p:sldId id="341" r:id="rId60"/>
    <p:sldId id="555" r:id="rId61"/>
    <p:sldId id="346" r:id="rId62"/>
    <p:sldId id="712" r:id="rId63"/>
    <p:sldId id="707" r:id="rId64"/>
    <p:sldId id="708" r:id="rId65"/>
    <p:sldId id="430" r:id="rId66"/>
    <p:sldId id="351" r:id="rId67"/>
    <p:sldId id="561" r:id="rId68"/>
    <p:sldId id="352" r:id="rId69"/>
    <p:sldId id="521" r:id="rId70"/>
    <p:sldId id="494" r:id="rId71"/>
    <p:sldId id="498" r:id="rId72"/>
    <p:sldId id="499" r:id="rId73"/>
    <p:sldId id="522" r:id="rId74"/>
    <p:sldId id="579" r:id="rId75"/>
    <p:sldId id="365" r:id="rId76"/>
    <p:sldId id="368" r:id="rId77"/>
    <p:sldId id="467" r:id="rId78"/>
    <p:sldId id="509" r:id="rId79"/>
    <p:sldId id="690" r:id="rId80"/>
    <p:sldId id="703" r:id="rId81"/>
    <p:sldId id="702" r:id="rId82"/>
    <p:sldId id="704" r:id="rId83"/>
    <p:sldId id="705" r:id="rId84"/>
    <p:sldId id="706" r:id="rId85"/>
    <p:sldId id="360" r:id="rId86"/>
    <p:sldId id="362" r:id="rId87"/>
    <p:sldId id="484" r:id="rId88"/>
    <p:sldId id="474" r:id="rId89"/>
    <p:sldId id="475" r:id="rId90"/>
    <p:sldId id="476" r:id="rId91"/>
    <p:sldId id="477" r:id="rId92"/>
    <p:sldId id="478" r:id="rId93"/>
    <p:sldId id="479" r:id="rId94"/>
    <p:sldId id="480" r:id="rId95"/>
    <p:sldId id="481" r:id="rId96"/>
    <p:sldId id="483" r:id="rId97"/>
    <p:sldId id="363" r:id="rId98"/>
    <p:sldId id="361" r:id="rId99"/>
    <p:sldId id="565" r:id="rId100"/>
    <p:sldId id="371" r:id="rId101"/>
    <p:sldId id="372" r:id="rId102"/>
    <p:sldId id="374" r:id="rId103"/>
    <p:sldId id="375" r:id="rId104"/>
    <p:sldId id="376" r:id="rId105"/>
    <p:sldId id="377" r:id="rId106"/>
    <p:sldId id="383" r:id="rId107"/>
    <p:sldId id="585" r:id="rId108"/>
    <p:sldId id="384" r:id="rId109"/>
    <p:sldId id="385" r:id="rId110"/>
    <p:sldId id="388" r:id="rId111"/>
    <p:sldId id="390" r:id="rId112"/>
    <p:sldId id="391" r:id="rId113"/>
    <p:sldId id="392" r:id="rId114"/>
    <p:sldId id="395" r:id="rId115"/>
    <p:sldId id="379" r:id="rId116"/>
    <p:sldId id="380" r:id="rId117"/>
    <p:sldId id="486" r:id="rId118"/>
    <p:sldId id="512" r:id="rId119"/>
    <p:sldId id="611" r:id="rId120"/>
    <p:sldId id="612" r:id="rId121"/>
    <p:sldId id="613" r:id="rId122"/>
    <p:sldId id="614" r:id="rId123"/>
    <p:sldId id="713" r:id="rId124"/>
    <p:sldId id="714" r:id="rId125"/>
    <p:sldId id="715" r:id="rId126"/>
    <p:sldId id="716" r:id="rId127"/>
    <p:sldId id="615" r:id="rId128"/>
    <p:sldId id="616" r:id="rId129"/>
    <p:sldId id="617" r:id="rId130"/>
    <p:sldId id="618" r:id="rId131"/>
    <p:sldId id="619" r:id="rId132"/>
    <p:sldId id="620" r:id="rId133"/>
    <p:sldId id="621" r:id="rId134"/>
    <p:sldId id="622" r:id="rId135"/>
    <p:sldId id="623" r:id="rId136"/>
    <p:sldId id="624" r:id="rId137"/>
    <p:sldId id="625" r:id="rId138"/>
    <p:sldId id="626" r:id="rId139"/>
    <p:sldId id="627" r:id="rId140"/>
    <p:sldId id="628" r:id="rId141"/>
    <p:sldId id="629" r:id="rId142"/>
    <p:sldId id="630" r:id="rId143"/>
    <p:sldId id="631" r:id="rId144"/>
    <p:sldId id="632" r:id="rId145"/>
    <p:sldId id="633" r:id="rId146"/>
    <p:sldId id="634" r:id="rId147"/>
    <p:sldId id="635" r:id="rId148"/>
    <p:sldId id="510" r:id="rId149"/>
    <p:sldId id="411" r:id="rId150"/>
    <p:sldId id="410" r:id="rId151"/>
    <p:sldId id="408" r:id="rId152"/>
    <p:sldId id="511" r:id="rId153"/>
    <p:sldId id="485" r:id="rId154"/>
    <p:sldId id="514" r:id="rId155"/>
    <p:sldId id="339" r:id="rId156"/>
    <p:sldId id="338" r:id="rId157"/>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323" userDrawn="1">
          <p15:clr>
            <a:srgbClr val="F26B43"/>
          </p15:clr>
        </p15:guide>
        <p15:guide id="38" pos="7673"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thony King" initials="AnKi" lastIdx="1" clrIdx="0">
    <p:extLst>
      <p:ext uri="{19B8F6BF-5375-455C-9EA6-DF929625EA0E}">
        <p15:presenceInfo xmlns:p15="http://schemas.microsoft.com/office/powerpoint/2012/main" userId="Anthony Kin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2D4B"/>
    <a:srgbClr val="137C9B"/>
    <a:srgbClr val="5F99AF"/>
    <a:srgbClr val="C60000"/>
    <a:srgbClr val="006950"/>
    <a:srgbClr val="CCD7DE"/>
    <a:srgbClr val="BECFDD"/>
    <a:srgbClr val="9DB7CC"/>
    <a:srgbClr val="5C87AA"/>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8892" autoAdjust="0"/>
    <p:restoredTop sz="96866" autoAdjust="0"/>
  </p:normalViewPr>
  <p:slideViewPr>
    <p:cSldViewPr snapToGrid="0" showGuides="1">
      <p:cViewPr varScale="1">
        <p:scale>
          <a:sx n="103" d="100"/>
          <a:sy n="103" d="100"/>
        </p:scale>
        <p:origin x="114" y="1002"/>
      </p:cViewPr>
      <p:guideLst>
        <p:guide orient="horz" pos="323"/>
        <p:guide pos="7673"/>
      </p:guideLst>
    </p:cSldViewPr>
  </p:slideViewPr>
  <p:outlineViewPr>
    <p:cViewPr>
      <p:scale>
        <a:sx n="33" d="100"/>
        <a:sy n="33" d="100"/>
      </p:scale>
      <p:origin x="0" y="-28632"/>
    </p:cViewPr>
  </p:outlineViewPr>
  <p:notesTextViewPr>
    <p:cViewPr>
      <p:scale>
        <a:sx n="3" d="2"/>
        <a:sy n="3" d="2"/>
      </p:scale>
      <p:origin x="0" y="0"/>
    </p:cViewPr>
  </p:notesTextViewPr>
  <p:sorterViewPr>
    <p:cViewPr varScale="1">
      <p:scale>
        <a:sx n="1" d="1"/>
        <a:sy n="1" d="1"/>
      </p:scale>
      <p:origin x="0" y="0"/>
    </p:cViewPr>
  </p:sorterViewPr>
  <p:notesViewPr>
    <p:cSldViewPr snapToGrid="0">
      <p:cViewPr varScale="1">
        <p:scale>
          <a:sx n="90" d="100"/>
          <a:sy n="90" d="100"/>
        </p:scale>
        <p:origin x="3714" y="10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 Id="rId138" Type="http://schemas.openxmlformats.org/officeDocument/2006/relationships/slide" Target="slides/slide135.xml"/><Relationship Id="rId154" Type="http://schemas.openxmlformats.org/officeDocument/2006/relationships/slide" Target="slides/slide151.xml"/><Relationship Id="rId159" Type="http://schemas.openxmlformats.org/officeDocument/2006/relationships/handoutMaster" Target="handoutMasters/handoutMaster1.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28" Type="http://schemas.openxmlformats.org/officeDocument/2006/relationships/slide" Target="slides/slide125.xml"/><Relationship Id="rId144" Type="http://schemas.openxmlformats.org/officeDocument/2006/relationships/slide" Target="slides/slide141.xml"/><Relationship Id="rId149" Type="http://schemas.openxmlformats.org/officeDocument/2006/relationships/slide" Target="slides/slide146.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160" Type="http://schemas.openxmlformats.org/officeDocument/2006/relationships/commentAuthors" Target="commentAuthors.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slide" Target="slides/slide115.xml"/><Relationship Id="rId134" Type="http://schemas.openxmlformats.org/officeDocument/2006/relationships/slide" Target="slides/slide131.xml"/><Relationship Id="rId139" Type="http://schemas.openxmlformats.org/officeDocument/2006/relationships/slide" Target="slides/slide136.xml"/><Relationship Id="rId80" Type="http://schemas.openxmlformats.org/officeDocument/2006/relationships/slide" Target="slides/slide77.xml"/><Relationship Id="rId85" Type="http://schemas.openxmlformats.org/officeDocument/2006/relationships/slide" Target="slides/slide82.xml"/><Relationship Id="rId150" Type="http://schemas.openxmlformats.org/officeDocument/2006/relationships/slide" Target="slides/slide147.xml"/><Relationship Id="rId155" Type="http://schemas.openxmlformats.org/officeDocument/2006/relationships/slide" Target="slides/slide15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124" Type="http://schemas.openxmlformats.org/officeDocument/2006/relationships/slide" Target="slides/slide121.xml"/><Relationship Id="rId129" Type="http://schemas.openxmlformats.org/officeDocument/2006/relationships/slide" Target="slides/slide126.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40" Type="http://schemas.openxmlformats.org/officeDocument/2006/relationships/slide" Target="slides/slide137.xml"/><Relationship Id="rId145" Type="http://schemas.openxmlformats.org/officeDocument/2006/relationships/slide" Target="slides/slide142.xml"/><Relationship Id="rId16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slide" Target="slides/slide103.xml"/><Relationship Id="rId114" Type="http://schemas.openxmlformats.org/officeDocument/2006/relationships/slide" Target="slides/slide111.xml"/><Relationship Id="rId119" Type="http://schemas.openxmlformats.org/officeDocument/2006/relationships/slide" Target="slides/slide116.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30" Type="http://schemas.openxmlformats.org/officeDocument/2006/relationships/slide" Target="slides/slide127.xml"/><Relationship Id="rId135" Type="http://schemas.openxmlformats.org/officeDocument/2006/relationships/slide" Target="slides/slide132.xml"/><Relationship Id="rId143" Type="http://schemas.openxmlformats.org/officeDocument/2006/relationships/slide" Target="slides/slide140.xml"/><Relationship Id="rId148" Type="http://schemas.openxmlformats.org/officeDocument/2006/relationships/slide" Target="slides/slide145.xml"/><Relationship Id="rId151" Type="http://schemas.openxmlformats.org/officeDocument/2006/relationships/slide" Target="slides/slide148.xml"/><Relationship Id="rId156" Type="http://schemas.openxmlformats.org/officeDocument/2006/relationships/slide" Target="slides/slide153.xml"/><Relationship Id="rId164"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141" Type="http://schemas.openxmlformats.org/officeDocument/2006/relationships/slide" Target="slides/slide138.xml"/><Relationship Id="rId146" Type="http://schemas.openxmlformats.org/officeDocument/2006/relationships/slide" Target="slides/slide143.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162" Type="http://schemas.openxmlformats.org/officeDocument/2006/relationships/viewProps" Target="viewProps.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slide" Target="slides/slide128.xml"/><Relationship Id="rId136" Type="http://schemas.openxmlformats.org/officeDocument/2006/relationships/slide" Target="slides/slide133.xml"/><Relationship Id="rId157" Type="http://schemas.openxmlformats.org/officeDocument/2006/relationships/slide" Target="slides/slide154.xml"/><Relationship Id="rId61" Type="http://schemas.openxmlformats.org/officeDocument/2006/relationships/slide" Target="slides/slide58.xml"/><Relationship Id="rId82" Type="http://schemas.openxmlformats.org/officeDocument/2006/relationships/slide" Target="slides/slide79.xml"/><Relationship Id="rId152" Type="http://schemas.openxmlformats.org/officeDocument/2006/relationships/slide" Target="slides/slide14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147" Type="http://schemas.openxmlformats.org/officeDocument/2006/relationships/slide" Target="slides/slide14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142" Type="http://schemas.openxmlformats.org/officeDocument/2006/relationships/slide" Target="slides/slide139.xml"/><Relationship Id="rId163" Type="http://schemas.openxmlformats.org/officeDocument/2006/relationships/theme" Target="theme/theme1.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137" Type="http://schemas.openxmlformats.org/officeDocument/2006/relationships/slide" Target="slides/slide134.xml"/><Relationship Id="rId158" Type="http://schemas.openxmlformats.org/officeDocument/2006/relationships/notesMaster" Target="notesMasters/notesMaster1.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slide" Target="slides/slide129.xml"/><Relationship Id="rId153" Type="http://schemas.openxmlformats.org/officeDocument/2006/relationships/slide" Target="slides/slide150.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barChart>
        <c:barDir val="col"/>
        <c:grouping val="percentStacked"/>
        <c:varyColors val="0"/>
        <c:ser>
          <c:idx val="0"/>
          <c:order val="0"/>
          <c:tx>
            <c:strRef>
              <c:f>Tabelle1!$B$1</c:f>
              <c:strCache>
                <c:ptCount val="1"/>
                <c:pt idx="0">
                  <c:v>Datenreihe 1</c:v>
                </c:pt>
              </c:strCache>
            </c:strRef>
          </c:tx>
          <c:spPr>
            <a:solidFill>
              <a:schemeClr val="accent3"/>
            </a:solidFill>
            <a:ln>
              <a:noFill/>
            </a:ln>
            <a:effectLst/>
          </c:spPr>
          <c:invertIfNegative val="0"/>
          <c:dPt>
            <c:idx val="0"/>
            <c:invertIfNegative val="0"/>
            <c:bubble3D val="0"/>
            <c:spPr>
              <a:solidFill>
                <a:srgbClr val="1D2D4B"/>
              </a:solidFill>
              <a:ln>
                <a:noFill/>
              </a:ln>
              <a:effectLst/>
            </c:spPr>
          </c:dPt>
          <c:dPt>
            <c:idx val="1"/>
            <c:invertIfNegative val="0"/>
            <c:bubble3D val="0"/>
            <c:spPr>
              <a:solidFill>
                <a:schemeClr val="accent3"/>
              </a:solidFill>
              <a:ln>
                <a:noFill/>
              </a:ln>
              <a:effectLst/>
            </c:spPr>
          </c:dPt>
          <c:cat>
            <c:strRef>
              <c:f>Tabelle1!$A$2:$A$3</c:f>
              <c:strCache>
                <c:ptCount val="2"/>
                <c:pt idx="0">
                  <c:v>Nettoeinkommen</c:v>
                </c:pt>
                <c:pt idx="1">
                  <c:v>Versorgungslücke</c:v>
                </c:pt>
              </c:strCache>
            </c:strRef>
          </c:cat>
          <c:val>
            <c:numRef>
              <c:f>Tabelle1!$B$2:$B$3</c:f>
              <c:numCache>
                <c:formatCode>"€"#,##0_);[Red]\("€"#,##0\)</c:formatCode>
                <c:ptCount val="2"/>
                <c:pt idx="0">
                  <c:v>1639</c:v>
                </c:pt>
                <c:pt idx="1">
                  <c:v>380</c:v>
                </c:pt>
              </c:numCache>
            </c:numRef>
          </c:val>
        </c:ser>
        <c:ser>
          <c:idx val="1"/>
          <c:order val="1"/>
          <c:tx>
            <c:strRef>
              <c:f>Tabelle1!$C$1</c:f>
              <c:strCache>
                <c:ptCount val="1"/>
                <c:pt idx="0">
                  <c:v>Datenreihe 2</c:v>
                </c:pt>
              </c:strCache>
            </c:strRef>
          </c:tx>
          <c:spPr>
            <a:solidFill>
              <a:srgbClr val="C60000"/>
            </a:solidFill>
            <a:ln>
              <a:noFill/>
            </a:ln>
            <a:effectLst/>
          </c:spPr>
          <c:invertIfNegative val="0"/>
          <c:dPt>
            <c:idx val="1"/>
            <c:invertIfNegative val="0"/>
            <c:bubble3D val="0"/>
            <c:spPr>
              <a:solidFill>
                <a:srgbClr val="C60000"/>
              </a:solidFill>
              <a:ln>
                <a:noFill/>
              </a:ln>
              <a:effectLst/>
            </c:spPr>
          </c:dPt>
          <c:cat>
            <c:strRef>
              <c:f>Tabelle1!$A$2:$A$3</c:f>
              <c:strCache>
                <c:ptCount val="2"/>
                <c:pt idx="0">
                  <c:v>Nettoeinkommen</c:v>
                </c:pt>
                <c:pt idx="1">
                  <c:v>Versorgungslücke</c:v>
                </c:pt>
              </c:strCache>
            </c:strRef>
          </c:cat>
          <c:val>
            <c:numRef>
              <c:f>Tabelle1!$C$2:$C$3</c:f>
              <c:numCache>
                <c:formatCode>"€"#,##0_);[Red]\("€"#,##0\)</c:formatCode>
                <c:ptCount val="2"/>
                <c:pt idx="1">
                  <c:v>1259</c:v>
                </c:pt>
              </c:numCache>
            </c:numRef>
          </c:val>
        </c:ser>
        <c:dLbls>
          <c:showLegendKey val="0"/>
          <c:showVal val="0"/>
          <c:showCatName val="0"/>
          <c:showSerName val="0"/>
          <c:showPercent val="0"/>
          <c:showBubbleSize val="0"/>
        </c:dLbls>
        <c:gapWidth val="150"/>
        <c:overlap val="100"/>
        <c:axId val="442172232"/>
        <c:axId val="442174192"/>
      </c:barChart>
      <c:catAx>
        <c:axId val="4421722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de-DE"/>
          </a:p>
        </c:txPr>
        <c:crossAx val="442174192"/>
        <c:crosses val="autoZero"/>
        <c:auto val="1"/>
        <c:lblAlgn val="ctr"/>
        <c:lblOffset val="100"/>
        <c:noMultiLvlLbl val="0"/>
      </c:catAx>
      <c:valAx>
        <c:axId val="44217419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4421722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1"/>
            <a:ext cx="2945659" cy="498056"/>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sz="quarter" idx="1"/>
          </p:nvPr>
        </p:nvSpPr>
        <p:spPr>
          <a:xfrm>
            <a:off x="3850445" y="1"/>
            <a:ext cx="2945659" cy="498056"/>
          </a:xfrm>
          <a:prstGeom prst="rect">
            <a:avLst/>
          </a:prstGeom>
        </p:spPr>
        <p:txBody>
          <a:bodyPr vert="horz" lIns="91440" tIns="45720" rIns="91440" bIns="45720" rtlCol="0"/>
          <a:lstStyle>
            <a:lvl1pPr algn="r">
              <a:defRPr sz="1200"/>
            </a:lvl1pPr>
          </a:lstStyle>
          <a:p>
            <a:fld id="{BC262AAD-EE45-4569-A43C-3777BCDBA7C9}" type="datetimeFigureOut">
              <a:rPr lang="de-DE" smtClean="0"/>
              <a:t>08.10.2024</a:t>
            </a:fld>
            <a:endParaRPr lang="de-DE" dirty="0"/>
          </a:p>
        </p:txBody>
      </p:sp>
      <p:sp>
        <p:nvSpPr>
          <p:cNvPr id="4" name="Fußzeilenplatzhalter 3"/>
          <p:cNvSpPr>
            <a:spLocks noGrp="1"/>
          </p:cNvSpPr>
          <p:nvPr>
            <p:ph type="ftr" sz="quarter" idx="2"/>
          </p:nvPr>
        </p:nvSpPr>
        <p:spPr>
          <a:xfrm>
            <a:off x="1" y="9428586"/>
            <a:ext cx="2945659" cy="498055"/>
          </a:xfrm>
          <a:prstGeom prst="rect">
            <a:avLst/>
          </a:prstGeom>
        </p:spPr>
        <p:txBody>
          <a:bodyPr vert="horz" lIns="91440" tIns="45720" rIns="91440" bIns="45720" rtlCol="0" anchor="b"/>
          <a:lstStyle>
            <a:lvl1pPr algn="l">
              <a:defRPr sz="1200"/>
            </a:lvl1pPr>
          </a:lstStyle>
          <a:p>
            <a:endParaRPr lang="de-DE" dirty="0"/>
          </a:p>
        </p:txBody>
      </p:sp>
      <p:sp>
        <p:nvSpPr>
          <p:cNvPr id="5" name="Foliennummernplatzhalter 4"/>
          <p:cNvSpPr>
            <a:spLocks noGrp="1"/>
          </p:cNvSpPr>
          <p:nvPr>
            <p:ph type="sldNum" sz="quarter" idx="3"/>
          </p:nvPr>
        </p:nvSpPr>
        <p:spPr>
          <a:xfrm>
            <a:off x="3850445" y="9428586"/>
            <a:ext cx="2945659" cy="498055"/>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dirty="0"/>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1"/>
            <a:ext cx="2945659" cy="498056"/>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50445" y="1"/>
            <a:ext cx="2945659" cy="498056"/>
          </a:xfrm>
          <a:prstGeom prst="rect">
            <a:avLst/>
          </a:prstGeom>
        </p:spPr>
        <p:txBody>
          <a:bodyPr vert="horz" lIns="91440" tIns="45720" rIns="91440" bIns="45720" rtlCol="0"/>
          <a:lstStyle>
            <a:lvl1pPr algn="r">
              <a:defRPr sz="1200"/>
            </a:lvl1pPr>
          </a:lstStyle>
          <a:p>
            <a:fld id="{5AC9ED1C-5157-4F32-B542-B10EF038D16B}" type="datetimeFigureOut">
              <a:rPr lang="de-DE" smtClean="0"/>
              <a:t>08.10.2024</a:t>
            </a:fld>
            <a:endParaRPr lang="de-DE" dirty="0"/>
          </a:p>
        </p:txBody>
      </p:sp>
      <p:sp>
        <p:nvSpPr>
          <p:cNvPr id="4" name="Folienbildplatzhalter 3"/>
          <p:cNvSpPr>
            <a:spLocks noGrp="1" noRot="1" noChangeAspect="1"/>
          </p:cNvSpPr>
          <p:nvPr>
            <p:ph type="sldImg" idx="2"/>
          </p:nvPr>
        </p:nvSpPr>
        <p:spPr>
          <a:xfrm>
            <a:off x="420688" y="1241425"/>
            <a:ext cx="5956300" cy="3349625"/>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79768" y="4777196"/>
            <a:ext cx="5438140" cy="3908614"/>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1" y="9428586"/>
            <a:ext cx="2945659" cy="498055"/>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50445" y="9428586"/>
            <a:ext cx="2945659" cy="498055"/>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dirty="0"/>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11405553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199457869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9181230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2800363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49145497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28026505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395499035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41991831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55098582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25704278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67716702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75738340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172430959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91657904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Vielen Dank</a:t>
            </a:r>
          </a:p>
        </p:txBody>
      </p:sp>
      <p:sp>
        <p:nvSpPr>
          <p:cNvPr id="4" name="Rechteck 3"/>
          <p:cNvSpPr/>
          <p:nvPr userDrawn="1"/>
        </p:nvSpPr>
        <p:spPr>
          <a:xfrm>
            <a:off x="479425" y="3797612"/>
            <a:ext cx="11233151" cy="461665"/>
          </a:xfrm>
          <a:prstGeom prst="rect">
            <a:avLst/>
          </a:prstGeom>
        </p:spPr>
        <p:txBody>
          <a:bodyPr wrap="square">
            <a:spAutoFit/>
          </a:bodyPr>
          <a:lstStyle/>
          <a:p>
            <a:pPr algn="ctr"/>
            <a:r>
              <a:rPr lang="de-DE" sz="2400" dirty="0">
                <a:solidFill>
                  <a:srgbClr val="137C9B"/>
                </a:solidFill>
              </a:rPr>
              <a:t>                             für Ihre Aufmerksamkeit.</a:t>
            </a:r>
          </a:p>
        </p:txBody>
      </p:sp>
    </p:spTree>
    <p:extLst>
      <p:ext uri="{BB962C8B-B14F-4D97-AF65-F5344CB8AC3E}">
        <p14:creationId xmlns:p14="http://schemas.microsoft.com/office/powerpoint/2010/main" val="61255241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512042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dirty="0">
                <a:solidFill>
                  <a:srgbClr val="137C9B"/>
                </a:solidFill>
              </a:rPr>
              <a:t>Wir freuen uns darauf, Sie zu unterstützen! </a:t>
            </a: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Am Musterplatz 123 | 54321 Musterstadt</a:t>
            </a:r>
          </a:p>
          <a:p>
            <a:pPr algn="ctr">
              <a:defRPr/>
            </a:pPr>
            <a:endParaRPr lang="de-DE" altLang="de-DE" dirty="0" smtClean="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Tel. 040 543211-123 | Fax 040 543211-123 | Mobil 0172 1234567</a:t>
            </a:r>
          </a:p>
          <a:p>
            <a:pPr algn="ctr">
              <a:defRPr/>
            </a:pPr>
            <a:endParaRPr lang="de-DE" altLang="de-DE" dirty="0" smtClean="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mustermann@afm-gruppe.de | www.afm-gruppe.de</a:t>
            </a:r>
          </a:p>
          <a:p>
            <a:pPr algn="ctr">
              <a:defRPr/>
            </a:pPr>
            <a:endParaRPr lang="de-DE" altLang="de-DE" dirty="0" smtClean="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Geschäftsstelle Musterstadt | Manfred Mustermann</a:t>
            </a:r>
          </a:p>
          <a:p>
            <a:pPr algn="ctr">
              <a:defRPr/>
            </a:pPr>
            <a:endParaRPr lang="de-DE" altLang="de-DE" dirty="0" smtClean="0"/>
          </a:p>
        </p:txBody>
      </p:sp>
    </p:spTree>
    <p:extLst>
      <p:ext uri="{BB962C8B-B14F-4D97-AF65-F5344CB8AC3E}">
        <p14:creationId xmlns:p14="http://schemas.microsoft.com/office/powerpoint/2010/main" val="129121100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Unterüberschrift_mi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8" y="2281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93130754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orient="horz" pos="709">
          <p15:clr>
            <a:srgbClr val="FBAE40"/>
          </p15:clr>
        </p15:guide>
        <p15:guide id="3" orient="horz" pos="1298">
          <p15:clr>
            <a:srgbClr val="FBAE40"/>
          </p15:clr>
        </p15:guide>
        <p15:guide id="4" orient="horz" pos="1162">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1_Überschrift_zweizeilig_Tab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2" name="Tabellenplatzhalter 11"/>
          <p:cNvSpPr>
            <a:spLocks noGrp="1"/>
          </p:cNvSpPr>
          <p:nvPr>
            <p:ph type="tbl" sz="quarter" idx="10"/>
          </p:nvPr>
        </p:nvSpPr>
        <p:spPr>
          <a:xfrm>
            <a:off x="479425" y="1979613"/>
            <a:ext cx="10313988" cy="4618037"/>
          </a:xfrm>
          <a:prstGeom prst="rect">
            <a:avLst/>
          </a:prstGeom>
        </p:spPr>
        <p:txBody>
          <a:bodyPr/>
          <a:lstStyle>
            <a:lvl1pPr marL="0" indent="0">
              <a:buFontTx/>
              <a:buNone/>
              <a:defRPr>
                <a:solidFill>
                  <a:srgbClr val="1D2D4B"/>
                </a:solidFill>
                <a:latin typeface="Arial" panose="020B0604020202020204" pitchFamily="34" charset="0"/>
                <a:cs typeface="Arial" panose="020B0604020202020204" pitchFamily="34" charset="0"/>
              </a:defRPr>
            </a:lvl1pPr>
          </a:lstStyle>
          <a:p>
            <a:r>
              <a:rPr lang="de-DE" dirty="0" smtClean="0"/>
              <a:t>Tabelle</a:t>
            </a:r>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85561259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BIld_link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479425" y="1850791"/>
            <a:ext cx="3325659" cy="467383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smtClean="0"/>
              <a:t>Bild durch Klicken auf Symbol hinzufügen</a:t>
            </a:r>
            <a:endParaRPr lang="de-DE" dirty="0"/>
          </a:p>
        </p:txBody>
      </p:sp>
      <p:sp>
        <p:nvSpPr>
          <p:cNvPr id="12" name="Textplatzhalter 3"/>
          <p:cNvSpPr>
            <a:spLocks noGrp="1"/>
          </p:cNvSpPr>
          <p:nvPr>
            <p:ph type="body" sz="half" idx="10"/>
          </p:nvPr>
        </p:nvSpPr>
        <p:spPr>
          <a:xfrm>
            <a:off x="4494524" y="1803381"/>
            <a:ext cx="4351411"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20090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162">
          <p15:clr>
            <a:srgbClr val="FBAE40"/>
          </p15:clr>
        </p15:guide>
        <p15:guide id="3" orient="horz" pos="411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Überschrift_zweizeilig_Aufzählungszeichen">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extplatzhalter 3"/>
          <p:cNvSpPr>
            <a:spLocks noGrp="1"/>
          </p:cNvSpPr>
          <p:nvPr>
            <p:ph type="body" sz="half" idx="2"/>
          </p:nvPr>
        </p:nvSpPr>
        <p:spPr>
          <a:xfrm>
            <a:off x="367096" y="1803381"/>
            <a:ext cx="11345480"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1" name="Titelplatzhalter 1"/>
          <p:cNvSpPr>
            <a:spLocks noGrp="1"/>
          </p:cNvSpPr>
          <p:nvPr>
            <p:ph type="title" hasCustomPrompt="1"/>
          </p:nvPr>
        </p:nvSpPr>
        <p:spPr>
          <a:xfrm>
            <a:off x="365475" y="205347"/>
            <a:ext cx="1019457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18929452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Aufzählungszeichen">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extplatzhalter 3"/>
          <p:cNvSpPr>
            <a:spLocks noGrp="1"/>
          </p:cNvSpPr>
          <p:nvPr>
            <p:ph type="body" sz="half" idx="2"/>
          </p:nvPr>
        </p:nvSpPr>
        <p:spPr>
          <a:xfrm>
            <a:off x="369212" y="1803380"/>
            <a:ext cx="11343363" cy="441326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83903385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Überschrift_zweizeilig_Text">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6" name="Textplatzhalter 3"/>
          <p:cNvSpPr>
            <a:spLocks noGrp="1"/>
          </p:cNvSpPr>
          <p:nvPr>
            <p:ph type="body" sz="half" idx="2" hasCustomPrompt="1"/>
          </p:nvPr>
        </p:nvSpPr>
        <p:spPr>
          <a:xfrm>
            <a:off x="369605" y="1809281"/>
            <a:ext cx="11342969"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3" name="Titelplatzhalter 1"/>
          <p:cNvSpPr>
            <a:spLocks noGrp="1"/>
          </p:cNvSpPr>
          <p:nvPr>
            <p:ph type="title" hasCustomPrompt="1"/>
          </p:nvPr>
        </p:nvSpPr>
        <p:spPr>
          <a:xfrm>
            <a:off x="365475" y="205347"/>
            <a:ext cx="1018822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7" name="Grafik 6"/>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3733466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324982551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Bild_recht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7221239" y="1797696"/>
            <a:ext cx="3183255" cy="4224337"/>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smtClean="0"/>
              <a:t>Bild durch Klicken auf Symbol hinzufügen</a:t>
            </a:r>
            <a:endParaRPr lang="de-DE" dirty="0"/>
          </a:p>
        </p:txBody>
      </p:sp>
      <p:sp>
        <p:nvSpPr>
          <p:cNvPr id="12" name="Textplatzhalter 3"/>
          <p:cNvSpPr>
            <a:spLocks noGrp="1"/>
          </p:cNvSpPr>
          <p:nvPr>
            <p:ph type="body" sz="half" idx="2"/>
          </p:nvPr>
        </p:nvSpPr>
        <p:spPr>
          <a:xfrm>
            <a:off x="367096" y="1803381"/>
            <a:ext cx="11345480"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0269409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Überschrift_zweizeilig_mit_Unterüberschrift_und_Text">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itelplatzhalter 1"/>
          <p:cNvSpPr>
            <a:spLocks noGrp="1"/>
          </p:cNvSpPr>
          <p:nvPr>
            <p:ph type="title" hasCustomPrompt="1"/>
          </p:nvPr>
        </p:nvSpPr>
        <p:spPr>
          <a:xfrm>
            <a:off x="365475" y="205347"/>
            <a:ext cx="1027712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2"/>
          <p:cNvSpPr>
            <a:spLocks noGrp="1"/>
          </p:cNvSpPr>
          <p:nvPr>
            <p:ph type="body" sz="quarter" idx="10" hasCustomPrompt="1"/>
          </p:nvPr>
        </p:nvSpPr>
        <p:spPr>
          <a:xfrm>
            <a:off x="364584" y="177458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2" hasCustomPrompt="1"/>
          </p:nvPr>
        </p:nvSpPr>
        <p:spPr>
          <a:xfrm>
            <a:off x="369358" y="2281237"/>
            <a:ext cx="11343217"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1744045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userDrawn="1">
  <p:cSld name="Zweizeilig_Unterüberschrift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5" name="Titelplatzhalter 1"/>
          <p:cNvSpPr>
            <a:spLocks noGrp="1"/>
          </p:cNvSpPr>
          <p:nvPr>
            <p:ph type="title" hasCustomPrompt="1"/>
          </p:nvPr>
        </p:nvSpPr>
        <p:spPr>
          <a:xfrm>
            <a:off x="365475" y="205347"/>
            <a:ext cx="1028982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7" name="Grafik 6"/>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56033988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Text_Aufzählung_Quellenangab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extplatzhalter 3"/>
          <p:cNvSpPr>
            <a:spLocks noGrp="1"/>
          </p:cNvSpPr>
          <p:nvPr>
            <p:ph type="body" sz="half" idx="2" hasCustomPrompt="1"/>
          </p:nvPr>
        </p:nvSpPr>
        <p:spPr>
          <a:xfrm>
            <a:off x="368448" y="1809281"/>
            <a:ext cx="11344128" cy="43861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4327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6" name="Textplatzhalter 3"/>
          <p:cNvSpPr>
            <a:spLocks noGrp="1"/>
          </p:cNvSpPr>
          <p:nvPr>
            <p:ph type="body" sz="half" idx="11"/>
          </p:nvPr>
        </p:nvSpPr>
        <p:spPr>
          <a:xfrm>
            <a:off x="379561" y="5752631"/>
            <a:ext cx="11333014" cy="43861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11" name="Grafik 10"/>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73892867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orient="horz" pos="709">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Überschrift_Tab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79425" y="1979613"/>
            <a:ext cx="10313988" cy="4618037"/>
          </a:xfrm>
          <a:prstGeom prst="rect">
            <a:avLst/>
          </a:prstGeom>
        </p:spPr>
        <p:txBody>
          <a:bodyPr/>
          <a:lstStyle>
            <a:lvl1pPr marL="0" indent="0">
              <a:buFontTx/>
              <a:buNone/>
              <a:defRPr>
                <a:solidFill>
                  <a:srgbClr val="1D2D4B"/>
                </a:solidFill>
                <a:latin typeface="Arial" panose="020B0604020202020204" pitchFamily="34" charset="0"/>
                <a:cs typeface="Arial" panose="020B0604020202020204" pitchFamily="34" charset="0"/>
              </a:defRPr>
            </a:lvl1pPr>
          </a:lstStyle>
          <a:p>
            <a:r>
              <a:rPr lang="de-DE" dirty="0" smtClean="0"/>
              <a:t>Tabelle</a:t>
            </a:r>
            <a:endParaRPr lang="de-DE" dirty="0"/>
          </a:p>
        </p:txBody>
      </p:sp>
    </p:spTree>
    <p:extLst>
      <p:ext uri="{BB962C8B-B14F-4D97-AF65-F5344CB8AC3E}">
        <p14:creationId xmlns:p14="http://schemas.microsoft.com/office/powerpoint/2010/main" val="99397196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Unterüberschrift_Aufzählungszeichen">
    <p:spTree>
      <p:nvGrpSpPr>
        <p:cNvPr id="1" name=""/>
        <p:cNvGrpSpPr/>
        <p:nvPr/>
      </p:nvGrpSpPr>
      <p:grpSpPr>
        <a:xfrm>
          <a:off x="0" y="0"/>
          <a:ext cx="0" cy="0"/>
          <a:chOff x="0" y="0"/>
          <a:chExt cx="0" cy="0"/>
        </a:xfrm>
      </p:grpSpPr>
      <p:sp>
        <p:nvSpPr>
          <p:cNvPr id="7" name="Textplatzhalter 3"/>
          <p:cNvSpPr>
            <a:spLocks noGrp="1"/>
          </p:cNvSpPr>
          <p:nvPr>
            <p:ph type="body" sz="half" idx="2"/>
          </p:nvPr>
        </p:nvSpPr>
        <p:spPr>
          <a:xfrm>
            <a:off x="370989" y="2281237"/>
            <a:ext cx="11341586"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12" name="Grafik 11"/>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82521156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orient="horz" pos="709">
          <p15:clr>
            <a:srgbClr val="FBAE40"/>
          </p15:clr>
        </p15:guide>
        <p15:guide id="3" orient="horz" pos="1298">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Überschrift_Diagramm">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Diagrammplatzhalter 10"/>
          <p:cNvSpPr>
            <a:spLocks noGrp="1"/>
          </p:cNvSpPr>
          <p:nvPr>
            <p:ph type="chart" sz="quarter" idx="10" hasCustomPrompt="1"/>
          </p:nvPr>
        </p:nvSpPr>
        <p:spPr>
          <a:xfrm>
            <a:off x="479426" y="1959997"/>
            <a:ext cx="10318446" cy="4637653"/>
          </a:xfrm>
          <a:prstGeom prst="rect">
            <a:avLst/>
          </a:prstGeom>
        </p:spPr>
        <p:txBody>
          <a:bodyPr/>
          <a:lstStyle>
            <a:lvl1pPr marL="0" indent="0">
              <a:buFontTx/>
              <a:buNone/>
              <a:defRPr sz="2400">
                <a:solidFill>
                  <a:srgbClr val="1D2D4B"/>
                </a:solidFill>
              </a:defRPr>
            </a:lvl1pPr>
          </a:lstStyle>
          <a:p>
            <a:r>
              <a:rPr lang="de-DE" dirty="0" smtClean="0"/>
              <a:t>Diagramme</a:t>
            </a:r>
            <a:endParaRPr lang="de-DE" dirty="0"/>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7042728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_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394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5" name="Rechteck 4"/>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7"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2400" kern="0" dirty="0">
              <a:solidFill>
                <a:srgbClr val="1D2D4B"/>
              </a:solidFill>
              <a:cs typeface="Arial" panose="020B0604020202020204" pitchFamily="34" charset="0"/>
            </a:endParaRP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Tree>
    <p:extLst>
      <p:ext uri="{BB962C8B-B14F-4D97-AF65-F5344CB8AC3E}">
        <p14:creationId xmlns:p14="http://schemas.microsoft.com/office/powerpoint/2010/main" val="241896345"/>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Zwischen_Unterthemen">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buFontTx/>
              <a:buNone/>
              <a:defRPr>
                <a:solidFill>
                  <a:srgbClr val="1D2D4B"/>
                </a:solidFill>
              </a:defRPr>
            </a:lvl1pPr>
          </a:lstStyle>
          <a:p>
            <a:r>
              <a:rPr lang="de-DE" dirty="0" smtClean="0"/>
              <a:t>Bild</a:t>
            </a:r>
            <a:endParaRPr lang="de-DE" dirty="0"/>
          </a:p>
        </p:txBody>
      </p:sp>
      <p:sp>
        <p:nvSpPr>
          <p:cNvPr id="10" name="Textplatzhalter 2"/>
          <p:cNvSpPr>
            <a:spLocks noGrp="1"/>
          </p:cNvSpPr>
          <p:nvPr>
            <p:ph type="body" sz="quarter" idx="11" hasCustomPrompt="1"/>
          </p:nvPr>
        </p:nvSpPr>
        <p:spPr>
          <a:xfrm>
            <a:off x="0" y="2498486"/>
            <a:ext cx="12192000" cy="395680"/>
          </a:xfrm>
          <a:prstGeom prst="rect">
            <a:avLst/>
          </a:prstGeom>
        </p:spPr>
        <p:txBody>
          <a:bodyPr/>
          <a:lstStyle>
            <a:lvl1pPr marL="0" indent="0" algn="ctr">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263872792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orient="horz" pos="709">
          <p15:clr>
            <a:srgbClr val="FBAE40"/>
          </p15:clr>
        </p15:guide>
        <p15:guide id="3" orient="horz" pos="1298">
          <p15:clr>
            <a:srgbClr val="FBAE40"/>
          </p15:clr>
        </p15:guide>
        <p15:guide id="4" orient="horz" pos="1162">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7" name="Textplatzhalter 3"/>
          <p:cNvSpPr>
            <a:spLocks noGrp="1"/>
          </p:cNvSpPr>
          <p:nvPr>
            <p:ph type="body" sz="half" idx="2" hasCustomPrompt="1"/>
          </p:nvPr>
        </p:nvSpPr>
        <p:spPr>
          <a:xfrm>
            <a:off x="369358" y="1773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22759784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16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149709400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zwei_Unterüberschriften_Text">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5" name="Textplatzhalter 3"/>
          <p:cNvSpPr>
            <a:spLocks noGrp="1"/>
          </p:cNvSpPr>
          <p:nvPr>
            <p:ph type="body" sz="half" idx="2"/>
          </p:nvPr>
        </p:nvSpPr>
        <p:spPr>
          <a:xfrm>
            <a:off x="370036" y="2281237"/>
            <a:ext cx="11342539"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7" name="Textplatzhalter 2"/>
          <p:cNvSpPr>
            <a:spLocks noGrp="1"/>
          </p:cNvSpPr>
          <p:nvPr>
            <p:ph type="body" sz="quarter" idx="12" hasCustomPrompt="1"/>
          </p:nvPr>
        </p:nvSpPr>
        <p:spPr>
          <a:xfrm>
            <a:off x="361238" y="4183952"/>
            <a:ext cx="11351337"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8" name="Textplatzhalter 3"/>
          <p:cNvSpPr>
            <a:spLocks noGrp="1"/>
          </p:cNvSpPr>
          <p:nvPr>
            <p:ph type="body" sz="half" idx="13"/>
          </p:nvPr>
        </p:nvSpPr>
        <p:spPr>
          <a:xfrm>
            <a:off x="341052" y="4704887"/>
            <a:ext cx="11371524"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2" name="Titelplatzhalter 1"/>
          <p:cNvSpPr>
            <a:spLocks noGrp="1"/>
          </p:cNvSpPr>
          <p:nvPr>
            <p:ph type="title" hasCustomPrompt="1"/>
          </p:nvPr>
        </p:nvSpPr>
        <p:spPr>
          <a:xfrm>
            <a:off x="365475" y="205347"/>
            <a:ext cx="1034697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40084860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zweizeilige 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3" name="Textplatzhalter 3"/>
          <p:cNvSpPr>
            <a:spLocks noGrp="1"/>
          </p:cNvSpPr>
          <p:nvPr>
            <p:ph type="body" sz="half" idx="13"/>
          </p:nvPr>
        </p:nvSpPr>
        <p:spPr>
          <a:xfrm>
            <a:off x="371549" y="4671152"/>
            <a:ext cx="1133683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5" name="Titelplatzhalter 1"/>
          <p:cNvSpPr>
            <a:spLocks noGrp="1"/>
          </p:cNvSpPr>
          <p:nvPr>
            <p:ph type="title" hasCustomPrompt="1"/>
          </p:nvPr>
        </p:nvSpPr>
        <p:spPr>
          <a:xfrm>
            <a:off x="365475" y="205347"/>
            <a:ext cx="1028982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45345244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3" name="Textplatzhalter 3"/>
          <p:cNvSpPr>
            <a:spLocks noGrp="1"/>
          </p:cNvSpPr>
          <p:nvPr>
            <p:ph type="body" sz="half" idx="13"/>
          </p:nvPr>
        </p:nvSpPr>
        <p:spPr>
          <a:xfrm>
            <a:off x="367355" y="4671152"/>
            <a:ext cx="1133683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48735573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Überschrift_zweizeilig_Unterüberschrift_Text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2"/>
          <p:cNvSpPr>
            <a:spLocks noGrp="1"/>
          </p:cNvSpPr>
          <p:nvPr>
            <p:ph type="body" sz="quarter" idx="10" hasCustomPrompt="1"/>
          </p:nvPr>
        </p:nvSpPr>
        <p:spPr>
          <a:xfrm>
            <a:off x="368899" y="1722200"/>
            <a:ext cx="11354790"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2"/>
          </p:nvPr>
        </p:nvSpPr>
        <p:spPr>
          <a:xfrm>
            <a:off x="368454" y="2281237"/>
            <a:ext cx="11344122"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4" name="Textplatzhalter 3"/>
          <p:cNvSpPr>
            <a:spLocks noGrp="1"/>
          </p:cNvSpPr>
          <p:nvPr>
            <p:ph type="body" sz="half" idx="13"/>
          </p:nvPr>
        </p:nvSpPr>
        <p:spPr>
          <a:xfrm>
            <a:off x="367803" y="4674327"/>
            <a:ext cx="1134477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53724621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2_Überschrift_zweizeilig_Tab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2" name="Tabellenplatzhalter 11"/>
          <p:cNvSpPr>
            <a:spLocks noGrp="1"/>
          </p:cNvSpPr>
          <p:nvPr>
            <p:ph type="tbl" sz="quarter" idx="10"/>
          </p:nvPr>
        </p:nvSpPr>
        <p:spPr>
          <a:xfrm>
            <a:off x="479425" y="1979613"/>
            <a:ext cx="10313988" cy="4618037"/>
          </a:xfrm>
          <a:prstGeom prst="rect">
            <a:avLst/>
          </a:prstGeom>
        </p:spPr>
        <p:txBody>
          <a:bodyPr/>
          <a:lstStyle>
            <a:lvl1pPr marL="0" indent="0">
              <a:buFontTx/>
              <a:buNone/>
              <a:defRPr>
                <a:solidFill>
                  <a:srgbClr val="1D2D4B"/>
                </a:solidFill>
                <a:latin typeface="Arial" panose="020B0604020202020204" pitchFamily="34" charset="0"/>
                <a:cs typeface="Arial" panose="020B0604020202020204" pitchFamily="34" charset="0"/>
              </a:defRPr>
            </a:lvl1pPr>
          </a:lstStyle>
          <a:p>
            <a:r>
              <a:rPr lang="de-DE" dirty="0" smtClean="0"/>
              <a:t>Tabelle</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80187031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Überschrift_zweizeilig_Diagramm">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sp>
        <p:nvSpPr>
          <p:cNvPr id="11" name="Diagrammplatzhalter 10"/>
          <p:cNvSpPr>
            <a:spLocks noGrp="1"/>
          </p:cNvSpPr>
          <p:nvPr>
            <p:ph type="chart" sz="quarter" idx="10" hasCustomPrompt="1"/>
          </p:nvPr>
        </p:nvSpPr>
        <p:spPr>
          <a:xfrm>
            <a:off x="479426" y="1959997"/>
            <a:ext cx="10318446" cy="4637653"/>
          </a:xfrm>
          <a:prstGeom prst="rect">
            <a:avLst/>
          </a:prstGeom>
        </p:spPr>
        <p:txBody>
          <a:bodyPr/>
          <a:lstStyle>
            <a:lvl1pPr marL="0" indent="0">
              <a:buFontTx/>
              <a:buNone/>
              <a:defRPr sz="2400">
                <a:solidFill>
                  <a:srgbClr val="1D2D4B"/>
                </a:solidFill>
              </a:defRPr>
            </a:lvl1pPr>
          </a:lstStyle>
          <a:p>
            <a:r>
              <a:rPr lang="de-DE" dirty="0" smtClean="0"/>
              <a:t>Diagramme</a:t>
            </a:r>
            <a:endParaRPr lang="de-DE" dirty="0"/>
          </a:p>
        </p:txBody>
      </p:sp>
    </p:spTree>
    <p:extLst>
      <p:ext uri="{BB962C8B-B14F-4D97-AF65-F5344CB8AC3E}">
        <p14:creationId xmlns:p14="http://schemas.microsoft.com/office/powerpoint/2010/main" val="325928258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394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5" name="Rechteck 4"/>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7"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2400" kern="0" dirty="0">
              <a:solidFill>
                <a:srgbClr val="1D2D4B"/>
              </a:solidFill>
              <a:latin typeface="Arial" panose="020B0604020202020204" pitchFamily="34" charset="0"/>
              <a:cs typeface="Arial" panose="020B0604020202020204" pitchFamily="34" charset="0"/>
            </a:endParaRP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Tree>
    <p:extLst>
      <p:ext uri="{BB962C8B-B14F-4D97-AF65-F5344CB8AC3E}">
        <p14:creationId xmlns:p14="http://schemas.microsoft.com/office/powerpoint/2010/main" val="2882261863"/>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Unterüberschrift_mi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8" y="2281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0199561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orient="horz" pos="709">
          <p15:clr>
            <a:srgbClr val="FBAE40"/>
          </p15:clr>
        </p15:guide>
        <p15:guide id="3" orient="horz" pos="1298">
          <p15:clr>
            <a:srgbClr val="FBAE40"/>
          </p15:clr>
        </p15:guide>
        <p15:guide id="4" orient="horz" pos="1162">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Unterüberschrift_Aufzählungszeichen">
    <p:spTree>
      <p:nvGrpSpPr>
        <p:cNvPr id="1" name=""/>
        <p:cNvGrpSpPr/>
        <p:nvPr/>
      </p:nvGrpSpPr>
      <p:grpSpPr>
        <a:xfrm>
          <a:off x="0" y="0"/>
          <a:ext cx="0" cy="0"/>
          <a:chOff x="0" y="0"/>
          <a:chExt cx="0" cy="0"/>
        </a:xfrm>
      </p:grpSpPr>
      <p:sp>
        <p:nvSpPr>
          <p:cNvPr id="7" name="Textplatzhalter 3"/>
          <p:cNvSpPr>
            <a:spLocks noGrp="1"/>
          </p:cNvSpPr>
          <p:nvPr>
            <p:ph type="body" sz="half" idx="2"/>
          </p:nvPr>
        </p:nvSpPr>
        <p:spPr>
          <a:xfrm>
            <a:off x="370989" y="2281237"/>
            <a:ext cx="11341586"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p:txBody>
      </p:sp>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12" name="Grafik 11"/>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12634986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orient="horz" pos="709">
          <p15:clr>
            <a:srgbClr val="FBAE40"/>
          </p15:clr>
        </p15:guide>
        <p15:guide id="3" orient="horz" pos="1298">
          <p15:clr>
            <a:srgbClr val="FBAE4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Aufzählungszeichen">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extplatzhalter 3"/>
          <p:cNvSpPr>
            <a:spLocks noGrp="1"/>
          </p:cNvSpPr>
          <p:nvPr>
            <p:ph type="body" sz="half" idx="2"/>
          </p:nvPr>
        </p:nvSpPr>
        <p:spPr>
          <a:xfrm>
            <a:off x="369212" y="1803380"/>
            <a:ext cx="11343363" cy="441326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93239369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1739297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7" name="Textplatzhalter 3"/>
          <p:cNvSpPr>
            <a:spLocks noGrp="1"/>
          </p:cNvSpPr>
          <p:nvPr>
            <p:ph type="body" sz="half" idx="2" hasCustomPrompt="1"/>
          </p:nvPr>
        </p:nvSpPr>
        <p:spPr>
          <a:xfrm>
            <a:off x="369358" y="1773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19377901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162">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Überschrift_zweizeilig_mit_Unterüberschrift_und_Text">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itelplatzhalter 1"/>
          <p:cNvSpPr>
            <a:spLocks noGrp="1"/>
          </p:cNvSpPr>
          <p:nvPr>
            <p:ph type="title" hasCustomPrompt="1"/>
          </p:nvPr>
        </p:nvSpPr>
        <p:spPr>
          <a:xfrm>
            <a:off x="365475" y="205347"/>
            <a:ext cx="1027712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2"/>
          <p:cNvSpPr>
            <a:spLocks noGrp="1"/>
          </p:cNvSpPr>
          <p:nvPr>
            <p:ph type="body" sz="quarter" idx="10" hasCustomPrompt="1"/>
          </p:nvPr>
        </p:nvSpPr>
        <p:spPr>
          <a:xfrm>
            <a:off x="364584" y="177458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2" hasCustomPrompt="1"/>
          </p:nvPr>
        </p:nvSpPr>
        <p:spPr>
          <a:xfrm>
            <a:off x="369358" y="2281237"/>
            <a:ext cx="11343217"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3538860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Überschrift_zweizeilig_Text">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6" name="Textplatzhalter 3"/>
          <p:cNvSpPr>
            <a:spLocks noGrp="1"/>
          </p:cNvSpPr>
          <p:nvPr>
            <p:ph type="body" sz="half" idx="2" hasCustomPrompt="1"/>
          </p:nvPr>
        </p:nvSpPr>
        <p:spPr>
          <a:xfrm>
            <a:off x="369605" y="1809281"/>
            <a:ext cx="11342969"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3" name="Titelplatzhalter 1"/>
          <p:cNvSpPr>
            <a:spLocks noGrp="1"/>
          </p:cNvSpPr>
          <p:nvPr>
            <p:ph type="title" hasCustomPrompt="1"/>
          </p:nvPr>
        </p:nvSpPr>
        <p:spPr>
          <a:xfrm>
            <a:off x="365475" y="205347"/>
            <a:ext cx="1018822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7" name="Grafik 6"/>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26647347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Überschrift_zweizeilig_Aufzählungszeichen">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extplatzhalter 3"/>
          <p:cNvSpPr>
            <a:spLocks noGrp="1"/>
          </p:cNvSpPr>
          <p:nvPr>
            <p:ph type="body" sz="half" idx="2"/>
          </p:nvPr>
        </p:nvSpPr>
        <p:spPr>
          <a:xfrm>
            <a:off x="367096" y="1803381"/>
            <a:ext cx="11345480"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11" name="Titelplatzhalter 1"/>
          <p:cNvSpPr>
            <a:spLocks noGrp="1"/>
          </p:cNvSpPr>
          <p:nvPr>
            <p:ph type="title" hasCustomPrompt="1"/>
          </p:nvPr>
        </p:nvSpPr>
        <p:spPr>
          <a:xfrm>
            <a:off x="365475" y="205347"/>
            <a:ext cx="1019457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82651437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BIld_link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479425" y="1850791"/>
            <a:ext cx="3325659" cy="467383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2" name="Textplatzhalter 3"/>
          <p:cNvSpPr>
            <a:spLocks noGrp="1"/>
          </p:cNvSpPr>
          <p:nvPr>
            <p:ph type="body" sz="half" idx="10"/>
          </p:nvPr>
        </p:nvSpPr>
        <p:spPr>
          <a:xfrm>
            <a:off x="4494524" y="1803381"/>
            <a:ext cx="4351411"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01395203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162">
          <p15:clr>
            <a:srgbClr val="FBAE40"/>
          </p15:clr>
        </p15:guide>
        <p15:guide id="3" orient="horz" pos="4110">
          <p15:clr>
            <a:srgbClr val="FBAE40"/>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Bild_recht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7221239" y="1797696"/>
            <a:ext cx="3183255" cy="4224337"/>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2" name="Textplatzhalter 3"/>
          <p:cNvSpPr>
            <a:spLocks noGrp="1"/>
          </p:cNvSpPr>
          <p:nvPr>
            <p:ph type="body" sz="half" idx="2"/>
          </p:nvPr>
        </p:nvSpPr>
        <p:spPr>
          <a:xfrm>
            <a:off x="367096" y="1803381"/>
            <a:ext cx="11345480"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21633666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zwei_Unterüberschriften_Text">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5" name="Textplatzhalter 3"/>
          <p:cNvSpPr>
            <a:spLocks noGrp="1"/>
          </p:cNvSpPr>
          <p:nvPr>
            <p:ph type="body" sz="half" idx="2"/>
          </p:nvPr>
        </p:nvSpPr>
        <p:spPr>
          <a:xfrm>
            <a:off x="370036" y="2281237"/>
            <a:ext cx="11342539"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17" name="Textplatzhalter 2"/>
          <p:cNvSpPr>
            <a:spLocks noGrp="1"/>
          </p:cNvSpPr>
          <p:nvPr>
            <p:ph type="body" sz="quarter" idx="12" hasCustomPrompt="1"/>
          </p:nvPr>
        </p:nvSpPr>
        <p:spPr>
          <a:xfrm>
            <a:off x="361238" y="4183952"/>
            <a:ext cx="11351337"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8" name="Textplatzhalter 3"/>
          <p:cNvSpPr>
            <a:spLocks noGrp="1"/>
          </p:cNvSpPr>
          <p:nvPr>
            <p:ph type="body" sz="half" idx="13"/>
          </p:nvPr>
        </p:nvSpPr>
        <p:spPr>
          <a:xfrm>
            <a:off x="341052" y="4704887"/>
            <a:ext cx="11371524"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12" name="Titelplatzhalter 1"/>
          <p:cNvSpPr>
            <a:spLocks noGrp="1"/>
          </p:cNvSpPr>
          <p:nvPr>
            <p:ph type="title" hasCustomPrompt="1"/>
          </p:nvPr>
        </p:nvSpPr>
        <p:spPr>
          <a:xfrm>
            <a:off x="365475" y="205347"/>
            <a:ext cx="1034697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03334017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Zweizeilig_Unterüberschrift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p:txBody>
      </p:sp>
      <p:sp>
        <p:nvSpPr>
          <p:cNvPr id="15" name="Titelplatzhalter 1"/>
          <p:cNvSpPr>
            <a:spLocks noGrp="1"/>
          </p:cNvSpPr>
          <p:nvPr>
            <p:ph type="title" hasCustomPrompt="1"/>
          </p:nvPr>
        </p:nvSpPr>
        <p:spPr>
          <a:xfrm>
            <a:off x="365475" y="205347"/>
            <a:ext cx="1028982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7" name="Grafik 6"/>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67906735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zweizeilige 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p:txBody>
      </p:sp>
      <p:sp>
        <p:nvSpPr>
          <p:cNvPr id="13" name="Textplatzhalter 3"/>
          <p:cNvSpPr>
            <a:spLocks noGrp="1"/>
          </p:cNvSpPr>
          <p:nvPr>
            <p:ph type="body" sz="half" idx="13"/>
          </p:nvPr>
        </p:nvSpPr>
        <p:spPr>
          <a:xfrm>
            <a:off x="371549" y="4671152"/>
            <a:ext cx="1133683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p:txBody>
      </p:sp>
      <p:sp>
        <p:nvSpPr>
          <p:cNvPr id="15" name="Titelplatzhalter 1"/>
          <p:cNvSpPr>
            <a:spLocks noGrp="1"/>
          </p:cNvSpPr>
          <p:nvPr>
            <p:ph type="title" hasCustomPrompt="1"/>
          </p:nvPr>
        </p:nvSpPr>
        <p:spPr>
          <a:xfrm>
            <a:off x="365475" y="205347"/>
            <a:ext cx="1028982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11136201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p:txBody>
      </p:sp>
      <p:sp>
        <p:nvSpPr>
          <p:cNvPr id="13" name="Textplatzhalter 3"/>
          <p:cNvSpPr>
            <a:spLocks noGrp="1"/>
          </p:cNvSpPr>
          <p:nvPr>
            <p:ph type="body" sz="half" idx="13"/>
          </p:nvPr>
        </p:nvSpPr>
        <p:spPr>
          <a:xfrm>
            <a:off x="367355" y="4671152"/>
            <a:ext cx="1133683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29483128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126799042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ext_Aufzählung_Quellenangab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extplatzhalter 3"/>
          <p:cNvSpPr>
            <a:spLocks noGrp="1"/>
          </p:cNvSpPr>
          <p:nvPr>
            <p:ph type="body" sz="half" idx="2" hasCustomPrompt="1"/>
          </p:nvPr>
        </p:nvSpPr>
        <p:spPr>
          <a:xfrm>
            <a:off x="368448" y="1809281"/>
            <a:ext cx="11344128" cy="43861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4327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p:txBody>
      </p:sp>
      <p:sp>
        <p:nvSpPr>
          <p:cNvPr id="16" name="Textplatzhalter 3"/>
          <p:cNvSpPr>
            <a:spLocks noGrp="1"/>
          </p:cNvSpPr>
          <p:nvPr>
            <p:ph type="body" sz="half" idx="11"/>
          </p:nvPr>
        </p:nvSpPr>
        <p:spPr>
          <a:xfrm>
            <a:off x="379561" y="5752631"/>
            <a:ext cx="11333014" cy="43861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11" name="Grafik 10"/>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57240803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orient="horz" pos="709">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Überschrift_zweizeilig_Unterüberschrift_Text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2"/>
          <p:cNvSpPr>
            <a:spLocks noGrp="1"/>
          </p:cNvSpPr>
          <p:nvPr>
            <p:ph type="body" sz="quarter" idx="10" hasCustomPrompt="1"/>
          </p:nvPr>
        </p:nvSpPr>
        <p:spPr>
          <a:xfrm>
            <a:off x="362549" y="1760300"/>
            <a:ext cx="11354790"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2"/>
          </p:nvPr>
        </p:nvSpPr>
        <p:spPr>
          <a:xfrm>
            <a:off x="368454" y="2281237"/>
            <a:ext cx="11344122"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14" name="Textplatzhalter 3"/>
          <p:cNvSpPr>
            <a:spLocks noGrp="1"/>
          </p:cNvSpPr>
          <p:nvPr>
            <p:ph type="body" sz="half" idx="13"/>
          </p:nvPr>
        </p:nvSpPr>
        <p:spPr>
          <a:xfrm>
            <a:off x="367803" y="4674327"/>
            <a:ext cx="1134477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5088482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30640287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288297807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195192231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138883996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23876512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346584844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52929331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50533875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a:extLst/>
          </p:cNvPr>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596047734"/>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365485154"/>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31234738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95554000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41035794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98105908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75355978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44495766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5410687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479376942"/>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1058197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36616000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12441106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2402838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20508722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14438004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15145941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710860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421714121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10816800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53984021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99410000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75379963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7821315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smtClean="0">
                <a:solidFill>
                  <a:srgbClr val="137C9B"/>
                </a:solidFill>
              </a:rPr>
              <a:t>                             für Ihre Aufmerksamkeit.</a:t>
            </a:r>
          </a:p>
        </p:txBody>
      </p:sp>
    </p:spTree>
    <p:extLst>
      <p:ext uri="{BB962C8B-B14F-4D97-AF65-F5344CB8AC3E}">
        <p14:creationId xmlns:p14="http://schemas.microsoft.com/office/powerpoint/2010/main" val="151733768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283130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smtClean="0">
                <a:solidFill>
                  <a:srgbClr val="137C9B"/>
                </a:solidFill>
              </a:rPr>
              <a:t>Wir freuen uns darauf, Sie zu unterstützen! </a:t>
            </a:r>
            <a:endParaRPr lang="de-DE" altLang="de-DE" sz="2400" b="0" dirty="0">
              <a:solidFill>
                <a:srgbClr val="137C9B"/>
              </a:solidFill>
            </a:endParaRP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Am Musterplatz 123 | 54321 Musterstadt</a:t>
            </a:r>
          </a:p>
          <a:p>
            <a:pPr algn="ctr">
              <a:defRPr/>
            </a:pPr>
            <a:endParaRPr lang="de-DE" altLang="de-DE" dirty="0" smtClean="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Tel. 040 543211-123 | Fax 040 543211-123 | Mobil 0172 1234567</a:t>
            </a:r>
          </a:p>
          <a:p>
            <a:pPr algn="ctr">
              <a:defRPr/>
            </a:pPr>
            <a:endParaRPr lang="de-DE" altLang="de-DE" dirty="0" smtClean="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mustermann@afm-gruppe.de | www.afm-gruppe.de</a:t>
            </a:r>
          </a:p>
          <a:p>
            <a:pPr algn="ctr">
              <a:defRPr/>
            </a:pPr>
            <a:endParaRPr lang="de-DE" altLang="de-DE" dirty="0" smtClean="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Geschäftsstelle Musterstadt | Manfred Mustermann</a:t>
            </a:r>
          </a:p>
          <a:p>
            <a:pPr algn="ctr">
              <a:defRPr/>
            </a:pPr>
            <a:endParaRPr lang="de-DE" altLang="de-DE" dirty="0" smtClean="0"/>
          </a:p>
        </p:txBody>
      </p:sp>
    </p:spTree>
    <p:extLst>
      <p:ext uri="{BB962C8B-B14F-4D97-AF65-F5344CB8AC3E}">
        <p14:creationId xmlns:p14="http://schemas.microsoft.com/office/powerpoint/2010/main" val="252158825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Unterüberschrift_mi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8" y="2281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0091523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orient="horz" pos="709">
          <p15:clr>
            <a:srgbClr val="FBAE40"/>
          </p15:clr>
        </p15:guide>
        <p15:guide id="3" orient="horz" pos="1298">
          <p15:clr>
            <a:srgbClr val="FBAE40"/>
          </p15:clr>
        </p15:guide>
        <p15:guide id="4" orient="horz" pos="1162">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Überschrift_zweizeilig_Tab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2" name="Tabellenplatzhalter 11"/>
          <p:cNvSpPr>
            <a:spLocks noGrp="1"/>
          </p:cNvSpPr>
          <p:nvPr>
            <p:ph type="tbl" sz="quarter" idx="10"/>
          </p:nvPr>
        </p:nvSpPr>
        <p:spPr>
          <a:xfrm>
            <a:off x="479425" y="1979613"/>
            <a:ext cx="10313988" cy="4618037"/>
          </a:xfrm>
          <a:prstGeom prst="rect">
            <a:avLst/>
          </a:prstGeom>
        </p:spPr>
        <p:txBody>
          <a:bodyPr/>
          <a:lstStyle>
            <a:lvl1pPr marL="0" indent="0">
              <a:buFontTx/>
              <a:buNone/>
              <a:defRPr>
                <a:solidFill>
                  <a:srgbClr val="1D2D4B"/>
                </a:solidFill>
                <a:latin typeface="Arial" panose="020B0604020202020204" pitchFamily="34" charset="0"/>
                <a:cs typeface="Arial" panose="020B0604020202020204" pitchFamily="34" charset="0"/>
              </a:defRPr>
            </a:lvl1pPr>
          </a:lstStyle>
          <a:p>
            <a:r>
              <a:rPr lang="de-DE" dirty="0" smtClean="0"/>
              <a:t>Tabelle</a:t>
            </a:r>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96301326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525511644"/>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BIld_link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479425" y="1850791"/>
            <a:ext cx="3325659" cy="467383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smtClean="0"/>
              <a:t>Bild durch Klicken auf Symbol hinzufügen</a:t>
            </a:r>
            <a:endParaRPr lang="de-DE" dirty="0"/>
          </a:p>
        </p:txBody>
      </p:sp>
      <p:sp>
        <p:nvSpPr>
          <p:cNvPr id="12" name="Textplatzhalter 3"/>
          <p:cNvSpPr>
            <a:spLocks noGrp="1"/>
          </p:cNvSpPr>
          <p:nvPr>
            <p:ph type="body" sz="half" idx="10"/>
          </p:nvPr>
        </p:nvSpPr>
        <p:spPr>
          <a:xfrm>
            <a:off x="4494524" y="1803381"/>
            <a:ext cx="4351411"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79572286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162">
          <p15:clr>
            <a:srgbClr val="FBAE40"/>
          </p15:clr>
        </p15:guide>
        <p15:guide id="3" orient="horz" pos="411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Aufzählungszeichen">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extplatzhalter 3"/>
          <p:cNvSpPr>
            <a:spLocks noGrp="1"/>
          </p:cNvSpPr>
          <p:nvPr>
            <p:ph type="body" sz="half" idx="2"/>
          </p:nvPr>
        </p:nvSpPr>
        <p:spPr>
          <a:xfrm>
            <a:off x="369212" y="1803380"/>
            <a:ext cx="11343363" cy="441326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76691316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Bild_recht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7221239" y="1797696"/>
            <a:ext cx="3183255" cy="4224337"/>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smtClean="0"/>
              <a:t>Bild durch Klicken auf Symbol hinzufügen</a:t>
            </a:r>
            <a:endParaRPr lang="de-DE" dirty="0"/>
          </a:p>
        </p:txBody>
      </p:sp>
      <p:sp>
        <p:nvSpPr>
          <p:cNvPr id="12" name="Textplatzhalter 3"/>
          <p:cNvSpPr>
            <a:spLocks noGrp="1"/>
          </p:cNvSpPr>
          <p:nvPr>
            <p:ph type="body" sz="half" idx="2"/>
          </p:nvPr>
        </p:nvSpPr>
        <p:spPr>
          <a:xfrm>
            <a:off x="367096" y="1803381"/>
            <a:ext cx="11345480"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0390985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Text_Aufzählung_Quellenangab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extplatzhalter 3"/>
          <p:cNvSpPr>
            <a:spLocks noGrp="1"/>
          </p:cNvSpPr>
          <p:nvPr>
            <p:ph type="body" sz="half" idx="2" hasCustomPrompt="1"/>
          </p:nvPr>
        </p:nvSpPr>
        <p:spPr>
          <a:xfrm>
            <a:off x="368448" y="1809281"/>
            <a:ext cx="11344128" cy="43861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4327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6" name="Textplatzhalter 3"/>
          <p:cNvSpPr>
            <a:spLocks noGrp="1"/>
          </p:cNvSpPr>
          <p:nvPr>
            <p:ph type="body" sz="half" idx="11"/>
          </p:nvPr>
        </p:nvSpPr>
        <p:spPr>
          <a:xfrm>
            <a:off x="379561" y="5752631"/>
            <a:ext cx="11333014" cy="43861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11" name="Grafik 10"/>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62699238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orient="horz" pos="709">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Überschrift_Tab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79425" y="1979613"/>
            <a:ext cx="10313988" cy="4618037"/>
          </a:xfrm>
          <a:prstGeom prst="rect">
            <a:avLst/>
          </a:prstGeom>
        </p:spPr>
        <p:txBody>
          <a:bodyPr/>
          <a:lstStyle>
            <a:lvl1pPr marL="0" indent="0">
              <a:buFontTx/>
              <a:buNone/>
              <a:defRPr>
                <a:solidFill>
                  <a:srgbClr val="1D2D4B"/>
                </a:solidFill>
                <a:latin typeface="Arial" panose="020B0604020202020204" pitchFamily="34" charset="0"/>
                <a:cs typeface="Arial" panose="020B0604020202020204" pitchFamily="34" charset="0"/>
              </a:defRPr>
            </a:lvl1pPr>
          </a:lstStyle>
          <a:p>
            <a:r>
              <a:rPr lang="de-DE" dirty="0" smtClean="0"/>
              <a:t>Tabelle</a:t>
            </a:r>
            <a:endParaRPr lang="de-DE" dirty="0"/>
          </a:p>
        </p:txBody>
      </p:sp>
    </p:spTree>
    <p:extLst>
      <p:ext uri="{BB962C8B-B14F-4D97-AF65-F5344CB8AC3E}">
        <p14:creationId xmlns:p14="http://schemas.microsoft.com/office/powerpoint/2010/main" val="81844365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Unterüberschrift_Aufzählungszeichen">
    <p:spTree>
      <p:nvGrpSpPr>
        <p:cNvPr id="1" name=""/>
        <p:cNvGrpSpPr/>
        <p:nvPr/>
      </p:nvGrpSpPr>
      <p:grpSpPr>
        <a:xfrm>
          <a:off x="0" y="0"/>
          <a:ext cx="0" cy="0"/>
          <a:chOff x="0" y="0"/>
          <a:chExt cx="0" cy="0"/>
        </a:xfrm>
      </p:grpSpPr>
      <p:sp>
        <p:nvSpPr>
          <p:cNvPr id="7" name="Textplatzhalter 3"/>
          <p:cNvSpPr>
            <a:spLocks noGrp="1"/>
          </p:cNvSpPr>
          <p:nvPr>
            <p:ph type="body" sz="half" idx="2"/>
          </p:nvPr>
        </p:nvSpPr>
        <p:spPr>
          <a:xfrm>
            <a:off x="370989" y="2281237"/>
            <a:ext cx="11341586"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12" name="Grafik 11"/>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5329980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orient="horz" pos="709">
          <p15:clr>
            <a:srgbClr val="FBAE40"/>
          </p15:clr>
        </p15:guide>
        <p15:guide id="3" orient="horz" pos="1298">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Überschrift_Diagramm">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Diagrammplatzhalter 10"/>
          <p:cNvSpPr>
            <a:spLocks noGrp="1"/>
          </p:cNvSpPr>
          <p:nvPr>
            <p:ph type="chart" sz="quarter" idx="10" hasCustomPrompt="1"/>
          </p:nvPr>
        </p:nvSpPr>
        <p:spPr>
          <a:xfrm>
            <a:off x="479426" y="1959997"/>
            <a:ext cx="10318446" cy="4637653"/>
          </a:xfrm>
          <a:prstGeom prst="rect">
            <a:avLst/>
          </a:prstGeom>
        </p:spPr>
        <p:txBody>
          <a:bodyPr/>
          <a:lstStyle>
            <a:lvl1pPr marL="0" indent="0">
              <a:buFontTx/>
              <a:buNone/>
              <a:defRPr sz="2400">
                <a:solidFill>
                  <a:srgbClr val="1D2D4B"/>
                </a:solidFill>
              </a:defRPr>
            </a:lvl1pPr>
          </a:lstStyle>
          <a:p>
            <a:r>
              <a:rPr lang="de-DE" dirty="0" smtClean="0"/>
              <a:t>Diagramme</a:t>
            </a:r>
            <a:endParaRPr lang="de-DE" dirty="0"/>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2986579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394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5" name="Rechteck 4"/>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Tree>
    <p:extLst>
      <p:ext uri="{BB962C8B-B14F-4D97-AF65-F5344CB8AC3E}">
        <p14:creationId xmlns:p14="http://schemas.microsoft.com/office/powerpoint/2010/main" val="4217575639"/>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Zwischen_Unterthemen">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buFontTx/>
              <a:buNone/>
              <a:defRPr>
                <a:solidFill>
                  <a:srgbClr val="1D2D4B"/>
                </a:solidFill>
              </a:defRPr>
            </a:lvl1pPr>
          </a:lstStyle>
          <a:p>
            <a:r>
              <a:rPr lang="de-DE" dirty="0" smtClean="0"/>
              <a:t>Bild</a:t>
            </a:r>
            <a:endParaRPr lang="de-DE" dirty="0"/>
          </a:p>
        </p:txBody>
      </p:sp>
      <p:sp>
        <p:nvSpPr>
          <p:cNvPr id="10" name="Textplatzhalter 2"/>
          <p:cNvSpPr>
            <a:spLocks noGrp="1"/>
          </p:cNvSpPr>
          <p:nvPr>
            <p:ph type="body" sz="quarter" idx="11" hasCustomPrompt="1"/>
          </p:nvPr>
        </p:nvSpPr>
        <p:spPr>
          <a:xfrm>
            <a:off x="0" y="2498486"/>
            <a:ext cx="12192000" cy="395680"/>
          </a:xfrm>
          <a:prstGeom prst="rect">
            <a:avLst/>
          </a:prstGeom>
        </p:spPr>
        <p:txBody>
          <a:bodyPr/>
          <a:lstStyle>
            <a:lvl1pPr marL="0" indent="0" algn="ctr">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24938702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orient="horz" pos="709">
          <p15:clr>
            <a:srgbClr val="FBAE40"/>
          </p15:clr>
        </p15:guide>
        <p15:guide id="3" orient="horz" pos="1298">
          <p15:clr>
            <a:srgbClr val="FBAE40"/>
          </p15:clr>
        </p15:guide>
        <p15:guide id="4" orient="horz" pos="1162">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7" name="Textplatzhalter 3"/>
          <p:cNvSpPr>
            <a:spLocks noGrp="1"/>
          </p:cNvSpPr>
          <p:nvPr>
            <p:ph type="body" sz="half" idx="2" hasCustomPrompt="1"/>
          </p:nvPr>
        </p:nvSpPr>
        <p:spPr>
          <a:xfrm>
            <a:off x="369358" y="1773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85178481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4" orient="horz" pos="709">
          <p15:clr>
            <a:srgbClr val="FBAE40"/>
          </p15:clr>
        </p15:guide>
        <p15:guide id="10" orient="horz" pos="116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97666506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zwei_Unterüberschriften_Text">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5" name="Textplatzhalter 3"/>
          <p:cNvSpPr>
            <a:spLocks noGrp="1"/>
          </p:cNvSpPr>
          <p:nvPr>
            <p:ph type="body" sz="half" idx="2"/>
          </p:nvPr>
        </p:nvSpPr>
        <p:spPr>
          <a:xfrm>
            <a:off x="370036" y="2281237"/>
            <a:ext cx="11342539"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7" name="Textplatzhalter 2"/>
          <p:cNvSpPr>
            <a:spLocks noGrp="1"/>
          </p:cNvSpPr>
          <p:nvPr>
            <p:ph type="body" sz="quarter" idx="12" hasCustomPrompt="1"/>
          </p:nvPr>
        </p:nvSpPr>
        <p:spPr>
          <a:xfrm>
            <a:off x="361238" y="4183952"/>
            <a:ext cx="11351337"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8" name="Textplatzhalter 3"/>
          <p:cNvSpPr>
            <a:spLocks noGrp="1"/>
          </p:cNvSpPr>
          <p:nvPr>
            <p:ph type="body" sz="half" idx="13"/>
          </p:nvPr>
        </p:nvSpPr>
        <p:spPr>
          <a:xfrm>
            <a:off x="341052" y="4704887"/>
            <a:ext cx="11371524"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2" name="Titelplatzhalter 1"/>
          <p:cNvSpPr>
            <a:spLocks noGrp="1"/>
          </p:cNvSpPr>
          <p:nvPr>
            <p:ph type="title" hasCustomPrompt="1"/>
          </p:nvPr>
        </p:nvSpPr>
        <p:spPr>
          <a:xfrm>
            <a:off x="365475" y="205347"/>
            <a:ext cx="1034697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36516381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4" orient="horz" pos="709">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zweizeilige 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3" name="Textplatzhalter 3"/>
          <p:cNvSpPr>
            <a:spLocks noGrp="1"/>
          </p:cNvSpPr>
          <p:nvPr>
            <p:ph type="body" sz="half" idx="13"/>
          </p:nvPr>
        </p:nvSpPr>
        <p:spPr>
          <a:xfrm>
            <a:off x="371549" y="4671152"/>
            <a:ext cx="1133683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5" name="Titelplatzhalter 1"/>
          <p:cNvSpPr>
            <a:spLocks noGrp="1"/>
          </p:cNvSpPr>
          <p:nvPr>
            <p:ph type="title" hasCustomPrompt="1"/>
          </p:nvPr>
        </p:nvSpPr>
        <p:spPr>
          <a:xfrm>
            <a:off x="365475" y="205347"/>
            <a:ext cx="1028982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07448427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4" orient="horz" pos="709">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3" name="Textplatzhalter 3"/>
          <p:cNvSpPr>
            <a:spLocks noGrp="1"/>
          </p:cNvSpPr>
          <p:nvPr>
            <p:ph type="body" sz="half" idx="13"/>
          </p:nvPr>
        </p:nvSpPr>
        <p:spPr>
          <a:xfrm>
            <a:off x="367355" y="4671152"/>
            <a:ext cx="1133683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5302809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Überschrift_zweizeilig_Unterüberschrift_Text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2"/>
          <p:cNvSpPr>
            <a:spLocks noGrp="1"/>
          </p:cNvSpPr>
          <p:nvPr>
            <p:ph type="body" sz="quarter" idx="10" hasCustomPrompt="1"/>
          </p:nvPr>
        </p:nvSpPr>
        <p:spPr>
          <a:xfrm>
            <a:off x="368899" y="1722200"/>
            <a:ext cx="11354790"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2"/>
          </p:nvPr>
        </p:nvSpPr>
        <p:spPr>
          <a:xfrm>
            <a:off x="368454" y="2281237"/>
            <a:ext cx="11344122"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4" name="Textplatzhalter 3"/>
          <p:cNvSpPr>
            <a:spLocks noGrp="1"/>
          </p:cNvSpPr>
          <p:nvPr>
            <p:ph type="body" sz="half" idx="13"/>
          </p:nvPr>
        </p:nvSpPr>
        <p:spPr>
          <a:xfrm>
            <a:off x="367803" y="4674327"/>
            <a:ext cx="1134477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66898326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4" orient="horz" pos="709" userDrawn="1">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Überschrift_zweizeilig_Tab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2" name="Tabellenplatzhalter 11"/>
          <p:cNvSpPr>
            <a:spLocks noGrp="1"/>
          </p:cNvSpPr>
          <p:nvPr>
            <p:ph type="tbl" sz="quarter" idx="10"/>
          </p:nvPr>
        </p:nvSpPr>
        <p:spPr>
          <a:xfrm>
            <a:off x="479425" y="1979613"/>
            <a:ext cx="10313988" cy="4618037"/>
          </a:xfrm>
          <a:prstGeom prst="rect">
            <a:avLst/>
          </a:prstGeom>
        </p:spPr>
        <p:txBody>
          <a:bodyPr/>
          <a:lstStyle>
            <a:lvl1pPr marL="0" indent="0">
              <a:buFontTx/>
              <a:buNone/>
              <a:defRPr>
                <a:solidFill>
                  <a:srgbClr val="1D2D4B"/>
                </a:solidFill>
                <a:latin typeface="Arial" panose="020B0604020202020204" pitchFamily="34" charset="0"/>
                <a:cs typeface="Arial" panose="020B0604020202020204" pitchFamily="34" charset="0"/>
              </a:defRPr>
            </a:lvl1pPr>
          </a:lstStyle>
          <a:p>
            <a:r>
              <a:rPr lang="de-DE" dirty="0" smtClean="0"/>
              <a:t>Tabelle</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3774582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Überschrift_zweizeilig_Diagramm">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sp>
        <p:nvSpPr>
          <p:cNvPr id="11" name="Diagrammplatzhalter 10"/>
          <p:cNvSpPr>
            <a:spLocks noGrp="1"/>
          </p:cNvSpPr>
          <p:nvPr>
            <p:ph type="chart" sz="quarter" idx="10" hasCustomPrompt="1"/>
          </p:nvPr>
        </p:nvSpPr>
        <p:spPr>
          <a:xfrm>
            <a:off x="479426" y="1959997"/>
            <a:ext cx="10318446" cy="4637653"/>
          </a:xfrm>
          <a:prstGeom prst="rect">
            <a:avLst/>
          </a:prstGeom>
        </p:spPr>
        <p:txBody>
          <a:bodyPr/>
          <a:lstStyle>
            <a:lvl1pPr marL="0" indent="0">
              <a:buFontTx/>
              <a:buNone/>
              <a:defRPr sz="2400">
                <a:solidFill>
                  <a:srgbClr val="1D2D4B"/>
                </a:solidFill>
              </a:defRPr>
            </a:lvl1pPr>
          </a:lstStyle>
          <a:p>
            <a:r>
              <a:rPr lang="de-DE" dirty="0" smtClean="0"/>
              <a:t>Diagramme</a:t>
            </a:r>
            <a:endParaRPr lang="de-DE" dirty="0"/>
          </a:p>
        </p:txBody>
      </p:sp>
    </p:spTree>
    <p:extLst>
      <p:ext uri="{BB962C8B-B14F-4D97-AF65-F5344CB8AC3E}">
        <p14:creationId xmlns:p14="http://schemas.microsoft.com/office/powerpoint/2010/main" val="86518488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TEXT - Standar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48EABC81-5ACB-4532-81EB-AB290F291120}"/>
              </a:ext>
            </a:extLst>
          </p:cNvPr>
          <p:cNvSpPr>
            <a:spLocks noGrp="1"/>
          </p:cNvSpPr>
          <p:nvPr>
            <p:ph type="title" hasCustomPrompt="1"/>
          </p:nvPr>
        </p:nvSpPr>
        <p:spPr>
          <a:xfrm>
            <a:off x="451152" y="456781"/>
            <a:ext cx="11289696" cy="1143397"/>
          </a:xfrm>
          <a:prstGeom prst="rect">
            <a:avLst/>
          </a:prstGeom>
        </p:spPr>
        <p:txBody>
          <a:bodyPr anchor="t"/>
          <a:lstStyle>
            <a:lvl1pPr>
              <a:defRPr sz="3136">
                <a:latin typeface="+mj-lt"/>
              </a:defRPr>
            </a:lvl1pPr>
          </a:lstStyle>
          <a:p>
            <a:r>
              <a:rPr lang="de-DE" dirty="0"/>
              <a:t>Titel durch Klicken bearbeiten</a:t>
            </a:r>
            <a:endParaRPr lang="de-AT" dirty="0"/>
          </a:p>
        </p:txBody>
      </p:sp>
      <p:sp>
        <p:nvSpPr>
          <p:cNvPr id="12" name="Textplatzhalter 6">
            <a:extLst>
              <a:ext uri="{FF2B5EF4-FFF2-40B4-BE49-F238E27FC236}">
                <a16:creationId xmlns:a16="http://schemas.microsoft.com/office/drawing/2014/main" xmlns="" id="{9AD9F09F-4E53-4F70-8135-6B34A9B4FE4F}"/>
              </a:ext>
            </a:extLst>
          </p:cNvPr>
          <p:cNvSpPr>
            <a:spLocks noGrp="1"/>
          </p:cNvSpPr>
          <p:nvPr>
            <p:ph type="body" sz="quarter" idx="10" hasCustomPrompt="1"/>
          </p:nvPr>
        </p:nvSpPr>
        <p:spPr>
          <a:xfrm>
            <a:off x="451343" y="1828696"/>
            <a:ext cx="7451599" cy="4343538"/>
          </a:xfrm>
          <a:prstGeom prst="rect">
            <a:avLst/>
          </a:prstGeom>
        </p:spPr>
        <p:txBody>
          <a:bodyPr/>
          <a:lstStyle>
            <a:lvl1pPr marL="0" indent="0">
              <a:spcBef>
                <a:spcPts val="392"/>
              </a:spcBef>
              <a:spcAft>
                <a:spcPts val="392"/>
              </a:spcAft>
              <a:buNone/>
              <a:defRPr>
                <a:latin typeface="+mn-lt"/>
              </a:defRPr>
            </a:lvl1pPr>
            <a:lvl2pPr marL="211680" indent="0">
              <a:buNone/>
              <a:defRPr>
                <a:latin typeface="+mn-lt"/>
              </a:defRPr>
            </a:lvl2pPr>
            <a:lvl3pPr marL="423360" indent="0">
              <a:buNone/>
              <a:defRPr>
                <a:latin typeface="+mn-lt"/>
              </a:defRPr>
            </a:lvl3pPr>
            <a:lvl4pPr marL="635040" indent="0">
              <a:buNone/>
              <a:defRPr>
                <a:latin typeface="+mn-lt"/>
              </a:defRPr>
            </a:lvl4pPr>
            <a:lvl5pPr marL="846720" indent="0">
              <a:buNone/>
              <a:defRPr>
                <a:latin typeface="+mn-lt"/>
              </a:defRPr>
            </a:lvl5pPr>
          </a:lstStyle>
          <a:p>
            <a:pPr lvl="0"/>
            <a:r>
              <a:rPr lang="de-DE" dirty="0"/>
              <a:t>Text durch Klicken bearbeiten</a:t>
            </a:r>
            <a:endParaRPr lang="de-AT" dirty="0"/>
          </a:p>
        </p:txBody>
      </p:sp>
      <p:sp>
        <p:nvSpPr>
          <p:cNvPr id="7" name="Datumsplatzhalter 6">
            <a:extLst>
              <a:ext uri="{FF2B5EF4-FFF2-40B4-BE49-F238E27FC236}">
                <a16:creationId xmlns:a16="http://schemas.microsoft.com/office/drawing/2014/main" xmlns="" id="{3F09E9AE-C66C-4D56-85F5-7BFD2E2FE351}"/>
              </a:ext>
            </a:extLst>
          </p:cNvPr>
          <p:cNvSpPr>
            <a:spLocks noGrp="1"/>
          </p:cNvSpPr>
          <p:nvPr>
            <p:ph type="dt" sz="half" idx="11"/>
          </p:nvPr>
        </p:nvSpPr>
        <p:spPr>
          <a:xfrm>
            <a:off x="5700096" y="6470528"/>
            <a:ext cx="790252" cy="117508"/>
          </a:xfrm>
          <a:prstGeom prst="rect">
            <a:avLst/>
          </a:prstGeom>
        </p:spPr>
        <p:txBody>
          <a:bodyPr/>
          <a:lstStyle/>
          <a:p>
            <a:fld id="{57EAF43A-9C5B-429A-971F-77AE924073CE}" type="datetime1">
              <a:rPr lang="de-DE" smtClean="0"/>
              <a:pPr/>
              <a:t>08.10.2024</a:t>
            </a:fld>
            <a:endParaRPr lang="de-AT" dirty="0"/>
          </a:p>
        </p:txBody>
      </p:sp>
      <p:sp>
        <p:nvSpPr>
          <p:cNvPr id="9" name="Fußzeilenplatzhalter 8">
            <a:extLst>
              <a:ext uri="{FF2B5EF4-FFF2-40B4-BE49-F238E27FC236}">
                <a16:creationId xmlns:a16="http://schemas.microsoft.com/office/drawing/2014/main" xmlns="" id="{4666A476-6B5A-4CE8-A4BF-4FEE3F197D25}"/>
              </a:ext>
            </a:extLst>
          </p:cNvPr>
          <p:cNvSpPr>
            <a:spLocks noGrp="1"/>
          </p:cNvSpPr>
          <p:nvPr>
            <p:ph type="ftr" sz="quarter" idx="12"/>
          </p:nvPr>
        </p:nvSpPr>
        <p:spPr>
          <a:xfrm>
            <a:off x="678228" y="6470527"/>
            <a:ext cx="4063055" cy="117509"/>
          </a:xfrm>
          <a:prstGeom prst="rect">
            <a:avLst/>
          </a:prstGeom>
        </p:spPr>
        <p:txBody>
          <a:bodyPr/>
          <a:lstStyle>
            <a:lvl1pPr>
              <a:defRPr/>
            </a:lvl1pPr>
          </a:lstStyle>
          <a:p>
            <a:r>
              <a:rPr lang="de-AT" dirty="0" smtClean="0"/>
              <a:t>Helvetia </a:t>
            </a:r>
            <a:r>
              <a:rPr lang="de-AT" dirty="0" err="1" smtClean="0"/>
              <a:t>WorkLife</a:t>
            </a:r>
            <a:r>
              <a:rPr lang="de-AT" dirty="0" smtClean="0"/>
              <a:t> </a:t>
            </a:r>
            <a:r>
              <a:rPr lang="de-AT" dirty="0" err="1" smtClean="0"/>
              <a:t>Direct</a:t>
            </a:r>
            <a:r>
              <a:rPr lang="de-AT" dirty="0" smtClean="0"/>
              <a:t> - Arbeitnehmerpräsentation</a:t>
            </a:r>
            <a:endParaRPr lang="de-AT" dirty="0"/>
          </a:p>
        </p:txBody>
      </p:sp>
      <p:sp>
        <p:nvSpPr>
          <p:cNvPr id="10" name="Foliennummernplatzhalter 9">
            <a:extLst>
              <a:ext uri="{FF2B5EF4-FFF2-40B4-BE49-F238E27FC236}">
                <a16:creationId xmlns:a16="http://schemas.microsoft.com/office/drawing/2014/main" xmlns="" id="{2355D682-6FF8-4DF4-B59A-D2BB38645387}"/>
              </a:ext>
            </a:extLst>
          </p:cNvPr>
          <p:cNvSpPr>
            <a:spLocks noGrp="1"/>
          </p:cNvSpPr>
          <p:nvPr>
            <p:ph type="sldNum" sz="quarter" idx="13"/>
          </p:nvPr>
        </p:nvSpPr>
        <p:spPr>
          <a:xfrm>
            <a:off x="451154" y="6470527"/>
            <a:ext cx="227073" cy="117509"/>
          </a:xfrm>
          <a:prstGeom prst="rect">
            <a:avLst/>
          </a:prstGeom>
        </p:spPr>
        <p:txBody>
          <a:bodyPr/>
          <a:lstStyle/>
          <a:p>
            <a:fld id="{8A502CCC-8A67-4693-AC99-52F4840EABEB}" type="slidenum">
              <a:rPr lang="de-AT" smtClean="0"/>
              <a:pPr/>
              <a:t>‹Nr.›</a:t>
            </a:fld>
            <a:endParaRPr lang="de-AT" dirty="0"/>
          </a:p>
        </p:txBody>
      </p:sp>
      <p:pic>
        <p:nvPicPr>
          <p:cNvPr id="11" name="Grafik 10">
            <a:extLst>
              <a:ext uri="{FF2B5EF4-FFF2-40B4-BE49-F238E27FC236}">
                <a16:creationId xmlns:a16="http://schemas.microsoft.com/office/drawing/2014/main" xmlns="" id="{C354CAFE-A045-4BE4-99A4-F5F8D749CFA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12618" y="6085111"/>
            <a:ext cx="1328229" cy="590217"/>
          </a:xfrm>
          <a:prstGeom prst="rect">
            <a:avLst/>
          </a:prstGeom>
        </p:spPr>
      </p:pic>
    </p:spTree>
    <p:extLst>
      <p:ext uri="{BB962C8B-B14F-4D97-AF65-F5344CB8AC3E}">
        <p14:creationId xmlns:p14="http://schemas.microsoft.com/office/powerpoint/2010/main" val="101176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2400" kern="0" dirty="0">
              <a:solidFill>
                <a:srgbClr val="1D2D4B"/>
              </a:solidFill>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Tree>
    <p:extLst>
      <p:ext uri="{BB962C8B-B14F-4D97-AF65-F5344CB8AC3E}">
        <p14:creationId xmlns:p14="http://schemas.microsoft.com/office/powerpoint/2010/main" val="80833867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356102582"/>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30232259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93791669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79886721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317131974"/>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05152451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604136573"/>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3571320664"/>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83978080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340336713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158996027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28229595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286446924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358377277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332937449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416770894"/>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15333319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252403540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420415637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11963706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1706647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125962112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17654184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7" name="Inhaltsplatzhalter 2">
            <a:extLst/>
          </p:cNvPr>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2400" kern="0" dirty="0">
              <a:solidFill>
                <a:srgbClr val="1D2D4B"/>
              </a:solidFill>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2400" kern="0" dirty="0">
              <a:solidFill>
                <a:srgbClr val="1D2D4B"/>
              </a:solidFill>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924197302"/>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3312827884"/>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91793549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749337054"/>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98106217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69392626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64449675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74999170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62363281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10726058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12857540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296581438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79.xml"/><Relationship Id="rId18" Type="http://schemas.openxmlformats.org/officeDocument/2006/relationships/slideLayout" Target="../slideLayouts/slideLayout84.xml"/><Relationship Id="rId26" Type="http://schemas.openxmlformats.org/officeDocument/2006/relationships/slideLayout" Target="../slideLayouts/slideLayout92.xml"/><Relationship Id="rId39" Type="http://schemas.openxmlformats.org/officeDocument/2006/relationships/slideLayout" Target="../slideLayouts/slideLayout105.xml"/><Relationship Id="rId21" Type="http://schemas.openxmlformats.org/officeDocument/2006/relationships/slideLayout" Target="../slideLayouts/slideLayout87.xml"/><Relationship Id="rId34" Type="http://schemas.openxmlformats.org/officeDocument/2006/relationships/slideLayout" Target="../slideLayouts/slideLayout100.xml"/><Relationship Id="rId42" Type="http://schemas.openxmlformats.org/officeDocument/2006/relationships/slideLayout" Target="../slideLayouts/slideLayout108.xml"/><Relationship Id="rId47" Type="http://schemas.openxmlformats.org/officeDocument/2006/relationships/slideLayout" Target="../slideLayouts/slideLayout113.xml"/><Relationship Id="rId50" Type="http://schemas.openxmlformats.org/officeDocument/2006/relationships/slideLayout" Target="../slideLayouts/slideLayout116.xml"/><Relationship Id="rId55" Type="http://schemas.openxmlformats.org/officeDocument/2006/relationships/slideLayout" Target="../slideLayouts/slideLayout121.xml"/><Relationship Id="rId63" Type="http://schemas.openxmlformats.org/officeDocument/2006/relationships/slideLayout" Target="../slideLayouts/slideLayout129.xml"/><Relationship Id="rId68" Type="http://schemas.openxmlformats.org/officeDocument/2006/relationships/slideLayout" Target="../slideLayouts/slideLayout134.xml"/><Relationship Id="rId7" Type="http://schemas.openxmlformats.org/officeDocument/2006/relationships/slideLayout" Target="../slideLayouts/slideLayout73.xml"/><Relationship Id="rId2" Type="http://schemas.openxmlformats.org/officeDocument/2006/relationships/slideLayout" Target="../slideLayouts/slideLayout68.xml"/><Relationship Id="rId16" Type="http://schemas.openxmlformats.org/officeDocument/2006/relationships/slideLayout" Target="../slideLayouts/slideLayout82.xml"/><Relationship Id="rId29" Type="http://schemas.openxmlformats.org/officeDocument/2006/relationships/slideLayout" Target="../slideLayouts/slideLayout95.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24" Type="http://schemas.openxmlformats.org/officeDocument/2006/relationships/slideLayout" Target="../slideLayouts/slideLayout90.xml"/><Relationship Id="rId32" Type="http://schemas.openxmlformats.org/officeDocument/2006/relationships/slideLayout" Target="../slideLayouts/slideLayout98.xml"/><Relationship Id="rId37" Type="http://schemas.openxmlformats.org/officeDocument/2006/relationships/slideLayout" Target="../slideLayouts/slideLayout103.xml"/><Relationship Id="rId40" Type="http://schemas.openxmlformats.org/officeDocument/2006/relationships/slideLayout" Target="../slideLayouts/slideLayout106.xml"/><Relationship Id="rId45" Type="http://schemas.openxmlformats.org/officeDocument/2006/relationships/slideLayout" Target="../slideLayouts/slideLayout111.xml"/><Relationship Id="rId53" Type="http://schemas.openxmlformats.org/officeDocument/2006/relationships/slideLayout" Target="../slideLayouts/slideLayout119.xml"/><Relationship Id="rId58" Type="http://schemas.openxmlformats.org/officeDocument/2006/relationships/slideLayout" Target="../slideLayouts/slideLayout124.xml"/><Relationship Id="rId66" Type="http://schemas.openxmlformats.org/officeDocument/2006/relationships/slideLayout" Target="../slideLayouts/slideLayout132.xml"/><Relationship Id="rId5" Type="http://schemas.openxmlformats.org/officeDocument/2006/relationships/slideLayout" Target="../slideLayouts/slideLayout71.xml"/><Relationship Id="rId15" Type="http://schemas.openxmlformats.org/officeDocument/2006/relationships/slideLayout" Target="../slideLayouts/slideLayout81.xml"/><Relationship Id="rId23" Type="http://schemas.openxmlformats.org/officeDocument/2006/relationships/slideLayout" Target="../slideLayouts/slideLayout89.xml"/><Relationship Id="rId28" Type="http://schemas.openxmlformats.org/officeDocument/2006/relationships/slideLayout" Target="../slideLayouts/slideLayout94.xml"/><Relationship Id="rId36" Type="http://schemas.openxmlformats.org/officeDocument/2006/relationships/slideLayout" Target="../slideLayouts/slideLayout102.xml"/><Relationship Id="rId49" Type="http://schemas.openxmlformats.org/officeDocument/2006/relationships/slideLayout" Target="../slideLayouts/slideLayout115.xml"/><Relationship Id="rId57" Type="http://schemas.openxmlformats.org/officeDocument/2006/relationships/slideLayout" Target="../slideLayouts/slideLayout123.xml"/><Relationship Id="rId61" Type="http://schemas.openxmlformats.org/officeDocument/2006/relationships/slideLayout" Target="../slideLayouts/slideLayout127.xml"/><Relationship Id="rId10" Type="http://schemas.openxmlformats.org/officeDocument/2006/relationships/slideLayout" Target="../slideLayouts/slideLayout76.xml"/><Relationship Id="rId19" Type="http://schemas.openxmlformats.org/officeDocument/2006/relationships/slideLayout" Target="../slideLayouts/slideLayout85.xml"/><Relationship Id="rId31" Type="http://schemas.openxmlformats.org/officeDocument/2006/relationships/slideLayout" Target="../slideLayouts/slideLayout97.xml"/><Relationship Id="rId44" Type="http://schemas.openxmlformats.org/officeDocument/2006/relationships/slideLayout" Target="../slideLayouts/slideLayout110.xml"/><Relationship Id="rId52" Type="http://schemas.openxmlformats.org/officeDocument/2006/relationships/slideLayout" Target="../slideLayouts/slideLayout118.xml"/><Relationship Id="rId60" Type="http://schemas.openxmlformats.org/officeDocument/2006/relationships/slideLayout" Target="../slideLayouts/slideLayout126.xml"/><Relationship Id="rId65" Type="http://schemas.openxmlformats.org/officeDocument/2006/relationships/slideLayout" Target="../slideLayouts/slideLayout131.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 Id="rId22" Type="http://schemas.openxmlformats.org/officeDocument/2006/relationships/slideLayout" Target="../slideLayouts/slideLayout88.xml"/><Relationship Id="rId27" Type="http://schemas.openxmlformats.org/officeDocument/2006/relationships/slideLayout" Target="../slideLayouts/slideLayout93.xml"/><Relationship Id="rId30" Type="http://schemas.openxmlformats.org/officeDocument/2006/relationships/slideLayout" Target="../slideLayouts/slideLayout96.xml"/><Relationship Id="rId35" Type="http://schemas.openxmlformats.org/officeDocument/2006/relationships/slideLayout" Target="../slideLayouts/slideLayout101.xml"/><Relationship Id="rId43" Type="http://schemas.openxmlformats.org/officeDocument/2006/relationships/slideLayout" Target="../slideLayouts/slideLayout109.xml"/><Relationship Id="rId48" Type="http://schemas.openxmlformats.org/officeDocument/2006/relationships/slideLayout" Target="../slideLayouts/slideLayout114.xml"/><Relationship Id="rId56" Type="http://schemas.openxmlformats.org/officeDocument/2006/relationships/slideLayout" Target="../slideLayouts/slideLayout122.xml"/><Relationship Id="rId64" Type="http://schemas.openxmlformats.org/officeDocument/2006/relationships/slideLayout" Target="../slideLayouts/slideLayout130.xml"/><Relationship Id="rId69" Type="http://schemas.openxmlformats.org/officeDocument/2006/relationships/slideLayout" Target="../slideLayouts/slideLayout135.xml"/><Relationship Id="rId8" Type="http://schemas.openxmlformats.org/officeDocument/2006/relationships/slideLayout" Target="../slideLayouts/slideLayout74.xml"/><Relationship Id="rId51" Type="http://schemas.openxmlformats.org/officeDocument/2006/relationships/slideLayout" Target="../slideLayouts/slideLayout117.xml"/><Relationship Id="rId3" Type="http://schemas.openxmlformats.org/officeDocument/2006/relationships/slideLayout" Target="../slideLayouts/slideLayout69.xml"/><Relationship Id="rId12" Type="http://schemas.openxmlformats.org/officeDocument/2006/relationships/slideLayout" Target="../slideLayouts/slideLayout78.xml"/><Relationship Id="rId17" Type="http://schemas.openxmlformats.org/officeDocument/2006/relationships/slideLayout" Target="../slideLayouts/slideLayout83.xml"/><Relationship Id="rId25" Type="http://schemas.openxmlformats.org/officeDocument/2006/relationships/slideLayout" Target="../slideLayouts/slideLayout91.xml"/><Relationship Id="rId33" Type="http://schemas.openxmlformats.org/officeDocument/2006/relationships/slideLayout" Target="../slideLayouts/slideLayout99.xml"/><Relationship Id="rId38" Type="http://schemas.openxmlformats.org/officeDocument/2006/relationships/slideLayout" Target="../slideLayouts/slideLayout104.xml"/><Relationship Id="rId46" Type="http://schemas.openxmlformats.org/officeDocument/2006/relationships/slideLayout" Target="../slideLayouts/slideLayout112.xml"/><Relationship Id="rId59" Type="http://schemas.openxmlformats.org/officeDocument/2006/relationships/slideLayout" Target="../slideLayouts/slideLayout125.xml"/><Relationship Id="rId67" Type="http://schemas.openxmlformats.org/officeDocument/2006/relationships/slideLayout" Target="../slideLayouts/slideLayout133.xml"/><Relationship Id="rId20" Type="http://schemas.openxmlformats.org/officeDocument/2006/relationships/slideLayout" Target="../slideLayouts/slideLayout86.xml"/><Relationship Id="rId41" Type="http://schemas.openxmlformats.org/officeDocument/2006/relationships/slideLayout" Target="../slideLayouts/slideLayout107.xml"/><Relationship Id="rId54" Type="http://schemas.openxmlformats.org/officeDocument/2006/relationships/slideLayout" Target="../slideLayouts/slideLayout120.xml"/><Relationship Id="rId62" Type="http://schemas.openxmlformats.org/officeDocument/2006/relationships/slideLayout" Target="../slideLayouts/slideLayout128.xml"/><Relationship Id="rId70"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43.xml"/><Relationship Id="rId13" Type="http://schemas.openxmlformats.org/officeDocument/2006/relationships/slideLayout" Target="../slideLayouts/slideLayout148.xml"/><Relationship Id="rId3" Type="http://schemas.openxmlformats.org/officeDocument/2006/relationships/slideLayout" Target="../slideLayouts/slideLayout138.xml"/><Relationship Id="rId7" Type="http://schemas.openxmlformats.org/officeDocument/2006/relationships/slideLayout" Target="../slideLayouts/slideLayout142.xml"/><Relationship Id="rId12" Type="http://schemas.openxmlformats.org/officeDocument/2006/relationships/slideLayout" Target="../slideLayouts/slideLayout147.xml"/><Relationship Id="rId17" Type="http://schemas.openxmlformats.org/officeDocument/2006/relationships/theme" Target="../theme/theme3.xml"/><Relationship Id="rId2" Type="http://schemas.openxmlformats.org/officeDocument/2006/relationships/slideLayout" Target="../slideLayouts/slideLayout137.xml"/><Relationship Id="rId16" Type="http://schemas.openxmlformats.org/officeDocument/2006/relationships/slideLayout" Target="../slideLayouts/slideLayout151.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11" Type="http://schemas.openxmlformats.org/officeDocument/2006/relationships/slideLayout" Target="../slideLayouts/slideLayout146.xml"/><Relationship Id="rId5" Type="http://schemas.openxmlformats.org/officeDocument/2006/relationships/slideLayout" Target="../slideLayouts/slideLayout140.xml"/><Relationship Id="rId15" Type="http://schemas.openxmlformats.org/officeDocument/2006/relationships/slideLayout" Target="../slideLayouts/slideLayout150.xml"/><Relationship Id="rId10" Type="http://schemas.openxmlformats.org/officeDocument/2006/relationships/slideLayout" Target="../slideLayouts/slideLayout145.xml"/><Relationship Id="rId4" Type="http://schemas.openxmlformats.org/officeDocument/2006/relationships/slideLayout" Target="../slideLayouts/slideLayout139.xml"/><Relationship Id="rId9" Type="http://schemas.openxmlformats.org/officeDocument/2006/relationships/slideLayout" Target="../slideLayouts/slideLayout144.xml"/><Relationship Id="rId14" Type="http://schemas.openxmlformats.org/officeDocument/2006/relationships/slideLayout" Target="../slideLayouts/slideLayout1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 xmlns:a16="http://schemas.microsoft.com/office/drawing/2014/main"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 xmlns:a16="http://schemas.microsoft.com/office/drawing/2014/main"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9565499"/>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 id="2147483727" r:id="rId18"/>
    <p:sldLayoutId id="2147483728" r:id="rId19"/>
    <p:sldLayoutId id="2147483729" r:id="rId20"/>
    <p:sldLayoutId id="2147483730" r:id="rId21"/>
    <p:sldLayoutId id="2147483731" r:id="rId22"/>
    <p:sldLayoutId id="2147483732" r:id="rId23"/>
    <p:sldLayoutId id="2147483733" r:id="rId24"/>
    <p:sldLayoutId id="2147483734" r:id="rId25"/>
    <p:sldLayoutId id="2147483735" r:id="rId26"/>
    <p:sldLayoutId id="2147483736" r:id="rId27"/>
    <p:sldLayoutId id="2147483737" r:id="rId28"/>
    <p:sldLayoutId id="2147483738" r:id="rId29"/>
    <p:sldLayoutId id="2147483739" r:id="rId30"/>
    <p:sldLayoutId id="2147483740" r:id="rId31"/>
    <p:sldLayoutId id="2147483741" r:id="rId32"/>
    <p:sldLayoutId id="2147483742" r:id="rId33"/>
    <p:sldLayoutId id="2147483743" r:id="rId34"/>
    <p:sldLayoutId id="2147483744" r:id="rId35"/>
    <p:sldLayoutId id="2147483745" r:id="rId36"/>
    <p:sldLayoutId id="2147483746" r:id="rId37"/>
    <p:sldLayoutId id="2147483747" r:id="rId38"/>
    <p:sldLayoutId id="2147483748" r:id="rId39"/>
    <p:sldLayoutId id="2147483749" r:id="rId40"/>
    <p:sldLayoutId id="2147483750" r:id="rId41"/>
    <p:sldLayoutId id="2147483751" r:id="rId42"/>
    <p:sldLayoutId id="2147483752" r:id="rId43"/>
    <p:sldLayoutId id="2147483753" r:id="rId44"/>
    <p:sldLayoutId id="2147483754" r:id="rId45"/>
    <p:sldLayoutId id="2147483755" r:id="rId46"/>
    <p:sldLayoutId id="2147483756" r:id="rId47"/>
    <p:sldLayoutId id="2147483758" r:id="rId48"/>
    <p:sldLayoutId id="2147483759" r:id="rId49"/>
    <p:sldLayoutId id="2147483760" r:id="rId50"/>
    <p:sldLayoutId id="2147483762" r:id="rId51"/>
    <p:sldLayoutId id="2147483764" r:id="rId52"/>
    <p:sldLayoutId id="2147483767" r:id="rId53"/>
    <p:sldLayoutId id="2147483768" r:id="rId54"/>
    <p:sldLayoutId id="2147483769" r:id="rId55"/>
    <p:sldLayoutId id="2147483771" r:id="rId56"/>
    <p:sldLayoutId id="2147483677" r:id="rId57"/>
    <p:sldLayoutId id="2147483697" r:id="rId58"/>
    <p:sldLayoutId id="2147483684" r:id="rId59"/>
    <p:sldLayoutId id="2147483680" r:id="rId60"/>
    <p:sldLayoutId id="2147483682" r:id="rId61"/>
    <p:sldLayoutId id="2147483691" r:id="rId62"/>
    <p:sldLayoutId id="2147483688" r:id="rId63"/>
    <p:sldLayoutId id="2147483696" r:id="rId64"/>
    <p:sldLayoutId id="2147483694" r:id="rId65"/>
    <p:sldLayoutId id="2147483772" r:id="rId66"/>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 xmlns:a16="http://schemas.microsoft.com/office/drawing/2014/main"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 xmlns:a16="http://schemas.microsoft.com/office/drawing/2014/main"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6333113"/>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 id="2147483785" r:id="rId12"/>
    <p:sldLayoutId id="2147483786" r:id="rId13"/>
    <p:sldLayoutId id="2147483787" r:id="rId14"/>
    <p:sldLayoutId id="2147483788" r:id="rId15"/>
    <p:sldLayoutId id="2147483789" r:id="rId16"/>
    <p:sldLayoutId id="2147483790" r:id="rId17"/>
    <p:sldLayoutId id="2147483791" r:id="rId18"/>
    <p:sldLayoutId id="2147483792" r:id="rId19"/>
    <p:sldLayoutId id="2147483793" r:id="rId20"/>
    <p:sldLayoutId id="2147483794" r:id="rId21"/>
    <p:sldLayoutId id="2147483795" r:id="rId22"/>
    <p:sldLayoutId id="2147483796" r:id="rId23"/>
    <p:sldLayoutId id="2147483797" r:id="rId24"/>
    <p:sldLayoutId id="2147483798" r:id="rId25"/>
    <p:sldLayoutId id="2147483799" r:id="rId26"/>
    <p:sldLayoutId id="2147483800" r:id="rId27"/>
    <p:sldLayoutId id="2147483801" r:id="rId28"/>
    <p:sldLayoutId id="2147483802" r:id="rId29"/>
    <p:sldLayoutId id="2147483803" r:id="rId30"/>
    <p:sldLayoutId id="2147483804" r:id="rId31"/>
    <p:sldLayoutId id="2147483805" r:id="rId32"/>
    <p:sldLayoutId id="2147483806" r:id="rId33"/>
    <p:sldLayoutId id="2147483807" r:id="rId34"/>
    <p:sldLayoutId id="2147483808" r:id="rId35"/>
    <p:sldLayoutId id="2147483809" r:id="rId36"/>
    <p:sldLayoutId id="2147483810" r:id="rId37"/>
    <p:sldLayoutId id="2147483811" r:id="rId38"/>
    <p:sldLayoutId id="2147483812" r:id="rId39"/>
    <p:sldLayoutId id="2147483813" r:id="rId40"/>
    <p:sldLayoutId id="2147483814" r:id="rId41"/>
    <p:sldLayoutId id="2147483815" r:id="rId42"/>
    <p:sldLayoutId id="2147483816" r:id="rId43"/>
    <p:sldLayoutId id="2147483817" r:id="rId44"/>
    <p:sldLayoutId id="2147483818" r:id="rId45"/>
    <p:sldLayoutId id="2147483819" r:id="rId46"/>
    <p:sldLayoutId id="2147483820" r:id="rId47"/>
    <p:sldLayoutId id="2147483821" r:id="rId48"/>
    <p:sldLayoutId id="2147483822" r:id="rId49"/>
    <p:sldLayoutId id="2147483823" r:id="rId50"/>
    <p:sldLayoutId id="2147483824" r:id="rId51"/>
    <p:sldLayoutId id="2147483825" r:id="rId52"/>
    <p:sldLayoutId id="2147483826" r:id="rId53"/>
    <p:sldLayoutId id="2147483827" r:id="rId54"/>
    <p:sldLayoutId id="2147483828" r:id="rId55"/>
    <p:sldLayoutId id="2147483829" r:id="rId56"/>
    <p:sldLayoutId id="2147483830" r:id="rId57"/>
    <p:sldLayoutId id="2147483831" r:id="rId58"/>
    <p:sldLayoutId id="2147483832" r:id="rId59"/>
    <p:sldLayoutId id="2147483833" r:id="rId60"/>
    <p:sldLayoutId id="2147483834" r:id="rId61"/>
    <p:sldLayoutId id="2147483835" r:id="rId62"/>
    <p:sldLayoutId id="2147483836" r:id="rId63"/>
    <p:sldLayoutId id="2147483837" r:id="rId64"/>
    <p:sldLayoutId id="2147483838" r:id="rId65"/>
    <p:sldLayoutId id="2147483839" r:id="rId66"/>
    <p:sldLayoutId id="2147483840" r:id="rId67"/>
    <p:sldLayoutId id="2147483841" r:id="rId68"/>
    <p:sldLayoutId id="2147483842" r:id="rId69"/>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xmlns="" id="{2AECA3F4-6DCE-1B44-A219-80DC499C6570}"/>
              </a:ext>
            </a:extLst>
          </p:cNvPr>
          <p:cNvCxnSpPr/>
          <p:nvPr userDrawn="1"/>
        </p:nvCxnSpPr>
        <p:spPr>
          <a:xfrm>
            <a:off x="0" y="1489275"/>
            <a:ext cx="12192000"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5939509"/>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 id="2147483855" r:id="rId12"/>
    <p:sldLayoutId id="2147483856" r:id="rId13"/>
    <p:sldLayoutId id="2147483857" r:id="rId14"/>
    <p:sldLayoutId id="2147483858" r:id="rId15"/>
    <p:sldLayoutId id="2147483859" r:id="rId16"/>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01.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55.xml"/></Relationships>
</file>

<file path=ppt/slides/_rels/slide10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6.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4.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55.xml"/></Relationships>
</file>

<file path=ppt/slides/_rels/slide10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5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48.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5.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113.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4.xml"/></Relationships>
</file>

<file path=ppt/slides/_rels/slide114.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4.xml"/></Relationships>
</file>

<file path=ppt/slides/_rels/slide115.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9.xml"/></Relationships>
</file>

<file path=ppt/slides/_rels/slide116.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15.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0.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40.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40.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40.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40.xml"/></Relationships>
</file>

<file path=ppt/slides/_rels/slide125.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2.xml"/><Relationship Id="rId4" Type="http://schemas.openxmlformats.org/officeDocument/2006/relationships/image" Target="../media/image109.png"/></Relationships>
</file>

<file path=ppt/slides/_rels/slide138.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22.xml"/></Relationships>
</file>

<file path=ppt/slides/_rels/slide147.xml.rels><?xml version="1.0" encoding="UTF-8" standalone="yes"?>
<Relationships xmlns="http://schemas.openxmlformats.org/package/2006/relationships"><Relationship Id="rId2" Type="http://schemas.openxmlformats.org/officeDocument/2006/relationships/image" Target="../media/image121.tif"/><Relationship Id="rId1" Type="http://schemas.openxmlformats.org/officeDocument/2006/relationships/slideLayout" Target="../slideLayouts/slideLayout38.xml"/></Relationships>
</file>

<file path=ppt/slides/_rels/slide148.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jpeg"/><Relationship Id="rId1" Type="http://schemas.openxmlformats.org/officeDocument/2006/relationships/slideLayout" Target="../slideLayouts/slideLayout3.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0.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15.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Layout" Target="../slideLayouts/slideLayout19.xml"/><Relationship Id="rId5" Type="http://schemas.openxmlformats.org/officeDocument/2006/relationships/image" Target="../media/image27.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Layout" Target="../slideLayouts/slideLayout3.xml"/><Relationship Id="rId5" Type="http://schemas.openxmlformats.org/officeDocument/2006/relationships/image" Target="../media/image26.png"/><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Layout" Target="../slideLayouts/slideLayout3.xml"/><Relationship Id="rId5" Type="http://schemas.openxmlformats.org/officeDocument/2006/relationships/image" Target="../media/image26.pn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Layout" Target="../slideLayouts/slideLayout3.xml"/><Relationship Id="rId5" Type="http://schemas.openxmlformats.org/officeDocument/2006/relationships/image" Target="../media/image26.png"/><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8.jpg"/><Relationship Id="rId1" Type="http://schemas.openxmlformats.org/officeDocument/2006/relationships/slideLayout" Target="../slideLayouts/slideLayout38.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Layout" Target="../slideLayouts/slideLayout3.xml"/><Relationship Id="rId5" Type="http://schemas.openxmlformats.org/officeDocument/2006/relationships/image" Target="../media/image26.png"/><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4.jpg"/><Relationship Id="rId2" Type="http://schemas.openxmlformats.org/officeDocument/2006/relationships/image" Target="../media/image31.png"/><Relationship Id="rId1" Type="http://schemas.openxmlformats.org/officeDocument/2006/relationships/slideLayout" Target="../slideLayouts/slideLayout24.xml"/><Relationship Id="rId6" Type="http://schemas.openxmlformats.org/officeDocument/2006/relationships/image" Target="../media/image33.jpg"/><Relationship Id="rId5" Type="http://schemas.openxmlformats.org/officeDocument/2006/relationships/hyperlink" Target="https://bavinfo.net/afmassekuranz-finanz-maklerGmbH" TargetMode="External"/><Relationship Id="rId4" Type="http://schemas.openxmlformats.org/officeDocument/2006/relationships/hyperlink" Target="https://bavinfo.net/Muster_GmbH"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2.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43.xml"/><Relationship Id="rId5" Type="http://schemas.openxmlformats.org/officeDocument/2006/relationships/image" Target="../media/image44.png"/><Relationship Id="rId4" Type="http://schemas.openxmlformats.org/officeDocument/2006/relationships/image" Target="../media/image43.png"/></Relationships>
</file>

<file path=ppt/slides/_rels/slide4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22.xml"/></Relationships>
</file>

<file path=ppt/slides/_rels/slide4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22.xml"/></Relationships>
</file>

<file path=ppt/slides/_rels/slide4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22.xml"/><Relationship Id="rId5" Type="http://schemas.openxmlformats.org/officeDocument/2006/relationships/image" Target="../media/image50.png"/><Relationship Id="rId4" Type="http://schemas.openxmlformats.org/officeDocument/2006/relationships/image" Target="../media/image49.png"/></Relationships>
</file>

<file path=ppt/slides/_rels/slide47.xml.rels><?xml version="1.0" encoding="UTF-8" standalone="yes"?>
<Relationships xmlns="http://schemas.openxmlformats.org/package/2006/relationships"><Relationship Id="rId2" Type="http://schemas.openxmlformats.org/officeDocument/2006/relationships/image" Target="../media/image51.tiff"/><Relationship Id="rId1" Type="http://schemas.openxmlformats.org/officeDocument/2006/relationships/slideLayout" Target="../slideLayouts/slideLayout5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xml"/><Relationship Id="rId4" Type="http://schemas.openxmlformats.org/officeDocument/2006/relationships/image" Target="../media/image11.emf"/></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3.png"/><Relationship Id="rId1" Type="http://schemas.openxmlformats.org/officeDocument/2006/relationships/slideLayout" Target="../slideLayouts/slideLayout3.xml"/><Relationship Id="rId6" Type="http://schemas.openxmlformats.org/officeDocument/2006/relationships/image" Target="../media/image25.png"/><Relationship Id="rId5" Type="http://schemas.microsoft.com/office/2007/relationships/hdphoto" Target="../media/hdphoto3.wdp"/><Relationship Id="rId4" Type="http://schemas.openxmlformats.org/officeDocument/2006/relationships/image" Target="../media/image54.png"/></Relationships>
</file>

<file path=ppt/slides/_rels/slide52.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3.png"/><Relationship Id="rId1" Type="http://schemas.openxmlformats.org/officeDocument/2006/relationships/slideLayout" Target="../slideLayouts/slideLayout3.xml"/><Relationship Id="rId6" Type="http://schemas.openxmlformats.org/officeDocument/2006/relationships/image" Target="../media/image25.png"/><Relationship Id="rId5" Type="http://schemas.microsoft.com/office/2007/relationships/hdphoto" Target="../media/hdphoto3.wdp"/><Relationship Id="rId4" Type="http://schemas.openxmlformats.org/officeDocument/2006/relationships/image" Target="../media/image54.png"/></Relationships>
</file>

<file path=ppt/slides/_rels/slide53.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3.png"/><Relationship Id="rId1" Type="http://schemas.openxmlformats.org/officeDocument/2006/relationships/slideLayout" Target="../slideLayouts/slideLayout3.xml"/><Relationship Id="rId6" Type="http://schemas.openxmlformats.org/officeDocument/2006/relationships/image" Target="../media/image25.png"/><Relationship Id="rId5" Type="http://schemas.microsoft.com/office/2007/relationships/hdphoto" Target="../media/hdphoto3.wdp"/><Relationship Id="rId4" Type="http://schemas.openxmlformats.org/officeDocument/2006/relationships/image" Target="../media/image54.png"/></Relationships>
</file>

<file path=ppt/slides/_rels/slide54.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3.png"/><Relationship Id="rId1" Type="http://schemas.openxmlformats.org/officeDocument/2006/relationships/slideLayout" Target="../slideLayouts/slideLayout3.xml"/><Relationship Id="rId6" Type="http://schemas.openxmlformats.org/officeDocument/2006/relationships/image" Target="../media/image25.png"/><Relationship Id="rId5" Type="http://schemas.microsoft.com/office/2007/relationships/hdphoto" Target="../media/hdphoto3.wdp"/><Relationship Id="rId4" Type="http://schemas.openxmlformats.org/officeDocument/2006/relationships/image" Target="../media/image54.png"/></Relationships>
</file>

<file path=ppt/slides/_rels/slide55.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3.png"/><Relationship Id="rId1" Type="http://schemas.openxmlformats.org/officeDocument/2006/relationships/slideLayout" Target="../slideLayouts/slideLayout3.xml"/><Relationship Id="rId6" Type="http://schemas.openxmlformats.org/officeDocument/2006/relationships/image" Target="../media/image25.png"/><Relationship Id="rId5" Type="http://schemas.microsoft.com/office/2007/relationships/hdphoto" Target="../media/hdphoto3.wdp"/><Relationship Id="rId4" Type="http://schemas.openxmlformats.org/officeDocument/2006/relationships/image" Target="../media/image54.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3.xml"/><Relationship Id="rId4" Type="http://schemas.openxmlformats.org/officeDocument/2006/relationships/image" Target="../media/image57.png"/></Relationships>
</file>

<file path=ppt/slides/_rels/slide6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1.xml"/></Relationships>
</file>

<file path=ppt/slides/_rels/slide6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41.xml"/></Relationships>
</file>

<file path=ppt/slides/_rels/slide6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55.xml"/></Relationships>
</file>

<file path=ppt/slides/_rels/slide6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9.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76.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2.xml"/></Relationships>
</file>

<file path=ppt/slides/_rels/slide7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122.xml"/></Relationships>
</file>

<file path=ppt/slides/_rels/slide7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22.xml"/></Relationships>
</file>

<file path=ppt/slides/_rels/slide7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2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8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22.xml"/></Relationships>
</file>

<file path=ppt/slides/_rels/slide8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22.xml"/></Relationships>
</file>

<file path=ppt/slides/_rels/slide8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2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86.xml.rels><?xml version="1.0" encoding="UTF-8" standalone="yes"?>
<Relationships xmlns="http://schemas.openxmlformats.org/package/2006/relationships"><Relationship Id="rId3" Type="http://schemas.openxmlformats.org/officeDocument/2006/relationships/image" Target="../media/image76.emf"/><Relationship Id="rId2" Type="http://schemas.openxmlformats.org/officeDocument/2006/relationships/image" Target="../media/image75.emf"/><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7.xml"/></Relationships>
</file>

<file path=ppt/slides/_rels/slide88.xml.rels><?xml version="1.0" encoding="UTF-8" standalone="yes"?>
<Relationships xmlns="http://schemas.openxmlformats.org/package/2006/relationships"><Relationship Id="rId2" Type="http://schemas.openxmlformats.org/officeDocument/2006/relationships/image" Target="../media/image78.emf"/><Relationship Id="rId1" Type="http://schemas.openxmlformats.org/officeDocument/2006/relationships/slideLayout" Target="../slideLayouts/slideLayout15.xml"/></Relationships>
</file>

<file path=ppt/slides/_rels/slide89.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png"/><Relationship Id="rId1" Type="http://schemas.openxmlformats.org/officeDocument/2006/relationships/slideLayout" Target="../slideLayouts/slideLayout15.xml"/></Relationships>
</file>

<file path=ppt/slides/_rels/slide91.xml.rels><?xml version="1.0" encoding="UTF-8" standalone="yes"?>
<Relationships xmlns="http://schemas.openxmlformats.org/package/2006/relationships"><Relationship Id="rId2" Type="http://schemas.openxmlformats.org/officeDocument/2006/relationships/image" Target="../media/image75.emf"/><Relationship Id="rId1" Type="http://schemas.openxmlformats.org/officeDocument/2006/relationships/slideLayout" Target="../slideLayouts/slideLayout15.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image" Target="../media/image82.tif"/><Relationship Id="rId1" Type="http://schemas.openxmlformats.org/officeDocument/2006/relationships/slideLayout" Target="../slideLayouts/slideLayout2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97.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9.xml"/></Relationships>
</file>

<file path=ppt/slides/_rels/slide99.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a:t>
            </a:fld>
            <a:endParaRPr lang="de-DE" dirty="0"/>
          </a:p>
        </p:txBody>
      </p:sp>
      <p:pic>
        <p:nvPicPr>
          <p:cNvPr id="5" name="Grafik 4"/>
          <p:cNvPicPr>
            <a:picLocks noChangeAspect="1"/>
          </p:cNvPicPr>
          <p:nvPr/>
        </p:nvPicPr>
        <p:blipFill>
          <a:blip r:embed="rId2"/>
          <a:stretch>
            <a:fillRect/>
          </a:stretch>
        </p:blipFill>
        <p:spPr>
          <a:xfrm>
            <a:off x="569167" y="822649"/>
            <a:ext cx="5354307" cy="5830077"/>
          </a:xfrm>
          <a:prstGeom prst="rect">
            <a:avLst/>
          </a:prstGeom>
        </p:spPr>
      </p:pic>
      <p:pic>
        <p:nvPicPr>
          <p:cNvPr id="6" name="Grafik 5"/>
          <p:cNvPicPr>
            <a:picLocks noChangeAspect="1"/>
          </p:cNvPicPr>
          <p:nvPr/>
        </p:nvPicPr>
        <p:blipFill>
          <a:blip r:embed="rId3"/>
          <a:stretch>
            <a:fillRect/>
          </a:stretch>
        </p:blipFill>
        <p:spPr>
          <a:xfrm>
            <a:off x="6454909" y="2155372"/>
            <a:ext cx="5250942" cy="4127824"/>
          </a:xfrm>
          <a:prstGeom prst="rect">
            <a:avLst/>
          </a:prstGeom>
          <a:ln>
            <a:solidFill>
              <a:schemeClr val="accent1"/>
            </a:solidFill>
          </a:ln>
        </p:spPr>
      </p:pic>
      <p:sp>
        <p:nvSpPr>
          <p:cNvPr id="7" name="Textfeld 6"/>
          <p:cNvSpPr txBox="1"/>
          <p:nvPr/>
        </p:nvSpPr>
        <p:spPr>
          <a:xfrm>
            <a:off x="1632123" y="224840"/>
            <a:ext cx="9112675" cy="461665"/>
          </a:xfrm>
          <a:prstGeom prst="rect">
            <a:avLst/>
          </a:prstGeom>
          <a:noFill/>
        </p:spPr>
        <p:txBody>
          <a:bodyPr wrap="square" rtlCol="0">
            <a:spAutoFit/>
          </a:bodyPr>
          <a:lstStyle/>
          <a:p>
            <a:r>
              <a:rPr lang="de-DE" sz="2400" b="1" i="1" dirty="0" smtClean="0"/>
              <a:t>„Möchten Sie , dass es Ihren Mitarbeitern auch so geht ?“</a:t>
            </a:r>
            <a:endParaRPr lang="de-DE" sz="2400" b="1" i="1" dirty="0"/>
          </a:p>
        </p:txBody>
      </p:sp>
    </p:spTree>
    <p:extLst>
      <p:ext uri="{BB962C8B-B14F-4D97-AF65-F5344CB8AC3E}">
        <p14:creationId xmlns:p14="http://schemas.microsoft.com/office/powerpoint/2010/main" val="1354295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10</a:t>
            </a:fld>
            <a:endParaRPr lang="de-DE" dirty="0"/>
          </a:p>
        </p:txBody>
      </p:sp>
      <p:sp>
        <p:nvSpPr>
          <p:cNvPr id="5" name="Titel 4"/>
          <p:cNvSpPr>
            <a:spLocks noGrp="1"/>
          </p:cNvSpPr>
          <p:nvPr>
            <p:ph type="title"/>
          </p:nvPr>
        </p:nvSpPr>
        <p:spPr/>
        <p:txBody>
          <a:bodyPr/>
          <a:lstStyle/>
          <a:p>
            <a:r>
              <a:rPr lang="de-DE" dirty="0" smtClean="0"/>
              <a:t>WAS UNS AUSZEICHNET</a:t>
            </a:r>
            <a:endParaRPr lang="de-DE" dirty="0"/>
          </a:p>
        </p:txBody>
      </p:sp>
      <p:sp>
        <p:nvSpPr>
          <p:cNvPr id="9" name="Textplatzhalter 8"/>
          <p:cNvSpPr>
            <a:spLocks noGrp="1"/>
          </p:cNvSpPr>
          <p:nvPr>
            <p:ph type="body" sz="half" idx="2"/>
          </p:nvPr>
        </p:nvSpPr>
        <p:spPr>
          <a:xfrm>
            <a:off x="133830" y="1695766"/>
            <a:ext cx="11809354" cy="5021514"/>
          </a:xfrm>
        </p:spPr>
        <p:txBody>
          <a:bodyPr/>
          <a:lstStyle/>
          <a:p>
            <a:pPr algn="just">
              <a:defRPr/>
            </a:pPr>
            <a:r>
              <a:rPr lang="de-DE" altLang="de-DE" b="1" dirty="0"/>
              <a:t>Unabhängig: </a:t>
            </a:r>
            <a:r>
              <a:rPr lang="de-DE" altLang="de-DE" dirty="0"/>
              <a:t>Wir verzichten auf Kapitalverflechtungen und Kapitalbeteiligungen an </a:t>
            </a:r>
            <a:r>
              <a:rPr lang="de-DE" altLang="de-DE" dirty="0" smtClean="0"/>
              <a:t>Versicherungsgesellschaften </a:t>
            </a:r>
            <a:r>
              <a:rPr lang="de-DE" altLang="de-DE" dirty="0"/>
              <a:t>und Banken. So bewahren wir unsere Neutralität und Unabhängigkeit. </a:t>
            </a:r>
          </a:p>
          <a:p>
            <a:pPr algn="just">
              <a:defRPr/>
            </a:pPr>
            <a:r>
              <a:rPr lang="de-DE" altLang="de-DE" b="1" dirty="0"/>
              <a:t>Kompetent: </a:t>
            </a:r>
            <a:r>
              <a:rPr lang="de-DE" altLang="de-DE" dirty="0"/>
              <a:t>Dank unserer langjährigen praxisnahen Erfahrung aus der Vielzahl von </a:t>
            </a:r>
            <a:r>
              <a:rPr lang="de-DE" altLang="de-DE" dirty="0" smtClean="0"/>
              <a:t>Betreuungsmandaten </a:t>
            </a:r>
            <a:r>
              <a:rPr lang="de-DE" altLang="de-DE" dirty="0"/>
              <a:t>in Industrie, Gewerbe, Logistik, Heil- und Dienstleistungswesen </a:t>
            </a:r>
            <a:r>
              <a:rPr lang="de-DE" altLang="de-DE" dirty="0" smtClean="0"/>
              <a:t/>
            </a:r>
            <a:br>
              <a:rPr lang="de-DE" altLang="de-DE" dirty="0" smtClean="0"/>
            </a:br>
            <a:r>
              <a:rPr lang="de-DE" altLang="de-DE" dirty="0" smtClean="0"/>
              <a:t>sowie </a:t>
            </a:r>
            <a:r>
              <a:rPr lang="de-DE" altLang="de-DE" dirty="0"/>
              <a:t>beratenden Berufen verfügen wir über eine hohe Branchen- und Risikoaffinität.</a:t>
            </a:r>
          </a:p>
          <a:p>
            <a:pPr algn="just">
              <a:defRPr/>
            </a:pPr>
            <a:r>
              <a:rPr lang="de-DE" altLang="de-DE" b="1" dirty="0"/>
              <a:t>Verlässlich: </a:t>
            </a:r>
            <a:r>
              <a:rPr lang="de-DE" altLang="de-DE" dirty="0"/>
              <a:t>Wir vertreten die Interessen unserer Kunden dauerhaft vom Vertragsabschluss über den Schaden-/Leistungsfall bis zur kontinuierlichen Prüfung und Anpassung des </a:t>
            </a:r>
            <a:r>
              <a:rPr lang="de-DE" altLang="de-DE" dirty="0" smtClean="0"/>
              <a:t>Versicherungsportfolios</a:t>
            </a:r>
            <a:r>
              <a:rPr lang="de-DE" altLang="de-DE" dirty="0"/>
              <a:t>.     </a:t>
            </a:r>
          </a:p>
          <a:p>
            <a:pPr algn="just">
              <a:defRPr/>
            </a:pPr>
            <a:r>
              <a:rPr lang="de-DE" altLang="de-DE" b="1" dirty="0"/>
              <a:t>Persönlich: </a:t>
            </a:r>
            <a:r>
              <a:rPr lang="de-DE" altLang="de-DE" dirty="0"/>
              <a:t>Die aktive persönliche Betreuung durch einen festen </a:t>
            </a:r>
            <a:r>
              <a:rPr lang="de-DE" altLang="de-DE" dirty="0" smtClean="0"/>
              <a:t>Ansprechpartner </a:t>
            </a:r>
            <a:r>
              <a:rPr lang="de-DE" altLang="de-DE" dirty="0"/>
              <a:t>ist integraler Bestandteil unseres </a:t>
            </a:r>
            <a:r>
              <a:rPr lang="de-DE" altLang="de-DE" dirty="0" err="1" smtClean="0"/>
              <a:t>Full</a:t>
            </a:r>
            <a:r>
              <a:rPr lang="de-DE" altLang="de-DE" dirty="0" smtClean="0"/>
              <a:t>-Service </a:t>
            </a:r>
            <a:r>
              <a:rPr lang="de-DE" altLang="de-DE" dirty="0"/>
              <a:t>für Firmenkunden. </a:t>
            </a:r>
          </a:p>
          <a:p>
            <a:pPr algn="just">
              <a:defRPr/>
            </a:pPr>
            <a:r>
              <a:rPr lang="de-DE" altLang="de-DE" b="1" dirty="0"/>
              <a:t>Exklusiv: </a:t>
            </a:r>
            <a:r>
              <a:rPr lang="de-DE" altLang="de-DE" dirty="0"/>
              <a:t>Wir selektieren die besten Produkte des Marktes und bieten unseren Kunden exklusive Leistungsverbesserungen und Preisreduzierungen.</a:t>
            </a:r>
          </a:p>
          <a:p>
            <a:pPr algn="just">
              <a:defRPr/>
            </a:pPr>
            <a:r>
              <a:rPr lang="de-DE" altLang="de-DE" b="1" dirty="0" smtClean="0"/>
              <a:t>Digital+ :</a:t>
            </a:r>
            <a:r>
              <a:rPr lang="de-DE" altLang="de-DE" dirty="0" smtClean="0"/>
              <a:t> </a:t>
            </a:r>
            <a:r>
              <a:rPr lang="de-DE" altLang="de-DE" dirty="0"/>
              <a:t>Wir arbeiten mit den modernsten Tools in der bAV-Beratung um den Mitarbeitern die Vorteile der </a:t>
            </a:r>
            <a:r>
              <a:rPr lang="de-DE" altLang="de-DE" dirty="0" smtClean="0"/>
              <a:t>bAV </a:t>
            </a:r>
            <a:r>
              <a:rPr lang="de-DE" altLang="de-DE" dirty="0"/>
              <a:t>transparent und einfach darzustellen</a:t>
            </a:r>
            <a:r>
              <a:rPr lang="de-DE" altLang="de-DE" dirty="0" smtClean="0"/>
              <a:t>. Auch digitale Verwaltungsmöglichkeiten für die bAV-Verträge Ihrer Mitarbeiter stehen Ihnen mit uns zur Verfügung</a:t>
            </a:r>
            <a:endParaRPr lang="de-DE" altLang="de-DE" dirty="0"/>
          </a:p>
          <a:p>
            <a:pPr algn="just"/>
            <a:endParaRPr lang="de-DE" dirty="0"/>
          </a:p>
        </p:txBody>
      </p:sp>
    </p:spTree>
    <p:extLst>
      <p:ext uri="{BB962C8B-B14F-4D97-AF65-F5344CB8AC3E}">
        <p14:creationId xmlns:p14="http://schemas.microsoft.com/office/powerpoint/2010/main" val="3620409808"/>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100</a:t>
            </a:fld>
            <a:endParaRPr lang="de-DE" dirty="0"/>
          </a:p>
        </p:txBody>
      </p:sp>
      <p:sp>
        <p:nvSpPr>
          <p:cNvPr id="3" name="Textplatzhalter 2"/>
          <p:cNvSpPr>
            <a:spLocks noGrp="1"/>
          </p:cNvSpPr>
          <p:nvPr>
            <p:ph type="body" sz="half" idx="2"/>
          </p:nvPr>
        </p:nvSpPr>
        <p:spPr/>
        <p:txBody>
          <a:bodyPr/>
          <a:lstStyle/>
          <a:p>
            <a:pPr>
              <a:buClr>
                <a:srgbClr val="1D2D4B"/>
              </a:buClr>
              <a:tabLst>
                <a:tab pos="266700" algn="l"/>
              </a:tabLst>
              <a:defRPr/>
            </a:pPr>
            <a:r>
              <a:rPr lang="de-DE" dirty="0">
                <a:solidFill>
                  <a:srgbClr val="1D284B"/>
                </a:solidFill>
              </a:rPr>
              <a:t>Gesetzliche Versorgung reicht nicht an das letzte Nettoeinkommen heran</a:t>
            </a:r>
          </a:p>
          <a:p>
            <a:pPr>
              <a:buClr>
                <a:srgbClr val="1D2D4B"/>
              </a:buClr>
              <a:tabLst>
                <a:tab pos="266700" algn="l"/>
              </a:tabLst>
              <a:defRPr/>
            </a:pPr>
            <a:r>
              <a:rPr lang="de-DE" dirty="0">
                <a:solidFill>
                  <a:srgbClr val="1D284B"/>
                </a:solidFill>
              </a:rPr>
              <a:t>Bisheriger Lebensstandard kann nicht erhalten werden</a:t>
            </a:r>
          </a:p>
          <a:p>
            <a:pPr>
              <a:buClr>
                <a:srgbClr val="1D2D4B"/>
              </a:buClr>
              <a:tabLst>
                <a:tab pos="266700" algn="l"/>
              </a:tabLst>
              <a:defRPr/>
            </a:pPr>
            <a:r>
              <a:rPr lang="de-DE" dirty="0">
                <a:solidFill>
                  <a:srgbClr val="1D284B"/>
                </a:solidFill>
              </a:rPr>
              <a:t>Besonders für </a:t>
            </a:r>
            <a:r>
              <a:rPr lang="de-DE" b="1" dirty="0">
                <a:solidFill>
                  <a:srgbClr val="1D284B"/>
                </a:solidFill>
              </a:rPr>
              <a:t>nach dem 01.01.1961 Geborene </a:t>
            </a:r>
            <a:r>
              <a:rPr lang="de-DE" dirty="0">
                <a:solidFill>
                  <a:srgbClr val="1D284B"/>
                </a:solidFill>
              </a:rPr>
              <a:t>hat sich durch die Reform der Erwerbsminderungsrenten der </a:t>
            </a:r>
            <a:r>
              <a:rPr lang="de-DE" b="1" dirty="0">
                <a:solidFill>
                  <a:srgbClr val="1D284B"/>
                </a:solidFill>
              </a:rPr>
              <a:t>Schutz deutlich verschlechtert</a:t>
            </a:r>
          </a:p>
          <a:p>
            <a:pPr>
              <a:buClr>
                <a:srgbClr val="1D2D4B"/>
              </a:buClr>
              <a:tabLst>
                <a:tab pos="266700" algn="l"/>
              </a:tabLst>
              <a:defRPr/>
            </a:pPr>
            <a:r>
              <a:rPr lang="de-DE" dirty="0">
                <a:solidFill>
                  <a:srgbClr val="1D284B"/>
                </a:solidFill>
              </a:rPr>
              <a:t>Die Erwerbsminderungsrente richtet sich danach, wie viele Stunden noch täglich gearbeitet werden kann:</a:t>
            </a:r>
          </a:p>
          <a:p>
            <a:pPr marL="742950" lvl="2" indent="-285750">
              <a:lnSpc>
                <a:spcPct val="100000"/>
              </a:lnSpc>
              <a:spcBef>
                <a:spcPts val="600"/>
              </a:spcBef>
              <a:buClr>
                <a:srgbClr val="1D2D4B"/>
              </a:buClr>
              <a:buFont typeface="Symbol" pitchFamily="2" charset="2"/>
              <a:buChar char="-"/>
              <a:tabLst>
                <a:tab pos="266700" algn="l"/>
              </a:tabLst>
              <a:defRPr/>
            </a:pPr>
            <a:r>
              <a:rPr lang="de-DE" sz="1600" dirty="0">
                <a:solidFill>
                  <a:srgbClr val="1D284B"/>
                </a:solidFill>
              </a:rPr>
              <a:t>Die </a:t>
            </a:r>
            <a:r>
              <a:rPr lang="de-DE" sz="1600" b="1" dirty="0">
                <a:solidFill>
                  <a:srgbClr val="1D284B"/>
                </a:solidFill>
              </a:rPr>
              <a:t>volle Erwerbsminderungsrente </a:t>
            </a:r>
            <a:r>
              <a:rPr lang="de-DE" sz="1600" dirty="0">
                <a:solidFill>
                  <a:srgbClr val="1D284B"/>
                </a:solidFill>
              </a:rPr>
              <a:t>wird gezahlt, an den der </a:t>
            </a:r>
            <a:r>
              <a:rPr lang="de-DE" sz="1600" b="1" dirty="0">
                <a:solidFill>
                  <a:srgbClr val="1D284B"/>
                </a:solidFill>
              </a:rPr>
              <a:t>weniger als 3 Stunden </a:t>
            </a:r>
            <a:r>
              <a:rPr lang="de-DE" sz="1600" dirty="0">
                <a:solidFill>
                  <a:srgbClr val="1D284B"/>
                </a:solidFill>
              </a:rPr>
              <a:t>täglich arbeiten kann</a:t>
            </a:r>
          </a:p>
          <a:p>
            <a:pPr marL="742950" lvl="2" indent="-285750">
              <a:lnSpc>
                <a:spcPct val="100000"/>
              </a:lnSpc>
              <a:spcBef>
                <a:spcPts val="600"/>
              </a:spcBef>
              <a:buClr>
                <a:srgbClr val="1D2D4B"/>
              </a:buClr>
              <a:buFont typeface="Symbol" pitchFamily="2" charset="2"/>
              <a:buChar char="-"/>
              <a:tabLst>
                <a:tab pos="266700" algn="l"/>
              </a:tabLst>
              <a:defRPr/>
            </a:pPr>
            <a:r>
              <a:rPr lang="de-DE" sz="1600" dirty="0">
                <a:solidFill>
                  <a:srgbClr val="1D284B"/>
                </a:solidFill>
              </a:rPr>
              <a:t>Wer </a:t>
            </a:r>
            <a:r>
              <a:rPr lang="de-DE" sz="1600" b="1" dirty="0">
                <a:solidFill>
                  <a:srgbClr val="1D284B"/>
                </a:solidFill>
              </a:rPr>
              <a:t>zwischen 3 und 6 Stunden </a:t>
            </a:r>
            <a:r>
              <a:rPr lang="de-DE" sz="1600" dirty="0">
                <a:solidFill>
                  <a:srgbClr val="1D284B"/>
                </a:solidFill>
              </a:rPr>
              <a:t>täglich arbeiten kann, erhält die</a:t>
            </a:r>
            <a:r>
              <a:rPr lang="de-DE" sz="1600" b="1" dirty="0">
                <a:solidFill>
                  <a:srgbClr val="1D284B"/>
                </a:solidFill>
              </a:rPr>
              <a:t> halbe Erwerbsminderungsrente</a:t>
            </a:r>
          </a:p>
          <a:p>
            <a:pPr marL="742950" lvl="2" indent="-285750">
              <a:lnSpc>
                <a:spcPct val="100000"/>
              </a:lnSpc>
              <a:spcBef>
                <a:spcPts val="600"/>
              </a:spcBef>
              <a:buClr>
                <a:srgbClr val="1D2D4B"/>
              </a:buClr>
              <a:buFont typeface="Symbol" pitchFamily="2" charset="2"/>
              <a:buChar char="-"/>
              <a:tabLst>
                <a:tab pos="266700" algn="l"/>
              </a:tabLst>
              <a:defRPr/>
            </a:pPr>
            <a:r>
              <a:rPr lang="de-DE" sz="1600" b="1" dirty="0">
                <a:solidFill>
                  <a:srgbClr val="1D284B"/>
                </a:solidFill>
              </a:rPr>
              <a:t>Ab 6 Stunden </a:t>
            </a:r>
            <a:r>
              <a:rPr lang="de-DE" sz="1600" dirty="0">
                <a:solidFill>
                  <a:srgbClr val="1D284B"/>
                </a:solidFill>
              </a:rPr>
              <a:t>Arbeitsfähigkeit gilt man nicht als erwerbsgemindert und erhält </a:t>
            </a:r>
            <a:r>
              <a:rPr lang="de-DE" sz="1600" b="1" dirty="0">
                <a:solidFill>
                  <a:srgbClr val="1D284B"/>
                </a:solidFill>
              </a:rPr>
              <a:t>keine Erwerbsminderungsrente </a:t>
            </a:r>
          </a:p>
          <a:p>
            <a:pPr>
              <a:buClr>
                <a:srgbClr val="1D2D4B"/>
              </a:buClr>
              <a:tabLst>
                <a:tab pos="266700" algn="l"/>
              </a:tabLst>
              <a:defRPr/>
            </a:pPr>
            <a:r>
              <a:rPr lang="de-DE" dirty="0">
                <a:solidFill>
                  <a:srgbClr val="1D284B"/>
                </a:solidFill>
              </a:rPr>
              <a:t>Für Berufsanfänger ist die Situation noch </a:t>
            </a:r>
            <a:r>
              <a:rPr lang="de-DE" dirty="0" smtClean="0">
                <a:solidFill>
                  <a:srgbClr val="1D284B"/>
                </a:solidFill>
              </a:rPr>
              <a:t>gravierender (mindestens 5 Jahre Beitragszahlung in </a:t>
            </a:r>
            <a:r>
              <a:rPr lang="de-DE" dirty="0" err="1" smtClean="0">
                <a:solidFill>
                  <a:srgbClr val="1D284B"/>
                </a:solidFill>
              </a:rPr>
              <a:t>in</a:t>
            </a:r>
            <a:r>
              <a:rPr lang="de-DE" dirty="0" smtClean="0">
                <a:solidFill>
                  <a:srgbClr val="1D284B"/>
                </a:solidFill>
              </a:rPr>
              <a:t> die gesetzliche RV)</a:t>
            </a:r>
            <a:endParaRPr lang="de-DE" dirty="0">
              <a:solidFill>
                <a:srgbClr val="1D284B"/>
              </a:solidFill>
            </a:endParaRPr>
          </a:p>
        </p:txBody>
      </p:sp>
      <p:sp>
        <p:nvSpPr>
          <p:cNvPr id="6" name="Titel 5"/>
          <p:cNvSpPr>
            <a:spLocks noGrp="1"/>
          </p:cNvSpPr>
          <p:nvPr>
            <p:ph type="title"/>
          </p:nvPr>
        </p:nvSpPr>
        <p:spPr/>
        <p:txBody>
          <a:bodyPr/>
          <a:lstStyle/>
          <a:p>
            <a:r>
              <a:rPr lang="de-DE" dirty="0" smtClean="0"/>
              <a:t>DIE AKTUELLE SITUATION – DIE VERSORGUNGSLÜCKE </a:t>
            </a:r>
            <a:br>
              <a:rPr lang="de-DE" dirty="0" smtClean="0"/>
            </a:br>
            <a:r>
              <a:rPr lang="de-DE" dirty="0" smtClean="0"/>
              <a:t>BEI BERUFSUNFÄHIGKEIT WÄCHST</a:t>
            </a:r>
            <a:endParaRPr lang="de-DE" dirty="0"/>
          </a:p>
        </p:txBody>
      </p:sp>
    </p:spTree>
    <p:extLst>
      <p:ext uri="{BB962C8B-B14F-4D97-AF65-F5344CB8AC3E}">
        <p14:creationId xmlns:p14="http://schemas.microsoft.com/office/powerpoint/2010/main" val="3432699241"/>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101</a:t>
            </a:fld>
            <a:endParaRPr lang="de-DE" dirty="0"/>
          </a:p>
        </p:txBody>
      </p:sp>
      <p:sp>
        <p:nvSpPr>
          <p:cNvPr id="6" name="Titel 5"/>
          <p:cNvSpPr>
            <a:spLocks noGrp="1"/>
          </p:cNvSpPr>
          <p:nvPr>
            <p:ph type="title"/>
          </p:nvPr>
        </p:nvSpPr>
        <p:spPr>
          <a:xfrm>
            <a:off x="392795" y="375969"/>
            <a:ext cx="10314206" cy="1325563"/>
          </a:xfrm>
          <a:noFill/>
        </p:spPr>
        <p:txBody>
          <a:bodyPr/>
          <a:lstStyle/>
          <a:p>
            <a:r>
              <a:rPr lang="de-DE" dirty="0" smtClean="0"/>
              <a:t>DIE GESETZLICHE LEISTUNG DER ERWERBSMINDERUNGSRENTE</a:t>
            </a:r>
            <a:endParaRPr lang="de-DE" dirty="0"/>
          </a:p>
        </p:txBody>
      </p:sp>
      <p:sp>
        <p:nvSpPr>
          <p:cNvPr id="10" name="Textfeld 9"/>
          <p:cNvSpPr txBox="1">
            <a:spLocks noChangeArrowheads="1"/>
          </p:cNvSpPr>
          <p:nvPr/>
        </p:nvSpPr>
        <p:spPr bwMode="auto">
          <a:xfrm>
            <a:off x="539750" y="6209450"/>
            <a:ext cx="10882086" cy="369332"/>
          </a:xfrm>
          <a:prstGeom prst="rect">
            <a:avLst/>
          </a:prstGeom>
          <a:noFill/>
          <a:ln w="9525">
            <a:noFill/>
            <a:miter lim="800000"/>
            <a:headEnd/>
            <a:tailEnd/>
          </a:ln>
        </p:spPr>
        <p:txBody>
          <a:bodyPr wrap="square">
            <a:spAutoFit/>
          </a:bodyPr>
          <a:lstStyle/>
          <a:p>
            <a:r>
              <a:rPr lang="de-DE" sz="900" baseline="30000" dirty="0">
                <a:solidFill>
                  <a:srgbClr val="1D2D4B"/>
                </a:solidFill>
              </a:rPr>
              <a:t>1</a:t>
            </a:r>
            <a:r>
              <a:rPr lang="de-DE" sz="900" dirty="0">
                <a:solidFill>
                  <a:srgbClr val="1D2D4B"/>
                </a:solidFill>
              </a:rPr>
              <a:t> Faustformel: alle Prozentangaben  vom Bruttoeinkommen bis zur max. Beitragsbemessungsgrenze </a:t>
            </a:r>
            <a:r>
              <a:rPr lang="de-DE" sz="900" dirty="0" smtClean="0">
                <a:solidFill>
                  <a:srgbClr val="1D2D4B"/>
                </a:solidFill>
              </a:rPr>
              <a:t>DRV </a:t>
            </a:r>
            <a:r>
              <a:rPr lang="de-DE" sz="900" dirty="0">
                <a:solidFill>
                  <a:srgbClr val="1D2D4B"/>
                </a:solidFill>
              </a:rPr>
              <a:t>(</a:t>
            </a:r>
            <a:r>
              <a:rPr lang="de-DE" sz="900" dirty="0" smtClean="0">
                <a:solidFill>
                  <a:srgbClr val="1D2D4B"/>
                </a:solidFill>
              </a:rPr>
              <a:t>2024: </a:t>
            </a:r>
            <a:r>
              <a:rPr lang="de-DE" sz="900" dirty="0">
                <a:solidFill>
                  <a:srgbClr val="1D2D4B"/>
                </a:solidFill>
              </a:rPr>
              <a:t>alte Bundesländer </a:t>
            </a:r>
            <a:r>
              <a:rPr lang="de-DE" sz="900" dirty="0" smtClean="0">
                <a:solidFill>
                  <a:srgbClr val="1D2D4B"/>
                </a:solidFill>
              </a:rPr>
              <a:t>7.550 </a:t>
            </a:r>
            <a:r>
              <a:rPr lang="de-DE" sz="900" dirty="0">
                <a:solidFill>
                  <a:srgbClr val="1D2D4B"/>
                </a:solidFill>
              </a:rPr>
              <a:t>€ | neue Bundesländer </a:t>
            </a:r>
            <a:r>
              <a:rPr lang="de-DE" sz="900" dirty="0" smtClean="0">
                <a:solidFill>
                  <a:srgbClr val="1D2D4B"/>
                </a:solidFill>
              </a:rPr>
              <a:t>7.450 </a:t>
            </a:r>
            <a:r>
              <a:rPr lang="de-DE" sz="900" dirty="0">
                <a:solidFill>
                  <a:srgbClr val="1D2D4B"/>
                </a:solidFill>
              </a:rPr>
              <a:t>€  monatlich). </a:t>
            </a:r>
            <a:endParaRPr lang="de-DE" sz="900" dirty="0" smtClean="0">
              <a:solidFill>
                <a:srgbClr val="1D2D4B"/>
              </a:solidFill>
            </a:endParaRPr>
          </a:p>
          <a:p>
            <a:r>
              <a:rPr lang="de-DE" sz="900" baseline="30000" dirty="0" smtClean="0">
                <a:solidFill>
                  <a:srgbClr val="1D2D4B"/>
                </a:solidFill>
              </a:rPr>
              <a:t>2</a:t>
            </a:r>
            <a:r>
              <a:rPr lang="de-DE" sz="900" dirty="0" smtClean="0">
                <a:solidFill>
                  <a:srgbClr val="1D2D4B"/>
                </a:solidFill>
              </a:rPr>
              <a:t> </a:t>
            </a:r>
            <a:r>
              <a:rPr lang="de-DE" sz="900" dirty="0">
                <a:solidFill>
                  <a:srgbClr val="1D2D4B"/>
                </a:solidFill>
              </a:rPr>
              <a:t>Steht keine Teilzeitarbeitsstelle zur Verfügung, wird die volle Rente gezahlt.</a:t>
            </a:r>
          </a:p>
        </p:txBody>
      </p:sp>
      <p:pic>
        <p:nvPicPr>
          <p:cNvPr id="5" name="Grafik 4"/>
          <p:cNvPicPr>
            <a:picLocks noChangeAspect="1"/>
          </p:cNvPicPr>
          <p:nvPr/>
        </p:nvPicPr>
        <p:blipFill>
          <a:blip r:embed="rId2"/>
          <a:stretch>
            <a:fillRect/>
          </a:stretch>
        </p:blipFill>
        <p:spPr>
          <a:xfrm>
            <a:off x="392795" y="2063265"/>
            <a:ext cx="6937035" cy="4088813"/>
          </a:xfrm>
          <a:prstGeom prst="rect">
            <a:avLst/>
          </a:prstGeom>
        </p:spPr>
      </p:pic>
    </p:spTree>
    <p:extLst>
      <p:ext uri="{BB962C8B-B14F-4D97-AF65-F5344CB8AC3E}">
        <p14:creationId xmlns:p14="http://schemas.microsoft.com/office/powerpoint/2010/main" val="3923028884"/>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a:xfrm>
            <a:off x="9074450" y="6351837"/>
            <a:ext cx="2743200" cy="365125"/>
          </a:xfrm>
        </p:spPr>
        <p:txBody>
          <a:bodyPr/>
          <a:lstStyle/>
          <a:p>
            <a:fld id="{EA952CFE-AF4B-4BE9-B2E2-E1420D3F9B32}" type="slidenum">
              <a:rPr lang="de-DE" smtClean="0"/>
              <a:pPr/>
              <a:t>102</a:t>
            </a:fld>
            <a:endParaRPr lang="de-DE" dirty="0"/>
          </a:p>
        </p:txBody>
      </p:sp>
      <p:graphicFrame>
        <p:nvGraphicFramePr>
          <p:cNvPr id="10" name="Diagrammplatzhalter 9"/>
          <p:cNvGraphicFramePr>
            <a:graphicFrameLocks noGrp="1"/>
          </p:cNvGraphicFramePr>
          <p:nvPr>
            <p:ph type="chart" sz="quarter" idx="10"/>
            <p:extLst>
              <p:ext uri="{D42A27DB-BD31-4B8C-83A1-F6EECF244321}">
                <p14:modId xmlns:p14="http://schemas.microsoft.com/office/powerpoint/2010/main" val="2110656950"/>
              </p:ext>
            </p:extLst>
          </p:nvPr>
        </p:nvGraphicFramePr>
        <p:xfrm>
          <a:off x="3283717" y="2131246"/>
          <a:ext cx="6133646" cy="3764077"/>
        </p:xfrm>
        <a:graphic>
          <a:graphicData uri="http://schemas.openxmlformats.org/drawingml/2006/chart">
            <c:chart xmlns:c="http://schemas.openxmlformats.org/drawingml/2006/chart" xmlns:r="http://schemas.openxmlformats.org/officeDocument/2006/relationships" r:id="rId2"/>
          </a:graphicData>
        </a:graphic>
      </p:graphicFrame>
      <p:sp>
        <p:nvSpPr>
          <p:cNvPr id="6" name="Titel 5"/>
          <p:cNvSpPr>
            <a:spLocks noGrp="1"/>
          </p:cNvSpPr>
          <p:nvPr>
            <p:ph type="title"/>
          </p:nvPr>
        </p:nvSpPr>
        <p:spPr>
          <a:xfrm>
            <a:off x="367728" y="532598"/>
            <a:ext cx="10314206" cy="997650"/>
          </a:xfrm>
          <a:ln>
            <a:noFill/>
          </a:ln>
        </p:spPr>
        <p:txBody>
          <a:bodyPr/>
          <a:lstStyle/>
          <a:p>
            <a:r>
              <a:rPr lang="de-DE" dirty="0" smtClean="0"/>
              <a:t>BEISPIELVERSORGUNGSLÜCKE BEI BERUFSUNFÄHIGKEIT</a:t>
            </a:r>
            <a:endParaRPr lang="de-DE" b="1" dirty="0">
              <a:solidFill>
                <a:srgbClr val="FF0000"/>
              </a:solidFill>
            </a:endParaRPr>
          </a:p>
        </p:txBody>
      </p:sp>
      <p:sp>
        <p:nvSpPr>
          <p:cNvPr id="13" name="Textfeld 12"/>
          <p:cNvSpPr txBox="1"/>
          <p:nvPr/>
        </p:nvSpPr>
        <p:spPr>
          <a:xfrm>
            <a:off x="385955" y="6280323"/>
            <a:ext cx="11419502" cy="400110"/>
          </a:xfrm>
          <a:prstGeom prst="rect">
            <a:avLst/>
          </a:prstGeom>
          <a:noFill/>
        </p:spPr>
        <p:txBody>
          <a:bodyPr wrap="square" rtlCol="0">
            <a:spAutoFit/>
          </a:bodyPr>
          <a:lstStyle/>
          <a:p>
            <a:r>
              <a:rPr lang="de-DE" sz="1000" dirty="0">
                <a:solidFill>
                  <a:schemeClr val="tx2"/>
                </a:solidFill>
              </a:rPr>
              <a:t>Bruttoeinkommen </a:t>
            </a:r>
            <a:r>
              <a:rPr lang="de-DE" sz="1000" dirty="0" smtClean="0">
                <a:solidFill>
                  <a:schemeClr val="tx2"/>
                </a:solidFill>
              </a:rPr>
              <a:t>3.000 </a:t>
            </a:r>
            <a:r>
              <a:rPr lang="de-DE" sz="1000" dirty="0">
                <a:solidFill>
                  <a:schemeClr val="tx2"/>
                </a:solidFill>
              </a:rPr>
              <a:t>€ </a:t>
            </a:r>
            <a:r>
              <a:rPr lang="de-DE" sz="1000" dirty="0" smtClean="0">
                <a:solidFill>
                  <a:schemeClr val="tx2"/>
                </a:solidFill>
              </a:rPr>
              <a:t>Frau/Mann, 30 Jahre, ledig, keine Kinder, kirchensteuerpflichtig, Nettoeinkommen 2001 €</a:t>
            </a:r>
          </a:p>
          <a:p>
            <a:r>
              <a:rPr lang="de-DE" sz="1000" dirty="0" smtClean="0">
                <a:solidFill>
                  <a:schemeClr val="tx2"/>
                </a:solidFill>
              </a:rPr>
              <a:t>Voraussetzungen zur gesetzlichen Rentenversicherung sind erfüllt. </a:t>
            </a:r>
            <a:endParaRPr lang="de-DE" sz="1000" dirty="0">
              <a:solidFill>
                <a:schemeClr val="tx2"/>
              </a:solidFill>
            </a:endParaRPr>
          </a:p>
        </p:txBody>
      </p:sp>
      <p:sp>
        <p:nvSpPr>
          <p:cNvPr id="15" name="Textfeld 14"/>
          <p:cNvSpPr txBox="1"/>
          <p:nvPr/>
        </p:nvSpPr>
        <p:spPr>
          <a:xfrm>
            <a:off x="4795604" y="2902753"/>
            <a:ext cx="869149" cy="338554"/>
          </a:xfrm>
          <a:prstGeom prst="rect">
            <a:avLst/>
          </a:prstGeom>
          <a:noFill/>
        </p:spPr>
        <p:txBody>
          <a:bodyPr wrap="none" rtlCol="0">
            <a:spAutoFit/>
          </a:bodyPr>
          <a:lstStyle/>
          <a:p>
            <a:r>
              <a:rPr lang="de-DE" sz="1600" dirty="0" smtClean="0">
                <a:solidFill>
                  <a:schemeClr val="bg1"/>
                </a:solidFill>
              </a:rPr>
              <a:t>2.001 €</a:t>
            </a:r>
            <a:endParaRPr lang="de-DE" sz="1600" dirty="0">
              <a:solidFill>
                <a:schemeClr val="bg1"/>
              </a:solidFill>
            </a:endParaRPr>
          </a:p>
        </p:txBody>
      </p:sp>
      <p:sp>
        <p:nvSpPr>
          <p:cNvPr id="16" name="Textfeld 15"/>
          <p:cNvSpPr txBox="1"/>
          <p:nvPr/>
        </p:nvSpPr>
        <p:spPr>
          <a:xfrm>
            <a:off x="7467887" y="2898087"/>
            <a:ext cx="954107" cy="369332"/>
          </a:xfrm>
          <a:prstGeom prst="rect">
            <a:avLst/>
          </a:prstGeom>
          <a:noFill/>
        </p:spPr>
        <p:txBody>
          <a:bodyPr wrap="none" rtlCol="0">
            <a:spAutoFit/>
          </a:bodyPr>
          <a:lstStyle/>
          <a:p>
            <a:r>
              <a:rPr lang="de-DE" dirty="0" smtClean="0">
                <a:solidFill>
                  <a:schemeClr val="bg1"/>
                </a:solidFill>
              </a:rPr>
              <a:t>1.497 €</a:t>
            </a:r>
            <a:endParaRPr lang="de-DE" dirty="0">
              <a:solidFill>
                <a:schemeClr val="bg1"/>
              </a:solidFill>
            </a:endParaRPr>
          </a:p>
        </p:txBody>
      </p:sp>
      <p:sp>
        <p:nvSpPr>
          <p:cNvPr id="17" name="Textfeld 16"/>
          <p:cNvSpPr txBox="1"/>
          <p:nvPr/>
        </p:nvSpPr>
        <p:spPr>
          <a:xfrm>
            <a:off x="7564066" y="4884796"/>
            <a:ext cx="761747" cy="369332"/>
          </a:xfrm>
          <a:prstGeom prst="rect">
            <a:avLst/>
          </a:prstGeom>
          <a:noFill/>
        </p:spPr>
        <p:txBody>
          <a:bodyPr wrap="none" rtlCol="0">
            <a:spAutoFit/>
          </a:bodyPr>
          <a:lstStyle/>
          <a:p>
            <a:r>
              <a:rPr lang="de-DE" dirty="0" smtClean="0">
                <a:solidFill>
                  <a:schemeClr val="bg1"/>
                </a:solidFill>
              </a:rPr>
              <a:t>504 €</a:t>
            </a:r>
            <a:endParaRPr lang="de-DE" dirty="0">
              <a:solidFill>
                <a:schemeClr val="bg1"/>
              </a:solidFill>
            </a:endParaRPr>
          </a:p>
        </p:txBody>
      </p:sp>
      <p:sp>
        <p:nvSpPr>
          <p:cNvPr id="18" name="Textfeld 17"/>
          <p:cNvSpPr txBox="1"/>
          <p:nvPr/>
        </p:nvSpPr>
        <p:spPr>
          <a:xfrm>
            <a:off x="718898" y="2249926"/>
            <a:ext cx="2223686" cy="1477328"/>
          </a:xfrm>
          <a:prstGeom prst="rect">
            <a:avLst/>
          </a:prstGeom>
          <a:noFill/>
        </p:spPr>
        <p:txBody>
          <a:bodyPr wrap="none" rtlCol="0">
            <a:spAutoFit/>
          </a:bodyPr>
          <a:lstStyle/>
          <a:p>
            <a:r>
              <a:rPr lang="de-DE" dirty="0" smtClean="0">
                <a:solidFill>
                  <a:schemeClr val="tx2"/>
                </a:solidFill>
              </a:rPr>
              <a:t>Nettoeinkommen</a:t>
            </a:r>
          </a:p>
          <a:p>
            <a:endParaRPr lang="de-DE" dirty="0" smtClean="0"/>
          </a:p>
          <a:p>
            <a:r>
              <a:rPr lang="de-DE" dirty="0" smtClean="0">
                <a:solidFill>
                  <a:schemeClr val="tx2"/>
                </a:solidFill>
              </a:rPr>
              <a:t>Versorgungslücke</a:t>
            </a:r>
          </a:p>
          <a:p>
            <a:endParaRPr lang="de-DE" dirty="0" smtClean="0"/>
          </a:p>
          <a:p>
            <a:r>
              <a:rPr lang="de-DE" dirty="0" smtClean="0">
                <a:solidFill>
                  <a:schemeClr val="tx2"/>
                </a:solidFill>
              </a:rPr>
              <a:t>Halbe Erwerbsrente</a:t>
            </a:r>
            <a:endParaRPr lang="de-DE" dirty="0">
              <a:solidFill>
                <a:schemeClr val="tx2"/>
              </a:solidFill>
            </a:endParaRPr>
          </a:p>
        </p:txBody>
      </p:sp>
      <p:sp>
        <p:nvSpPr>
          <p:cNvPr id="19" name="Rechteck 18"/>
          <p:cNvSpPr/>
          <p:nvPr/>
        </p:nvSpPr>
        <p:spPr>
          <a:xfrm>
            <a:off x="520772" y="2321182"/>
            <a:ext cx="180000" cy="180000"/>
          </a:xfrm>
          <a:prstGeom prst="rect">
            <a:avLst/>
          </a:prstGeom>
          <a:solidFill>
            <a:srgbClr val="1D2D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Rechteck 20"/>
          <p:cNvSpPr/>
          <p:nvPr/>
        </p:nvSpPr>
        <p:spPr>
          <a:xfrm>
            <a:off x="530871" y="2902753"/>
            <a:ext cx="180000" cy="180000"/>
          </a:xfrm>
          <a:prstGeom prst="rect">
            <a:avLst/>
          </a:prstGeom>
          <a:solidFill>
            <a:srgbClr val="C6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Rechteck 21"/>
          <p:cNvSpPr/>
          <p:nvPr/>
        </p:nvSpPr>
        <p:spPr>
          <a:xfrm>
            <a:off x="530871" y="3433925"/>
            <a:ext cx="180000" cy="18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980800895"/>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103</a:t>
            </a:fld>
            <a:endParaRPr lang="de-DE" dirty="0"/>
          </a:p>
        </p:txBody>
      </p:sp>
      <p:sp>
        <p:nvSpPr>
          <p:cNvPr id="4" name="Textplatzhalter 3"/>
          <p:cNvSpPr>
            <a:spLocks noGrp="1"/>
          </p:cNvSpPr>
          <p:nvPr>
            <p:ph type="body" sz="half" idx="2"/>
          </p:nvPr>
        </p:nvSpPr>
        <p:spPr/>
        <p:txBody>
          <a:bodyPr/>
          <a:lstStyle/>
          <a:p>
            <a:r>
              <a:rPr lang="de-DE" sz="2000" dirty="0"/>
              <a:t>Welche Leistung erhalten Sie aus einer privat gezahlten BU-Absicherung für einen </a:t>
            </a:r>
            <a:r>
              <a:rPr lang="de-DE" sz="2000" dirty="0" smtClean="0"/>
              <a:t>Monatsbeitrag </a:t>
            </a:r>
            <a:r>
              <a:rPr lang="de-DE" sz="2000" dirty="0"/>
              <a:t>in Höhe von </a:t>
            </a:r>
            <a:r>
              <a:rPr lang="de-DE" sz="2000" dirty="0" err="1" smtClean="0">
                <a:solidFill>
                  <a:srgbClr val="FF0000"/>
                </a:solidFill>
              </a:rPr>
              <a:t>xx,xx</a:t>
            </a:r>
            <a:r>
              <a:rPr lang="de-DE" sz="2000" dirty="0" smtClean="0">
                <a:solidFill>
                  <a:srgbClr val="FF0000"/>
                </a:solidFill>
              </a:rPr>
              <a:t> €</a:t>
            </a:r>
            <a:r>
              <a:rPr lang="de-DE" sz="2000" dirty="0" smtClean="0"/>
              <a:t> (netto)?</a:t>
            </a:r>
            <a:endParaRPr lang="de-DE" sz="2000" dirty="0"/>
          </a:p>
          <a:p>
            <a:endParaRPr lang="de-DE" dirty="0"/>
          </a:p>
        </p:txBody>
      </p:sp>
      <p:sp>
        <p:nvSpPr>
          <p:cNvPr id="6" name="Titel 5"/>
          <p:cNvSpPr>
            <a:spLocks noGrp="1"/>
          </p:cNvSpPr>
          <p:nvPr>
            <p:ph type="title"/>
          </p:nvPr>
        </p:nvSpPr>
        <p:spPr>
          <a:ln>
            <a:noFill/>
          </a:ln>
        </p:spPr>
        <p:txBody>
          <a:bodyPr/>
          <a:lstStyle/>
          <a:p>
            <a:r>
              <a:rPr lang="de-DE" dirty="0" smtClean="0"/>
              <a:t>VERBEITRAGUNG DER BU-LEISTUNG: </a:t>
            </a:r>
            <a:br>
              <a:rPr lang="de-DE" dirty="0" smtClean="0"/>
            </a:br>
            <a:r>
              <a:rPr lang="de-DE" dirty="0" smtClean="0">
                <a:solidFill>
                  <a:srgbClr val="FF0000"/>
                </a:solidFill>
              </a:rPr>
              <a:t>FIRMENINDIVIDUELL ANPASSEN</a:t>
            </a:r>
            <a:endParaRPr lang="de-DE" dirty="0"/>
          </a:p>
        </p:txBody>
      </p:sp>
      <p:graphicFrame>
        <p:nvGraphicFramePr>
          <p:cNvPr id="10" name="Tabelle 9"/>
          <p:cNvGraphicFramePr>
            <a:graphicFrameLocks noGrp="1"/>
          </p:cNvGraphicFramePr>
          <p:nvPr>
            <p:extLst>
              <p:ext uri="{D42A27DB-BD31-4B8C-83A1-F6EECF244321}">
                <p14:modId xmlns:p14="http://schemas.microsoft.com/office/powerpoint/2010/main" val="4213132789"/>
              </p:ext>
            </p:extLst>
          </p:nvPr>
        </p:nvGraphicFramePr>
        <p:xfrm>
          <a:off x="479426" y="2566653"/>
          <a:ext cx="7639561" cy="4058920"/>
        </p:xfrm>
        <a:graphic>
          <a:graphicData uri="http://schemas.openxmlformats.org/drawingml/2006/table">
            <a:tbl>
              <a:tblPr firstRow="1" bandRow="1">
                <a:tableStyleId>{5C22544A-7EE6-4342-B048-85BDC9FD1C3A}</a:tableStyleId>
              </a:tblPr>
              <a:tblGrid>
                <a:gridCol w="5536827"/>
                <a:gridCol w="2102734"/>
              </a:tblGrid>
              <a:tr h="370840">
                <a:tc gridSpan="2">
                  <a:txBody>
                    <a:bodyPr/>
                    <a:lstStyle/>
                    <a:p>
                      <a:r>
                        <a:rPr lang="de-DE" sz="1600" dirty="0" smtClean="0"/>
                        <a:t>Beispielberechnung Berufsunfähigkeitsversicherung</a:t>
                      </a:r>
                      <a:r>
                        <a:rPr lang="de-DE" sz="1600" baseline="0" dirty="0" smtClean="0"/>
                        <a:t> als Direktversicherung</a:t>
                      </a:r>
                      <a:endParaRPr lang="de-DE" sz="1600" dirty="0"/>
                    </a:p>
                  </a:txBody>
                  <a:tcPr/>
                </a:tc>
                <a:tc hMerge="1">
                  <a:txBody>
                    <a:bodyPr/>
                    <a:lstStyle/>
                    <a:p>
                      <a:endParaRPr lang="de-DE" dirty="0"/>
                    </a:p>
                  </a:txBody>
                  <a:tcPr/>
                </a:tc>
              </a:tr>
              <a:tr h="370840">
                <a:tc>
                  <a:txBody>
                    <a:bodyPr/>
                    <a:lstStyle/>
                    <a:p>
                      <a:r>
                        <a:rPr lang="de-DE" sz="1600" b="1" dirty="0" smtClean="0">
                          <a:solidFill>
                            <a:srgbClr val="1D2D4B"/>
                          </a:solidFill>
                        </a:rPr>
                        <a:t>Monatliche</a:t>
                      </a:r>
                      <a:r>
                        <a:rPr lang="de-DE" sz="1600" b="1" baseline="0" dirty="0" smtClean="0">
                          <a:solidFill>
                            <a:srgbClr val="1D2D4B"/>
                          </a:solidFill>
                        </a:rPr>
                        <a:t> Berufsunfähigkeitsrente </a:t>
                      </a:r>
                      <a:endParaRPr lang="de-DE" sz="1600" b="1" dirty="0">
                        <a:solidFill>
                          <a:srgbClr val="1D2D4B"/>
                        </a:solidFill>
                      </a:endParaRPr>
                    </a:p>
                  </a:txBody>
                  <a:tcPr>
                    <a:solidFill>
                      <a:srgbClr val="9DB7CC"/>
                    </a:solidFill>
                  </a:tcPr>
                </a:tc>
                <a:tc>
                  <a:txBody>
                    <a:bodyPr/>
                    <a:lstStyle/>
                    <a:p>
                      <a:pPr algn="r"/>
                      <a:r>
                        <a:rPr lang="de-DE" sz="1600" b="1" dirty="0" smtClean="0">
                          <a:solidFill>
                            <a:srgbClr val="1D2D4B"/>
                          </a:solidFill>
                        </a:rPr>
                        <a:t>1.000,00 €</a:t>
                      </a:r>
                      <a:endParaRPr lang="de-DE" sz="1600" b="1" dirty="0">
                        <a:solidFill>
                          <a:srgbClr val="1D2D4B"/>
                        </a:solidFill>
                      </a:endParaRPr>
                    </a:p>
                  </a:txBody>
                  <a:tcPr>
                    <a:solidFill>
                      <a:srgbClr val="9DB7CC"/>
                    </a:solidFill>
                  </a:tcPr>
                </a:tc>
              </a:tr>
              <a:tr h="370840">
                <a:tc>
                  <a:txBody>
                    <a:bodyPr/>
                    <a:lstStyle/>
                    <a:p>
                      <a:r>
                        <a:rPr lang="de-DE" sz="1600" b="1" dirty="0" smtClean="0">
                          <a:solidFill>
                            <a:srgbClr val="1D2D4B"/>
                          </a:solidFill>
                        </a:rPr>
                        <a:t>Monatlicher Umwandlungsbetrag/Beitrag zur BU</a:t>
                      </a:r>
                      <a:endParaRPr lang="de-DE" sz="1600" b="1" dirty="0">
                        <a:solidFill>
                          <a:srgbClr val="1D2D4B"/>
                        </a:solidFill>
                      </a:endParaRPr>
                    </a:p>
                  </a:txBody>
                  <a:tcPr>
                    <a:solidFill>
                      <a:srgbClr val="9DB7CC"/>
                    </a:solidFill>
                  </a:tcPr>
                </a:tc>
                <a:tc>
                  <a:txBody>
                    <a:bodyPr/>
                    <a:lstStyle/>
                    <a:p>
                      <a:pPr algn="r"/>
                      <a:endParaRPr lang="de-DE" sz="1600" b="1" dirty="0">
                        <a:solidFill>
                          <a:srgbClr val="1D2D4B"/>
                        </a:solidFill>
                      </a:endParaRPr>
                    </a:p>
                  </a:txBody>
                  <a:tcPr>
                    <a:solidFill>
                      <a:srgbClr val="9DB7CC"/>
                    </a:solidFill>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smtClean="0">
                          <a:solidFill>
                            <a:srgbClr val="1D2D4B"/>
                          </a:solidFill>
                        </a:rPr>
                        <a:t>Arbeitgeberzuschuss i. H. v.</a:t>
                      </a:r>
                      <a:r>
                        <a:rPr lang="de-DE" sz="1600" baseline="0" dirty="0" smtClean="0">
                          <a:solidFill>
                            <a:srgbClr val="1D2D4B"/>
                          </a:solidFill>
                        </a:rPr>
                        <a:t> 15 %</a:t>
                      </a:r>
                      <a:endParaRPr lang="de-DE" sz="1600" dirty="0" smtClean="0">
                        <a:solidFill>
                          <a:srgbClr val="1D2D4B"/>
                        </a:solidFill>
                      </a:endParaRPr>
                    </a:p>
                  </a:txBody>
                  <a:tcPr>
                    <a:solidFill>
                      <a:schemeClr val="accent3">
                        <a:lumMod val="40000"/>
                        <a:lumOff val="60000"/>
                      </a:schemeClr>
                    </a:solidFill>
                  </a:tcPr>
                </a:tc>
                <a:tc>
                  <a:txBody>
                    <a:bodyPr/>
                    <a:lstStyle/>
                    <a:p>
                      <a:pPr algn="r"/>
                      <a:endParaRPr lang="de-DE" sz="1600" dirty="0">
                        <a:solidFill>
                          <a:srgbClr val="1D2D4B"/>
                        </a:solidFill>
                      </a:endParaRPr>
                    </a:p>
                  </a:txBody>
                  <a:tcPr>
                    <a:solidFill>
                      <a:schemeClr val="accent3">
                        <a:lumMod val="40000"/>
                        <a:lumOff val="60000"/>
                      </a:schemeClr>
                    </a:solidFill>
                  </a:tcPr>
                </a:tc>
              </a:tr>
              <a:tr h="370840">
                <a:tc>
                  <a:txBody>
                    <a:bodyPr/>
                    <a:lstStyle/>
                    <a:p>
                      <a:r>
                        <a:rPr lang="de-DE" sz="1600" dirty="0" smtClean="0">
                          <a:solidFill>
                            <a:srgbClr val="1D2D4B"/>
                          </a:solidFill>
                        </a:rPr>
                        <a:t>Steuerersparnis durch Entgeltumwandlung</a:t>
                      </a:r>
                      <a:endParaRPr lang="de-DE" sz="1600" dirty="0">
                        <a:solidFill>
                          <a:srgbClr val="1D2D4B"/>
                        </a:solidFill>
                      </a:endParaRPr>
                    </a:p>
                  </a:txBody>
                  <a:tcPr>
                    <a:solidFill>
                      <a:schemeClr val="accent3">
                        <a:lumMod val="40000"/>
                        <a:lumOff val="60000"/>
                      </a:schemeClr>
                    </a:solidFill>
                  </a:tcPr>
                </a:tc>
                <a:tc>
                  <a:txBody>
                    <a:bodyPr/>
                    <a:lstStyle/>
                    <a:p>
                      <a:pPr algn="r"/>
                      <a:endParaRPr lang="de-DE" sz="1600" dirty="0">
                        <a:solidFill>
                          <a:srgbClr val="1D2D4B"/>
                        </a:solidFill>
                      </a:endParaRPr>
                    </a:p>
                  </a:txBody>
                  <a:tcPr>
                    <a:solidFill>
                      <a:schemeClr val="accent3">
                        <a:lumMod val="40000"/>
                        <a:lumOff val="60000"/>
                      </a:schemeClr>
                    </a:solidFill>
                  </a:tcPr>
                </a:tc>
              </a:tr>
              <a:tr h="370840">
                <a:tc>
                  <a:txBody>
                    <a:bodyPr/>
                    <a:lstStyle/>
                    <a:p>
                      <a:r>
                        <a:rPr lang="de-DE" sz="1600" dirty="0" smtClean="0">
                          <a:solidFill>
                            <a:srgbClr val="1D2D4B"/>
                          </a:solidFill>
                        </a:rPr>
                        <a:t>Sozialversicherungsersparnis</a:t>
                      </a:r>
                      <a:r>
                        <a:rPr lang="de-DE" sz="1600" baseline="0" dirty="0" smtClean="0">
                          <a:solidFill>
                            <a:srgbClr val="1D2D4B"/>
                          </a:solidFill>
                        </a:rPr>
                        <a:t> durch Entgeltumwandlung</a:t>
                      </a:r>
                      <a:endParaRPr lang="de-DE" sz="1600" dirty="0">
                        <a:solidFill>
                          <a:srgbClr val="1D2D4B"/>
                        </a:solidFill>
                      </a:endParaRPr>
                    </a:p>
                  </a:txBody>
                  <a:tcPr>
                    <a:solidFill>
                      <a:schemeClr val="accent3">
                        <a:lumMod val="40000"/>
                        <a:lumOff val="60000"/>
                      </a:schemeClr>
                    </a:solidFill>
                  </a:tcPr>
                </a:tc>
                <a:tc>
                  <a:txBody>
                    <a:bodyPr/>
                    <a:lstStyle/>
                    <a:p>
                      <a:pPr algn="r"/>
                      <a:endParaRPr lang="de-DE" sz="1600" dirty="0" smtClean="0">
                        <a:solidFill>
                          <a:srgbClr val="1D2D4B"/>
                        </a:solidFill>
                      </a:endParaRPr>
                    </a:p>
                  </a:txBody>
                  <a:tcPr>
                    <a:solidFill>
                      <a:schemeClr val="accent3">
                        <a:lumMod val="40000"/>
                        <a:lumOff val="60000"/>
                      </a:schemeClr>
                    </a:solidFill>
                  </a:tcPr>
                </a:tc>
              </a:tr>
              <a:tr h="370840">
                <a:tc>
                  <a:txBody>
                    <a:bodyPr/>
                    <a:lstStyle/>
                    <a:p>
                      <a:r>
                        <a:rPr lang="de-DE" sz="1600" b="1" dirty="0" smtClean="0">
                          <a:solidFill>
                            <a:srgbClr val="1D2D4B"/>
                          </a:solidFill>
                        </a:rPr>
                        <a:t>Ihr Anteil am Umwandlungsbetrag</a:t>
                      </a:r>
                      <a:r>
                        <a:rPr lang="de-DE" sz="1600" b="1" baseline="0" dirty="0" smtClean="0">
                          <a:solidFill>
                            <a:srgbClr val="1D2D4B"/>
                          </a:solidFill>
                        </a:rPr>
                        <a:t>/Nettobeitrag zur BU</a:t>
                      </a:r>
                      <a:endParaRPr lang="de-DE" sz="1600" b="1" dirty="0">
                        <a:solidFill>
                          <a:srgbClr val="1D2D4B"/>
                        </a:solidFill>
                      </a:endParaRPr>
                    </a:p>
                  </a:txBody>
                  <a:tcPr>
                    <a:solidFill>
                      <a:srgbClr val="9DB7CC"/>
                    </a:solidFill>
                  </a:tcPr>
                </a:tc>
                <a:tc>
                  <a:txBody>
                    <a:bodyPr/>
                    <a:lstStyle/>
                    <a:p>
                      <a:pPr algn="r"/>
                      <a:endParaRPr lang="de-DE" sz="1600" b="1" dirty="0">
                        <a:solidFill>
                          <a:srgbClr val="1D2D4B"/>
                        </a:solidFill>
                      </a:endParaRPr>
                    </a:p>
                  </a:txBody>
                  <a:tcPr>
                    <a:solidFill>
                      <a:srgbClr val="9DB7CC"/>
                    </a:solidFill>
                  </a:tcPr>
                </a:tc>
              </a:tr>
              <a:tr h="370840">
                <a:tc>
                  <a:txBody>
                    <a:bodyPr/>
                    <a:lstStyle/>
                    <a:p>
                      <a:r>
                        <a:rPr lang="de-DE" sz="2000" b="0" dirty="0" smtClean="0">
                          <a:solidFill>
                            <a:srgbClr val="006950"/>
                          </a:solidFill>
                        </a:rPr>
                        <a:t>Beitragsersparnis im Vergleich zu einer privaten</a:t>
                      </a:r>
                      <a:r>
                        <a:rPr lang="de-DE" sz="2000" b="0" baseline="0" dirty="0" smtClean="0">
                          <a:solidFill>
                            <a:srgbClr val="006950"/>
                          </a:solidFill>
                        </a:rPr>
                        <a:t> Vorsorge</a:t>
                      </a:r>
                      <a:endParaRPr lang="de-DE" sz="2000" b="0" dirty="0">
                        <a:solidFill>
                          <a:srgbClr val="006950"/>
                        </a:solidFill>
                      </a:endParaRPr>
                    </a:p>
                  </a:txBody>
                  <a:tcPr>
                    <a:solidFill>
                      <a:schemeClr val="accent3">
                        <a:lumMod val="40000"/>
                        <a:lumOff val="60000"/>
                      </a:schemeClr>
                    </a:solidFill>
                  </a:tcPr>
                </a:tc>
                <a:tc>
                  <a:txBody>
                    <a:bodyPr/>
                    <a:lstStyle/>
                    <a:p>
                      <a:pPr algn="r"/>
                      <a:endParaRPr lang="de-DE" sz="1600" b="1" dirty="0">
                        <a:solidFill>
                          <a:srgbClr val="006950"/>
                        </a:solidFill>
                      </a:endParaRPr>
                    </a:p>
                  </a:txBody>
                  <a:tcPr>
                    <a:solidFill>
                      <a:schemeClr val="accent3">
                        <a:lumMod val="40000"/>
                        <a:lumOff val="60000"/>
                      </a:schemeClr>
                    </a:solidFill>
                  </a:tcPr>
                </a:tc>
              </a:tr>
              <a:tr h="370840">
                <a:tc gridSpan="2">
                  <a:txBody>
                    <a:bodyPr/>
                    <a:lstStyle/>
                    <a:p>
                      <a:pPr algn="just"/>
                      <a:r>
                        <a:rPr lang="de-DE" sz="1100" b="0" dirty="0" smtClean="0">
                          <a:solidFill>
                            <a:srgbClr val="FF0000"/>
                          </a:solidFill>
                        </a:rPr>
                        <a:t>Kfm. Angestellte/r</a:t>
                      </a:r>
                      <a:r>
                        <a:rPr lang="de-DE" sz="1100" b="0" baseline="0" dirty="0" smtClean="0">
                          <a:solidFill>
                            <a:srgbClr val="FF0000"/>
                          </a:solidFill>
                        </a:rPr>
                        <a:t> 30 Jahre, Bruttoeinkommen </a:t>
                      </a:r>
                      <a:r>
                        <a:rPr lang="de-DE" sz="1100" b="0" baseline="0" dirty="0" err="1" smtClean="0">
                          <a:solidFill>
                            <a:srgbClr val="FF0000"/>
                          </a:solidFill>
                        </a:rPr>
                        <a:t>x.xxx</a:t>
                      </a:r>
                      <a:r>
                        <a:rPr lang="de-DE" sz="1100" b="0" baseline="0" dirty="0" smtClean="0">
                          <a:solidFill>
                            <a:srgbClr val="FF0000"/>
                          </a:solidFill>
                        </a:rPr>
                        <a:t> € mtl., </a:t>
                      </a:r>
                      <a:r>
                        <a:rPr lang="de-DE" sz="1100" b="0" baseline="0" dirty="0" err="1" smtClean="0">
                          <a:solidFill>
                            <a:srgbClr val="FF0000"/>
                          </a:solidFill>
                        </a:rPr>
                        <a:t>StKl</a:t>
                      </a:r>
                      <a:r>
                        <a:rPr lang="de-DE" sz="1100" b="0" baseline="0" dirty="0" smtClean="0">
                          <a:solidFill>
                            <a:srgbClr val="FF0000"/>
                          </a:solidFill>
                        </a:rPr>
                        <a:t>. I ggf. inkl. Solidaritätszuschlag und Kirchensteuer, Bundesland Hamburg, sozialversicherungspflichtig, KV-Beitrag 14,6 % zzgl. 1,7 % kassenindividueller Zusatzbeitrag Arbeitnehmer, Beitragszuschlag zur Pflegeversicherung. Bei anderen Gehaltshöhen kann sich das Verhältnis von Brutto- zu Nettogehalt verschieben.</a:t>
                      </a:r>
                      <a:endParaRPr lang="de-DE" sz="1100" b="0" dirty="0">
                        <a:solidFill>
                          <a:srgbClr val="FF0000"/>
                        </a:solidFill>
                      </a:endParaRPr>
                    </a:p>
                  </a:txBody>
                  <a:tcPr/>
                </a:tc>
                <a:tc hMerge="1">
                  <a:txBody>
                    <a:bodyPr/>
                    <a:lstStyle/>
                    <a:p>
                      <a:pPr algn="r"/>
                      <a:endParaRPr lang="de-DE" b="1" dirty="0">
                        <a:solidFill>
                          <a:srgbClr val="1D2D4B"/>
                        </a:solidFill>
                      </a:endParaRPr>
                    </a:p>
                  </a:txBody>
                  <a:tcPr/>
                </a:tc>
              </a:tr>
            </a:tbl>
          </a:graphicData>
        </a:graphic>
      </p:graphicFrame>
    </p:spTree>
    <p:extLst>
      <p:ext uri="{BB962C8B-B14F-4D97-AF65-F5344CB8AC3E}">
        <p14:creationId xmlns:p14="http://schemas.microsoft.com/office/powerpoint/2010/main" val="3175602246"/>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
          </p:nvPr>
        </p:nvSpPr>
        <p:spPr/>
        <p:txBody>
          <a:bodyPr/>
          <a:lstStyle/>
          <a:p>
            <a:fld id="{EA952CFE-AF4B-4BE9-B2E2-E1420D3F9B32}" type="slidenum">
              <a:rPr lang="de-DE" smtClean="0"/>
              <a:pPr/>
              <a:t>104</a:t>
            </a:fld>
            <a:endParaRPr lang="de-DE" dirty="0"/>
          </a:p>
        </p:txBody>
      </p:sp>
      <p:sp>
        <p:nvSpPr>
          <p:cNvPr id="5" name="Titel 4"/>
          <p:cNvSpPr>
            <a:spLocks noGrp="1"/>
          </p:cNvSpPr>
          <p:nvPr>
            <p:ph type="title"/>
          </p:nvPr>
        </p:nvSpPr>
        <p:spPr/>
        <p:txBody>
          <a:bodyPr/>
          <a:lstStyle/>
          <a:p>
            <a:r>
              <a:rPr lang="de-DE" dirty="0"/>
              <a:t>BEISPIEL: ABGABENRECHTLICHE BEHANDLUNG DER BU-LEISTUNG</a:t>
            </a:r>
          </a:p>
        </p:txBody>
      </p:sp>
      <p:pic>
        <p:nvPicPr>
          <p:cNvPr id="6" name="Grafik 5"/>
          <p:cNvPicPr>
            <a:picLocks noChangeAspect="1"/>
          </p:cNvPicPr>
          <p:nvPr/>
        </p:nvPicPr>
        <p:blipFill>
          <a:blip r:embed="rId2">
            <a:grayscl/>
          </a:blip>
          <a:stretch>
            <a:fillRect/>
          </a:stretch>
        </p:blipFill>
        <p:spPr>
          <a:xfrm>
            <a:off x="1919235" y="1508269"/>
            <a:ext cx="8582761" cy="5288798"/>
          </a:xfrm>
          <a:prstGeom prst="rect">
            <a:avLst/>
          </a:prstGeom>
        </p:spPr>
      </p:pic>
      <p:sp>
        <p:nvSpPr>
          <p:cNvPr id="8" name="Textfeld 7"/>
          <p:cNvSpPr txBox="1"/>
          <p:nvPr/>
        </p:nvSpPr>
        <p:spPr>
          <a:xfrm>
            <a:off x="4077804" y="132760"/>
            <a:ext cx="5796435" cy="646331"/>
          </a:xfrm>
          <a:prstGeom prst="rect">
            <a:avLst/>
          </a:prstGeom>
          <a:noFill/>
          <a:ln w="25400">
            <a:solidFill>
              <a:srgbClr val="FF0000"/>
            </a:solidFill>
          </a:ln>
        </p:spPr>
        <p:txBody>
          <a:bodyPr wrap="square" rtlCol="0">
            <a:spAutoFit/>
          </a:bodyPr>
          <a:lstStyle/>
          <a:p>
            <a:r>
              <a:rPr lang="de-DE" b="1" dirty="0">
                <a:solidFill>
                  <a:srgbClr val="C60000"/>
                </a:solidFill>
              </a:rPr>
              <a:t>Sollte immer auf den aktuellen Kunden angepasst </a:t>
            </a:r>
            <a:endParaRPr lang="de-DE" b="1" dirty="0" smtClean="0">
              <a:solidFill>
                <a:srgbClr val="C60000"/>
              </a:solidFill>
            </a:endParaRPr>
          </a:p>
          <a:p>
            <a:r>
              <a:rPr lang="de-DE" b="1" dirty="0" smtClean="0">
                <a:solidFill>
                  <a:srgbClr val="C60000"/>
                </a:solidFill>
              </a:rPr>
              <a:t>werden </a:t>
            </a:r>
            <a:r>
              <a:rPr lang="de-DE" b="1" dirty="0">
                <a:solidFill>
                  <a:srgbClr val="C60000"/>
                </a:solidFill>
              </a:rPr>
              <a:t>mit dem AXA-BU-Vergleichsrechner</a:t>
            </a:r>
          </a:p>
        </p:txBody>
      </p:sp>
    </p:spTree>
    <p:extLst>
      <p:ext uri="{BB962C8B-B14F-4D97-AF65-F5344CB8AC3E}">
        <p14:creationId xmlns:p14="http://schemas.microsoft.com/office/powerpoint/2010/main" val="2728355796"/>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
          </p:nvPr>
        </p:nvSpPr>
        <p:spPr/>
        <p:txBody>
          <a:bodyPr/>
          <a:lstStyle/>
          <a:p>
            <a:fld id="{EA952CFE-AF4B-4BE9-B2E2-E1420D3F9B32}" type="slidenum">
              <a:rPr lang="de-DE" smtClean="0"/>
              <a:pPr/>
              <a:t>105</a:t>
            </a:fld>
            <a:endParaRPr lang="de-DE" dirty="0"/>
          </a:p>
        </p:txBody>
      </p:sp>
      <p:sp>
        <p:nvSpPr>
          <p:cNvPr id="6" name="Titel 4"/>
          <p:cNvSpPr>
            <a:spLocks noGrp="1"/>
          </p:cNvSpPr>
          <p:nvPr>
            <p:ph type="title"/>
          </p:nvPr>
        </p:nvSpPr>
        <p:spPr>
          <a:xfrm>
            <a:off x="137774" y="0"/>
            <a:ext cx="10314206" cy="1325563"/>
          </a:xfrm>
        </p:spPr>
        <p:txBody>
          <a:bodyPr/>
          <a:lstStyle/>
          <a:p>
            <a:r>
              <a:rPr lang="de-DE" dirty="0"/>
              <a:t>BEISPIEL: ABGABENRECHTLICHE BEHANDLUNG DER </a:t>
            </a:r>
            <a:r>
              <a:rPr lang="de-DE" dirty="0" smtClean="0"/>
              <a:t>BU-LEISTUNG</a:t>
            </a:r>
            <a:br>
              <a:rPr lang="de-DE" dirty="0" smtClean="0"/>
            </a:br>
            <a:r>
              <a:rPr lang="de-DE" dirty="0" smtClean="0">
                <a:solidFill>
                  <a:srgbClr val="FF0000"/>
                </a:solidFill>
              </a:rPr>
              <a:t>-mit XEMPUS gerechnet- Bei Verwendung anpassen</a:t>
            </a:r>
            <a:endParaRPr lang="de-DE" dirty="0"/>
          </a:p>
        </p:txBody>
      </p:sp>
      <p:pic>
        <p:nvPicPr>
          <p:cNvPr id="5" name="Grafik 4"/>
          <p:cNvPicPr>
            <a:picLocks noChangeAspect="1"/>
          </p:cNvPicPr>
          <p:nvPr/>
        </p:nvPicPr>
        <p:blipFill>
          <a:blip r:embed="rId2"/>
          <a:stretch>
            <a:fillRect/>
          </a:stretch>
        </p:blipFill>
        <p:spPr>
          <a:xfrm>
            <a:off x="2242931" y="4560155"/>
            <a:ext cx="7987748" cy="2037858"/>
          </a:xfrm>
          <a:prstGeom prst="rect">
            <a:avLst/>
          </a:prstGeom>
        </p:spPr>
      </p:pic>
      <p:pic>
        <p:nvPicPr>
          <p:cNvPr id="8" name="Grafik 7"/>
          <p:cNvPicPr>
            <a:picLocks noChangeAspect="1"/>
          </p:cNvPicPr>
          <p:nvPr/>
        </p:nvPicPr>
        <p:blipFill>
          <a:blip r:embed="rId3"/>
          <a:stretch>
            <a:fillRect/>
          </a:stretch>
        </p:blipFill>
        <p:spPr>
          <a:xfrm>
            <a:off x="2720014" y="1518203"/>
            <a:ext cx="3904836" cy="3245995"/>
          </a:xfrm>
          <a:prstGeom prst="rect">
            <a:avLst/>
          </a:prstGeom>
        </p:spPr>
      </p:pic>
    </p:spTree>
    <p:extLst>
      <p:ext uri="{BB962C8B-B14F-4D97-AF65-F5344CB8AC3E}">
        <p14:creationId xmlns:p14="http://schemas.microsoft.com/office/powerpoint/2010/main" val="3841489263"/>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106</a:t>
            </a:fld>
            <a:endParaRPr lang="de-DE" dirty="0"/>
          </a:p>
        </p:txBody>
      </p:sp>
      <p:sp>
        <p:nvSpPr>
          <p:cNvPr id="3" name="Textplatzhalter 2"/>
          <p:cNvSpPr>
            <a:spLocks noGrp="1"/>
          </p:cNvSpPr>
          <p:nvPr>
            <p:ph type="body" sz="half" idx="2"/>
          </p:nvPr>
        </p:nvSpPr>
        <p:spPr/>
        <p:txBody>
          <a:bodyPr/>
          <a:lstStyle/>
          <a:p>
            <a:pPr>
              <a:buClr>
                <a:srgbClr val="1D2D4B"/>
              </a:buClr>
              <a:tabLst>
                <a:tab pos="266700" algn="l"/>
              </a:tabLst>
              <a:defRPr/>
            </a:pPr>
            <a:r>
              <a:rPr lang="de-DE" dirty="0">
                <a:solidFill>
                  <a:srgbClr val="1D284B"/>
                </a:solidFill>
              </a:rPr>
              <a:t>Kostengünstige Absicherung des Berufsunfähigkeitsrisikos im Rahmen der Entgeltumwandlung</a:t>
            </a:r>
          </a:p>
          <a:p>
            <a:pPr>
              <a:buClr>
                <a:srgbClr val="1D2D4B"/>
              </a:buClr>
              <a:tabLst>
                <a:tab pos="266700" algn="l"/>
              </a:tabLst>
              <a:defRPr/>
            </a:pPr>
            <a:r>
              <a:rPr lang="de-DE" dirty="0">
                <a:solidFill>
                  <a:srgbClr val="1D284B"/>
                </a:solidFill>
              </a:rPr>
              <a:t>Jährlich bis 8 % der BBG West können steuerfrei umgewandelt werden</a:t>
            </a:r>
          </a:p>
          <a:p>
            <a:pPr>
              <a:buClr>
                <a:srgbClr val="1D2D4B"/>
              </a:buClr>
              <a:tabLst>
                <a:tab pos="266700" algn="l"/>
              </a:tabLst>
              <a:defRPr/>
            </a:pPr>
            <a:r>
              <a:rPr lang="de-DE" dirty="0">
                <a:solidFill>
                  <a:srgbClr val="1D284B"/>
                </a:solidFill>
              </a:rPr>
              <a:t>Ersparnis von Sozialabgaben jährlich bis 4 % der BBG West </a:t>
            </a:r>
          </a:p>
          <a:p>
            <a:pPr>
              <a:buClr>
                <a:srgbClr val="1D2D4B"/>
              </a:buClr>
              <a:tabLst>
                <a:tab pos="266700" algn="l"/>
              </a:tabLst>
              <a:defRPr/>
            </a:pPr>
            <a:r>
              <a:rPr lang="de-DE" dirty="0">
                <a:solidFill>
                  <a:srgbClr val="1D284B"/>
                </a:solidFill>
              </a:rPr>
              <a:t>Besteuerung erfolgt bei Eintritt des Leistungsfalles – i. d. R. bei dann meist niedrigerer Steuerbelastung</a:t>
            </a:r>
          </a:p>
          <a:p>
            <a:pPr>
              <a:buClr>
                <a:srgbClr val="1D2D4B"/>
              </a:buClr>
              <a:tabLst>
                <a:tab pos="266700" algn="l"/>
              </a:tabLst>
              <a:defRPr/>
            </a:pPr>
            <a:r>
              <a:rPr lang="de-DE" dirty="0">
                <a:solidFill>
                  <a:srgbClr val="1D284B"/>
                </a:solidFill>
              </a:rPr>
              <a:t>Bedarfsgerechte Versorgung in allen </a:t>
            </a:r>
            <a:r>
              <a:rPr lang="de-DE" dirty="0" smtClean="0">
                <a:solidFill>
                  <a:srgbClr val="1D284B"/>
                </a:solidFill>
              </a:rPr>
              <a:t>Lebensphasen</a:t>
            </a:r>
          </a:p>
          <a:p>
            <a:pPr>
              <a:buClr>
                <a:srgbClr val="1D2D4B"/>
              </a:buClr>
              <a:tabLst>
                <a:tab pos="266700" algn="l"/>
              </a:tabLst>
              <a:defRPr/>
            </a:pPr>
            <a:r>
              <a:rPr lang="de-DE" dirty="0" smtClean="0">
                <a:solidFill>
                  <a:srgbClr val="1D284B"/>
                </a:solidFill>
              </a:rPr>
              <a:t>Vereinfachte Aufnahme für die Einkommensvorsorge</a:t>
            </a:r>
          </a:p>
          <a:p>
            <a:pPr>
              <a:buClr>
                <a:srgbClr val="1D2D4B"/>
              </a:buClr>
              <a:tabLst>
                <a:tab pos="266700" algn="l"/>
              </a:tabLst>
              <a:defRPr/>
            </a:pPr>
            <a:r>
              <a:rPr lang="de-DE" dirty="0" smtClean="0">
                <a:solidFill>
                  <a:srgbClr val="1D284B"/>
                </a:solidFill>
              </a:rPr>
              <a:t>Sonderkonditionen durch Kollektivbedingungen</a:t>
            </a:r>
            <a:endParaRPr lang="de-DE" dirty="0">
              <a:solidFill>
                <a:srgbClr val="1D284B"/>
              </a:solidFill>
            </a:endParaRPr>
          </a:p>
          <a:p>
            <a:endParaRPr lang="de-DE" dirty="0"/>
          </a:p>
        </p:txBody>
      </p:sp>
      <p:sp>
        <p:nvSpPr>
          <p:cNvPr id="6" name="Titel 5"/>
          <p:cNvSpPr>
            <a:spLocks noGrp="1"/>
          </p:cNvSpPr>
          <p:nvPr>
            <p:ph type="title"/>
          </p:nvPr>
        </p:nvSpPr>
        <p:spPr>
          <a:xfrm>
            <a:off x="365475" y="205347"/>
            <a:ext cx="10368565" cy="1325563"/>
          </a:xfrm>
        </p:spPr>
        <p:txBody>
          <a:bodyPr/>
          <a:lstStyle/>
          <a:p>
            <a:r>
              <a:rPr lang="de-DE" dirty="0" smtClean="0"/>
              <a:t>ARBEITNEHMERVORTEILE BETRIEBLICHE BU DURCH DIREKTVERSICHERUNG</a:t>
            </a:r>
            <a:endParaRPr lang="de-DE" dirty="0"/>
          </a:p>
        </p:txBody>
      </p:sp>
    </p:spTree>
    <p:extLst>
      <p:ext uri="{BB962C8B-B14F-4D97-AF65-F5344CB8AC3E}">
        <p14:creationId xmlns:p14="http://schemas.microsoft.com/office/powerpoint/2010/main" val="1492279619"/>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107</a:t>
            </a:fld>
            <a:endParaRPr lang="de-DE" dirty="0"/>
          </a:p>
        </p:txBody>
      </p:sp>
      <p:sp>
        <p:nvSpPr>
          <p:cNvPr id="3" name="Textplatzhalter 2"/>
          <p:cNvSpPr>
            <a:spLocks noGrp="1"/>
          </p:cNvSpPr>
          <p:nvPr>
            <p:ph type="body" sz="half" idx="2"/>
          </p:nvPr>
        </p:nvSpPr>
        <p:spPr/>
        <p:txBody>
          <a:bodyPr/>
          <a:lstStyle/>
          <a:p>
            <a:pPr>
              <a:buClr>
                <a:srgbClr val="1D2D4B"/>
              </a:buClr>
              <a:tabLst>
                <a:tab pos="266700" algn="l"/>
              </a:tabLst>
              <a:defRPr/>
            </a:pPr>
            <a:r>
              <a:rPr lang="de-DE" dirty="0">
                <a:solidFill>
                  <a:srgbClr val="1D284B"/>
                </a:solidFill>
              </a:rPr>
              <a:t>Garantierte Rentensteigerung im Leistungsfall</a:t>
            </a:r>
          </a:p>
          <a:p>
            <a:pPr>
              <a:buClr>
                <a:srgbClr val="1D2D4B"/>
              </a:buClr>
              <a:tabLst>
                <a:tab pos="266700" algn="l"/>
              </a:tabLst>
              <a:defRPr/>
            </a:pPr>
            <a:r>
              <a:rPr lang="de-DE" dirty="0">
                <a:solidFill>
                  <a:srgbClr val="1D284B"/>
                </a:solidFill>
              </a:rPr>
              <a:t>Rückwirkende Leistungspflicht des Versicherers zum Eintritt der Berufsunfähigkeit</a:t>
            </a:r>
          </a:p>
          <a:p>
            <a:pPr>
              <a:buClr>
                <a:srgbClr val="1D2D4B"/>
              </a:buClr>
              <a:tabLst>
                <a:tab pos="266700" algn="l"/>
              </a:tabLst>
              <a:defRPr/>
            </a:pPr>
            <a:r>
              <a:rPr lang="de-DE" dirty="0">
                <a:solidFill>
                  <a:srgbClr val="1D284B"/>
                </a:solidFill>
              </a:rPr>
              <a:t>Umfangreiche Erhöhungsoptionen ohne erneute Gesundheitsprüfung</a:t>
            </a:r>
          </a:p>
          <a:p>
            <a:pPr>
              <a:buClr>
                <a:srgbClr val="1D2D4B"/>
              </a:buClr>
              <a:tabLst>
                <a:tab pos="266700" algn="l"/>
              </a:tabLst>
              <a:defRPr/>
            </a:pPr>
            <a:r>
              <a:rPr lang="de-DE" dirty="0">
                <a:solidFill>
                  <a:srgbClr val="1D284B"/>
                </a:solidFill>
              </a:rPr>
              <a:t>Individuelle Einschätzung des beruflichen Risikos</a:t>
            </a:r>
          </a:p>
          <a:p>
            <a:pPr>
              <a:buClr>
                <a:srgbClr val="1D2D4B"/>
              </a:buClr>
              <a:tabLst>
                <a:tab pos="266700" algn="l"/>
              </a:tabLst>
              <a:defRPr/>
            </a:pPr>
            <a:r>
              <a:rPr lang="de-DE" dirty="0">
                <a:solidFill>
                  <a:srgbClr val="1D284B"/>
                </a:solidFill>
              </a:rPr>
              <a:t>Verzicht auf abstrakte Verweisung im Leistungsfall</a:t>
            </a:r>
          </a:p>
          <a:p>
            <a:pPr>
              <a:buClr>
                <a:srgbClr val="1D2D4B"/>
              </a:buClr>
              <a:tabLst>
                <a:tab pos="266700" algn="l"/>
              </a:tabLst>
              <a:defRPr/>
            </a:pPr>
            <a:r>
              <a:rPr lang="de-DE" dirty="0">
                <a:solidFill>
                  <a:srgbClr val="1D284B"/>
                </a:solidFill>
              </a:rPr>
              <a:t>Beachtung des Erhalts der Lebensstellung</a:t>
            </a:r>
          </a:p>
          <a:p>
            <a:pPr>
              <a:buClr>
                <a:srgbClr val="1D2D4B"/>
              </a:buClr>
              <a:tabLst>
                <a:tab pos="266700" algn="l"/>
              </a:tabLst>
              <a:defRPr/>
            </a:pPr>
            <a:r>
              <a:rPr lang="de-DE" dirty="0">
                <a:solidFill>
                  <a:srgbClr val="1D284B"/>
                </a:solidFill>
              </a:rPr>
              <a:t>Konkrete Definition des Einkommensverlustes</a:t>
            </a:r>
          </a:p>
          <a:p>
            <a:pPr>
              <a:buClr>
                <a:srgbClr val="1D2D4B"/>
              </a:buClr>
              <a:tabLst>
                <a:tab pos="266700" algn="l"/>
              </a:tabLst>
              <a:defRPr/>
            </a:pPr>
            <a:r>
              <a:rPr lang="de-DE" dirty="0">
                <a:solidFill>
                  <a:srgbClr val="1D284B"/>
                </a:solidFill>
              </a:rPr>
              <a:t>Leistung auch bei medizinisch nicht anerkannten Krankheiten (z. B. Burn-Out-Syndrom)</a:t>
            </a:r>
          </a:p>
          <a:p>
            <a:pPr>
              <a:buClr>
                <a:srgbClr val="1D2D4B"/>
              </a:buClr>
              <a:tabLst>
                <a:tab pos="266700" algn="l"/>
              </a:tabLst>
              <a:defRPr/>
            </a:pPr>
            <a:r>
              <a:rPr lang="de-DE" dirty="0">
                <a:solidFill>
                  <a:srgbClr val="1D284B"/>
                </a:solidFill>
              </a:rPr>
              <a:t>Nachvollziehbare und transparente Risikoentscheidung</a:t>
            </a:r>
          </a:p>
          <a:p>
            <a:pPr>
              <a:buClr>
                <a:srgbClr val="1D2D4B"/>
              </a:buClr>
              <a:tabLst>
                <a:tab pos="266700" algn="l"/>
              </a:tabLst>
              <a:defRPr/>
            </a:pPr>
            <a:r>
              <a:rPr lang="de-DE" dirty="0">
                <a:solidFill>
                  <a:srgbClr val="1D284B"/>
                </a:solidFill>
              </a:rPr>
              <a:t>Leistungen bei grober Fahrlässigkeit (z. B. im Straßenverkehr)</a:t>
            </a:r>
          </a:p>
          <a:p>
            <a:pPr>
              <a:buClr>
                <a:srgbClr val="1D2D4B"/>
              </a:buClr>
              <a:tabLst>
                <a:tab pos="266700" algn="l"/>
              </a:tabLst>
              <a:defRPr/>
            </a:pPr>
            <a:r>
              <a:rPr lang="de-DE" dirty="0">
                <a:solidFill>
                  <a:srgbClr val="1D284B"/>
                </a:solidFill>
              </a:rPr>
              <a:t>Hohe Abwicklungskompetenz im Leistungsfall</a:t>
            </a:r>
          </a:p>
          <a:p>
            <a:pPr>
              <a:buClr>
                <a:srgbClr val="1D2D4B"/>
              </a:buClr>
              <a:tabLst>
                <a:tab pos="266700" algn="l"/>
              </a:tabLst>
              <a:defRPr/>
            </a:pPr>
            <a:r>
              <a:rPr lang="de-DE" dirty="0" smtClean="0">
                <a:solidFill>
                  <a:srgbClr val="1D284B"/>
                </a:solidFill>
                <a:latin typeface="Helvetica" pitchFamily="34" charset="0"/>
                <a:ea typeface="ＭＳ Ｐゴシック"/>
                <a:sym typeface="Wingdings" pitchFamily="2" charset="2"/>
              </a:rPr>
              <a:t>und </a:t>
            </a:r>
            <a:r>
              <a:rPr lang="de-DE" dirty="0">
                <a:solidFill>
                  <a:srgbClr val="1D284B"/>
                </a:solidFill>
                <a:latin typeface="Helvetica" pitchFamily="34" charset="0"/>
                <a:ea typeface="ＭＳ Ｐゴシック"/>
                <a:sym typeface="Wingdings" pitchFamily="2" charset="2"/>
              </a:rPr>
              <a:t>vieles mehr…</a:t>
            </a:r>
            <a:endParaRPr lang="de-DE" dirty="0"/>
          </a:p>
        </p:txBody>
      </p:sp>
      <p:sp>
        <p:nvSpPr>
          <p:cNvPr id="6" name="Titel 5"/>
          <p:cNvSpPr>
            <a:spLocks noGrp="1"/>
          </p:cNvSpPr>
          <p:nvPr>
            <p:ph type="title"/>
          </p:nvPr>
        </p:nvSpPr>
        <p:spPr/>
        <p:txBody>
          <a:bodyPr/>
          <a:lstStyle/>
          <a:p>
            <a:r>
              <a:rPr lang="de-DE" dirty="0" smtClean="0">
                <a:ea typeface="ＭＳ Ｐゴシック"/>
              </a:rPr>
              <a:t>ANFORDERUNGSPROFIL WESENTLICHER PRODUKTMERKMALE UND BEDINGUNGSREGELUNGEN AN EINE BETRIEBLICHE BU</a:t>
            </a:r>
            <a:endParaRPr lang="de-DE" dirty="0"/>
          </a:p>
        </p:txBody>
      </p:sp>
    </p:spTree>
    <p:extLst>
      <p:ext uri="{BB962C8B-B14F-4D97-AF65-F5344CB8AC3E}">
        <p14:creationId xmlns:p14="http://schemas.microsoft.com/office/powerpoint/2010/main" val="892607983"/>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108</a:t>
            </a:fld>
            <a:endParaRPr lang="de-DE" dirty="0"/>
          </a:p>
        </p:txBody>
      </p:sp>
      <p:sp>
        <p:nvSpPr>
          <p:cNvPr id="6" name="Titel 5"/>
          <p:cNvSpPr>
            <a:spLocks noGrp="1"/>
          </p:cNvSpPr>
          <p:nvPr>
            <p:ph type="title"/>
          </p:nvPr>
        </p:nvSpPr>
        <p:spPr/>
        <p:txBody>
          <a:bodyPr/>
          <a:lstStyle/>
          <a:p>
            <a:r>
              <a:rPr lang="de-DE" dirty="0" smtClean="0"/>
              <a:t>UNSER LEISTUNGSFALLMANAGEMENT</a:t>
            </a:r>
            <a:endParaRPr lang="de-DE" dirty="0"/>
          </a:p>
        </p:txBody>
      </p:sp>
      <p:sp>
        <p:nvSpPr>
          <p:cNvPr id="3" name="Textplatzhalter 2"/>
          <p:cNvSpPr>
            <a:spLocks noGrp="1"/>
          </p:cNvSpPr>
          <p:nvPr>
            <p:ph type="body" sz="half" idx="2"/>
          </p:nvPr>
        </p:nvSpPr>
        <p:spPr/>
        <p:txBody>
          <a:bodyPr/>
          <a:lstStyle/>
          <a:p>
            <a:pPr marL="342900" indent="-342900">
              <a:buClr>
                <a:srgbClr val="1D2D4B"/>
              </a:buClr>
              <a:buFont typeface="+mj-lt"/>
              <a:buAutoNum type="arabicPeriod"/>
              <a:tabLst>
                <a:tab pos="266700" algn="l"/>
              </a:tabLst>
              <a:defRPr/>
            </a:pPr>
            <a:r>
              <a:rPr lang="de-DE" dirty="0">
                <a:solidFill>
                  <a:srgbClr val="1D284B"/>
                </a:solidFill>
              </a:rPr>
              <a:t>Versicherter meldet uns, dass er seit längerem krank ist</a:t>
            </a:r>
          </a:p>
          <a:p>
            <a:pPr marL="342900" indent="-342900">
              <a:buClr>
                <a:srgbClr val="1D2D4B"/>
              </a:buClr>
              <a:buFont typeface="+mj-lt"/>
              <a:buAutoNum type="arabicPeriod"/>
              <a:tabLst>
                <a:tab pos="266700" algn="l"/>
              </a:tabLst>
              <a:defRPr/>
            </a:pPr>
            <a:r>
              <a:rPr lang="de-DE" dirty="0">
                <a:solidFill>
                  <a:srgbClr val="1D284B"/>
                </a:solidFill>
              </a:rPr>
              <a:t>Anforderung der Leistungsformulare beim Risikoträger</a:t>
            </a:r>
          </a:p>
          <a:p>
            <a:pPr marL="342900" indent="-342900">
              <a:buClr>
                <a:srgbClr val="1D2D4B"/>
              </a:buClr>
              <a:buFont typeface="+mj-lt"/>
              <a:buAutoNum type="arabicPeriod"/>
              <a:tabLst>
                <a:tab pos="266700" algn="l"/>
              </a:tabLst>
              <a:defRPr/>
            </a:pPr>
            <a:r>
              <a:rPr lang="de-DE" dirty="0">
                <a:solidFill>
                  <a:srgbClr val="1D284B"/>
                </a:solidFill>
              </a:rPr>
              <a:t>Anforderung der aktuellen Befundberichte beim behandelnden Arzt</a:t>
            </a:r>
          </a:p>
          <a:p>
            <a:pPr marL="342900" indent="-342900">
              <a:buClr>
                <a:srgbClr val="1D2D4B"/>
              </a:buClr>
              <a:buFont typeface="+mj-lt"/>
              <a:buAutoNum type="arabicPeriod"/>
              <a:tabLst>
                <a:tab pos="266700" algn="l"/>
              </a:tabLst>
              <a:defRPr/>
            </a:pPr>
            <a:r>
              <a:rPr lang="de-DE" dirty="0">
                <a:solidFill>
                  <a:srgbClr val="1D284B"/>
                </a:solidFill>
              </a:rPr>
              <a:t>Der Leistungsantrag wird gemeinsam mit unserem Kunden (wenn überhaupt möglich) ausgefüllt und ergänzt – wir wissen, was wichtig ist.</a:t>
            </a:r>
          </a:p>
          <a:p>
            <a:pPr marL="342900" indent="-342900">
              <a:buClr>
                <a:srgbClr val="1D2D4B"/>
              </a:buClr>
              <a:buFont typeface="+mj-lt"/>
              <a:buAutoNum type="arabicPeriod"/>
              <a:tabLst>
                <a:tab pos="266700" algn="l"/>
              </a:tabLst>
              <a:defRPr/>
            </a:pPr>
            <a:r>
              <a:rPr lang="de-DE" dirty="0">
                <a:solidFill>
                  <a:srgbClr val="1D284B"/>
                </a:solidFill>
              </a:rPr>
              <a:t>Übersendung der Unterlagen an den Risikoträger.</a:t>
            </a:r>
          </a:p>
          <a:p>
            <a:pPr marL="342900" indent="-342900">
              <a:buClr>
                <a:srgbClr val="1D2D4B"/>
              </a:buClr>
              <a:buFont typeface="+mj-lt"/>
              <a:buAutoNum type="arabicPeriod"/>
              <a:tabLst>
                <a:tab pos="266700" algn="l"/>
              </a:tabLst>
              <a:defRPr/>
            </a:pPr>
            <a:r>
              <a:rPr lang="de-DE" dirty="0">
                <a:solidFill>
                  <a:srgbClr val="1D284B"/>
                </a:solidFill>
              </a:rPr>
              <a:t>Wir informieren uns alle 14 Tage über den Bearbeitungsstand.</a:t>
            </a:r>
          </a:p>
          <a:p>
            <a:pPr marL="342900" indent="-342900">
              <a:buClr>
                <a:srgbClr val="1D2D4B"/>
              </a:buClr>
              <a:buFont typeface="+mj-lt"/>
              <a:buAutoNum type="arabicPeriod"/>
              <a:tabLst>
                <a:tab pos="266700" algn="l"/>
              </a:tabLst>
              <a:defRPr/>
            </a:pPr>
            <a:r>
              <a:rPr lang="de-DE" dirty="0">
                <a:solidFill>
                  <a:srgbClr val="1D284B"/>
                </a:solidFill>
              </a:rPr>
              <a:t>Wenn aufgrund der ärztlichen Befunde keine abschließende Prüfung möglich ist, wird vom Versorgungsträger ein unabhängiger Gutachter (in der Regel Fachärzte </a:t>
            </a:r>
            <a:r>
              <a:rPr lang="de-DE" dirty="0" smtClean="0">
                <a:solidFill>
                  <a:srgbClr val="1D284B"/>
                </a:solidFill>
              </a:rPr>
              <a:t>von Universitäts-kliniken</a:t>
            </a:r>
            <a:r>
              <a:rPr lang="de-DE" dirty="0">
                <a:solidFill>
                  <a:srgbClr val="1D284B"/>
                </a:solidFill>
              </a:rPr>
              <a:t>) beauftragt.</a:t>
            </a:r>
          </a:p>
        </p:txBody>
      </p:sp>
    </p:spTree>
    <p:extLst>
      <p:ext uri="{BB962C8B-B14F-4D97-AF65-F5344CB8AC3E}">
        <p14:creationId xmlns:p14="http://schemas.microsoft.com/office/powerpoint/2010/main" val="3510240445"/>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109</a:t>
            </a:fld>
            <a:endParaRPr lang="de-DE" dirty="0"/>
          </a:p>
        </p:txBody>
      </p:sp>
      <p:sp>
        <p:nvSpPr>
          <p:cNvPr id="4" name="Textplatzhalter 3"/>
          <p:cNvSpPr>
            <a:spLocks noGrp="1"/>
          </p:cNvSpPr>
          <p:nvPr>
            <p:ph type="body" sz="half" idx="2"/>
          </p:nvPr>
        </p:nvSpPr>
        <p:spPr>
          <a:xfrm>
            <a:off x="298906" y="2022055"/>
            <a:ext cx="6313306" cy="2854099"/>
          </a:xfrm>
        </p:spPr>
        <p:txBody>
          <a:bodyPr/>
          <a:lstStyle/>
          <a:p>
            <a:pPr marL="285750" lvl="2" indent="-285750">
              <a:spcBef>
                <a:spcPts val="600"/>
              </a:spcBef>
              <a:buClr>
                <a:srgbClr val="1D2D4B"/>
              </a:buClr>
              <a:buFont typeface="Wingdings" pitchFamily="2" charset="2"/>
              <a:buChar char="§"/>
            </a:pPr>
            <a:endParaRPr lang="de-DE" altLang="de-DE" sz="1800" dirty="0" smtClean="0">
              <a:solidFill>
                <a:schemeClr val="tx2"/>
              </a:solidFill>
              <a:cs typeface="Arial" pitchFamily="34" charset="0"/>
            </a:endParaRPr>
          </a:p>
          <a:p>
            <a:pPr marL="285750" lvl="2" indent="-285750">
              <a:spcBef>
                <a:spcPts val="600"/>
              </a:spcBef>
              <a:buClr>
                <a:srgbClr val="1D2D4B"/>
              </a:buClr>
              <a:buFont typeface="Wingdings" pitchFamily="2" charset="2"/>
              <a:buChar char="§"/>
            </a:pPr>
            <a:r>
              <a:rPr lang="de-DE" altLang="de-DE" sz="1800" dirty="0" smtClean="0">
                <a:solidFill>
                  <a:schemeClr val="tx2"/>
                </a:solidFill>
                <a:cs typeface="Arial" pitchFamily="34" charset="0"/>
              </a:rPr>
              <a:t>Bei </a:t>
            </a:r>
            <a:r>
              <a:rPr lang="de-DE" altLang="de-DE" sz="1800" dirty="0">
                <a:solidFill>
                  <a:schemeClr val="tx2"/>
                </a:solidFill>
                <a:cs typeface="Arial" pitchFamily="34" charset="0"/>
              </a:rPr>
              <a:t>Eintritt einer Berufsunfähigkeit sorgt dieser Baustein dafür, dass die bAV-Beiträge automatisch </a:t>
            </a:r>
            <a:r>
              <a:rPr lang="de-DE" altLang="de-DE" sz="1800" dirty="0" smtClean="0">
                <a:solidFill>
                  <a:schemeClr val="tx2"/>
                </a:solidFill>
                <a:cs typeface="Arial" pitchFamily="34" charset="0"/>
              </a:rPr>
              <a:t>vom Versorgungsträger bezahlt </a:t>
            </a:r>
            <a:r>
              <a:rPr lang="de-DE" altLang="de-DE" sz="1800" dirty="0">
                <a:solidFill>
                  <a:schemeClr val="tx2"/>
                </a:solidFill>
                <a:cs typeface="Arial" pitchFamily="34" charset="0"/>
              </a:rPr>
              <a:t>werden.</a:t>
            </a:r>
          </a:p>
          <a:p>
            <a:pPr marL="285750" lvl="2" indent="-285750">
              <a:spcBef>
                <a:spcPts val="600"/>
              </a:spcBef>
              <a:buClr>
                <a:srgbClr val="1D2D4B"/>
              </a:buClr>
              <a:buFont typeface="Wingdings" pitchFamily="2" charset="2"/>
              <a:buChar char="§"/>
            </a:pPr>
            <a:r>
              <a:rPr lang="de-DE" altLang="de-DE" sz="1800" dirty="0">
                <a:solidFill>
                  <a:schemeClr val="tx2"/>
                </a:solidFill>
                <a:cs typeface="Arial" pitchFamily="34" charset="0"/>
              </a:rPr>
              <a:t>So ist der volle Rentenanspruch zum Rentenbeginn aus der bAV gesichert.</a:t>
            </a:r>
          </a:p>
          <a:p>
            <a:pPr marL="285750" lvl="2" indent="-285750">
              <a:spcBef>
                <a:spcPts val="600"/>
              </a:spcBef>
              <a:buClr>
                <a:srgbClr val="1D2D4B"/>
              </a:buClr>
              <a:buFont typeface="Wingdings" pitchFamily="2" charset="2"/>
              <a:buChar char="§"/>
            </a:pPr>
            <a:r>
              <a:rPr lang="de-DE" altLang="de-DE" sz="1800" dirty="0">
                <a:solidFill>
                  <a:schemeClr val="tx2"/>
                </a:solidFill>
                <a:cs typeface="Arial" pitchFamily="34" charset="0"/>
              </a:rPr>
              <a:t>Aufgrund unserer Sonderkonditionen ist keine Gesundheitsprüfung erforderlich.</a:t>
            </a:r>
          </a:p>
          <a:p>
            <a:endParaRPr lang="de-DE" altLang="de-DE" sz="1800" b="1" dirty="0">
              <a:solidFill>
                <a:schemeClr val="accent1"/>
              </a:solidFill>
              <a:ea typeface="Arial Unicode MS" pitchFamily="34" charset="-128"/>
              <a:cs typeface="Arial Unicode MS" pitchFamily="34" charset="-128"/>
            </a:endParaRPr>
          </a:p>
          <a:p>
            <a:r>
              <a:rPr lang="de-DE" altLang="de-DE" sz="2400" kern="0" dirty="0">
                <a:solidFill>
                  <a:srgbClr val="137C9B"/>
                </a:solidFill>
                <a:latin typeface="Arial"/>
              </a:rPr>
              <a:t>Mit dem Rentenretter schützen wir Ihre Spar-</a:t>
            </a:r>
            <a:r>
              <a:rPr lang="de-DE" altLang="de-DE" sz="2400" kern="0" dirty="0" err="1">
                <a:solidFill>
                  <a:srgbClr val="137C9B"/>
                </a:solidFill>
                <a:latin typeface="Arial"/>
              </a:rPr>
              <a:t>zielgarantie</a:t>
            </a:r>
            <a:r>
              <a:rPr lang="de-DE" altLang="de-DE" sz="2400" kern="0" dirty="0">
                <a:solidFill>
                  <a:srgbClr val="137C9B"/>
                </a:solidFill>
                <a:latin typeface="Arial"/>
              </a:rPr>
              <a:t> vor den finanziellen Folgen einer Berufsunfähigkeit.</a:t>
            </a:r>
          </a:p>
          <a:p>
            <a:endParaRPr lang="de-DE" dirty="0"/>
          </a:p>
        </p:txBody>
      </p:sp>
      <p:sp>
        <p:nvSpPr>
          <p:cNvPr id="5" name="Titel 4"/>
          <p:cNvSpPr>
            <a:spLocks noGrp="1"/>
          </p:cNvSpPr>
          <p:nvPr>
            <p:ph type="title"/>
          </p:nvPr>
        </p:nvSpPr>
        <p:spPr/>
        <p:txBody>
          <a:bodyPr/>
          <a:lstStyle/>
          <a:p>
            <a:r>
              <a:rPr lang="de-DE" altLang="de-DE" dirty="0" smtClean="0"/>
              <a:t>DER „RENTENRETTER“ SICHERT DIE BETRIEBSRENTE</a:t>
            </a:r>
            <a:endParaRPr lang="de-DE" dirty="0"/>
          </a:p>
        </p:txBody>
      </p:sp>
      <p:pic>
        <p:nvPicPr>
          <p:cNvPr id="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726" r="-600" b="4744"/>
          <a:stretch/>
        </p:blipFill>
        <p:spPr bwMode="auto">
          <a:xfrm>
            <a:off x="8453119" y="1844675"/>
            <a:ext cx="3284856" cy="320886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7" name="Textfeld 6">
            <a:extLst>
              <a:ext uri="{FF2B5EF4-FFF2-40B4-BE49-F238E27FC236}">
                <a16:creationId xmlns="" xmlns:a16="http://schemas.microsoft.com/office/drawing/2014/main" id="{ED14DAA8-876E-8D4B-B5CE-6B06466B622A}"/>
              </a:ext>
            </a:extLst>
          </p:cNvPr>
          <p:cNvSpPr txBox="1"/>
          <p:nvPr/>
        </p:nvSpPr>
        <p:spPr>
          <a:xfrm>
            <a:off x="8445386" y="4879917"/>
            <a:ext cx="3272269" cy="1717733"/>
          </a:xfrm>
          <a:prstGeom prst="rect">
            <a:avLst/>
          </a:prstGeom>
          <a:solidFill>
            <a:srgbClr val="1D2D4B"/>
          </a:solidFill>
        </p:spPr>
        <p:txBody>
          <a:bodyPr wrap="square" lIns="144000" tIns="180000" rIns="144000" bIns="180000" rtlCol="0">
            <a:spAutoFit/>
          </a:bodyPr>
          <a:lstStyle/>
          <a:p>
            <a:r>
              <a:rPr lang="de-DE" altLang="de-DE" sz="2200" dirty="0">
                <a:solidFill>
                  <a:schemeClr val="bg1"/>
                </a:solidFill>
                <a:cs typeface="Arial" pitchFamily="34" charset="0"/>
              </a:rPr>
              <a:t>Jede bAV ist nur </a:t>
            </a:r>
          </a:p>
          <a:p>
            <a:r>
              <a:rPr lang="de-DE" altLang="de-DE" sz="2200" dirty="0">
                <a:solidFill>
                  <a:schemeClr val="bg1"/>
                </a:solidFill>
                <a:cs typeface="Arial" pitchFamily="34" charset="0"/>
              </a:rPr>
              <a:t>so gut wie ihre </a:t>
            </a:r>
          </a:p>
          <a:p>
            <a:r>
              <a:rPr lang="de-DE" altLang="de-DE" sz="2200" dirty="0">
                <a:solidFill>
                  <a:schemeClr val="bg1"/>
                </a:solidFill>
                <a:cs typeface="Arial" pitchFamily="34" charset="0"/>
              </a:rPr>
              <a:t>BU-Absicherung!</a:t>
            </a:r>
            <a:br>
              <a:rPr lang="de-DE" altLang="de-DE" sz="2200" dirty="0">
                <a:solidFill>
                  <a:schemeClr val="bg1"/>
                </a:solidFill>
                <a:cs typeface="Arial" pitchFamily="34" charset="0"/>
              </a:rPr>
            </a:br>
            <a:endParaRPr lang="de-DE" altLang="de-DE" sz="2200" dirty="0">
              <a:solidFill>
                <a:schemeClr val="bg1"/>
              </a:solidFill>
              <a:cs typeface="Arial" pitchFamily="34" charset="0"/>
            </a:endParaRPr>
          </a:p>
        </p:txBody>
      </p:sp>
    </p:spTree>
    <p:extLst>
      <p:ext uri="{BB962C8B-B14F-4D97-AF65-F5344CB8AC3E}">
        <p14:creationId xmlns:p14="http://schemas.microsoft.com/office/powerpoint/2010/main" val="30345344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a:t>
            </a:fld>
            <a:endParaRPr lang="de-DE"/>
          </a:p>
        </p:txBody>
      </p:sp>
      <p:sp>
        <p:nvSpPr>
          <p:cNvPr id="5" name="Titel 4"/>
          <p:cNvSpPr>
            <a:spLocks noGrp="1"/>
          </p:cNvSpPr>
          <p:nvPr>
            <p:ph type="title"/>
          </p:nvPr>
        </p:nvSpPr>
        <p:spPr/>
        <p:txBody>
          <a:bodyPr/>
          <a:lstStyle/>
          <a:p>
            <a:r>
              <a:rPr lang="de-DE" dirty="0" smtClean="0"/>
              <a:t>Was uns auszeichnet</a:t>
            </a:r>
            <a:endParaRPr lang="de-DE" dirty="0"/>
          </a:p>
        </p:txBody>
      </p:sp>
      <p:pic>
        <p:nvPicPr>
          <p:cNvPr id="6" name="Grafik 5"/>
          <p:cNvPicPr>
            <a:picLocks noChangeAspect="1"/>
          </p:cNvPicPr>
          <p:nvPr/>
        </p:nvPicPr>
        <p:blipFill>
          <a:blip r:embed="rId2"/>
          <a:stretch>
            <a:fillRect/>
          </a:stretch>
        </p:blipFill>
        <p:spPr>
          <a:xfrm>
            <a:off x="587828" y="1695766"/>
            <a:ext cx="5791200" cy="4714875"/>
          </a:xfrm>
          <a:prstGeom prst="rect">
            <a:avLst/>
          </a:prstGeom>
        </p:spPr>
      </p:pic>
      <p:pic>
        <p:nvPicPr>
          <p:cNvPr id="8" name="Grafik 7"/>
          <p:cNvPicPr>
            <a:picLocks noChangeAspect="1"/>
          </p:cNvPicPr>
          <p:nvPr/>
        </p:nvPicPr>
        <p:blipFill>
          <a:blip r:embed="rId3"/>
          <a:stretch>
            <a:fillRect/>
          </a:stretch>
        </p:blipFill>
        <p:spPr>
          <a:xfrm>
            <a:off x="9606863" y="5380606"/>
            <a:ext cx="2143125" cy="971550"/>
          </a:xfrm>
          <a:prstGeom prst="rect">
            <a:avLst/>
          </a:prstGeom>
        </p:spPr>
      </p:pic>
    </p:spTree>
    <p:extLst>
      <p:ext uri="{BB962C8B-B14F-4D97-AF65-F5344CB8AC3E}">
        <p14:creationId xmlns:p14="http://schemas.microsoft.com/office/powerpoint/2010/main" val="17002289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bwMode="auto">
          <a:xfrm>
            <a:off x="484730" y="2406836"/>
            <a:ext cx="9582234" cy="2847177"/>
          </a:xfrm>
          <a:prstGeom prst="rect">
            <a:avLst/>
          </a:prstGeom>
          <a:solidFill>
            <a:schemeClr val="bg1">
              <a:lumMod val="95000"/>
            </a:schemeClr>
          </a:solidFill>
          <a:ln w="6350" cap="flat" cmpd="sng" algn="ctr">
            <a:noFill/>
            <a:prstDash val="solid"/>
            <a:round/>
            <a:headEnd type="none" w="med" len="med"/>
            <a:tailEnd type="none" w="med" len="med"/>
          </a:ln>
          <a:effectLst/>
          <a:extLst/>
        </p:spPr>
        <p:txBody>
          <a:bodyPr wrap="none" lIns="67500" tIns="35100" rIns="67500" bIns="35100" anchor="ctr"/>
          <a:lstStyle/>
          <a:p>
            <a:pPr>
              <a:buClr>
                <a:srgbClr val="113388"/>
              </a:buClr>
              <a:defRPr/>
            </a:pPr>
            <a:endParaRPr lang="de-DE" sz="1200" dirty="0">
              <a:solidFill>
                <a:srgbClr val="000000"/>
              </a:solidFill>
              <a:ea typeface="Arial Unicode MS" pitchFamily="34" charset="-128"/>
              <a:cs typeface="Arial Unicode MS" pitchFamily="34" charset="-128"/>
            </a:endParaRPr>
          </a:p>
        </p:txBody>
      </p:sp>
      <p:sp>
        <p:nvSpPr>
          <p:cNvPr id="38" name="Rechteck 37"/>
          <p:cNvSpPr/>
          <p:nvPr/>
        </p:nvSpPr>
        <p:spPr bwMode="auto">
          <a:xfrm>
            <a:off x="10496773" y="3768256"/>
            <a:ext cx="1111237" cy="301973"/>
          </a:xfrm>
          <a:prstGeom prst="rect">
            <a:avLst/>
          </a:prstGeom>
          <a:solidFill>
            <a:schemeClr val="bg1">
              <a:lumMod val="95000"/>
            </a:schemeClr>
          </a:solidFill>
          <a:ln w="6350" cap="flat" cmpd="sng" algn="ctr">
            <a:noFill/>
            <a:prstDash val="solid"/>
            <a:round/>
            <a:headEnd type="none" w="med" len="med"/>
            <a:tailEnd type="none" w="med" len="med"/>
          </a:ln>
          <a:effectLst/>
          <a:extLst/>
        </p:spPr>
        <p:txBody>
          <a:bodyPr wrap="none" lIns="67500" tIns="35100" rIns="67500" bIns="35100" anchor="ctr"/>
          <a:lstStyle/>
          <a:p>
            <a:pPr>
              <a:buClr>
                <a:srgbClr val="113388"/>
              </a:buClr>
              <a:defRPr/>
            </a:pPr>
            <a:endParaRPr lang="de-DE" sz="1200" dirty="0">
              <a:solidFill>
                <a:srgbClr val="000000"/>
              </a:solidFill>
              <a:ea typeface="Arial Unicode MS" pitchFamily="34" charset="-128"/>
              <a:cs typeface="Arial Unicode MS" pitchFamily="34" charset="-128"/>
            </a:endParaRPr>
          </a:p>
        </p:txBody>
      </p:sp>
      <p:sp>
        <p:nvSpPr>
          <p:cNvPr id="2" name="Foliennummernplatzhalter 1"/>
          <p:cNvSpPr>
            <a:spLocks noGrp="1"/>
          </p:cNvSpPr>
          <p:nvPr>
            <p:ph type="sldNum" sz="quarter" idx="4"/>
          </p:nvPr>
        </p:nvSpPr>
        <p:spPr/>
        <p:txBody>
          <a:bodyPr/>
          <a:lstStyle/>
          <a:p>
            <a:fld id="{EA952CFE-AF4B-4BE9-B2E2-E1420D3F9B32}" type="slidenum">
              <a:rPr lang="de-DE" smtClean="0"/>
              <a:pPr/>
              <a:t>110</a:t>
            </a:fld>
            <a:endParaRPr lang="de-DE" dirty="0"/>
          </a:p>
        </p:txBody>
      </p:sp>
      <p:sp>
        <p:nvSpPr>
          <p:cNvPr id="7" name="Textplatzhalter 6"/>
          <p:cNvSpPr>
            <a:spLocks noGrp="1"/>
          </p:cNvSpPr>
          <p:nvPr>
            <p:ph type="body" sz="half" idx="2"/>
          </p:nvPr>
        </p:nvSpPr>
        <p:spPr/>
        <p:txBody>
          <a:bodyPr/>
          <a:lstStyle/>
          <a:p>
            <a:r>
              <a:rPr lang="de-DE" altLang="de-DE" sz="1600" kern="0" dirty="0">
                <a:ea typeface="ＭＳ Ｐゴシック" pitchFamily="34" charset="-128"/>
              </a:rPr>
              <a:t>Ein Arbeitnehmer hat einen monatlichen </a:t>
            </a:r>
            <a:r>
              <a:rPr lang="de-DE" altLang="de-DE" sz="1600" kern="0" dirty="0">
                <a:solidFill>
                  <a:srgbClr val="C60000"/>
                </a:solidFill>
                <a:ea typeface="ＭＳ Ｐゴシック" pitchFamily="34" charset="-128"/>
              </a:rPr>
              <a:t>Nettoaufwand in Höhe von </a:t>
            </a:r>
            <a:r>
              <a:rPr lang="de-DE" altLang="de-DE" sz="1600" kern="0" dirty="0" err="1" smtClean="0">
                <a:solidFill>
                  <a:srgbClr val="C60000"/>
                </a:solidFill>
                <a:ea typeface="ＭＳ Ｐゴシック" pitchFamily="34" charset="-128"/>
              </a:rPr>
              <a:t>xx,xx</a:t>
            </a:r>
            <a:r>
              <a:rPr lang="de-DE" altLang="de-DE" sz="1600" kern="0" dirty="0" smtClean="0">
                <a:solidFill>
                  <a:srgbClr val="C60000"/>
                </a:solidFill>
                <a:ea typeface="ＭＳ Ｐゴシック" pitchFamily="34" charset="-128"/>
              </a:rPr>
              <a:t> </a:t>
            </a:r>
            <a:r>
              <a:rPr lang="de-DE" altLang="de-DE" sz="1600" kern="0" dirty="0">
                <a:solidFill>
                  <a:srgbClr val="C60000"/>
                </a:solidFill>
                <a:ea typeface="ＭＳ Ｐゴシック" pitchFamily="34" charset="-128"/>
              </a:rPr>
              <a:t>€ </a:t>
            </a:r>
            <a:r>
              <a:rPr lang="de-DE" altLang="de-DE" sz="1600" kern="0" dirty="0">
                <a:ea typeface="ＭＳ Ｐゴシック" pitchFamily="34" charset="-128"/>
              </a:rPr>
              <a:t>zur Sicherung seiner Altersvorsorge im Falle einer Berufsunfähigkeit ist der Rentenretter integriert. Mit 4</a:t>
            </a:r>
            <a:r>
              <a:rPr lang="de-DE" altLang="de-DE" sz="1600" kern="0" dirty="0" smtClean="0">
                <a:ea typeface="ＭＳ Ｐゴシック" pitchFamily="34" charset="-128"/>
              </a:rPr>
              <a:t>0 </a:t>
            </a:r>
            <a:r>
              <a:rPr lang="de-DE" altLang="de-DE" sz="1600" kern="0" dirty="0">
                <a:ea typeface="ＭＳ Ｐゴシック" pitchFamily="34" charset="-128"/>
              </a:rPr>
              <a:t>Jahren wird er berufsunfähig. Renteneintritt mit 67</a:t>
            </a:r>
            <a:r>
              <a:rPr lang="de-DE" altLang="de-DE" sz="1600" kern="0" dirty="0" smtClean="0">
                <a:ea typeface="ＭＳ Ｐゴシック" pitchFamily="34" charset="-128"/>
              </a:rPr>
              <a:t>.</a:t>
            </a:r>
          </a:p>
          <a:p>
            <a:endParaRPr lang="de-DE" altLang="de-DE" sz="1600" kern="0" dirty="0">
              <a:ea typeface="ＭＳ Ｐゴシック" pitchFamily="34" charset="-128"/>
            </a:endParaRPr>
          </a:p>
        </p:txBody>
      </p:sp>
      <p:sp>
        <p:nvSpPr>
          <p:cNvPr id="6" name="Textplatzhalter 5"/>
          <p:cNvSpPr>
            <a:spLocks noGrp="1"/>
          </p:cNvSpPr>
          <p:nvPr>
            <p:ph type="body" sz="half" idx="11"/>
          </p:nvPr>
        </p:nvSpPr>
        <p:spPr/>
        <p:txBody>
          <a:bodyPr/>
          <a:lstStyle/>
          <a:p>
            <a:r>
              <a:rPr lang="de-DE" dirty="0"/>
              <a:t>1 Der Gesamtbeitrag teilt sich auf in </a:t>
            </a:r>
            <a:r>
              <a:rPr lang="de-DE" altLang="de-DE" dirty="0">
                <a:solidFill>
                  <a:srgbClr val="FF0000"/>
                </a:solidFill>
                <a:ea typeface="MS PGothic" pitchFamily="34" charset="-128"/>
              </a:rPr>
              <a:t>XXX,XX</a:t>
            </a:r>
            <a:r>
              <a:rPr lang="de-DE" dirty="0" smtClean="0"/>
              <a:t> </a:t>
            </a:r>
            <a:r>
              <a:rPr lang="de-DE" dirty="0"/>
              <a:t>€ für die Altersvorsorge und </a:t>
            </a:r>
            <a:r>
              <a:rPr lang="de-DE" altLang="de-DE" dirty="0" smtClean="0">
                <a:solidFill>
                  <a:srgbClr val="FF0000"/>
                </a:solidFill>
                <a:ea typeface="MS PGothic" pitchFamily="34" charset="-128"/>
              </a:rPr>
              <a:t>X,XX</a:t>
            </a:r>
            <a:r>
              <a:rPr lang="de-DE" dirty="0" smtClean="0"/>
              <a:t> </a:t>
            </a:r>
            <a:r>
              <a:rPr lang="de-DE" dirty="0"/>
              <a:t>€ für den Rentenretter (Berufsunfähigkeitsvorsorge B Plus) (Werte gerundet).</a:t>
            </a:r>
            <a:br>
              <a:rPr lang="de-DE" dirty="0"/>
            </a:br>
            <a:r>
              <a:rPr lang="de-DE" dirty="0"/>
              <a:t>* inkl. nicht garantierter aktueller Überschussbeteiligung</a:t>
            </a:r>
          </a:p>
          <a:p>
            <a:endParaRPr lang="de-DE" dirty="0"/>
          </a:p>
        </p:txBody>
      </p:sp>
      <p:sp>
        <p:nvSpPr>
          <p:cNvPr id="5" name="Titel 4"/>
          <p:cNvSpPr>
            <a:spLocks noGrp="1"/>
          </p:cNvSpPr>
          <p:nvPr>
            <p:ph type="title"/>
          </p:nvPr>
        </p:nvSpPr>
        <p:spPr/>
        <p:txBody>
          <a:bodyPr/>
          <a:lstStyle/>
          <a:p>
            <a:r>
              <a:rPr lang="de-DE" altLang="de-DE" dirty="0" smtClean="0">
                <a:ea typeface="MS PGothic" pitchFamily="34" charset="-128"/>
              </a:rPr>
              <a:t>DIE LEISTUNG DES „RENTENRETTERS“ BEI EINEM </a:t>
            </a:r>
            <a:br>
              <a:rPr lang="de-DE" altLang="de-DE" dirty="0" smtClean="0">
                <a:ea typeface="MS PGothic" pitchFamily="34" charset="-128"/>
              </a:rPr>
            </a:br>
            <a:r>
              <a:rPr lang="de-DE" altLang="de-DE" dirty="0" smtClean="0">
                <a:ea typeface="MS PGothic" pitchFamily="34" charset="-128"/>
              </a:rPr>
              <a:t>BRUTTO-SPARBEITRAG IN HÖHE VON </a:t>
            </a:r>
            <a:r>
              <a:rPr lang="de-DE" altLang="de-DE" dirty="0" smtClean="0">
                <a:solidFill>
                  <a:srgbClr val="FF0000"/>
                </a:solidFill>
                <a:ea typeface="MS PGothic" pitchFamily="34" charset="-128"/>
              </a:rPr>
              <a:t>XXX,XX</a:t>
            </a:r>
            <a:r>
              <a:rPr lang="de-DE" altLang="de-DE" dirty="0" smtClean="0">
                <a:ea typeface="MS PGothic" pitchFamily="34" charset="-128"/>
              </a:rPr>
              <a:t> € MONATLICH</a:t>
            </a:r>
            <a:endParaRPr lang="de-DE" dirty="0"/>
          </a:p>
        </p:txBody>
      </p:sp>
      <p:cxnSp>
        <p:nvCxnSpPr>
          <p:cNvPr id="9" name="Gerade Verbindung mit Pfeil 9"/>
          <p:cNvCxnSpPr>
            <a:cxnSpLocks noChangeShapeType="1"/>
          </p:cNvCxnSpPr>
          <p:nvPr/>
        </p:nvCxnSpPr>
        <p:spPr bwMode="auto">
          <a:xfrm>
            <a:off x="557013" y="4605692"/>
            <a:ext cx="9360000" cy="0"/>
          </a:xfrm>
          <a:prstGeom prst="straightConnector1">
            <a:avLst/>
          </a:prstGeom>
          <a:noFill/>
          <a:ln w="6350" algn="ctr">
            <a:solidFill>
              <a:srgbClr val="7F7F7F"/>
            </a:solidFill>
            <a:round/>
            <a:headEnd/>
            <a:tailEnd type="triangle" w="med" len="med"/>
          </a:ln>
          <a:extLst>
            <a:ext uri="{909E8E84-426E-40DD-AFC4-6F175D3DCCD1}">
              <a14:hiddenFill xmlns:a14="http://schemas.microsoft.com/office/drawing/2010/main">
                <a:noFill/>
              </a14:hiddenFill>
            </a:ext>
          </a:extLst>
        </p:spPr>
      </p:cxnSp>
      <p:sp>
        <p:nvSpPr>
          <p:cNvPr id="10" name="Textfeld 12"/>
          <p:cNvSpPr txBox="1">
            <a:spLocks noChangeArrowheads="1"/>
          </p:cNvSpPr>
          <p:nvPr/>
        </p:nvSpPr>
        <p:spPr bwMode="auto">
          <a:xfrm>
            <a:off x="423664" y="4656889"/>
            <a:ext cx="46196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sz="2000">
                <a:solidFill>
                  <a:schemeClr val="accent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buChar char="§"/>
              <a:defRPr>
                <a:solidFill>
                  <a:schemeClr val="tx1"/>
                </a:solidFill>
                <a:latin typeface="Arial" pitchFamily="34" charset="0"/>
              </a:defRPr>
            </a:lvl3pPr>
            <a:lvl4pPr marL="1600200" indent="-228600" algn="l" eaLnBrk="0" hangingPunct="0">
              <a:buClr>
                <a:schemeClr val="tx1"/>
              </a:buClr>
              <a:buChar char="-"/>
              <a:defRPr>
                <a:solidFill>
                  <a:schemeClr val="tx1"/>
                </a:solidFill>
                <a:latin typeface="Arial" pitchFamily="34" charset="0"/>
              </a:defRPr>
            </a:lvl4pPr>
            <a:lvl5pPr marL="2057400" indent="-228600" algn="l" eaLnBrk="0" hangingPunct="0">
              <a:buClr>
                <a:schemeClr val="tx1"/>
              </a:buClr>
              <a:buChar char="-"/>
              <a:defRPr>
                <a:solidFill>
                  <a:schemeClr val="tx1"/>
                </a:solidFill>
                <a:latin typeface="Arial" pitchFamily="34" charset="0"/>
              </a:defRPr>
            </a:lvl5pPr>
            <a:lvl6pPr marL="2514600" indent="-228600" eaLnBrk="0" fontAlgn="base" hangingPunct="0">
              <a:spcBef>
                <a:spcPct val="0"/>
              </a:spcBef>
              <a:spcAft>
                <a:spcPct val="30000"/>
              </a:spcAft>
              <a:buClr>
                <a:schemeClr val="tx1"/>
              </a:buClr>
              <a:buChar char="-"/>
              <a:defRPr>
                <a:solidFill>
                  <a:schemeClr val="tx1"/>
                </a:solidFill>
                <a:latin typeface="Arial" pitchFamily="34" charset="0"/>
              </a:defRPr>
            </a:lvl6pPr>
            <a:lvl7pPr marL="2971800" indent="-228600" eaLnBrk="0" fontAlgn="base" hangingPunct="0">
              <a:spcBef>
                <a:spcPct val="0"/>
              </a:spcBef>
              <a:spcAft>
                <a:spcPct val="30000"/>
              </a:spcAft>
              <a:buClr>
                <a:schemeClr val="tx1"/>
              </a:buClr>
              <a:buChar char="-"/>
              <a:defRPr>
                <a:solidFill>
                  <a:schemeClr val="tx1"/>
                </a:solidFill>
                <a:latin typeface="Arial" pitchFamily="34" charset="0"/>
              </a:defRPr>
            </a:lvl7pPr>
            <a:lvl8pPr marL="3429000" indent="-228600" eaLnBrk="0" fontAlgn="base" hangingPunct="0">
              <a:spcBef>
                <a:spcPct val="0"/>
              </a:spcBef>
              <a:spcAft>
                <a:spcPct val="30000"/>
              </a:spcAft>
              <a:buClr>
                <a:schemeClr val="tx1"/>
              </a:buClr>
              <a:buChar char="-"/>
              <a:defRPr>
                <a:solidFill>
                  <a:schemeClr val="tx1"/>
                </a:solidFill>
                <a:latin typeface="Arial" pitchFamily="34" charset="0"/>
              </a:defRPr>
            </a:lvl8pPr>
            <a:lvl9pPr marL="3886200" indent="-228600" eaLnBrk="0" fontAlgn="base" hangingPunct="0">
              <a:spcBef>
                <a:spcPct val="0"/>
              </a:spcBef>
              <a:spcAft>
                <a:spcPct val="30000"/>
              </a:spcAft>
              <a:buClr>
                <a:schemeClr val="tx1"/>
              </a:buClr>
              <a:buChar char="-"/>
              <a:defRPr>
                <a:solidFill>
                  <a:schemeClr val="tx1"/>
                </a:solidFill>
                <a:latin typeface="Arial" pitchFamily="34" charset="0"/>
              </a:defRPr>
            </a:lvl9pPr>
          </a:lstStyle>
          <a:p>
            <a:pPr algn="ctr" eaLnBrk="1" hangingPunct="1">
              <a:buClr>
                <a:srgbClr val="113388"/>
              </a:buClr>
            </a:pPr>
            <a:r>
              <a:rPr lang="de-DE" altLang="de-DE" sz="1200" dirty="0">
                <a:solidFill>
                  <a:srgbClr val="1D2D4B"/>
                </a:solidFill>
                <a:ea typeface="Arial Unicode MS" pitchFamily="34" charset="-128"/>
                <a:cs typeface="Arial Unicode MS" pitchFamily="34" charset="-128"/>
              </a:rPr>
              <a:t>30</a:t>
            </a:r>
          </a:p>
        </p:txBody>
      </p:sp>
      <p:sp>
        <p:nvSpPr>
          <p:cNvPr id="11" name="Textfeld 34"/>
          <p:cNvSpPr txBox="1">
            <a:spLocks noChangeArrowheads="1"/>
          </p:cNvSpPr>
          <p:nvPr/>
        </p:nvSpPr>
        <p:spPr bwMode="auto">
          <a:xfrm>
            <a:off x="3103761" y="4656889"/>
            <a:ext cx="46196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sz="2000">
                <a:solidFill>
                  <a:schemeClr val="accent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buChar char="§"/>
              <a:defRPr>
                <a:solidFill>
                  <a:schemeClr val="tx1"/>
                </a:solidFill>
                <a:latin typeface="Arial" pitchFamily="34" charset="0"/>
              </a:defRPr>
            </a:lvl3pPr>
            <a:lvl4pPr marL="1600200" indent="-228600" algn="l" eaLnBrk="0" hangingPunct="0">
              <a:buClr>
                <a:schemeClr val="tx1"/>
              </a:buClr>
              <a:buChar char="-"/>
              <a:defRPr>
                <a:solidFill>
                  <a:schemeClr val="tx1"/>
                </a:solidFill>
                <a:latin typeface="Arial" pitchFamily="34" charset="0"/>
              </a:defRPr>
            </a:lvl4pPr>
            <a:lvl5pPr marL="2057400" indent="-228600" algn="l" eaLnBrk="0" hangingPunct="0">
              <a:buClr>
                <a:schemeClr val="tx1"/>
              </a:buClr>
              <a:buChar char="-"/>
              <a:defRPr>
                <a:solidFill>
                  <a:schemeClr val="tx1"/>
                </a:solidFill>
                <a:latin typeface="Arial" pitchFamily="34" charset="0"/>
              </a:defRPr>
            </a:lvl5pPr>
            <a:lvl6pPr marL="2514600" indent="-228600" eaLnBrk="0" fontAlgn="base" hangingPunct="0">
              <a:spcBef>
                <a:spcPct val="0"/>
              </a:spcBef>
              <a:spcAft>
                <a:spcPct val="30000"/>
              </a:spcAft>
              <a:buClr>
                <a:schemeClr val="tx1"/>
              </a:buClr>
              <a:buChar char="-"/>
              <a:defRPr>
                <a:solidFill>
                  <a:schemeClr val="tx1"/>
                </a:solidFill>
                <a:latin typeface="Arial" pitchFamily="34" charset="0"/>
              </a:defRPr>
            </a:lvl6pPr>
            <a:lvl7pPr marL="2971800" indent="-228600" eaLnBrk="0" fontAlgn="base" hangingPunct="0">
              <a:spcBef>
                <a:spcPct val="0"/>
              </a:spcBef>
              <a:spcAft>
                <a:spcPct val="30000"/>
              </a:spcAft>
              <a:buClr>
                <a:schemeClr val="tx1"/>
              </a:buClr>
              <a:buChar char="-"/>
              <a:defRPr>
                <a:solidFill>
                  <a:schemeClr val="tx1"/>
                </a:solidFill>
                <a:latin typeface="Arial" pitchFamily="34" charset="0"/>
              </a:defRPr>
            </a:lvl7pPr>
            <a:lvl8pPr marL="3429000" indent="-228600" eaLnBrk="0" fontAlgn="base" hangingPunct="0">
              <a:spcBef>
                <a:spcPct val="0"/>
              </a:spcBef>
              <a:spcAft>
                <a:spcPct val="30000"/>
              </a:spcAft>
              <a:buClr>
                <a:schemeClr val="tx1"/>
              </a:buClr>
              <a:buChar char="-"/>
              <a:defRPr>
                <a:solidFill>
                  <a:schemeClr val="tx1"/>
                </a:solidFill>
                <a:latin typeface="Arial" pitchFamily="34" charset="0"/>
              </a:defRPr>
            </a:lvl8pPr>
            <a:lvl9pPr marL="3886200" indent="-228600" eaLnBrk="0" fontAlgn="base" hangingPunct="0">
              <a:spcBef>
                <a:spcPct val="0"/>
              </a:spcBef>
              <a:spcAft>
                <a:spcPct val="30000"/>
              </a:spcAft>
              <a:buClr>
                <a:schemeClr val="tx1"/>
              </a:buClr>
              <a:buChar char="-"/>
              <a:defRPr>
                <a:solidFill>
                  <a:schemeClr val="tx1"/>
                </a:solidFill>
                <a:latin typeface="Arial" pitchFamily="34" charset="0"/>
              </a:defRPr>
            </a:lvl9pPr>
          </a:lstStyle>
          <a:p>
            <a:pPr algn="ctr" eaLnBrk="1" hangingPunct="1">
              <a:buClr>
                <a:srgbClr val="113388"/>
              </a:buClr>
            </a:pPr>
            <a:r>
              <a:rPr lang="de-DE" altLang="de-DE" sz="1200" dirty="0">
                <a:solidFill>
                  <a:srgbClr val="1D2D4B"/>
                </a:solidFill>
                <a:ea typeface="Arial Unicode MS" pitchFamily="34" charset="-128"/>
                <a:cs typeface="Arial Unicode MS" pitchFamily="34" charset="-128"/>
              </a:rPr>
              <a:t>40</a:t>
            </a:r>
          </a:p>
        </p:txBody>
      </p:sp>
      <p:sp>
        <p:nvSpPr>
          <p:cNvPr id="12" name="Textfeld 35"/>
          <p:cNvSpPr txBox="1">
            <a:spLocks noChangeArrowheads="1"/>
          </p:cNvSpPr>
          <p:nvPr/>
        </p:nvSpPr>
        <p:spPr bwMode="auto">
          <a:xfrm>
            <a:off x="7538837" y="4656889"/>
            <a:ext cx="46315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sz="2000">
                <a:solidFill>
                  <a:schemeClr val="accent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buChar char="§"/>
              <a:defRPr>
                <a:solidFill>
                  <a:schemeClr val="tx1"/>
                </a:solidFill>
                <a:latin typeface="Arial" pitchFamily="34" charset="0"/>
              </a:defRPr>
            </a:lvl3pPr>
            <a:lvl4pPr marL="1600200" indent="-228600" algn="l" eaLnBrk="0" hangingPunct="0">
              <a:buClr>
                <a:schemeClr val="tx1"/>
              </a:buClr>
              <a:buChar char="-"/>
              <a:defRPr>
                <a:solidFill>
                  <a:schemeClr val="tx1"/>
                </a:solidFill>
                <a:latin typeface="Arial" pitchFamily="34" charset="0"/>
              </a:defRPr>
            </a:lvl4pPr>
            <a:lvl5pPr marL="2057400" indent="-228600" algn="l" eaLnBrk="0" hangingPunct="0">
              <a:buClr>
                <a:schemeClr val="tx1"/>
              </a:buClr>
              <a:buChar char="-"/>
              <a:defRPr>
                <a:solidFill>
                  <a:schemeClr val="tx1"/>
                </a:solidFill>
                <a:latin typeface="Arial" pitchFamily="34" charset="0"/>
              </a:defRPr>
            </a:lvl5pPr>
            <a:lvl6pPr marL="2514600" indent="-228600" eaLnBrk="0" fontAlgn="base" hangingPunct="0">
              <a:spcBef>
                <a:spcPct val="0"/>
              </a:spcBef>
              <a:spcAft>
                <a:spcPct val="30000"/>
              </a:spcAft>
              <a:buClr>
                <a:schemeClr val="tx1"/>
              </a:buClr>
              <a:buChar char="-"/>
              <a:defRPr>
                <a:solidFill>
                  <a:schemeClr val="tx1"/>
                </a:solidFill>
                <a:latin typeface="Arial" pitchFamily="34" charset="0"/>
              </a:defRPr>
            </a:lvl6pPr>
            <a:lvl7pPr marL="2971800" indent="-228600" eaLnBrk="0" fontAlgn="base" hangingPunct="0">
              <a:spcBef>
                <a:spcPct val="0"/>
              </a:spcBef>
              <a:spcAft>
                <a:spcPct val="30000"/>
              </a:spcAft>
              <a:buClr>
                <a:schemeClr val="tx1"/>
              </a:buClr>
              <a:buChar char="-"/>
              <a:defRPr>
                <a:solidFill>
                  <a:schemeClr val="tx1"/>
                </a:solidFill>
                <a:latin typeface="Arial" pitchFamily="34" charset="0"/>
              </a:defRPr>
            </a:lvl7pPr>
            <a:lvl8pPr marL="3429000" indent="-228600" eaLnBrk="0" fontAlgn="base" hangingPunct="0">
              <a:spcBef>
                <a:spcPct val="0"/>
              </a:spcBef>
              <a:spcAft>
                <a:spcPct val="30000"/>
              </a:spcAft>
              <a:buClr>
                <a:schemeClr val="tx1"/>
              </a:buClr>
              <a:buChar char="-"/>
              <a:defRPr>
                <a:solidFill>
                  <a:schemeClr val="tx1"/>
                </a:solidFill>
                <a:latin typeface="Arial" pitchFamily="34" charset="0"/>
              </a:defRPr>
            </a:lvl8pPr>
            <a:lvl9pPr marL="3886200" indent="-228600" eaLnBrk="0" fontAlgn="base" hangingPunct="0">
              <a:spcBef>
                <a:spcPct val="0"/>
              </a:spcBef>
              <a:spcAft>
                <a:spcPct val="30000"/>
              </a:spcAft>
              <a:buClr>
                <a:schemeClr val="tx1"/>
              </a:buClr>
              <a:buChar char="-"/>
              <a:defRPr>
                <a:solidFill>
                  <a:schemeClr val="tx1"/>
                </a:solidFill>
                <a:latin typeface="Arial" pitchFamily="34" charset="0"/>
              </a:defRPr>
            </a:lvl9pPr>
          </a:lstStyle>
          <a:p>
            <a:pPr algn="ctr" eaLnBrk="1" hangingPunct="1">
              <a:buClr>
                <a:srgbClr val="113388"/>
              </a:buClr>
            </a:pPr>
            <a:r>
              <a:rPr lang="de-DE" altLang="de-DE" sz="1200">
                <a:solidFill>
                  <a:srgbClr val="1D2D4B"/>
                </a:solidFill>
                <a:ea typeface="Arial Unicode MS" pitchFamily="34" charset="-128"/>
                <a:cs typeface="Arial Unicode MS" pitchFamily="34" charset="-128"/>
              </a:rPr>
              <a:t>67</a:t>
            </a:r>
          </a:p>
        </p:txBody>
      </p:sp>
      <p:cxnSp>
        <p:nvCxnSpPr>
          <p:cNvPr id="13" name="Gerade Verbindung 39"/>
          <p:cNvCxnSpPr>
            <a:cxnSpLocks noChangeShapeType="1"/>
          </p:cNvCxnSpPr>
          <p:nvPr/>
        </p:nvCxnSpPr>
        <p:spPr bwMode="auto">
          <a:xfrm>
            <a:off x="3331549" y="2530172"/>
            <a:ext cx="0" cy="2160000"/>
          </a:xfrm>
          <a:prstGeom prst="line">
            <a:avLst/>
          </a:prstGeom>
          <a:noFill/>
          <a:ln w="6350" algn="ctr">
            <a:solidFill>
              <a:srgbClr val="7F7F7F"/>
            </a:solidFill>
            <a:round/>
            <a:headEnd/>
            <a:tailEnd/>
          </a:ln>
          <a:extLst>
            <a:ext uri="{909E8E84-426E-40DD-AFC4-6F175D3DCCD1}">
              <a14:hiddenFill xmlns:a14="http://schemas.microsoft.com/office/drawing/2010/main">
                <a:noFill/>
              </a14:hiddenFill>
            </a:ext>
          </a:extLst>
        </p:spPr>
      </p:cxnSp>
      <p:cxnSp>
        <p:nvCxnSpPr>
          <p:cNvPr id="14" name="Gerade Verbindung 42"/>
          <p:cNvCxnSpPr>
            <a:cxnSpLocks noChangeShapeType="1"/>
          </p:cNvCxnSpPr>
          <p:nvPr/>
        </p:nvCxnSpPr>
        <p:spPr bwMode="auto">
          <a:xfrm>
            <a:off x="7759321" y="2530172"/>
            <a:ext cx="0" cy="2160000"/>
          </a:xfrm>
          <a:prstGeom prst="line">
            <a:avLst/>
          </a:prstGeom>
          <a:noFill/>
          <a:ln w="6350" algn="ctr">
            <a:solidFill>
              <a:srgbClr val="7F7F7F"/>
            </a:solidFill>
            <a:round/>
            <a:headEnd/>
            <a:tailEnd/>
          </a:ln>
          <a:extLst>
            <a:ext uri="{909E8E84-426E-40DD-AFC4-6F175D3DCCD1}">
              <a14:hiddenFill xmlns:a14="http://schemas.microsoft.com/office/drawing/2010/main">
                <a:noFill/>
              </a14:hiddenFill>
            </a:ext>
          </a:extLst>
        </p:spPr>
      </p:cxnSp>
      <p:cxnSp>
        <p:nvCxnSpPr>
          <p:cNvPr id="15" name="Gerade Verbindung 15"/>
          <p:cNvCxnSpPr>
            <a:cxnSpLocks noChangeShapeType="1"/>
          </p:cNvCxnSpPr>
          <p:nvPr/>
        </p:nvCxnSpPr>
        <p:spPr bwMode="auto">
          <a:xfrm>
            <a:off x="654644" y="2530172"/>
            <a:ext cx="0" cy="2160000"/>
          </a:xfrm>
          <a:prstGeom prst="line">
            <a:avLst/>
          </a:prstGeom>
          <a:noFill/>
          <a:ln w="6350" algn="ctr">
            <a:solidFill>
              <a:srgbClr val="7F7F7F"/>
            </a:solidFill>
            <a:round/>
            <a:headEnd/>
            <a:tailEnd/>
          </a:ln>
          <a:extLst>
            <a:ext uri="{909E8E84-426E-40DD-AFC4-6F175D3DCCD1}">
              <a14:hiddenFill xmlns:a14="http://schemas.microsoft.com/office/drawing/2010/main">
                <a:noFill/>
              </a14:hiddenFill>
            </a:ext>
          </a:extLst>
        </p:spPr>
      </p:cxnSp>
      <p:sp>
        <p:nvSpPr>
          <p:cNvPr id="16" name="Textfeld 18"/>
          <p:cNvSpPr txBox="1">
            <a:spLocks noChangeArrowheads="1"/>
          </p:cNvSpPr>
          <p:nvPr/>
        </p:nvSpPr>
        <p:spPr bwMode="auto">
          <a:xfrm>
            <a:off x="692743" y="4658080"/>
            <a:ext cx="166330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sz="2000">
                <a:solidFill>
                  <a:schemeClr val="accent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buChar char="§"/>
              <a:defRPr>
                <a:solidFill>
                  <a:schemeClr val="tx1"/>
                </a:solidFill>
                <a:latin typeface="Arial" pitchFamily="34" charset="0"/>
              </a:defRPr>
            </a:lvl3pPr>
            <a:lvl4pPr marL="1600200" indent="-228600" algn="l" eaLnBrk="0" hangingPunct="0">
              <a:buClr>
                <a:schemeClr val="tx1"/>
              </a:buClr>
              <a:buChar char="-"/>
              <a:defRPr>
                <a:solidFill>
                  <a:schemeClr val="tx1"/>
                </a:solidFill>
                <a:latin typeface="Arial" pitchFamily="34" charset="0"/>
              </a:defRPr>
            </a:lvl4pPr>
            <a:lvl5pPr marL="2057400" indent="-228600" algn="l" eaLnBrk="0" hangingPunct="0">
              <a:buClr>
                <a:schemeClr val="tx1"/>
              </a:buClr>
              <a:buChar char="-"/>
              <a:defRPr>
                <a:solidFill>
                  <a:schemeClr val="tx1"/>
                </a:solidFill>
                <a:latin typeface="Arial" pitchFamily="34" charset="0"/>
              </a:defRPr>
            </a:lvl5pPr>
            <a:lvl6pPr marL="2514600" indent="-228600" eaLnBrk="0" fontAlgn="base" hangingPunct="0">
              <a:spcBef>
                <a:spcPct val="0"/>
              </a:spcBef>
              <a:spcAft>
                <a:spcPct val="30000"/>
              </a:spcAft>
              <a:buClr>
                <a:schemeClr val="tx1"/>
              </a:buClr>
              <a:buChar char="-"/>
              <a:defRPr>
                <a:solidFill>
                  <a:schemeClr val="tx1"/>
                </a:solidFill>
                <a:latin typeface="Arial" pitchFamily="34" charset="0"/>
              </a:defRPr>
            </a:lvl6pPr>
            <a:lvl7pPr marL="2971800" indent="-228600" eaLnBrk="0" fontAlgn="base" hangingPunct="0">
              <a:spcBef>
                <a:spcPct val="0"/>
              </a:spcBef>
              <a:spcAft>
                <a:spcPct val="30000"/>
              </a:spcAft>
              <a:buClr>
                <a:schemeClr val="tx1"/>
              </a:buClr>
              <a:buChar char="-"/>
              <a:defRPr>
                <a:solidFill>
                  <a:schemeClr val="tx1"/>
                </a:solidFill>
                <a:latin typeface="Arial" pitchFamily="34" charset="0"/>
              </a:defRPr>
            </a:lvl7pPr>
            <a:lvl8pPr marL="3429000" indent="-228600" eaLnBrk="0" fontAlgn="base" hangingPunct="0">
              <a:spcBef>
                <a:spcPct val="0"/>
              </a:spcBef>
              <a:spcAft>
                <a:spcPct val="30000"/>
              </a:spcAft>
              <a:buClr>
                <a:schemeClr val="tx1"/>
              </a:buClr>
              <a:buChar char="-"/>
              <a:defRPr>
                <a:solidFill>
                  <a:schemeClr val="tx1"/>
                </a:solidFill>
                <a:latin typeface="Arial" pitchFamily="34" charset="0"/>
              </a:defRPr>
            </a:lvl8pPr>
            <a:lvl9pPr marL="3886200" indent="-228600" eaLnBrk="0" fontAlgn="base" hangingPunct="0">
              <a:spcBef>
                <a:spcPct val="0"/>
              </a:spcBef>
              <a:spcAft>
                <a:spcPct val="30000"/>
              </a:spcAft>
              <a:buClr>
                <a:schemeClr val="tx1"/>
              </a:buClr>
              <a:buChar char="-"/>
              <a:defRPr>
                <a:solidFill>
                  <a:schemeClr val="tx1"/>
                </a:solidFill>
                <a:latin typeface="Arial" pitchFamily="34" charset="0"/>
              </a:defRPr>
            </a:lvl9pPr>
          </a:lstStyle>
          <a:p>
            <a:pPr algn="ctr" eaLnBrk="1" hangingPunct="1">
              <a:buClr>
                <a:srgbClr val="113388"/>
              </a:buClr>
            </a:pPr>
            <a:r>
              <a:rPr lang="de-DE" altLang="de-DE" sz="1200" dirty="0">
                <a:solidFill>
                  <a:srgbClr val="1D2D4B"/>
                </a:solidFill>
                <a:ea typeface="Arial Unicode MS" pitchFamily="34" charset="-128"/>
                <a:cs typeface="Arial Unicode MS" pitchFamily="34" charset="-128"/>
              </a:rPr>
              <a:t>Erwerbsleben</a:t>
            </a:r>
          </a:p>
        </p:txBody>
      </p:sp>
      <p:sp>
        <p:nvSpPr>
          <p:cNvPr id="17" name="Textfeld 45"/>
          <p:cNvSpPr txBox="1">
            <a:spLocks noChangeArrowheads="1"/>
          </p:cNvSpPr>
          <p:nvPr/>
        </p:nvSpPr>
        <p:spPr bwMode="auto">
          <a:xfrm>
            <a:off x="3725268" y="4658080"/>
            <a:ext cx="298965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sz="2000">
                <a:solidFill>
                  <a:schemeClr val="accent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buChar char="§"/>
              <a:defRPr>
                <a:solidFill>
                  <a:schemeClr val="tx1"/>
                </a:solidFill>
                <a:latin typeface="Arial" pitchFamily="34" charset="0"/>
              </a:defRPr>
            </a:lvl3pPr>
            <a:lvl4pPr marL="1600200" indent="-228600" algn="l" eaLnBrk="0" hangingPunct="0">
              <a:buClr>
                <a:schemeClr val="tx1"/>
              </a:buClr>
              <a:buChar char="-"/>
              <a:defRPr>
                <a:solidFill>
                  <a:schemeClr val="tx1"/>
                </a:solidFill>
                <a:latin typeface="Arial" pitchFamily="34" charset="0"/>
              </a:defRPr>
            </a:lvl4pPr>
            <a:lvl5pPr marL="2057400" indent="-228600" algn="l" eaLnBrk="0" hangingPunct="0">
              <a:buClr>
                <a:schemeClr val="tx1"/>
              </a:buClr>
              <a:buChar char="-"/>
              <a:defRPr>
                <a:solidFill>
                  <a:schemeClr val="tx1"/>
                </a:solidFill>
                <a:latin typeface="Arial" pitchFamily="34" charset="0"/>
              </a:defRPr>
            </a:lvl5pPr>
            <a:lvl6pPr marL="2514600" indent="-228600" eaLnBrk="0" fontAlgn="base" hangingPunct="0">
              <a:spcBef>
                <a:spcPct val="0"/>
              </a:spcBef>
              <a:spcAft>
                <a:spcPct val="30000"/>
              </a:spcAft>
              <a:buClr>
                <a:schemeClr val="tx1"/>
              </a:buClr>
              <a:buChar char="-"/>
              <a:defRPr>
                <a:solidFill>
                  <a:schemeClr val="tx1"/>
                </a:solidFill>
                <a:latin typeface="Arial" pitchFamily="34" charset="0"/>
              </a:defRPr>
            </a:lvl6pPr>
            <a:lvl7pPr marL="2971800" indent="-228600" eaLnBrk="0" fontAlgn="base" hangingPunct="0">
              <a:spcBef>
                <a:spcPct val="0"/>
              </a:spcBef>
              <a:spcAft>
                <a:spcPct val="30000"/>
              </a:spcAft>
              <a:buClr>
                <a:schemeClr val="tx1"/>
              </a:buClr>
              <a:buChar char="-"/>
              <a:defRPr>
                <a:solidFill>
                  <a:schemeClr val="tx1"/>
                </a:solidFill>
                <a:latin typeface="Arial" pitchFamily="34" charset="0"/>
              </a:defRPr>
            </a:lvl7pPr>
            <a:lvl8pPr marL="3429000" indent="-228600" eaLnBrk="0" fontAlgn="base" hangingPunct="0">
              <a:spcBef>
                <a:spcPct val="0"/>
              </a:spcBef>
              <a:spcAft>
                <a:spcPct val="30000"/>
              </a:spcAft>
              <a:buClr>
                <a:schemeClr val="tx1"/>
              </a:buClr>
              <a:buChar char="-"/>
              <a:defRPr>
                <a:solidFill>
                  <a:schemeClr val="tx1"/>
                </a:solidFill>
                <a:latin typeface="Arial" pitchFamily="34" charset="0"/>
              </a:defRPr>
            </a:lvl8pPr>
            <a:lvl9pPr marL="3886200" indent="-228600" eaLnBrk="0" fontAlgn="base" hangingPunct="0">
              <a:spcBef>
                <a:spcPct val="0"/>
              </a:spcBef>
              <a:spcAft>
                <a:spcPct val="30000"/>
              </a:spcAft>
              <a:buClr>
                <a:schemeClr val="tx1"/>
              </a:buClr>
              <a:buChar char="-"/>
              <a:defRPr>
                <a:solidFill>
                  <a:schemeClr val="tx1"/>
                </a:solidFill>
                <a:latin typeface="Arial" pitchFamily="34" charset="0"/>
              </a:defRPr>
            </a:lvl9pPr>
          </a:lstStyle>
          <a:p>
            <a:pPr algn="ctr" eaLnBrk="1" hangingPunct="1">
              <a:buClr>
                <a:srgbClr val="113388"/>
              </a:buClr>
            </a:pPr>
            <a:r>
              <a:rPr lang="de-DE" altLang="de-DE" sz="1200" dirty="0">
                <a:solidFill>
                  <a:srgbClr val="1D2D4B"/>
                </a:solidFill>
                <a:ea typeface="Arial Unicode MS" pitchFamily="34" charset="-128"/>
                <a:cs typeface="Arial Unicode MS" pitchFamily="34" charset="-128"/>
              </a:rPr>
              <a:t>Berufsunfähigkeit</a:t>
            </a:r>
          </a:p>
        </p:txBody>
      </p:sp>
      <p:sp>
        <p:nvSpPr>
          <p:cNvPr id="18" name="Textfeld 48"/>
          <p:cNvSpPr txBox="1">
            <a:spLocks noChangeArrowheads="1"/>
          </p:cNvSpPr>
          <p:nvPr/>
        </p:nvSpPr>
        <p:spPr bwMode="auto">
          <a:xfrm>
            <a:off x="8233617" y="4658080"/>
            <a:ext cx="105965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sz="2000">
                <a:solidFill>
                  <a:schemeClr val="accent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buChar char="§"/>
              <a:defRPr>
                <a:solidFill>
                  <a:schemeClr val="tx1"/>
                </a:solidFill>
                <a:latin typeface="Arial" pitchFamily="34" charset="0"/>
              </a:defRPr>
            </a:lvl3pPr>
            <a:lvl4pPr marL="1600200" indent="-228600" algn="l" eaLnBrk="0" hangingPunct="0">
              <a:buClr>
                <a:schemeClr val="tx1"/>
              </a:buClr>
              <a:buChar char="-"/>
              <a:defRPr>
                <a:solidFill>
                  <a:schemeClr val="tx1"/>
                </a:solidFill>
                <a:latin typeface="Arial" pitchFamily="34" charset="0"/>
              </a:defRPr>
            </a:lvl4pPr>
            <a:lvl5pPr marL="2057400" indent="-228600" algn="l" eaLnBrk="0" hangingPunct="0">
              <a:buClr>
                <a:schemeClr val="tx1"/>
              </a:buClr>
              <a:buChar char="-"/>
              <a:defRPr>
                <a:solidFill>
                  <a:schemeClr val="tx1"/>
                </a:solidFill>
                <a:latin typeface="Arial" pitchFamily="34" charset="0"/>
              </a:defRPr>
            </a:lvl5pPr>
            <a:lvl6pPr marL="2514600" indent="-228600" eaLnBrk="0" fontAlgn="base" hangingPunct="0">
              <a:spcBef>
                <a:spcPct val="0"/>
              </a:spcBef>
              <a:spcAft>
                <a:spcPct val="30000"/>
              </a:spcAft>
              <a:buClr>
                <a:schemeClr val="tx1"/>
              </a:buClr>
              <a:buChar char="-"/>
              <a:defRPr>
                <a:solidFill>
                  <a:schemeClr val="tx1"/>
                </a:solidFill>
                <a:latin typeface="Arial" pitchFamily="34" charset="0"/>
              </a:defRPr>
            </a:lvl6pPr>
            <a:lvl7pPr marL="2971800" indent="-228600" eaLnBrk="0" fontAlgn="base" hangingPunct="0">
              <a:spcBef>
                <a:spcPct val="0"/>
              </a:spcBef>
              <a:spcAft>
                <a:spcPct val="30000"/>
              </a:spcAft>
              <a:buClr>
                <a:schemeClr val="tx1"/>
              </a:buClr>
              <a:buChar char="-"/>
              <a:defRPr>
                <a:solidFill>
                  <a:schemeClr val="tx1"/>
                </a:solidFill>
                <a:latin typeface="Arial" pitchFamily="34" charset="0"/>
              </a:defRPr>
            </a:lvl7pPr>
            <a:lvl8pPr marL="3429000" indent="-228600" eaLnBrk="0" fontAlgn="base" hangingPunct="0">
              <a:spcBef>
                <a:spcPct val="0"/>
              </a:spcBef>
              <a:spcAft>
                <a:spcPct val="30000"/>
              </a:spcAft>
              <a:buClr>
                <a:schemeClr val="tx1"/>
              </a:buClr>
              <a:buChar char="-"/>
              <a:defRPr>
                <a:solidFill>
                  <a:schemeClr val="tx1"/>
                </a:solidFill>
                <a:latin typeface="Arial" pitchFamily="34" charset="0"/>
              </a:defRPr>
            </a:lvl8pPr>
            <a:lvl9pPr marL="3886200" indent="-228600" eaLnBrk="0" fontAlgn="base" hangingPunct="0">
              <a:spcBef>
                <a:spcPct val="0"/>
              </a:spcBef>
              <a:spcAft>
                <a:spcPct val="30000"/>
              </a:spcAft>
              <a:buClr>
                <a:schemeClr val="tx1"/>
              </a:buClr>
              <a:buChar char="-"/>
              <a:defRPr>
                <a:solidFill>
                  <a:schemeClr val="tx1"/>
                </a:solidFill>
                <a:latin typeface="Arial" pitchFamily="34" charset="0"/>
              </a:defRPr>
            </a:lvl9pPr>
          </a:lstStyle>
          <a:p>
            <a:pPr algn="ctr" eaLnBrk="1" hangingPunct="1">
              <a:buClr>
                <a:srgbClr val="113388"/>
              </a:buClr>
            </a:pPr>
            <a:r>
              <a:rPr lang="de-DE" altLang="de-DE" sz="1200" dirty="0">
                <a:solidFill>
                  <a:srgbClr val="1D2D4B"/>
                </a:solidFill>
                <a:ea typeface="Arial Unicode MS" pitchFamily="34" charset="-128"/>
                <a:cs typeface="Arial Unicode MS" pitchFamily="34" charset="-128"/>
              </a:rPr>
              <a:t>Rentenalter </a:t>
            </a:r>
          </a:p>
        </p:txBody>
      </p:sp>
      <p:sp>
        <p:nvSpPr>
          <p:cNvPr id="19" name="Rechteck 37"/>
          <p:cNvSpPr>
            <a:spLocks noChangeArrowheads="1"/>
          </p:cNvSpPr>
          <p:nvPr/>
        </p:nvSpPr>
        <p:spPr bwMode="auto">
          <a:xfrm>
            <a:off x="654644" y="3207572"/>
            <a:ext cx="2088946" cy="1143840"/>
          </a:xfrm>
          <a:prstGeom prst="rect">
            <a:avLst/>
          </a:prstGeom>
          <a:solidFill>
            <a:srgbClr val="CCD7DE">
              <a:alpha val="40000"/>
            </a:srgbClr>
          </a:solidFill>
          <a:ln w="9525">
            <a:noFill/>
            <a:miter lim="800000"/>
            <a:headEnd/>
            <a:tailEnd/>
          </a:ln>
        </p:spPr>
        <p:txBody>
          <a:bodyPr wrap="none" lIns="67500" tIns="35100" rIns="67500" bIns="35100" anchor="ctr"/>
          <a:lstStyle>
            <a:lvl1pPr algn="l" eaLnBrk="0" hangingPunct="0">
              <a:defRPr sz="2000">
                <a:solidFill>
                  <a:schemeClr val="accent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buChar char="§"/>
              <a:defRPr>
                <a:solidFill>
                  <a:schemeClr val="tx1"/>
                </a:solidFill>
                <a:latin typeface="Arial" pitchFamily="34" charset="0"/>
              </a:defRPr>
            </a:lvl3pPr>
            <a:lvl4pPr marL="1600200" indent="-228600" algn="l" eaLnBrk="0" hangingPunct="0">
              <a:buClr>
                <a:schemeClr val="tx1"/>
              </a:buClr>
              <a:buChar char="-"/>
              <a:defRPr>
                <a:solidFill>
                  <a:schemeClr val="tx1"/>
                </a:solidFill>
                <a:latin typeface="Arial" pitchFamily="34" charset="0"/>
              </a:defRPr>
            </a:lvl4pPr>
            <a:lvl5pPr marL="2057400" indent="-228600" algn="l" eaLnBrk="0" hangingPunct="0">
              <a:buClr>
                <a:schemeClr val="tx1"/>
              </a:buClr>
              <a:buChar char="-"/>
              <a:defRPr>
                <a:solidFill>
                  <a:schemeClr val="tx1"/>
                </a:solidFill>
                <a:latin typeface="Arial" pitchFamily="34" charset="0"/>
              </a:defRPr>
            </a:lvl5pPr>
            <a:lvl6pPr marL="2514600" indent="-228600" eaLnBrk="0" fontAlgn="base" hangingPunct="0">
              <a:spcBef>
                <a:spcPct val="0"/>
              </a:spcBef>
              <a:spcAft>
                <a:spcPct val="30000"/>
              </a:spcAft>
              <a:buClr>
                <a:schemeClr val="tx1"/>
              </a:buClr>
              <a:buChar char="-"/>
              <a:defRPr>
                <a:solidFill>
                  <a:schemeClr val="tx1"/>
                </a:solidFill>
                <a:latin typeface="Arial" pitchFamily="34" charset="0"/>
              </a:defRPr>
            </a:lvl6pPr>
            <a:lvl7pPr marL="2971800" indent="-228600" eaLnBrk="0" fontAlgn="base" hangingPunct="0">
              <a:spcBef>
                <a:spcPct val="0"/>
              </a:spcBef>
              <a:spcAft>
                <a:spcPct val="30000"/>
              </a:spcAft>
              <a:buClr>
                <a:schemeClr val="tx1"/>
              </a:buClr>
              <a:buChar char="-"/>
              <a:defRPr>
                <a:solidFill>
                  <a:schemeClr val="tx1"/>
                </a:solidFill>
                <a:latin typeface="Arial" pitchFamily="34" charset="0"/>
              </a:defRPr>
            </a:lvl7pPr>
            <a:lvl8pPr marL="3429000" indent="-228600" eaLnBrk="0" fontAlgn="base" hangingPunct="0">
              <a:spcBef>
                <a:spcPct val="0"/>
              </a:spcBef>
              <a:spcAft>
                <a:spcPct val="30000"/>
              </a:spcAft>
              <a:buClr>
                <a:schemeClr val="tx1"/>
              </a:buClr>
              <a:buChar char="-"/>
              <a:defRPr>
                <a:solidFill>
                  <a:schemeClr val="tx1"/>
                </a:solidFill>
                <a:latin typeface="Arial" pitchFamily="34" charset="0"/>
              </a:defRPr>
            </a:lvl8pPr>
            <a:lvl9pPr marL="3886200" indent="-228600" eaLnBrk="0" fontAlgn="base" hangingPunct="0">
              <a:spcBef>
                <a:spcPct val="0"/>
              </a:spcBef>
              <a:spcAft>
                <a:spcPct val="30000"/>
              </a:spcAft>
              <a:buClr>
                <a:schemeClr val="tx1"/>
              </a:buClr>
              <a:buChar char="-"/>
              <a:defRPr>
                <a:solidFill>
                  <a:schemeClr val="tx1"/>
                </a:solidFill>
                <a:latin typeface="Arial" pitchFamily="34" charset="0"/>
              </a:defRPr>
            </a:lvl9pPr>
          </a:lstStyle>
          <a:p>
            <a:pPr algn="ctr" eaLnBrk="1" hangingPunct="1">
              <a:buClr>
                <a:srgbClr val="113388"/>
              </a:buClr>
            </a:pPr>
            <a:r>
              <a:rPr lang="de-DE" altLang="de-DE" sz="1600" b="1" dirty="0">
                <a:solidFill>
                  <a:srgbClr val="1D2D4B"/>
                </a:solidFill>
                <a:ea typeface="Arial Unicode MS" pitchFamily="34" charset="-128"/>
                <a:cs typeface="Arial Unicode MS" pitchFamily="34" charset="-128"/>
              </a:rPr>
              <a:t>Brutto-Sparbeitrag: </a:t>
            </a:r>
            <a:r>
              <a:rPr lang="de-DE" altLang="de-DE" sz="1600" dirty="0">
                <a:solidFill>
                  <a:srgbClr val="1D2D4B"/>
                </a:solidFill>
                <a:ea typeface="Arial Unicode MS" pitchFamily="34" charset="-128"/>
                <a:cs typeface="Arial Unicode MS" pitchFamily="34" charset="-128"/>
              </a:rPr>
              <a:t/>
            </a:r>
            <a:br>
              <a:rPr lang="de-DE" altLang="de-DE" sz="1600" dirty="0">
                <a:solidFill>
                  <a:srgbClr val="1D2D4B"/>
                </a:solidFill>
                <a:ea typeface="Arial Unicode MS" pitchFamily="34" charset="-128"/>
                <a:cs typeface="Arial Unicode MS" pitchFamily="34" charset="-128"/>
              </a:rPr>
            </a:br>
            <a:r>
              <a:rPr lang="de-DE" altLang="de-DE" sz="1600" dirty="0">
                <a:solidFill>
                  <a:srgbClr val="1D2D4B"/>
                </a:solidFill>
                <a:ea typeface="Arial Unicode MS" pitchFamily="34" charset="-128"/>
                <a:cs typeface="Arial Unicode MS" pitchFamily="34" charset="-128"/>
              </a:rPr>
              <a:t>mtl. </a:t>
            </a:r>
            <a:r>
              <a:rPr lang="de-DE" altLang="de-DE" sz="1600" dirty="0">
                <a:solidFill>
                  <a:srgbClr val="FF0000"/>
                </a:solidFill>
                <a:ea typeface="MS PGothic" pitchFamily="34" charset="-128"/>
              </a:rPr>
              <a:t>XXX,XX</a:t>
            </a:r>
            <a:r>
              <a:rPr lang="de-DE" altLang="de-DE" sz="1600" dirty="0" smtClean="0">
                <a:solidFill>
                  <a:srgbClr val="1D2D4B"/>
                </a:solidFill>
                <a:ea typeface="Arial Unicode MS" pitchFamily="34" charset="-128"/>
                <a:cs typeface="Arial Unicode MS" pitchFamily="34" charset="-128"/>
              </a:rPr>
              <a:t> €</a:t>
            </a:r>
            <a:r>
              <a:rPr lang="de-DE" altLang="de-DE" sz="1600" baseline="30000" dirty="0" smtClean="0">
                <a:solidFill>
                  <a:srgbClr val="1D2D4B"/>
                </a:solidFill>
                <a:ea typeface="Arial Unicode MS" pitchFamily="34" charset="-128"/>
                <a:cs typeface="Arial Unicode MS" pitchFamily="34" charset="-128"/>
              </a:rPr>
              <a:t>1</a:t>
            </a:r>
            <a:endParaRPr lang="de-DE" altLang="de-DE" sz="1600" baseline="30000" dirty="0">
              <a:solidFill>
                <a:srgbClr val="1D2D4B"/>
              </a:solidFill>
              <a:ea typeface="Arial Unicode MS" pitchFamily="34" charset="-128"/>
              <a:cs typeface="Arial Unicode MS" pitchFamily="34" charset="-128"/>
            </a:endParaRPr>
          </a:p>
        </p:txBody>
      </p:sp>
      <p:sp>
        <p:nvSpPr>
          <p:cNvPr id="20" name="Rechteck 38"/>
          <p:cNvSpPr>
            <a:spLocks noChangeArrowheads="1"/>
          </p:cNvSpPr>
          <p:nvPr/>
        </p:nvSpPr>
        <p:spPr bwMode="auto">
          <a:xfrm>
            <a:off x="3333139" y="3212514"/>
            <a:ext cx="3804149" cy="1138898"/>
          </a:xfrm>
          <a:prstGeom prst="rect">
            <a:avLst/>
          </a:prstGeom>
          <a:solidFill>
            <a:srgbClr val="0092B0">
              <a:alpha val="70195"/>
            </a:srgbClr>
          </a:solidFill>
          <a:ln w="19050">
            <a:solidFill>
              <a:srgbClr val="1D2D4B"/>
            </a:solidFill>
            <a:miter lim="800000"/>
            <a:headEnd/>
            <a:tailEnd/>
          </a:ln>
        </p:spPr>
        <p:txBody>
          <a:bodyPr wrap="none" lIns="67500" tIns="35100" rIns="67500" bIns="35100" anchor="ctr"/>
          <a:lstStyle>
            <a:lvl1pPr algn="l" eaLnBrk="0" hangingPunct="0">
              <a:defRPr sz="2000">
                <a:solidFill>
                  <a:schemeClr val="accent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buChar char="§"/>
              <a:defRPr>
                <a:solidFill>
                  <a:schemeClr val="tx1"/>
                </a:solidFill>
                <a:latin typeface="Arial" pitchFamily="34" charset="0"/>
              </a:defRPr>
            </a:lvl3pPr>
            <a:lvl4pPr marL="1600200" indent="-228600" algn="l" eaLnBrk="0" hangingPunct="0">
              <a:buClr>
                <a:schemeClr val="tx1"/>
              </a:buClr>
              <a:buChar char="-"/>
              <a:defRPr>
                <a:solidFill>
                  <a:schemeClr val="tx1"/>
                </a:solidFill>
                <a:latin typeface="Arial" pitchFamily="34" charset="0"/>
              </a:defRPr>
            </a:lvl4pPr>
            <a:lvl5pPr marL="2057400" indent="-228600" algn="l" eaLnBrk="0" hangingPunct="0">
              <a:buClr>
                <a:schemeClr val="tx1"/>
              </a:buClr>
              <a:buChar char="-"/>
              <a:defRPr>
                <a:solidFill>
                  <a:schemeClr val="tx1"/>
                </a:solidFill>
                <a:latin typeface="Arial" pitchFamily="34" charset="0"/>
              </a:defRPr>
            </a:lvl5pPr>
            <a:lvl6pPr marL="2514600" indent="-228600" eaLnBrk="0" fontAlgn="base" hangingPunct="0">
              <a:spcBef>
                <a:spcPct val="0"/>
              </a:spcBef>
              <a:spcAft>
                <a:spcPct val="30000"/>
              </a:spcAft>
              <a:buClr>
                <a:schemeClr val="tx1"/>
              </a:buClr>
              <a:buChar char="-"/>
              <a:defRPr>
                <a:solidFill>
                  <a:schemeClr val="tx1"/>
                </a:solidFill>
                <a:latin typeface="Arial" pitchFamily="34" charset="0"/>
              </a:defRPr>
            </a:lvl6pPr>
            <a:lvl7pPr marL="2971800" indent="-228600" eaLnBrk="0" fontAlgn="base" hangingPunct="0">
              <a:spcBef>
                <a:spcPct val="0"/>
              </a:spcBef>
              <a:spcAft>
                <a:spcPct val="30000"/>
              </a:spcAft>
              <a:buClr>
                <a:schemeClr val="tx1"/>
              </a:buClr>
              <a:buChar char="-"/>
              <a:defRPr>
                <a:solidFill>
                  <a:schemeClr val="tx1"/>
                </a:solidFill>
                <a:latin typeface="Arial" pitchFamily="34" charset="0"/>
              </a:defRPr>
            </a:lvl7pPr>
            <a:lvl8pPr marL="3429000" indent="-228600" eaLnBrk="0" fontAlgn="base" hangingPunct="0">
              <a:spcBef>
                <a:spcPct val="0"/>
              </a:spcBef>
              <a:spcAft>
                <a:spcPct val="30000"/>
              </a:spcAft>
              <a:buClr>
                <a:schemeClr val="tx1"/>
              </a:buClr>
              <a:buChar char="-"/>
              <a:defRPr>
                <a:solidFill>
                  <a:schemeClr val="tx1"/>
                </a:solidFill>
                <a:latin typeface="Arial" pitchFamily="34" charset="0"/>
              </a:defRPr>
            </a:lvl8pPr>
            <a:lvl9pPr marL="3886200" indent="-228600" eaLnBrk="0" fontAlgn="base" hangingPunct="0">
              <a:spcBef>
                <a:spcPct val="0"/>
              </a:spcBef>
              <a:spcAft>
                <a:spcPct val="30000"/>
              </a:spcAft>
              <a:buClr>
                <a:schemeClr val="tx1"/>
              </a:buClr>
              <a:buChar char="-"/>
              <a:defRPr>
                <a:solidFill>
                  <a:schemeClr val="tx1"/>
                </a:solidFill>
                <a:latin typeface="Arial" pitchFamily="34" charset="0"/>
              </a:defRPr>
            </a:lvl9pPr>
          </a:lstStyle>
          <a:p>
            <a:pPr algn="ctr" eaLnBrk="1" hangingPunct="1">
              <a:buClr>
                <a:srgbClr val="113388"/>
              </a:buClr>
            </a:pPr>
            <a:r>
              <a:rPr lang="de-DE" altLang="de-DE" sz="1400" b="1" dirty="0">
                <a:solidFill>
                  <a:srgbClr val="1D2D4B"/>
                </a:solidFill>
                <a:ea typeface="Arial Unicode MS" pitchFamily="34" charset="-128"/>
                <a:cs typeface="Arial Unicode MS" pitchFamily="34" charset="-128"/>
              </a:rPr>
              <a:t>Beitragsübernahme für die Altersvorsorge</a:t>
            </a:r>
            <a:br>
              <a:rPr lang="de-DE" altLang="de-DE" sz="1400" b="1" dirty="0">
                <a:solidFill>
                  <a:srgbClr val="1D2D4B"/>
                </a:solidFill>
                <a:ea typeface="Arial Unicode MS" pitchFamily="34" charset="-128"/>
                <a:cs typeface="Arial Unicode MS" pitchFamily="34" charset="-128"/>
              </a:rPr>
            </a:br>
            <a:r>
              <a:rPr lang="de-DE" altLang="de-DE" sz="1400" b="1" dirty="0">
                <a:solidFill>
                  <a:srgbClr val="1D2D4B"/>
                </a:solidFill>
                <a:ea typeface="Arial Unicode MS" pitchFamily="34" charset="-128"/>
                <a:cs typeface="Arial Unicode MS" pitchFamily="34" charset="-128"/>
              </a:rPr>
              <a:t>durch </a:t>
            </a:r>
            <a:r>
              <a:rPr lang="de-DE" altLang="de-DE" sz="1400" b="1" dirty="0" smtClean="0">
                <a:solidFill>
                  <a:srgbClr val="C60000"/>
                </a:solidFill>
                <a:ea typeface="Arial Unicode MS" pitchFamily="34" charset="-128"/>
                <a:cs typeface="Arial Unicode MS" pitchFamily="34" charset="-128"/>
              </a:rPr>
              <a:t>XXX</a:t>
            </a:r>
            <a:r>
              <a:rPr lang="de-DE" altLang="de-DE" sz="1400" b="1" dirty="0" smtClean="0">
                <a:solidFill>
                  <a:srgbClr val="1D2D4B"/>
                </a:solidFill>
                <a:ea typeface="Arial Unicode MS" pitchFamily="34" charset="-128"/>
                <a:cs typeface="Arial Unicode MS" pitchFamily="34" charset="-128"/>
              </a:rPr>
              <a:t>: </a:t>
            </a:r>
            <a:r>
              <a:rPr lang="de-DE" altLang="de-DE" sz="1400" b="1" dirty="0">
                <a:solidFill>
                  <a:srgbClr val="1D2D4B"/>
                </a:solidFill>
                <a:ea typeface="Arial Unicode MS" pitchFamily="34" charset="-128"/>
                <a:cs typeface="Arial Unicode MS" pitchFamily="34" charset="-128"/>
              </a:rPr>
              <a:t/>
            </a:r>
            <a:br>
              <a:rPr lang="de-DE" altLang="de-DE" sz="1400" b="1" dirty="0">
                <a:solidFill>
                  <a:srgbClr val="1D2D4B"/>
                </a:solidFill>
                <a:ea typeface="Arial Unicode MS" pitchFamily="34" charset="-128"/>
                <a:cs typeface="Arial Unicode MS" pitchFamily="34" charset="-128"/>
              </a:rPr>
            </a:br>
            <a:r>
              <a:rPr lang="de-DE" altLang="de-DE" sz="1400" dirty="0">
                <a:solidFill>
                  <a:srgbClr val="1D2D4B"/>
                </a:solidFill>
                <a:ea typeface="Arial Unicode MS" pitchFamily="34" charset="-128"/>
                <a:cs typeface="Arial Unicode MS" pitchFamily="34" charset="-128"/>
              </a:rPr>
              <a:t>mtl. ca. </a:t>
            </a:r>
            <a:r>
              <a:rPr lang="de-DE" altLang="de-DE" sz="1400" b="1" dirty="0" smtClean="0">
                <a:solidFill>
                  <a:srgbClr val="FF0000"/>
                </a:solidFill>
                <a:ea typeface="Arial Unicode MS" pitchFamily="34" charset="-128"/>
                <a:cs typeface="Arial Unicode MS" pitchFamily="34" charset="-128"/>
              </a:rPr>
              <a:t>xxx</a:t>
            </a:r>
            <a:r>
              <a:rPr lang="de-DE" altLang="de-DE" sz="1400" dirty="0" smtClean="0">
                <a:solidFill>
                  <a:srgbClr val="1D2D4B"/>
                </a:solidFill>
                <a:ea typeface="Arial Unicode MS" pitchFamily="34" charset="-128"/>
                <a:cs typeface="Arial Unicode MS" pitchFamily="34" charset="-128"/>
              </a:rPr>
              <a:t> € </a:t>
            </a:r>
            <a:r>
              <a:rPr lang="de-DE" altLang="de-DE" sz="1400" dirty="0">
                <a:solidFill>
                  <a:srgbClr val="1D2D4B"/>
                </a:solidFill>
                <a:ea typeface="Arial Unicode MS" pitchFamily="34" charset="-128"/>
                <a:cs typeface="Arial Unicode MS" pitchFamily="34" charset="-128"/>
              </a:rPr>
              <a:t>bis zum Rentenbeginn</a:t>
            </a:r>
          </a:p>
        </p:txBody>
      </p:sp>
      <p:cxnSp>
        <p:nvCxnSpPr>
          <p:cNvPr id="21" name="Gerade Verbindung 42"/>
          <p:cNvCxnSpPr>
            <a:cxnSpLocks noChangeShapeType="1"/>
          </p:cNvCxnSpPr>
          <p:nvPr/>
        </p:nvCxnSpPr>
        <p:spPr bwMode="auto">
          <a:xfrm>
            <a:off x="5139728" y="3168607"/>
            <a:ext cx="0" cy="300038"/>
          </a:xfrm>
          <a:prstGeom prst="line">
            <a:avLst/>
          </a:prstGeom>
          <a:noFill/>
          <a:ln w="9525" algn="ctr">
            <a:solidFill>
              <a:srgbClr val="0092B0"/>
            </a:solidFill>
            <a:round/>
            <a:headEnd/>
            <a:tailEnd/>
          </a:ln>
          <a:extLst>
            <a:ext uri="{909E8E84-426E-40DD-AFC4-6F175D3DCCD1}">
              <a14:hiddenFill xmlns:a14="http://schemas.microsoft.com/office/drawing/2010/main">
                <a:noFill/>
              </a14:hiddenFill>
            </a:ext>
          </a:extLst>
        </p:spPr>
      </p:cxnSp>
      <p:sp>
        <p:nvSpPr>
          <p:cNvPr id="22" name="Rechteck 40"/>
          <p:cNvSpPr>
            <a:spLocks noChangeArrowheads="1"/>
          </p:cNvSpPr>
          <p:nvPr/>
        </p:nvSpPr>
        <p:spPr bwMode="auto">
          <a:xfrm>
            <a:off x="7756937" y="3207572"/>
            <a:ext cx="1849681" cy="1146222"/>
          </a:xfrm>
          <a:prstGeom prst="rect">
            <a:avLst/>
          </a:prstGeom>
          <a:solidFill>
            <a:srgbClr val="0092B0"/>
          </a:solidFill>
          <a:ln w="9525">
            <a:solidFill>
              <a:srgbClr val="0092B0"/>
            </a:solidFill>
            <a:miter lim="800000"/>
            <a:headEnd/>
            <a:tailEnd/>
          </a:ln>
        </p:spPr>
        <p:txBody>
          <a:bodyPr wrap="none" lIns="67500" tIns="35100" rIns="67500" bIns="35100" anchor="ctr"/>
          <a:lstStyle>
            <a:lvl1pPr algn="l" eaLnBrk="0" hangingPunct="0">
              <a:defRPr sz="2000">
                <a:solidFill>
                  <a:schemeClr val="accent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buChar char="§"/>
              <a:defRPr>
                <a:solidFill>
                  <a:schemeClr val="tx1"/>
                </a:solidFill>
                <a:latin typeface="Arial" pitchFamily="34" charset="0"/>
              </a:defRPr>
            </a:lvl3pPr>
            <a:lvl4pPr marL="1600200" indent="-228600" algn="l" eaLnBrk="0" hangingPunct="0">
              <a:buClr>
                <a:schemeClr val="tx1"/>
              </a:buClr>
              <a:buChar char="-"/>
              <a:defRPr>
                <a:solidFill>
                  <a:schemeClr val="tx1"/>
                </a:solidFill>
                <a:latin typeface="Arial" pitchFamily="34" charset="0"/>
              </a:defRPr>
            </a:lvl4pPr>
            <a:lvl5pPr marL="2057400" indent="-228600" algn="l" eaLnBrk="0" hangingPunct="0">
              <a:buClr>
                <a:schemeClr val="tx1"/>
              </a:buClr>
              <a:buChar char="-"/>
              <a:defRPr>
                <a:solidFill>
                  <a:schemeClr val="tx1"/>
                </a:solidFill>
                <a:latin typeface="Arial" pitchFamily="34" charset="0"/>
              </a:defRPr>
            </a:lvl5pPr>
            <a:lvl6pPr marL="2514600" indent="-228600" eaLnBrk="0" fontAlgn="base" hangingPunct="0">
              <a:spcBef>
                <a:spcPct val="0"/>
              </a:spcBef>
              <a:spcAft>
                <a:spcPct val="30000"/>
              </a:spcAft>
              <a:buClr>
                <a:schemeClr val="tx1"/>
              </a:buClr>
              <a:buChar char="-"/>
              <a:defRPr>
                <a:solidFill>
                  <a:schemeClr val="tx1"/>
                </a:solidFill>
                <a:latin typeface="Arial" pitchFamily="34" charset="0"/>
              </a:defRPr>
            </a:lvl6pPr>
            <a:lvl7pPr marL="2971800" indent="-228600" eaLnBrk="0" fontAlgn="base" hangingPunct="0">
              <a:spcBef>
                <a:spcPct val="0"/>
              </a:spcBef>
              <a:spcAft>
                <a:spcPct val="30000"/>
              </a:spcAft>
              <a:buClr>
                <a:schemeClr val="tx1"/>
              </a:buClr>
              <a:buChar char="-"/>
              <a:defRPr>
                <a:solidFill>
                  <a:schemeClr val="tx1"/>
                </a:solidFill>
                <a:latin typeface="Arial" pitchFamily="34" charset="0"/>
              </a:defRPr>
            </a:lvl7pPr>
            <a:lvl8pPr marL="3429000" indent="-228600" eaLnBrk="0" fontAlgn="base" hangingPunct="0">
              <a:spcBef>
                <a:spcPct val="0"/>
              </a:spcBef>
              <a:spcAft>
                <a:spcPct val="30000"/>
              </a:spcAft>
              <a:buClr>
                <a:schemeClr val="tx1"/>
              </a:buClr>
              <a:buChar char="-"/>
              <a:defRPr>
                <a:solidFill>
                  <a:schemeClr val="tx1"/>
                </a:solidFill>
                <a:latin typeface="Arial" pitchFamily="34" charset="0"/>
              </a:defRPr>
            </a:lvl8pPr>
            <a:lvl9pPr marL="3886200" indent="-228600" eaLnBrk="0" fontAlgn="base" hangingPunct="0">
              <a:spcBef>
                <a:spcPct val="0"/>
              </a:spcBef>
              <a:spcAft>
                <a:spcPct val="30000"/>
              </a:spcAft>
              <a:buClr>
                <a:schemeClr val="tx1"/>
              </a:buClr>
              <a:buChar char="-"/>
              <a:defRPr>
                <a:solidFill>
                  <a:schemeClr val="tx1"/>
                </a:solidFill>
                <a:latin typeface="Arial" pitchFamily="34" charset="0"/>
              </a:defRPr>
            </a:lvl9pPr>
          </a:lstStyle>
          <a:p>
            <a:pPr algn="ctr" eaLnBrk="1" hangingPunct="1">
              <a:buClr>
                <a:srgbClr val="113388"/>
              </a:buClr>
            </a:pPr>
            <a:r>
              <a:rPr lang="de-DE" altLang="de-DE" sz="1600" dirty="0">
                <a:solidFill>
                  <a:srgbClr val="1D2D4B"/>
                </a:solidFill>
                <a:ea typeface="Arial Unicode MS" pitchFamily="34" charset="-128"/>
                <a:cs typeface="Arial Unicode MS" pitchFamily="34" charset="-128"/>
              </a:rPr>
              <a:t>Lebenslange </a:t>
            </a:r>
            <a:br>
              <a:rPr lang="de-DE" altLang="de-DE" sz="1600" dirty="0">
                <a:solidFill>
                  <a:srgbClr val="1D2D4B"/>
                </a:solidFill>
                <a:ea typeface="Arial Unicode MS" pitchFamily="34" charset="-128"/>
                <a:cs typeface="Arial Unicode MS" pitchFamily="34" charset="-128"/>
              </a:rPr>
            </a:br>
            <a:r>
              <a:rPr lang="de-DE" altLang="de-DE" sz="1600" dirty="0">
                <a:solidFill>
                  <a:srgbClr val="1D2D4B"/>
                </a:solidFill>
                <a:ea typeface="Arial Unicode MS" pitchFamily="34" charset="-128"/>
                <a:cs typeface="Arial Unicode MS" pitchFamily="34" charset="-128"/>
              </a:rPr>
              <a:t>Altersrente oder</a:t>
            </a:r>
          </a:p>
          <a:p>
            <a:pPr algn="ctr" eaLnBrk="1" hangingPunct="1">
              <a:buClr>
                <a:srgbClr val="113388"/>
              </a:buClr>
            </a:pPr>
            <a:r>
              <a:rPr lang="de-DE" altLang="de-DE" sz="1600" dirty="0">
                <a:solidFill>
                  <a:srgbClr val="1D2D4B"/>
                </a:solidFill>
                <a:ea typeface="Arial Unicode MS" pitchFamily="34" charset="-128"/>
                <a:cs typeface="Arial Unicode MS" pitchFamily="34" charset="-128"/>
              </a:rPr>
              <a:t>Kapitalabfindung</a:t>
            </a:r>
          </a:p>
        </p:txBody>
      </p:sp>
      <p:cxnSp>
        <p:nvCxnSpPr>
          <p:cNvPr id="23" name="Gerade Verbindung 42"/>
          <p:cNvCxnSpPr>
            <a:cxnSpLocks noChangeShapeType="1"/>
          </p:cNvCxnSpPr>
          <p:nvPr/>
        </p:nvCxnSpPr>
        <p:spPr bwMode="auto">
          <a:xfrm>
            <a:off x="3334135" y="2641897"/>
            <a:ext cx="0" cy="576000"/>
          </a:xfrm>
          <a:prstGeom prst="line">
            <a:avLst/>
          </a:prstGeom>
          <a:noFill/>
          <a:ln w="19050" algn="ctr">
            <a:solidFill>
              <a:srgbClr val="1D2D4B"/>
            </a:solidFill>
            <a:round/>
            <a:headEnd/>
            <a:tailEnd/>
          </a:ln>
          <a:extLst>
            <a:ext uri="{909E8E84-426E-40DD-AFC4-6F175D3DCCD1}">
              <a14:hiddenFill xmlns:a14="http://schemas.microsoft.com/office/drawing/2010/main">
                <a:noFill/>
              </a14:hiddenFill>
            </a:ext>
          </a:extLst>
        </p:spPr>
      </p:cxnSp>
      <p:sp>
        <p:nvSpPr>
          <p:cNvPr id="24" name="AutoShape 5"/>
          <p:cNvSpPr>
            <a:spLocks noChangeArrowheads="1"/>
          </p:cNvSpPr>
          <p:nvPr/>
        </p:nvSpPr>
        <p:spPr bwMode="gray">
          <a:xfrm rot="5400000">
            <a:off x="6823472" y="3657499"/>
            <a:ext cx="1112611" cy="279628"/>
          </a:xfrm>
          <a:prstGeom prst="triangle">
            <a:avLst>
              <a:gd name="adj" fmla="val 48690"/>
            </a:avLst>
          </a:prstGeom>
          <a:solidFill>
            <a:srgbClr val="0092B0"/>
          </a:solidFill>
          <a:ln>
            <a:noFill/>
          </a:ln>
          <a:extLst>
            <a:ext uri="{91240B29-F687-4F45-9708-019B960494DF}">
              <a14:hiddenLine xmlns:a14="http://schemas.microsoft.com/office/drawing/2010/main" w="28575">
                <a:solidFill>
                  <a:srgbClr val="000000"/>
                </a:solidFill>
                <a:miter lim="800000"/>
                <a:headEnd/>
                <a:tailEnd/>
              </a14:hiddenLine>
            </a:ext>
          </a:extLst>
        </p:spPr>
        <p:txBody>
          <a:bodyPr wrap="none" lIns="67500" tIns="35100" rIns="67500" bIns="35100" anchor="ctr"/>
          <a:lstStyle>
            <a:lvl1pPr algn="l" defTabSz="784225" eaLnBrk="0" hangingPunct="0">
              <a:defRPr sz="2000">
                <a:solidFill>
                  <a:schemeClr val="accent1"/>
                </a:solidFill>
                <a:latin typeface="Arial" pitchFamily="34" charset="0"/>
              </a:defRPr>
            </a:lvl1pPr>
            <a:lvl2pPr marL="742950" indent="-285750" algn="l" defTabSz="784225" eaLnBrk="0" hangingPunct="0">
              <a:defRPr>
                <a:solidFill>
                  <a:schemeClr val="tx1"/>
                </a:solidFill>
                <a:latin typeface="Arial" pitchFamily="34" charset="0"/>
              </a:defRPr>
            </a:lvl2pPr>
            <a:lvl3pPr marL="1143000" indent="-228600" algn="l" defTabSz="784225" eaLnBrk="0" hangingPunct="0">
              <a:buChar char="§"/>
              <a:defRPr>
                <a:solidFill>
                  <a:schemeClr val="tx1"/>
                </a:solidFill>
                <a:latin typeface="Arial" pitchFamily="34" charset="0"/>
              </a:defRPr>
            </a:lvl3pPr>
            <a:lvl4pPr marL="1600200" indent="-228600" algn="l" defTabSz="784225" eaLnBrk="0" hangingPunct="0">
              <a:buClr>
                <a:schemeClr val="tx1"/>
              </a:buClr>
              <a:buChar char="-"/>
              <a:defRPr>
                <a:solidFill>
                  <a:schemeClr val="tx1"/>
                </a:solidFill>
                <a:latin typeface="Arial" pitchFamily="34" charset="0"/>
              </a:defRPr>
            </a:lvl4pPr>
            <a:lvl5pPr marL="2057400" indent="-228600" algn="l" defTabSz="784225" eaLnBrk="0" hangingPunct="0">
              <a:buClr>
                <a:schemeClr val="tx1"/>
              </a:buClr>
              <a:buChar char="-"/>
              <a:defRPr>
                <a:solidFill>
                  <a:schemeClr val="tx1"/>
                </a:solidFill>
                <a:latin typeface="Arial" pitchFamily="34" charset="0"/>
              </a:defRPr>
            </a:lvl5pPr>
            <a:lvl6pPr marL="2514600" indent="-228600" defTabSz="784225" eaLnBrk="0" fontAlgn="base" hangingPunct="0">
              <a:spcBef>
                <a:spcPct val="0"/>
              </a:spcBef>
              <a:spcAft>
                <a:spcPct val="30000"/>
              </a:spcAft>
              <a:buClr>
                <a:schemeClr val="tx1"/>
              </a:buClr>
              <a:buChar char="-"/>
              <a:defRPr>
                <a:solidFill>
                  <a:schemeClr val="tx1"/>
                </a:solidFill>
                <a:latin typeface="Arial" pitchFamily="34" charset="0"/>
              </a:defRPr>
            </a:lvl6pPr>
            <a:lvl7pPr marL="2971800" indent="-228600" defTabSz="784225" eaLnBrk="0" fontAlgn="base" hangingPunct="0">
              <a:spcBef>
                <a:spcPct val="0"/>
              </a:spcBef>
              <a:spcAft>
                <a:spcPct val="30000"/>
              </a:spcAft>
              <a:buClr>
                <a:schemeClr val="tx1"/>
              </a:buClr>
              <a:buChar char="-"/>
              <a:defRPr>
                <a:solidFill>
                  <a:schemeClr val="tx1"/>
                </a:solidFill>
                <a:latin typeface="Arial" pitchFamily="34" charset="0"/>
              </a:defRPr>
            </a:lvl7pPr>
            <a:lvl8pPr marL="3429000" indent="-228600" defTabSz="784225" eaLnBrk="0" fontAlgn="base" hangingPunct="0">
              <a:spcBef>
                <a:spcPct val="0"/>
              </a:spcBef>
              <a:spcAft>
                <a:spcPct val="30000"/>
              </a:spcAft>
              <a:buClr>
                <a:schemeClr val="tx1"/>
              </a:buClr>
              <a:buChar char="-"/>
              <a:defRPr>
                <a:solidFill>
                  <a:schemeClr val="tx1"/>
                </a:solidFill>
                <a:latin typeface="Arial" pitchFamily="34" charset="0"/>
              </a:defRPr>
            </a:lvl8pPr>
            <a:lvl9pPr marL="3886200" indent="-228600" defTabSz="784225" eaLnBrk="0" fontAlgn="base" hangingPunct="0">
              <a:spcBef>
                <a:spcPct val="0"/>
              </a:spcBef>
              <a:spcAft>
                <a:spcPct val="30000"/>
              </a:spcAft>
              <a:buClr>
                <a:schemeClr val="tx1"/>
              </a:buClr>
              <a:buChar char="-"/>
              <a:defRPr>
                <a:solidFill>
                  <a:schemeClr val="tx1"/>
                </a:solidFill>
                <a:latin typeface="Arial" pitchFamily="34" charset="0"/>
              </a:defRPr>
            </a:lvl9pPr>
          </a:lstStyle>
          <a:p>
            <a:pPr algn="ctr">
              <a:spcAft>
                <a:spcPct val="0"/>
              </a:spcAft>
              <a:buClr>
                <a:srgbClr val="D8D8D5"/>
              </a:buClr>
              <a:buSzPct val="70000"/>
            </a:pPr>
            <a:endParaRPr lang="en-US" altLang="de-DE" sz="1050">
              <a:solidFill>
                <a:srgbClr val="000000"/>
              </a:solidFill>
              <a:ea typeface="Arial Unicode MS" pitchFamily="34" charset="-128"/>
              <a:cs typeface="Arial Unicode MS" pitchFamily="34" charset="-128"/>
            </a:endParaRPr>
          </a:p>
        </p:txBody>
      </p:sp>
      <p:cxnSp>
        <p:nvCxnSpPr>
          <p:cNvPr id="26" name="Gerade Verbindung 42"/>
          <p:cNvCxnSpPr>
            <a:cxnSpLocks noChangeShapeType="1"/>
          </p:cNvCxnSpPr>
          <p:nvPr/>
        </p:nvCxnSpPr>
        <p:spPr bwMode="auto">
          <a:xfrm>
            <a:off x="3327785" y="2661829"/>
            <a:ext cx="180000" cy="1304"/>
          </a:xfrm>
          <a:prstGeom prst="line">
            <a:avLst/>
          </a:prstGeom>
          <a:noFill/>
          <a:ln w="25400" algn="ctr">
            <a:solidFill>
              <a:srgbClr val="1D2D4B"/>
            </a:solidFill>
            <a:round/>
            <a:headEnd/>
            <a:tailEnd/>
          </a:ln>
          <a:extLst>
            <a:ext uri="{909E8E84-426E-40DD-AFC4-6F175D3DCCD1}">
              <a14:hiddenFill xmlns:a14="http://schemas.microsoft.com/office/drawing/2010/main">
                <a:noFill/>
              </a14:hiddenFill>
            </a:ext>
          </a:extLst>
        </p:spPr>
      </p:cxnSp>
      <p:cxnSp>
        <p:nvCxnSpPr>
          <p:cNvPr id="27" name="Gerade Verbindung 42"/>
          <p:cNvCxnSpPr>
            <a:cxnSpLocks noChangeShapeType="1"/>
          </p:cNvCxnSpPr>
          <p:nvPr/>
        </p:nvCxnSpPr>
        <p:spPr bwMode="auto">
          <a:xfrm flipV="1">
            <a:off x="6752886" y="2661829"/>
            <a:ext cx="374115" cy="652"/>
          </a:xfrm>
          <a:prstGeom prst="line">
            <a:avLst/>
          </a:prstGeom>
          <a:noFill/>
          <a:ln w="22225" algn="ctr">
            <a:solidFill>
              <a:srgbClr val="1D2D4B"/>
            </a:solidFill>
            <a:round/>
            <a:headEnd/>
            <a:tailEnd/>
          </a:ln>
          <a:extLst>
            <a:ext uri="{909E8E84-426E-40DD-AFC4-6F175D3DCCD1}">
              <a14:hiddenFill xmlns:a14="http://schemas.microsoft.com/office/drawing/2010/main">
                <a:noFill/>
              </a14:hiddenFill>
            </a:ext>
          </a:extLst>
        </p:spPr>
      </p:cxnSp>
      <p:sp>
        <p:nvSpPr>
          <p:cNvPr id="28" name="Textfeld 5"/>
          <p:cNvSpPr txBox="1">
            <a:spLocks noChangeArrowheads="1"/>
          </p:cNvSpPr>
          <p:nvPr/>
        </p:nvSpPr>
        <p:spPr bwMode="auto">
          <a:xfrm>
            <a:off x="3427442" y="2658272"/>
            <a:ext cx="3511867" cy="461665"/>
          </a:xfrm>
          <a:prstGeom prst="rect">
            <a:avLst/>
          </a:prstGeom>
          <a:solidFill>
            <a:schemeClr val="bg1">
              <a:alpha val="74901"/>
            </a:schemeClr>
          </a:solidFill>
          <a:ln w="22225">
            <a:solidFill>
              <a:srgbClr val="1D2D4B"/>
            </a:solidFill>
            <a:miter lim="800000"/>
            <a:headEnd/>
            <a:tailEnd/>
          </a:ln>
        </p:spPr>
        <p:txBody>
          <a:bodyPr wrap="square">
            <a:spAutoFit/>
          </a:bodyPr>
          <a:lstStyle>
            <a:lvl1pPr algn="l" eaLnBrk="0" hangingPunct="0">
              <a:defRPr sz="2000">
                <a:solidFill>
                  <a:schemeClr val="accent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buChar char="§"/>
              <a:defRPr>
                <a:solidFill>
                  <a:schemeClr val="tx1"/>
                </a:solidFill>
                <a:latin typeface="Arial" pitchFamily="34" charset="0"/>
              </a:defRPr>
            </a:lvl3pPr>
            <a:lvl4pPr marL="1600200" indent="-228600" algn="l" eaLnBrk="0" hangingPunct="0">
              <a:buClr>
                <a:schemeClr val="tx1"/>
              </a:buClr>
              <a:buChar char="-"/>
              <a:defRPr>
                <a:solidFill>
                  <a:schemeClr val="tx1"/>
                </a:solidFill>
                <a:latin typeface="Arial" pitchFamily="34" charset="0"/>
              </a:defRPr>
            </a:lvl4pPr>
            <a:lvl5pPr marL="2057400" indent="-228600" algn="l" eaLnBrk="0" hangingPunct="0">
              <a:buClr>
                <a:schemeClr val="tx1"/>
              </a:buClr>
              <a:buChar char="-"/>
              <a:defRPr>
                <a:solidFill>
                  <a:schemeClr val="tx1"/>
                </a:solidFill>
                <a:latin typeface="Arial" pitchFamily="34" charset="0"/>
              </a:defRPr>
            </a:lvl5pPr>
            <a:lvl6pPr marL="2514600" indent="-228600" eaLnBrk="0" fontAlgn="base" hangingPunct="0">
              <a:spcBef>
                <a:spcPct val="0"/>
              </a:spcBef>
              <a:spcAft>
                <a:spcPct val="30000"/>
              </a:spcAft>
              <a:buClr>
                <a:schemeClr val="tx1"/>
              </a:buClr>
              <a:buChar char="-"/>
              <a:defRPr>
                <a:solidFill>
                  <a:schemeClr val="tx1"/>
                </a:solidFill>
                <a:latin typeface="Arial" pitchFamily="34" charset="0"/>
              </a:defRPr>
            </a:lvl6pPr>
            <a:lvl7pPr marL="2971800" indent="-228600" eaLnBrk="0" fontAlgn="base" hangingPunct="0">
              <a:spcBef>
                <a:spcPct val="0"/>
              </a:spcBef>
              <a:spcAft>
                <a:spcPct val="30000"/>
              </a:spcAft>
              <a:buClr>
                <a:schemeClr val="tx1"/>
              </a:buClr>
              <a:buChar char="-"/>
              <a:defRPr>
                <a:solidFill>
                  <a:schemeClr val="tx1"/>
                </a:solidFill>
                <a:latin typeface="Arial" pitchFamily="34" charset="0"/>
              </a:defRPr>
            </a:lvl7pPr>
            <a:lvl8pPr marL="3429000" indent="-228600" eaLnBrk="0" fontAlgn="base" hangingPunct="0">
              <a:spcBef>
                <a:spcPct val="0"/>
              </a:spcBef>
              <a:spcAft>
                <a:spcPct val="30000"/>
              </a:spcAft>
              <a:buClr>
                <a:schemeClr val="tx1"/>
              </a:buClr>
              <a:buChar char="-"/>
              <a:defRPr>
                <a:solidFill>
                  <a:schemeClr val="tx1"/>
                </a:solidFill>
                <a:latin typeface="Arial" pitchFamily="34" charset="0"/>
              </a:defRPr>
            </a:lvl8pPr>
            <a:lvl9pPr marL="3886200" indent="-228600" eaLnBrk="0" fontAlgn="base" hangingPunct="0">
              <a:spcBef>
                <a:spcPct val="0"/>
              </a:spcBef>
              <a:spcAft>
                <a:spcPct val="30000"/>
              </a:spcAft>
              <a:buClr>
                <a:schemeClr val="tx1"/>
              </a:buClr>
              <a:buChar char="-"/>
              <a:defRPr>
                <a:solidFill>
                  <a:schemeClr val="tx1"/>
                </a:solidFill>
                <a:latin typeface="Arial" pitchFamily="34" charset="0"/>
              </a:defRPr>
            </a:lvl9pPr>
          </a:lstStyle>
          <a:p>
            <a:pPr algn="ctr" eaLnBrk="1" hangingPunct="1">
              <a:buClr>
                <a:srgbClr val="113388"/>
              </a:buClr>
            </a:pPr>
            <a:r>
              <a:rPr lang="de-DE" altLang="de-DE" sz="1200" dirty="0">
                <a:solidFill>
                  <a:srgbClr val="1D2D4B"/>
                </a:solidFill>
                <a:ea typeface="Arial Unicode MS" pitchFamily="34" charset="-128"/>
                <a:cs typeface="Arial Unicode MS" pitchFamily="34" charset="-128"/>
              </a:rPr>
              <a:t>Gesamte Beitragszahlung durch </a:t>
            </a:r>
            <a:r>
              <a:rPr lang="de-DE" altLang="de-DE" sz="1200" b="1" dirty="0" smtClean="0">
                <a:solidFill>
                  <a:srgbClr val="C60000"/>
                </a:solidFill>
                <a:ea typeface="Arial Unicode MS" pitchFamily="34" charset="-128"/>
                <a:cs typeface="Arial Unicode MS" pitchFamily="34" charset="-128"/>
              </a:rPr>
              <a:t>XXX</a:t>
            </a:r>
            <a:r>
              <a:rPr lang="de-DE" altLang="de-DE" sz="1200" dirty="0" smtClean="0">
                <a:solidFill>
                  <a:srgbClr val="1D2D4B"/>
                </a:solidFill>
                <a:ea typeface="Arial Unicode MS" pitchFamily="34" charset="-128"/>
                <a:cs typeface="Arial Unicode MS" pitchFamily="34" charset="-128"/>
              </a:rPr>
              <a:t>: </a:t>
            </a:r>
            <a:r>
              <a:rPr lang="de-DE" altLang="de-DE" sz="1200" dirty="0">
                <a:solidFill>
                  <a:srgbClr val="1D2D4B"/>
                </a:solidFill>
                <a:ea typeface="Arial Unicode MS" pitchFamily="34" charset="-128"/>
                <a:cs typeface="Arial Unicode MS" pitchFamily="34" charset="-128"/>
              </a:rPr>
              <a:t/>
            </a:r>
            <a:br>
              <a:rPr lang="de-DE" altLang="de-DE" sz="1200" dirty="0">
                <a:solidFill>
                  <a:srgbClr val="1D2D4B"/>
                </a:solidFill>
                <a:ea typeface="Arial Unicode MS" pitchFamily="34" charset="-128"/>
                <a:cs typeface="Arial Unicode MS" pitchFamily="34" charset="-128"/>
              </a:rPr>
            </a:br>
            <a:r>
              <a:rPr lang="de-DE" altLang="de-DE" sz="1200" dirty="0">
                <a:solidFill>
                  <a:srgbClr val="1D2D4B"/>
                </a:solidFill>
                <a:ea typeface="Arial Unicode MS" pitchFamily="34" charset="-128"/>
                <a:cs typeface="Arial Unicode MS" pitchFamily="34" charset="-128"/>
              </a:rPr>
              <a:t>2</a:t>
            </a:r>
            <a:r>
              <a:rPr lang="de-DE" altLang="de-DE" sz="1200" dirty="0" smtClean="0">
                <a:solidFill>
                  <a:srgbClr val="1D2D4B"/>
                </a:solidFill>
                <a:ea typeface="Arial Unicode MS" pitchFamily="34" charset="-128"/>
                <a:cs typeface="Arial Unicode MS" pitchFamily="34" charset="-128"/>
              </a:rPr>
              <a:t>7 </a:t>
            </a:r>
            <a:r>
              <a:rPr lang="de-DE" altLang="de-DE" sz="1200" dirty="0">
                <a:solidFill>
                  <a:srgbClr val="1D2D4B"/>
                </a:solidFill>
                <a:ea typeface="Arial Unicode MS" pitchFamily="34" charset="-128"/>
                <a:cs typeface="Arial Unicode MS" pitchFamily="34" charset="-128"/>
              </a:rPr>
              <a:t>Jahre x </a:t>
            </a:r>
            <a:r>
              <a:rPr lang="de-DE" altLang="de-DE" sz="1200" dirty="0">
                <a:solidFill>
                  <a:srgbClr val="FF0000"/>
                </a:solidFill>
                <a:ea typeface="Arial Unicode MS" pitchFamily="34" charset="-128"/>
                <a:cs typeface="Arial Unicode MS" pitchFamily="34" charset="-128"/>
              </a:rPr>
              <a:t>X</a:t>
            </a:r>
            <a:r>
              <a:rPr lang="de-DE" altLang="de-DE" sz="1200" dirty="0" smtClean="0">
                <a:solidFill>
                  <a:srgbClr val="FF0000"/>
                </a:solidFill>
                <a:ea typeface="Arial Unicode MS" pitchFamily="34" charset="-128"/>
                <a:cs typeface="Arial Unicode MS" pitchFamily="34" charset="-128"/>
              </a:rPr>
              <a:t>.XXX </a:t>
            </a:r>
            <a:r>
              <a:rPr lang="de-DE" altLang="de-DE" sz="1200" dirty="0" smtClean="0">
                <a:solidFill>
                  <a:srgbClr val="1D2D4B"/>
                </a:solidFill>
                <a:ea typeface="Arial Unicode MS" pitchFamily="34" charset="-128"/>
                <a:cs typeface="Arial Unicode MS" pitchFamily="34" charset="-128"/>
              </a:rPr>
              <a:t>€ </a:t>
            </a:r>
            <a:r>
              <a:rPr lang="de-DE" altLang="de-DE" sz="1200" dirty="0">
                <a:solidFill>
                  <a:srgbClr val="1D2D4B"/>
                </a:solidFill>
                <a:ea typeface="Arial Unicode MS" pitchFamily="34" charset="-128"/>
                <a:cs typeface="Arial Unicode MS" pitchFamily="34" charset="-128"/>
              </a:rPr>
              <a:t>p. a. =</a:t>
            </a:r>
            <a:r>
              <a:rPr lang="de-DE" altLang="de-DE" sz="1200" dirty="0">
                <a:solidFill>
                  <a:srgbClr val="FF0000"/>
                </a:solidFill>
                <a:ea typeface="Arial Unicode MS" pitchFamily="34" charset="-128"/>
                <a:cs typeface="Arial Unicode MS" pitchFamily="34" charset="-128"/>
              </a:rPr>
              <a:t> </a:t>
            </a:r>
            <a:r>
              <a:rPr lang="de-DE" altLang="de-DE" sz="1200" b="1" dirty="0" smtClean="0">
                <a:solidFill>
                  <a:srgbClr val="FF0000"/>
                </a:solidFill>
                <a:ea typeface="Arial Unicode MS" pitchFamily="34" charset="-128"/>
                <a:cs typeface="Arial Unicode MS" pitchFamily="34" charset="-128"/>
              </a:rPr>
              <a:t>XXX.XXX </a:t>
            </a:r>
            <a:r>
              <a:rPr lang="de-DE" altLang="de-DE" sz="1200" b="1" dirty="0" smtClean="0">
                <a:solidFill>
                  <a:srgbClr val="1D2D4B"/>
                </a:solidFill>
                <a:ea typeface="Arial Unicode MS" pitchFamily="34" charset="-128"/>
                <a:cs typeface="Arial Unicode MS" pitchFamily="34" charset="-128"/>
              </a:rPr>
              <a:t>€</a:t>
            </a:r>
            <a:endParaRPr lang="de-DE" altLang="de-DE" sz="1200" b="1" dirty="0">
              <a:solidFill>
                <a:srgbClr val="1D2D4B"/>
              </a:solidFill>
              <a:ea typeface="Arial Unicode MS" pitchFamily="34" charset="-128"/>
              <a:cs typeface="Arial Unicode MS" pitchFamily="34" charset="-128"/>
            </a:endParaRPr>
          </a:p>
        </p:txBody>
      </p:sp>
      <p:sp>
        <p:nvSpPr>
          <p:cNvPr id="29" name="AutoShape 5"/>
          <p:cNvSpPr>
            <a:spLocks noChangeArrowheads="1"/>
          </p:cNvSpPr>
          <p:nvPr/>
        </p:nvSpPr>
        <p:spPr bwMode="gray">
          <a:xfrm rot="5400000">
            <a:off x="2407253" y="3611134"/>
            <a:ext cx="1146953" cy="333602"/>
          </a:xfrm>
          <a:prstGeom prst="triangle">
            <a:avLst>
              <a:gd name="adj" fmla="val 48690"/>
            </a:avLst>
          </a:prstGeom>
          <a:solidFill>
            <a:srgbClr val="CCD7DE"/>
          </a:solidFill>
          <a:ln>
            <a:noFill/>
          </a:ln>
          <a:extLst/>
        </p:spPr>
        <p:txBody>
          <a:bodyPr wrap="none" lIns="67500" tIns="35100" rIns="67500" bIns="35100" anchor="ctr"/>
          <a:lstStyle>
            <a:lvl1pPr algn="l" defTabSz="784225" eaLnBrk="0" hangingPunct="0">
              <a:defRPr sz="2000">
                <a:solidFill>
                  <a:schemeClr val="accent1"/>
                </a:solidFill>
                <a:latin typeface="Arial" pitchFamily="34" charset="0"/>
              </a:defRPr>
            </a:lvl1pPr>
            <a:lvl2pPr marL="742950" indent="-285750" algn="l" defTabSz="784225" eaLnBrk="0" hangingPunct="0">
              <a:defRPr>
                <a:solidFill>
                  <a:schemeClr val="tx1"/>
                </a:solidFill>
                <a:latin typeface="Arial" pitchFamily="34" charset="0"/>
              </a:defRPr>
            </a:lvl2pPr>
            <a:lvl3pPr marL="1143000" indent="-228600" algn="l" defTabSz="784225" eaLnBrk="0" hangingPunct="0">
              <a:buChar char="§"/>
              <a:defRPr>
                <a:solidFill>
                  <a:schemeClr val="tx1"/>
                </a:solidFill>
                <a:latin typeface="Arial" pitchFamily="34" charset="0"/>
              </a:defRPr>
            </a:lvl3pPr>
            <a:lvl4pPr marL="1600200" indent="-228600" algn="l" defTabSz="784225" eaLnBrk="0" hangingPunct="0">
              <a:buClr>
                <a:schemeClr val="tx1"/>
              </a:buClr>
              <a:buChar char="-"/>
              <a:defRPr>
                <a:solidFill>
                  <a:schemeClr val="tx1"/>
                </a:solidFill>
                <a:latin typeface="Arial" pitchFamily="34" charset="0"/>
              </a:defRPr>
            </a:lvl4pPr>
            <a:lvl5pPr marL="2057400" indent="-228600" algn="l" defTabSz="784225" eaLnBrk="0" hangingPunct="0">
              <a:buClr>
                <a:schemeClr val="tx1"/>
              </a:buClr>
              <a:buChar char="-"/>
              <a:defRPr>
                <a:solidFill>
                  <a:schemeClr val="tx1"/>
                </a:solidFill>
                <a:latin typeface="Arial" pitchFamily="34" charset="0"/>
              </a:defRPr>
            </a:lvl5pPr>
            <a:lvl6pPr marL="2514600" indent="-228600" defTabSz="784225" eaLnBrk="0" fontAlgn="base" hangingPunct="0">
              <a:spcBef>
                <a:spcPct val="0"/>
              </a:spcBef>
              <a:spcAft>
                <a:spcPct val="30000"/>
              </a:spcAft>
              <a:buClr>
                <a:schemeClr val="tx1"/>
              </a:buClr>
              <a:buChar char="-"/>
              <a:defRPr>
                <a:solidFill>
                  <a:schemeClr val="tx1"/>
                </a:solidFill>
                <a:latin typeface="Arial" pitchFamily="34" charset="0"/>
              </a:defRPr>
            </a:lvl6pPr>
            <a:lvl7pPr marL="2971800" indent="-228600" defTabSz="784225" eaLnBrk="0" fontAlgn="base" hangingPunct="0">
              <a:spcBef>
                <a:spcPct val="0"/>
              </a:spcBef>
              <a:spcAft>
                <a:spcPct val="30000"/>
              </a:spcAft>
              <a:buClr>
                <a:schemeClr val="tx1"/>
              </a:buClr>
              <a:buChar char="-"/>
              <a:defRPr>
                <a:solidFill>
                  <a:schemeClr val="tx1"/>
                </a:solidFill>
                <a:latin typeface="Arial" pitchFamily="34" charset="0"/>
              </a:defRPr>
            </a:lvl7pPr>
            <a:lvl8pPr marL="3429000" indent="-228600" defTabSz="784225" eaLnBrk="0" fontAlgn="base" hangingPunct="0">
              <a:spcBef>
                <a:spcPct val="0"/>
              </a:spcBef>
              <a:spcAft>
                <a:spcPct val="30000"/>
              </a:spcAft>
              <a:buClr>
                <a:schemeClr val="tx1"/>
              </a:buClr>
              <a:buChar char="-"/>
              <a:defRPr>
                <a:solidFill>
                  <a:schemeClr val="tx1"/>
                </a:solidFill>
                <a:latin typeface="Arial" pitchFamily="34" charset="0"/>
              </a:defRPr>
            </a:lvl8pPr>
            <a:lvl9pPr marL="3886200" indent="-228600" defTabSz="784225" eaLnBrk="0" fontAlgn="base" hangingPunct="0">
              <a:spcBef>
                <a:spcPct val="0"/>
              </a:spcBef>
              <a:spcAft>
                <a:spcPct val="30000"/>
              </a:spcAft>
              <a:buClr>
                <a:schemeClr val="tx1"/>
              </a:buClr>
              <a:buChar char="-"/>
              <a:defRPr>
                <a:solidFill>
                  <a:schemeClr val="tx1"/>
                </a:solidFill>
                <a:latin typeface="Arial" pitchFamily="34" charset="0"/>
              </a:defRPr>
            </a:lvl9pPr>
          </a:lstStyle>
          <a:p>
            <a:pPr algn="ctr">
              <a:spcAft>
                <a:spcPct val="0"/>
              </a:spcAft>
              <a:buClr>
                <a:srgbClr val="D8D8D5"/>
              </a:buClr>
              <a:buSzPct val="70000"/>
            </a:pPr>
            <a:endParaRPr lang="en-US" altLang="de-DE" sz="1050">
              <a:solidFill>
                <a:srgbClr val="000000"/>
              </a:solidFill>
              <a:ea typeface="Arial Unicode MS" pitchFamily="34" charset="-128"/>
              <a:cs typeface="Arial Unicode MS" pitchFamily="34" charset="-128"/>
            </a:endParaRPr>
          </a:p>
        </p:txBody>
      </p:sp>
      <p:sp>
        <p:nvSpPr>
          <p:cNvPr id="3" name="Textfeld 2"/>
          <p:cNvSpPr txBox="1"/>
          <p:nvPr/>
        </p:nvSpPr>
        <p:spPr>
          <a:xfrm>
            <a:off x="9952873" y="3457578"/>
            <a:ext cx="1736373" cy="923330"/>
          </a:xfrm>
          <a:prstGeom prst="rect">
            <a:avLst/>
          </a:prstGeom>
          <a:noFill/>
        </p:spPr>
        <p:txBody>
          <a:bodyPr wrap="none" rtlCol="0">
            <a:spAutoFit/>
          </a:bodyPr>
          <a:lstStyle/>
          <a:p>
            <a:pPr algn="r"/>
            <a:r>
              <a:rPr lang="de-DE" dirty="0" smtClean="0">
                <a:solidFill>
                  <a:srgbClr val="1D2D4B"/>
                </a:solidFill>
              </a:rPr>
              <a:t>Gesamtwerte*</a:t>
            </a:r>
          </a:p>
          <a:p>
            <a:pPr algn="r"/>
            <a:r>
              <a:rPr lang="de-DE" dirty="0" smtClean="0">
                <a:solidFill>
                  <a:srgbClr val="FF0000"/>
                </a:solidFill>
              </a:rPr>
              <a:t>XXX,XX €</a:t>
            </a:r>
          </a:p>
          <a:p>
            <a:pPr algn="r"/>
            <a:r>
              <a:rPr lang="de-DE" dirty="0" smtClean="0">
                <a:solidFill>
                  <a:srgbClr val="FF0000"/>
                </a:solidFill>
              </a:rPr>
              <a:t>XXX.XXX,XX €</a:t>
            </a:r>
            <a:endParaRPr lang="de-DE" dirty="0">
              <a:solidFill>
                <a:srgbClr val="FF0000"/>
              </a:solidFill>
            </a:endParaRPr>
          </a:p>
        </p:txBody>
      </p:sp>
      <p:cxnSp>
        <p:nvCxnSpPr>
          <p:cNvPr id="37" name="Gerade Verbindung 42"/>
          <p:cNvCxnSpPr>
            <a:cxnSpLocks noChangeShapeType="1"/>
          </p:cNvCxnSpPr>
          <p:nvPr/>
        </p:nvCxnSpPr>
        <p:spPr bwMode="auto">
          <a:xfrm>
            <a:off x="7133511" y="2645439"/>
            <a:ext cx="0" cy="576000"/>
          </a:xfrm>
          <a:prstGeom prst="line">
            <a:avLst/>
          </a:prstGeom>
          <a:noFill/>
          <a:ln w="19050" algn="ctr">
            <a:solidFill>
              <a:srgbClr val="1D2D4B"/>
            </a:solidFill>
            <a:round/>
            <a:headEnd/>
            <a:tailEnd/>
          </a:ln>
          <a:extLst>
            <a:ext uri="{909E8E84-426E-40DD-AFC4-6F175D3DCCD1}">
              <a14:hiddenFill xmlns:a14="http://schemas.microsoft.com/office/drawing/2010/main">
                <a:noFill/>
              </a14:hiddenFill>
            </a:ext>
          </a:extLst>
        </p:spPr>
      </p:cxnSp>
      <p:sp>
        <p:nvSpPr>
          <p:cNvPr id="39" name="Textfeld 38"/>
          <p:cNvSpPr txBox="1"/>
          <p:nvPr/>
        </p:nvSpPr>
        <p:spPr>
          <a:xfrm>
            <a:off x="371593" y="5341233"/>
            <a:ext cx="11340981" cy="984885"/>
          </a:xfrm>
          <a:prstGeom prst="rect">
            <a:avLst/>
          </a:prstGeom>
          <a:noFill/>
        </p:spPr>
        <p:txBody>
          <a:bodyPr wrap="square" rtlCol="0">
            <a:spAutoFit/>
          </a:bodyPr>
          <a:lstStyle/>
          <a:p>
            <a:r>
              <a:rPr lang="de-DE" altLang="de-DE" sz="2000" kern="0" dirty="0">
                <a:solidFill>
                  <a:srgbClr val="137C9B"/>
                </a:solidFill>
                <a:ea typeface="Arial Unicode MS" pitchFamily="34" charset="-128"/>
              </a:rPr>
              <a:t>Die Beiträge in die bAV werden bis zum Erreichen des Rentenalters durch </a:t>
            </a:r>
            <a:r>
              <a:rPr lang="de-DE" altLang="de-DE" sz="2000" kern="0" dirty="0" smtClean="0">
                <a:solidFill>
                  <a:srgbClr val="C60000"/>
                </a:solidFill>
                <a:ea typeface="Arial Unicode MS" pitchFamily="34" charset="-128"/>
              </a:rPr>
              <a:t>XXXX</a:t>
            </a:r>
            <a:r>
              <a:rPr lang="de-DE" altLang="de-DE" sz="2000" kern="0" dirty="0" smtClean="0">
                <a:solidFill>
                  <a:srgbClr val="FF0000"/>
                </a:solidFill>
                <a:ea typeface="Arial Unicode MS" pitchFamily="34" charset="-128"/>
              </a:rPr>
              <a:t> </a:t>
            </a:r>
            <a:r>
              <a:rPr lang="de-DE" altLang="de-DE" sz="2000" kern="0" dirty="0" smtClean="0">
                <a:solidFill>
                  <a:srgbClr val="137C9B"/>
                </a:solidFill>
                <a:ea typeface="Arial Unicode MS" pitchFamily="34" charset="-128"/>
              </a:rPr>
              <a:t>bezahlt </a:t>
            </a:r>
            <a:r>
              <a:rPr lang="de-DE" altLang="de-DE" sz="2000" kern="0" dirty="0">
                <a:solidFill>
                  <a:srgbClr val="137C9B"/>
                </a:solidFill>
                <a:ea typeface="Arial Unicode MS" pitchFamily="34" charset="-128"/>
              </a:rPr>
              <a:t>– </a:t>
            </a:r>
            <a:endParaRPr lang="de-DE" altLang="de-DE" sz="2000" kern="0" dirty="0" smtClean="0">
              <a:solidFill>
                <a:srgbClr val="137C9B"/>
              </a:solidFill>
              <a:ea typeface="Arial Unicode MS" pitchFamily="34" charset="-128"/>
            </a:endParaRPr>
          </a:p>
          <a:p>
            <a:r>
              <a:rPr lang="de-DE" altLang="de-DE" sz="2000" kern="0" dirty="0" smtClean="0">
                <a:solidFill>
                  <a:srgbClr val="137C9B"/>
                </a:solidFill>
                <a:ea typeface="Arial Unicode MS" pitchFamily="34" charset="-128"/>
              </a:rPr>
              <a:t>auch </a:t>
            </a:r>
            <a:r>
              <a:rPr lang="de-DE" altLang="de-DE" sz="2000" kern="0" dirty="0">
                <a:solidFill>
                  <a:srgbClr val="137C9B"/>
                </a:solidFill>
                <a:ea typeface="Arial Unicode MS" pitchFamily="34" charset="-128"/>
              </a:rPr>
              <a:t>wenn der Beruf vorzeitig aufgegeben werden muss.  </a:t>
            </a:r>
          </a:p>
          <a:p>
            <a:endParaRPr lang="de-DE" dirty="0"/>
          </a:p>
        </p:txBody>
      </p:sp>
    </p:spTree>
    <p:extLst>
      <p:ext uri="{BB962C8B-B14F-4D97-AF65-F5344CB8AC3E}">
        <p14:creationId xmlns:p14="http://schemas.microsoft.com/office/powerpoint/2010/main" val="3860351847"/>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Rectangle 8"/>
          <p:cNvSpPr>
            <a:spLocks noChangeArrowheads="1"/>
          </p:cNvSpPr>
          <p:nvPr/>
        </p:nvSpPr>
        <p:spPr bwMode="auto">
          <a:xfrm>
            <a:off x="2145809" y="3580573"/>
            <a:ext cx="2880000" cy="1440000"/>
          </a:xfrm>
          <a:prstGeom prst="rect">
            <a:avLst/>
          </a:prstGeom>
          <a:solidFill>
            <a:schemeClr val="accent2">
              <a:lumMod val="20000"/>
              <a:lumOff val="80000"/>
            </a:schemeClr>
          </a:solidFill>
          <a:ln w="6350" cap="rnd" algn="ctr">
            <a:noFill/>
            <a:miter lim="800000"/>
            <a:headEnd/>
            <a:tailEnd/>
          </a:ln>
        </p:spPr>
        <p:txBody>
          <a:bodyPr lIns="90000" tIns="46800" rIns="90000" bIns="46800" anchor="ctr">
            <a:spAutoFit/>
          </a:bodyPr>
          <a:lstStyle/>
          <a:p>
            <a:endParaRPr lang="de-DE" sz="600"/>
          </a:p>
        </p:txBody>
      </p:sp>
      <p:sp>
        <p:nvSpPr>
          <p:cNvPr id="64" name="Rectangle 8"/>
          <p:cNvSpPr>
            <a:spLocks noChangeArrowheads="1"/>
          </p:cNvSpPr>
          <p:nvPr/>
        </p:nvSpPr>
        <p:spPr bwMode="auto">
          <a:xfrm>
            <a:off x="2145809" y="5209583"/>
            <a:ext cx="2880000" cy="1440000"/>
          </a:xfrm>
          <a:prstGeom prst="rect">
            <a:avLst/>
          </a:prstGeom>
          <a:solidFill>
            <a:schemeClr val="accent2">
              <a:lumMod val="20000"/>
              <a:lumOff val="80000"/>
            </a:schemeClr>
          </a:solidFill>
          <a:ln w="6350" cap="rnd" algn="ctr">
            <a:noFill/>
            <a:miter lim="800000"/>
            <a:headEnd/>
            <a:tailEnd/>
          </a:ln>
        </p:spPr>
        <p:txBody>
          <a:bodyPr lIns="90000" tIns="46800" rIns="90000" bIns="46800" anchor="ctr">
            <a:spAutoFit/>
          </a:bodyPr>
          <a:lstStyle/>
          <a:p>
            <a:endParaRPr lang="de-DE" sz="600"/>
          </a:p>
        </p:txBody>
      </p:sp>
      <p:sp>
        <p:nvSpPr>
          <p:cNvPr id="2" name="Foliennummernplatzhalter 1"/>
          <p:cNvSpPr>
            <a:spLocks noGrp="1"/>
          </p:cNvSpPr>
          <p:nvPr>
            <p:ph type="sldNum" sz="quarter" idx="4"/>
          </p:nvPr>
        </p:nvSpPr>
        <p:spPr/>
        <p:txBody>
          <a:bodyPr/>
          <a:lstStyle/>
          <a:p>
            <a:fld id="{EA952CFE-AF4B-4BE9-B2E2-E1420D3F9B32}" type="slidenum">
              <a:rPr lang="de-DE" smtClean="0"/>
              <a:pPr/>
              <a:t>111</a:t>
            </a:fld>
            <a:endParaRPr lang="de-DE" dirty="0"/>
          </a:p>
        </p:txBody>
      </p:sp>
      <p:sp>
        <p:nvSpPr>
          <p:cNvPr id="4" name="Textplatzhalter 3"/>
          <p:cNvSpPr>
            <a:spLocks noGrp="1"/>
          </p:cNvSpPr>
          <p:nvPr>
            <p:ph type="body" sz="quarter" idx="10"/>
          </p:nvPr>
        </p:nvSpPr>
        <p:spPr>
          <a:xfrm>
            <a:off x="364584" y="1585931"/>
            <a:ext cx="11347991" cy="395680"/>
          </a:xfrm>
        </p:spPr>
        <p:txBody>
          <a:bodyPr/>
          <a:lstStyle/>
          <a:p>
            <a:r>
              <a:rPr lang="de-DE" dirty="0"/>
              <a:t>Berufsunfähigkeitsvorsorge aus dem Bruttoeinkommen</a:t>
            </a:r>
          </a:p>
          <a:p>
            <a:endParaRPr lang="de-DE" dirty="0"/>
          </a:p>
        </p:txBody>
      </p:sp>
      <p:sp>
        <p:nvSpPr>
          <p:cNvPr id="5" name="Titel 4"/>
          <p:cNvSpPr>
            <a:spLocks noGrp="1"/>
          </p:cNvSpPr>
          <p:nvPr>
            <p:ph type="title"/>
          </p:nvPr>
        </p:nvSpPr>
        <p:spPr/>
        <p:txBody>
          <a:bodyPr/>
          <a:lstStyle/>
          <a:p>
            <a:r>
              <a:rPr lang="de-DE" dirty="0" smtClean="0"/>
              <a:t>BETRIEBLICHE BERUFSUNFÄHIGKEITSVORSORGE ALS DIREKTVERSICHERUNG</a:t>
            </a:r>
            <a:endParaRPr lang="de-DE" dirty="0"/>
          </a:p>
        </p:txBody>
      </p:sp>
      <p:sp>
        <p:nvSpPr>
          <p:cNvPr id="35" name="Rectangle 5"/>
          <p:cNvSpPr>
            <a:spLocks noChangeArrowheads="1"/>
          </p:cNvSpPr>
          <p:nvPr/>
        </p:nvSpPr>
        <p:spPr bwMode="auto">
          <a:xfrm>
            <a:off x="5437548" y="1986656"/>
            <a:ext cx="6122928" cy="4679950"/>
          </a:xfrm>
          <a:prstGeom prst="rect">
            <a:avLst/>
          </a:prstGeom>
          <a:noFill/>
          <a:ln w="9525">
            <a:noFill/>
            <a:miter lim="800000"/>
            <a:headEnd/>
            <a:tailEnd/>
          </a:ln>
        </p:spPr>
        <p:txBody>
          <a:bodyPr/>
          <a:lstStyle/>
          <a:p>
            <a:pPr marL="269875" indent="-269875">
              <a:lnSpc>
                <a:spcPct val="90000"/>
              </a:lnSpc>
              <a:spcBef>
                <a:spcPct val="20000"/>
              </a:spcBef>
              <a:buClr>
                <a:srgbClr val="CC6600"/>
              </a:buClr>
            </a:pPr>
            <a:r>
              <a:rPr lang="de-DE" sz="1400" b="1" dirty="0">
                <a:solidFill>
                  <a:srgbClr val="1D2D4B"/>
                </a:solidFill>
              </a:rPr>
              <a:t>Situation</a:t>
            </a:r>
          </a:p>
          <a:p>
            <a:pPr marL="269875" indent="-269875">
              <a:lnSpc>
                <a:spcPct val="90000"/>
              </a:lnSpc>
              <a:spcBef>
                <a:spcPct val="20000"/>
              </a:spcBef>
              <a:buClr>
                <a:srgbClr val="1D2D4B"/>
              </a:buClr>
              <a:buFont typeface="Wingdings" pitchFamily="2" charset="2"/>
              <a:buChar char="§"/>
            </a:pPr>
            <a:r>
              <a:rPr lang="de-DE" sz="1400" dirty="0">
                <a:solidFill>
                  <a:srgbClr val="1D2D4B"/>
                </a:solidFill>
              </a:rPr>
              <a:t>Statistisch trifft jeden vierten Erwerbstätigen eine vorübergehende Erwerbsminderung</a:t>
            </a:r>
          </a:p>
          <a:p>
            <a:pPr marL="269875" indent="-269875">
              <a:lnSpc>
                <a:spcPct val="90000"/>
              </a:lnSpc>
              <a:spcBef>
                <a:spcPct val="20000"/>
              </a:spcBef>
              <a:buClr>
                <a:srgbClr val="1D2D4B"/>
              </a:buClr>
              <a:buFont typeface="Wingdings" pitchFamily="2" charset="2"/>
              <a:buChar char="§"/>
            </a:pPr>
            <a:r>
              <a:rPr lang="de-DE" sz="1400" dirty="0">
                <a:solidFill>
                  <a:srgbClr val="1D2D4B"/>
                </a:solidFill>
              </a:rPr>
              <a:t>Zahlung nur noch einer Erwerbsminderungsrente (EM-Rente) anstelle der gesetzlichen </a:t>
            </a:r>
            <a:r>
              <a:rPr lang="de-DE" sz="1400" dirty="0" smtClean="0">
                <a:solidFill>
                  <a:srgbClr val="1D2D4B"/>
                </a:solidFill>
              </a:rPr>
              <a:t>Berufsunfähigkeitsrente </a:t>
            </a:r>
            <a:endParaRPr lang="de-DE" sz="1400" dirty="0">
              <a:solidFill>
                <a:srgbClr val="1D2D4B"/>
              </a:solidFill>
            </a:endParaRPr>
          </a:p>
          <a:p>
            <a:pPr marL="269875" indent="-269875">
              <a:lnSpc>
                <a:spcPct val="90000"/>
              </a:lnSpc>
              <a:spcBef>
                <a:spcPct val="20000"/>
              </a:spcBef>
              <a:buClr>
                <a:srgbClr val="1D2D4B"/>
              </a:buClr>
              <a:buFont typeface="Wingdings" pitchFamily="2" charset="2"/>
              <a:buChar char="§"/>
            </a:pPr>
            <a:r>
              <a:rPr lang="de-DE" sz="1400" dirty="0">
                <a:solidFill>
                  <a:srgbClr val="1D2D4B"/>
                </a:solidFill>
              </a:rPr>
              <a:t>Anspruch und Höhe der EM-Rente richtet sich danach, wie viele Stunden noch täglich gearbeitet werden kann</a:t>
            </a:r>
          </a:p>
          <a:p>
            <a:pPr>
              <a:lnSpc>
                <a:spcPct val="90000"/>
              </a:lnSpc>
              <a:spcBef>
                <a:spcPct val="20000"/>
              </a:spcBef>
              <a:buClr>
                <a:srgbClr val="CC6600"/>
              </a:buClr>
            </a:pPr>
            <a:endParaRPr lang="de-DE" sz="800" dirty="0">
              <a:solidFill>
                <a:srgbClr val="1D2D4B"/>
              </a:solidFill>
            </a:endParaRPr>
          </a:p>
          <a:p>
            <a:pPr marL="269875" indent="-269875">
              <a:lnSpc>
                <a:spcPct val="90000"/>
              </a:lnSpc>
              <a:spcBef>
                <a:spcPct val="20000"/>
              </a:spcBef>
              <a:buClr>
                <a:srgbClr val="CC6600"/>
              </a:buClr>
            </a:pPr>
            <a:r>
              <a:rPr lang="de-DE" sz="1400" b="1" dirty="0">
                <a:solidFill>
                  <a:srgbClr val="1D2D4B"/>
                </a:solidFill>
              </a:rPr>
              <a:t>Leistungen</a:t>
            </a:r>
          </a:p>
          <a:p>
            <a:pPr marL="269875" indent="-269875">
              <a:lnSpc>
                <a:spcPct val="90000"/>
              </a:lnSpc>
              <a:spcBef>
                <a:spcPct val="20000"/>
              </a:spcBef>
              <a:buClr>
                <a:srgbClr val="1D2D4B"/>
              </a:buClr>
              <a:buFont typeface="Wingdings" pitchFamily="2" charset="2"/>
              <a:buChar char="§"/>
            </a:pPr>
            <a:r>
              <a:rPr lang="de-DE" sz="1400" dirty="0">
                <a:solidFill>
                  <a:srgbClr val="1D2D4B"/>
                </a:solidFill>
              </a:rPr>
              <a:t>Ergänzende Berufsunfähigkeitsrente schließt Lücke</a:t>
            </a:r>
          </a:p>
          <a:p>
            <a:pPr marL="269875" indent="-269875">
              <a:lnSpc>
                <a:spcPct val="90000"/>
              </a:lnSpc>
              <a:spcBef>
                <a:spcPct val="20000"/>
              </a:spcBef>
              <a:buClr>
                <a:srgbClr val="1D2D4B"/>
              </a:buClr>
              <a:buFont typeface="Wingdings" pitchFamily="2" charset="2"/>
              <a:buChar char="§"/>
            </a:pPr>
            <a:r>
              <a:rPr lang="de-DE" sz="1400" dirty="0">
                <a:solidFill>
                  <a:srgbClr val="1D2D4B"/>
                </a:solidFill>
              </a:rPr>
              <a:t>Leistung ab 1. Tag der Berufsunfähigkeit</a:t>
            </a:r>
          </a:p>
          <a:p>
            <a:pPr marL="269875" indent="-269875">
              <a:lnSpc>
                <a:spcPct val="90000"/>
              </a:lnSpc>
              <a:spcBef>
                <a:spcPct val="20000"/>
              </a:spcBef>
              <a:buClr>
                <a:srgbClr val="1D2D4B"/>
              </a:buClr>
              <a:buFont typeface="Wingdings" pitchFamily="2" charset="2"/>
              <a:buChar char="§"/>
            </a:pPr>
            <a:r>
              <a:rPr lang="de-DE" sz="1400" dirty="0">
                <a:solidFill>
                  <a:srgbClr val="1D2D4B"/>
                </a:solidFill>
              </a:rPr>
              <a:t>Einheitliche </a:t>
            </a:r>
            <a:r>
              <a:rPr lang="de-DE" sz="1400" dirty="0" smtClean="0">
                <a:solidFill>
                  <a:srgbClr val="1D2D4B"/>
                </a:solidFill>
              </a:rPr>
              <a:t>und </a:t>
            </a:r>
            <a:r>
              <a:rPr lang="de-DE" sz="1400" dirty="0">
                <a:solidFill>
                  <a:srgbClr val="1D2D4B"/>
                </a:solidFill>
              </a:rPr>
              <a:t>kostengünstige Berufsgruppe möglich</a:t>
            </a:r>
          </a:p>
          <a:p>
            <a:pPr marL="269875" indent="-269875">
              <a:lnSpc>
                <a:spcPct val="90000"/>
              </a:lnSpc>
              <a:spcBef>
                <a:spcPct val="20000"/>
              </a:spcBef>
              <a:buClr>
                <a:srgbClr val="1D2D4B"/>
              </a:buClr>
              <a:buFont typeface="Wingdings" pitchFamily="2" charset="2"/>
              <a:buChar char="§"/>
            </a:pPr>
            <a:r>
              <a:rPr lang="de-DE" sz="1400" dirty="0">
                <a:solidFill>
                  <a:srgbClr val="1D2D4B"/>
                </a:solidFill>
              </a:rPr>
              <a:t>Einfache </a:t>
            </a:r>
            <a:r>
              <a:rPr lang="de-DE" sz="1400" dirty="0" smtClean="0">
                <a:solidFill>
                  <a:srgbClr val="1D2D4B"/>
                </a:solidFill>
              </a:rPr>
              <a:t>Gesundheitsprüfung</a:t>
            </a:r>
            <a:endParaRPr lang="de-DE" sz="1400" dirty="0">
              <a:solidFill>
                <a:srgbClr val="1D2D4B"/>
              </a:solidFill>
            </a:endParaRPr>
          </a:p>
          <a:p>
            <a:pPr marL="269875" indent="-269875">
              <a:lnSpc>
                <a:spcPct val="90000"/>
              </a:lnSpc>
              <a:spcBef>
                <a:spcPct val="20000"/>
              </a:spcBef>
              <a:buClr>
                <a:srgbClr val="CC6600"/>
              </a:buClr>
            </a:pPr>
            <a:endParaRPr lang="de-DE" sz="800" dirty="0">
              <a:solidFill>
                <a:srgbClr val="1D2D4B"/>
              </a:solidFill>
            </a:endParaRPr>
          </a:p>
          <a:p>
            <a:pPr marL="269875" indent="-269875">
              <a:lnSpc>
                <a:spcPct val="90000"/>
              </a:lnSpc>
              <a:spcBef>
                <a:spcPct val="20000"/>
              </a:spcBef>
              <a:buClr>
                <a:srgbClr val="CC6600"/>
              </a:buClr>
            </a:pPr>
            <a:r>
              <a:rPr lang="de-DE" sz="1400" b="1" dirty="0">
                <a:solidFill>
                  <a:srgbClr val="1D2D4B"/>
                </a:solidFill>
              </a:rPr>
              <a:t>Finanzierung/Konditionen</a:t>
            </a:r>
          </a:p>
          <a:p>
            <a:pPr marL="269875" indent="-269875">
              <a:lnSpc>
                <a:spcPct val="90000"/>
              </a:lnSpc>
              <a:spcBef>
                <a:spcPct val="20000"/>
              </a:spcBef>
              <a:buClr>
                <a:srgbClr val="CC6600"/>
              </a:buClr>
            </a:pPr>
            <a:r>
              <a:rPr lang="de-DE" sz="1400" u="sng" dirty="0" err="1">
                <a:solidFill>
                  <a:srgbClr val="1D2D4B"/>
                </a:solidFill>
              </a:rPr>
              <a:t>bBU</a:t>
            </a:r>
            <a:endParaRPr lang="de-DE" sz="1400" u="sng" dirty="0">
              <a:solidFill>
                <a:srgbClr val="1D2D4B"/>
              </a:solidFill>
            </a:endParaRPr>
          </a:p>
          <a:p>
            <a:pPr marL="269875" indent="-269875">
              <a:lnSpc>
                <a:spcPct val="90000"/>
              </a:lnSpc>
              <a:spcBef>
                <a:spcPct val="20000"/>
              </a:spcBef>
              <a:buClr>
                <a:srgbClr val="1D2D4B"/>
              </a:buClr>
              <a:buFont typeface="Wingdings" pitchFamily="2" charset="2"/>
              <a:buChar char="§"/>
            </a:pPr>
            <a:r>
              <a:rPr lang="de-DE" sz="1400" dirty="0">
                <a:solidFill>
                  <a:srgbClr val="1D2D4B"/>
                </a:solidFill>
              </a:rPr>
              <a:t>Großkundenkonditionen</a:t>
            </a:r>
          </a:p>
          <a:p>
            <a:pPr marL="269875" indent="-269875">
              <a:lnSpc>
                <a:spcPct val="90000"/>
              </a:lnSpc>
              <a:spcBef>
                <a:spcPct val="20000"/>
              </a:spcBef>
              <a:buClr>
                <a:srgbClr val="1D2D4B"/>
              </a:buClr>
              <a:buFont typeface="Wingdings" pitchFamily="2" charset="2"/>
              <a:buChar char="§"/>
            </a:pPr>
            <a:r>
              <a:rPr lang="de-DE" sz="1400" dirty="0">
                <a:solidFill>
                  <a:srgbClr val="1D2D4B"/>
                </a:solidFill>
              </a:rPr>
              <a:t>Vereinfachte Gesundheitsprüfung ab 10 </a:t>
            </a:r>
            <a:r>
              <a:rPr lang="de-DE" sz="1400" dirty="0" smtClean="0">
                <a:solidFill>
                  <a:srgbClr val="1D2D4B"/>
                </a:solidFill>
              </a:rPr>
              <a:t>Personen</a:t>
            </a:r>
            <a:endParaRPr lang="de-DE" sz="1400" u="sng" dirty="0">
              <a:solidFill>
                <a:srgbClr val="1D2D4B"/>
              </a:solidFill>
            </a:endParaRPr>
          </a:p>
          <a:p>
            <a:pPr marL="269875" indent="-269875">
              <a:lnSpc>
                <a:spcPct val="90000"/>
              </a:lnSpc>
              <a:spcBef>
                <a:spcPct val="20000"/>
              </a:spcBef>
              <a:buClr>
                <a:srgbClr val="CC6600"/>
              </a:buClr>
            </a:pPr>
            <a:r>
              <a:rPr lang="de-DE" sz="1400" u="sng" dirty="0" err="1">
                <a:solidFill>
                  <a:srgbClr val="1D2D4B"/>
                </a:solidFill>
              </a:rPr>
              <a:t>pBU</a:t>
            </a:r>
            <a:r>
              <a:rPr lang="de-DE" sz="1400" dirty="0">
                <a:solidFill>
                  <a:srgbClr val="1D2D4B"/>
                </a:solidFill>
              </a:rPr>
              <a:t> </a:t>
            </a:r>
          </a:p>
          <a:p>
            <a:pPr marL="269875" indent="-269875">
              <a:lnSpc>
                <a:spcPct val="90000"/>
              </a:lnSpc>
              <a:spcBef>
                <a:spcPct val="20000"/>
              </a:spcBef>
              <a:buClr>
                <a:srgbClr val="1D2D4B"/>
              </a:buClr>
              <a:buFont typeface="Wingdings" pitchFamily="2" charset="2"/>
              <a:buChar char="§"/>
            </a:pPr>
            <a:r>
              <a:rPr lang="de-DE" sz="1400" dirty="0">
                <a:solidFill>
                  <a:srgbClr val="1D2D4B"/>
                </a:solidFill>
              </a:rPr>
              <a:t>Einzelkonditionen</a:t>
            </a:r>
          </a:p>
          <a:p>
            <a:pPr marL="269875" indent="-269875">
              <a:lnSpc>
                <a:spcPct val="90000"/>
              </a:lnSpc>
              <a:spcBef>
                <a:spcPct val="20000"/>
              </a:spcBef>
              <a:buClr>
                <a:srgbClr val="1D2D4B"/>
              </a:buClr>
              <a:buFont typeface="Wingdings" pitchFamily="2" charset="2"/>
              <a:buChar char="§"/>
            </a:pPr>
            <a:r>
              <a:rPr lang="de-DE" sz="1400" dirty="0">
                <a:solidFill>
                  <a:srgbClr val="1D2D4B"/>
                </a:solidFill>
              </a:rPr>
              <a:t>Vollständige Gesundheitsprüfung </a:t>
            </a:r>
          </a:p>
          <a:p>
            <a:pPr marL="269875" indent="-269875">
              <a:lnSpc>
                <a:spcPct val="90000"/>
              </a:lnSpc>
              <a:spcBef>
                <a:spcPct val="20000"/>
              </a:spcBef>
              <a:buClr>
                <a:srgbClr val="CC6600"/>
              </a:buClr>
              <a:buFont typeface="Wingdings" pitchFamily="2" charset="2"/>
              <a:buChar char="§"/>
            </a:pPr>
            <a:endParaRPr lang="de-DE" sz="1400" dirty="0">
              <a:solidFill>
                <a:srgbClr val="1D2D4B"/>
              </a:solidFill>
            </a:endParaRPr>
          </a:p>
          <a:p>
            <a:pPr marL="269875" indent="-269875">
              <a:lnSpc>
                <a:spcPct val="90000"/>
              </a:lnSpc>
              <a:spcBef>
                <a:spcPct val="20000"/>
              </a:spcBef>
              <a:buClr>
                <a:srgbClr val="CC6600"/>
              </a:buClr>
            </a:pPr>
            <a:endParaRPr lang="de-DE" sz="1100" dirty="0">
              <a:solidFill>
                <a:srgbClr val="1D2D4B"/>
              </a:solidFill>
            </a:endParaRPr>
          </a:p>
          <a:p>
            <a:pPr marL="269875" indent="-269875">
              <a:lnSpc>
                <a:spcPct val="90000"/>
              </a:lnSpc>
              <a:spcBef>
                <a:spcPct val="20000"/>
              </a:spcBef>
              <a:buClr>
                <a:srgbClr val="CC6600"/>
              </a:buClr>
            </a:pPr>
            <a:endParaRPr lang="de-DE" sz="1100" dirty="0">
              <a:solidFill>
                <a:srgbClr val="1D2D4B"/>
              </a:solidFill>
            </a:endParaRPr>
          </a:p>
        </p:txBody>
      </p:sp>
      <p:sp>
        <p:nvSpPr>
          <p:cNvPr id="36" name="Rectangle 7"/>
          <p:cNvSpPr>
            <a:spLocks noChangeArrowheads="1"/>
          </p:cNvSpPr>
          <p:nvPr/>
        </p:nvSpPr>
        <p:spPr bwMode="auto">
          <a:xfrm>
            <a:off x="380670" y="2017678"/>
            <a:ext cx="946391" cy="309958"/>
          </a:xfrm>
          <a:prstGeom prst="rect">
            <a:avLst/>
          </a:prstGeom>
          <a:noFill/>
          <a:ln w="12700" algn="ctr">
            <a:noFill/>
            <a:miter lim="800000"/>
            <a:headEnd/>
            <a:tailEnd/>
          </a:ln>
        </p:spPr>
        <p:txBody>
          <a:bodyPr wrap="none" lIns="90000" tIns="46800" rIns="90000" bIns="46800">
            <a:spAutoFit/>
          </a:bodyPr>
          <a:lstStyle/>
          <a:p>
            <a:r>
              <a:rPr lang="de-DE" sz="1400" b="1" dirty="0">
                <a:solidFill>
                  <a:srgbClr val="1D2D4B"/>
                </a:solidFill>
              </a:rPr>
              <a:t>Situation</a:t>
            </a:r>
          </a:p>
        </p:txBody>
      </p:sp>
      <p:sp>
        <p:nvSpPr>
          <p:cNvPr id="37" name="Rectangle 8"/>
          <p:cNvSpPr>
            <a:spLocks noChangeArrowheads="1"/>
          </p:cNvSpPr>
          <p:nvPr/>
        </p:nvSpPr>
        <p:spPr bwMode="auto">
          <a:xfrm>
            <a:off x="2136645" y="1974134"/>
            <a:ext cx="2880000" cy="1440000"/>
          </a:xfrm>
          <a:prstGeom prst="rect">
            <a:avLst/>
          </a:prstGeom>
          <a:solidFill>
            <a:schemeClr val="accent2">
              <a:lumMod val="20000"/>
              <a:lumOff val="80000"/>
            </a:schemeClr>
          </a:solidFill>
          <a:ln w="6350" cap="rnd" algn="ctr">
            <a:noFill/>
            <a:miter lim="800000"/>
            <a:headEnd/>
            <a:tailEnd/>
          </a:ln>
        </p:spPr>
        <p:txBody>
          <a:bodyPr lIns="90000" tIns="46800" rIns="90000" bIns="46800" anchor="ctr">
            <a:spAutoFit/>
          </a:bodyPr>
          <a:lstStyle/>
          <a:p>
            <a:endParaRPr lang="de-DE" sz="600"/>
          </a:p>
        </p:txBody>
      </p:sp>
      <p:sp>
        <p:nvSpPr>
          <p:cNvPr id="38" name="Rectangle 9"/>
          <p:cNvSpPr>
            <a:spLocks noChangeArrowheads="1"/>
          </p:cNvSpPr>
          <p:nvPr/>
        </p:nvSpPr>
        <p:spPr bwMode="auto">
          <a:xfrm>
            <a:off x="375755" y="3719917"/>
            <a:ext cx="1133942" cy="309958"/>
          </a:xfrm>
          <a:prstGeom prst="rect">
            <a:avLst/>
          </a:prstGeom>
          <a:noFill/>
          <a:ln w="12700" algn="ctr">
            <a:noFill/>
            <a:miter lim="800000"/>
            <a:headEnd/>
            <a:tailEnd/>
          </a:ln>
        </p:spPr>
        <p:txBody>
          <a:bodyPr wrap="none" lIns="90000" tIns="46800" rIns="90000" bIns="46800">
            <a:spAutoFit/>
          </a:bodyPr>
          <a:lstStyle/>
          <a:p>
            <a:r>
              <a:rPr lang="de-DE" sz="1400" b="1" dirty="0">
                <a:solidFill>
                  <a:srgbClr val="1D2D4B"/>
                </a:solidFill>
              </a:rPr>
              <a:t>Leistungen</a:t>
            </a:r>
          </a:p>
        </p:txBody>
      </p:sp>
      <p:sp>
        <p:nvSpPr>
          <p:cNvPr id="39" name="Rectangle 10"/>
          <p:cNvSpPr>
            <a:spLocks noChangeArrowheads="1"/>
          </p:cNvSpPr>
          <p:nvPr/>
        </p:nvSpPr>
        <p:spPr bwMode="auto">
          <a:xfrm>
            <a:off x="376693" y="5318185"/>
            <a:ext cx="1343935" cy="525401"/>
          </a:xfrm>
          <a:prstGeom prst="rect">
            <a:avLst/>
          </a:prstGeom>
          <a:noFill/>
          <a:ln w="12700" algn="ctr">
            <a:noFill/>
            <a:miter lim="800000"/>
            <a:headEnd/>
            <a:tailEnd/>
          </a:ln>
        </p:spPr>
        <p:txBody>
          <a:bodyPr wrap="none" lIns="90000" tIns="46800" rIns="90000" bIns="46800">
            <a:spAutoFit/>
          </a:bodyPr>
          <a:lstStyle/>
          <a:p>
            <a:r>
              <a:rPr lang="de-DE" sz="1400" b="1" dirty="0">
                <a:solidFill>
                  <a:srgbClr val="1D2D4B"/>
                </a:solidFill>
              </a:rPr>
              <a:t>Finanzierung</a:t>
            </a:r>
            <a:r>
              <a:rPr lang="de-DE" sz="1400" b="1" dirty="0" smtClean="0">
                <a:solidFill>
                  <a:srgbClr val="1D2D4B"/>
                </a:solidFill>
              </a:rPr>
              <a:t>/</a:t>
            </a:r>
          </a:p>
          <a:p>
            <a:r>
              <a:rPr lang="de-DE" sz="1400" b="1" dirty="0" smtClean="0">
                <a:solidFill>
                  <a:srgbClr val="1D2D4B"/>
                </a:solidFill>
              </a:rPr>
              <a:t>Konditionen</a:t>
            </a:r>
            <a:endParaRPr lang="de-DE" sz="1400" b="1" dirty="0">
              <a:solidFill>
                <a:srgbClr val="1D2D4B"/>
              </a:solidFill>
            </a:endParaRPr>
          </a:p>
        </p:txBody>
      </p:sp>
      <p:sp>
        <p:nvSpPr>
          <p:cNvPr id="43" name="Rectangle 14"/>
          <p:cNvSpPr>
            <a:spLocks noChangeArrowheads="1"/>
          </p:cNvSpPr>
          <p:nvPr/>
        </p:nvSpPr>
        <p:spPr bwMode="auto">
          <a:xfrm>
            <a:off x="2601783" y="2032777"/>
            <a:ext cx="792162" cy="576000"/>
          </a:xfrm>
          <a:prstGeom prst="rect">
            <a:avLst/>
          </a:prstGeom>
          <a:noFill/>
          <a:ln w="12700" algn="ctr">
            <a:solidFill>
              <a:srgbClr val="C60000"/>
            </a:solidFill>
            <a:prstDash val="dash"/>
            <a:miter lim="800000"/>
            <a:headEnd/>
            <a:tailEnd/>
          </a:ln>
        </p:spPr>
        <p:txBody>
          <a:bodyPr lIns="90000" tIns="46800" rIns="90000" bIns="46800" anchor="ctr">
            <a:spAutoFit/>
          </a:bodyPr>
          <a:lstStyle/>
          <a:p>
            <a:endParaRPr lang="de-DE" sz="600"/>
          </a:p>
        </p:txBody>
      </p:sp>
      <p:sp>
        <p:nvSpPr>
          <p:cNvPr id="45" name="Line 16"/>
          <p:cNvSpPr>
            <a:spLocks noChangeShapeType="1"/>
          </p:cNvSpPr>
          <p:nvPr/>
        </p:nvSpPr>
        <p:spPr bwMode="auto">
          <a:xfrm rot="5400000">
            <a:off x="3615402" y="3887560"/>
            <a:ext cx="0" cy="287337"/>
          </a:xfrm>
          <a:prstGeom prst="line">
            <a:avLst/>
          </a:prstGeom>
          <a:noFill/>
          <a:ln w="38100">
            <a:solidFill>
              <a:srgbClr val="006950"/>
            </a:solidFill>
            <a:round/>
            <a:headEnd/>
            <a:tailEnd type="triangle" w="med" len="med"/>
          </a:ln>
        </p:spPr>
        <p:txBody>
          <a:bodyPr wrap="none" lIns="90000" tIns="46800" rIns="90000" bIns="46800" anchor="ctr">
            <a:spAutoFit/>
          </a:bodyPr>
          <a:lstStyle/>
          <a:p>
            <a:endParaRPr lang="de-DE" sz="600"/>
          </a:p>
        </p:txBody>
      </p:sp>
      <p:sp>
        <p:nvSpPr>
          <p:cNvPr id="46" name="Rectangle 17"/>
          <p:cNvSpPr>
            <a:spLocks noChangeArrowheads="1"/>
          </p:cNvSpPr>
          <p:nvPr/>
        </p:nvSpPr>
        <p:spPr bwMode="auto">
          <a:xfrm>
            <a:off x="3614608" y="2172267"/>
            <a:ext cx="1223962" cy="401637"/>
          </a:xfrm>
          <a:prstGeom prst="rect">
            <a:avLst/>
          </a:prstGeom>
          <a:noFill/>
          <a:ln w="12700" algn="ctr">
            <a:noFill/>
            <a:miter lim="800000"/>
            <a:headEnd/>
            <a:tailEnd/>
          </a:ln>
        </p:spPr>
        <p:txBody>
          <a:bodyPr lIns="90000" tIns="46800" rIns="90000" bIns="46800">
            <a:spAutoFit/>
          </a:bodyPr>
          <a:lstStyle/>
          <a:p>
            <a:r>
              <a:rPr lang="de-DE" sz="1000" dirty="0" smtClean="0">
                <a:solidFill>
                  <a:srgbClr val="1D2D4B"/>
                </a:solidFill>
              </a:rPr>
              <a:t>3.00 </a:t>
            </a:r>
            <a:r>
              <a:rPr lang="de-DE" sz="1000" dirty="0">
                <a:solidFill>
                  <a:srgbClr val="1D2D4B"/>
                </a:solidFill>
              </a:rPr>
              <a:t>€ Brutto-einkommen</a:t>
            </a:r>
          </a:p>
        </p:txBody>
      </p:sp>
      <p:sp>
        <p:nvSpPr>
          <p:cNvPr id="47" name="Rectangle 18"/>
          <p:cNvSpPr>
            <a:spLocks noChangeArrowheads="1"/>
          </p:cNvSpPr>
          <p:nvPr/>
        </p:nvSpPr>
        <p:spPr bwMode="auto">
          <a:xfrm>
            <a:off x="2599398" y="4255476"/>
            <a:ext cx="792163" cy="720000"/>
          </a:xfrm>
          <a:prstGeom prst="rect">
            <a:avLst/>
          </a:prstGeom>
          <a:solidFill>
            <a:schemeClr val="bg2"/>
          </a:solidFill>
          <a:ln w="12700" algn="ctr">
            <a:noFill/>
            <a:miter lim="800000"/>
            <a:headEnd/>
            <a:tailEnd/>
          </a:ln>
        </p:spPr>
        <p:txBody>
          <a:bodyPr lIns="90000" tIns="46800" rIns="90000" bIns="46800" anchor="ctr">
            <a:spAutoFit/>
          </a:bodyPr>
          <a:lstStyle/>
          <a:p>
            <a:endParaRPr lang="de-DE" sz="600"/>
          </a:p>
        </p:txBody>
      </p:sp>
      <p:sp>
        <p:nvSpPr>
          <p:cNvPr id="48" name="Rectangle 19"/>
          <p:cNvSpPr>
            <a:spLocks noChangeArrowheads="1"/>
          </p:cNvSpPr>
          <p:nvPr/>
        </p:nvSpPr>
        <p:spPr bwMode="auto">
          <a:xfrm>
            <a:off x="2600197" y="3646912"/>
            <a:ext cx="792163" cy="576000"/>
          </a:xfrm>
          <a:prstGeom prst="rect">
            <a:avLst/>
          </a:prstGeom>
          <a:noFill/>
          <a:ln w="12700" algn="ctr">
            <a:solidFill>
              <a:srgbClr val="006950"/>
            </a:solidFill>
            <a:prstDash val="dash"/>
            <a:miter lim="800000"/>
            <a:headEnd/>
            <a:tailEnd/>
          </a:ln>
        </p:spPr>
        <p:txBody>
          <a:bodyPr lIns="90000" tIns="46800" rIns="90000" bIns="46800" anchor="ctr">
            <a:spAutoFit/>
          </a:bodyPr>
          <a:lstStyle/>
          <a:p>
            <a:endParaRPr lang="de-DE" sz="600"/>
          </a:p>
        </p:txBody>
      </p:sp>
      <p:sp>
        <p:nvSpPr>
          <p:cNvPr id="49" name="Rectangle 20"/>
          <p:cNvSpPr>
            <a:spLocks noChangeArrowheads="1"/>
          </p:cNvSpPr>
          <p:nvPr/>
        </p:nvSpPr>
        <p:spPr bwMode="auto">
          <a:xfrm>
            <a:off x="2535110" y="4382067"/>
            <a:ext cx="936625" cy="401637"/>
          </a:xfrm>
          <a:prstGeom prst="rect">
            <a:avLst/>
          </a:prstGeom>
          <a:noFill/>
          <a:ln w="12700" algn="ctr">
            <a:noFill/>
            <a:miter lim="800000"/>
            <a:headEnd/>
            <a:tailEnd/>
          </a:ln>
        </p:spPr>
        <p:txBody>
          <a:bodyPr lIns="90000" tIns="46800" rIns="90000" bIns="46800">
            <a:spAutoFit/>
          </a:bodyPr>
          <a:lstStyle/>
          <a:p>
            <a:pPr algn="ctr"/>
            <a:r>
              <a:rPr lang="de-DE" sz="1000" dirty="0">
                <a:solidFill>
                  <a:schemeClr val="bg1"/>
                </a:solidFill>
              </a:rPr>
              <a:t>gesetzliche EM-Rente</a:t>
            </a:r>
          </a:p>
        </p:txBody>
      </p:sp>
      <p:sp>
        <p:nvSpPr>
          <p:cNvPr id="50" name="Rectangle 21"/>
          <p:cNvSpPr>
            <a:spLocks noChangeArrowheads="1"/>
          </p:cNvSpPr>
          <p:nvPr/>
        </p:nvSpPr>
        <p:spPr bwMode="auto">
          <a:xfrm>
            <a:off x="3903533" y="3612788"/>
            <a:ext cx="792162" cy="576000"/>
          </a:xfrm>
          <a:prstGeom prst="rect">
            <a:avLst/>
          </a:prstGeom>
          <a:solidFill>
            <a:srgbClr val="006950"/>
          </a:solidFill>
          <a:ln w="12700" algn="ctr">
            <a:noFill/>
            <a:prstDash val="dash"/>
            <a:miter lim="800000"/>
            <a:headEnd/>
            <a:tailEnd/>
          </a:ln>
        </p:spPr>
        <p:txBody>
          <a:bodyPr lIns="90000" tIns="46800" rIns="90000" bIns="46800" anchor="ctr">
            <a:spAutoFit/>
          </a:bodyPr>
          <a:lstStyle/>
          <a:p>
            <a:endParaRPr lang="de-DE" sz="600"/>
          </a:p>
        </p:txBody>
      </p:sp>
      <p:sp>
        <p:nvSpPr>
          <p:cNvPr id="51" name="Rectangle 22"/>
          <p:cNvSpPr>
            <a:spLocks noChangeArrowheads="1"/>
          </p:cNvSpPr>
          <p:nvPr/>
        </p:nvSpPr>
        <p:spPr bwMode="auto">
          <a:xfrm>
            <a:off x="3906884" y="3642242"/>
            <a:ext cx="842963" cy="402291"/>
          </a:xfrm>
          <a:prstGeom prst="rect">
            <a:avLst/>
          </a:prstGeom>
          <a:noFill/>
          <a:ln w="12700" algn="ctr">
            <a:noFill/>
            <a:miter lim="800000"/>
            <a:headEnd/>
            <a:tailEnd/>
          </a:ln>
        </p:spPr>
        <p:txBody>
          <a:bodyPr lIns="90000" tIns="46800" rIns="90000" bIns="46800">
            <a:spAutoFit/>
          </a:bodyPr>
          <a:lstStyle/>
          <a:p>
            <a:endParaRPr lang="de-DE" sz="1000" dirty="0" smtClean="0">
              <a:solidFill>
                <a:srgbClr val="FFFFFF"/>
              </a:solidFill>
            </a:endParaRPr>
          </a:p>
          <a:p>
            <a:r>
              <a:rPr lang="de-DE" sz="1000" dirty="0" smtClean="0">
                <a:solidFill>
                  <a:srgbClr val="FFFFFF"/>
                </a:solidFill>
              </a:rPr>
              <a:t>BU-Rente</a:t>
            </a:r>
            <a:endParaRPr lang="de-DE" sz="1000" dirty="0">
              <a:solidFill>
                <a:srgbClr val="FFFFFF"/>
              </a:solidFill>
            </a:endParaRPr>
          </a:p>
        </p:txBody>
      </p:sp>
      <p:sp>
        <p:nvSpPr>
          <p:cNvPr id="52" name="Rectangle 23"/>
          <p:cNvSpPr>
            <a:spLocks noChangeArrowheads="1"/>
          </p:cNvSpPr>
          <p:nvPr/>
        </p:nvSpPr>
        <p:spPr bwMode="auto">
          <a:xfrm>
            <a:off x="2563022" y="6005827"/>
            <a:ext cx="576000" cy="576000"/>
          </a:xfrm>
          <a:prstGeom prst="rect">
            <a:avLst/>
          </a:prstGeom>
          <a:solidFill>
            <a:srgbClr val="006950"/>
          </a:solidFill>
          <a:ln w="12700" algn="ctr">
            <a:noFill/>
            <a:miter lim="800000"/>
            <a:headEnd/>
            <a:tailEnd/>
          </a:ln>
        </p:spPr>
        <p:txBody>
          <a:bodyPr wrap="square" lIns="90000" tIns="46800" rIns="90000" bIns="46800" anchor="ctr">
            <a:spAutoFit/>
          </a:bodyPr>
          <a:lstStyle/>
          <a:p>
            <a:endParaRPr lang="de-DE" sz="600"/>
          </a:p>
        </p:txBody>
      </p:sp>
      <p:sp>
        <p:nvSpPr>
          <p:cNvPr id="53" name="Rectangle 24"/>
          <p:cNvSpPr>
            <a:spLocks noChangeArrowheads="1"/>
          </p:cNvSpPr>
          <p:nvPr/>
        </p:nvSpPr>
        <p:spPr bwMode="auto">
          <a:xfrm>
            <a:off x="3864027" y="5696377"/>
            <a:ext cx="576000" cy="900000"/>
          </a:xfrm>
          <a:prstGeom prst="rect">
            <a:avLst/>
          </a:prstGeom>
          <a:solidFill>
            <a:srgbClr val="C0C0C0"/>
          </a:solidFill>
          <a:ln w="12700" algn="ctr">
            <a:noFill/>
            <a:miter lim="800000"/>
            <a:headEnd/>
            <a:tailEnd/>
          </a:ln>
        </p:spPr>
        <p:txBody>
          <a:bodyPr wrap="square" lIns="90000" tIns="46800" rIns="90000" bIns="46800" anchor="ctr">
            <a:spAutoFit/>
          </a:bodyPr>
          <a:lstStyle/>
          <a:p>
            <a:endParaRPr lang="de-DE" sz="600"/>
          </a:p>
        </p:txBody>
      </p:sp>
      <p:sp>
        <p:nvSpPr>
          <p:cNvPr id="54" name="Rectangle 25"/>
          <p:cNvSpPr>
            <a:spLocks noChangeArrowheads="1"/>
          </p:cNvSpPr>
          <p:nvPr/>
        </p:nvSpPr>
        <p:spPr bwMode="auto">
          <a:xfrm>
            <a:off x="3859618" y="5989488"/>
            <a:ext cx="679450" cy="219075"/>
          </a:xfrm>
          <a:prstGeom prst="rect">
            <a:avLst/>
          </a:prstGeom>
          <a:noFill/>
          <a:ln w="12700" algn="ctr">
            <a:noFill/>
            <a:miter lim="800000"/>
            <a:headEnd/>
            <a:tailEnd/>
          </a:ln>
        </p:spPr>
        <p:txBody>
          <a:bodyPr lIns="90000" tIns="46800" rIns="90000" bIns="46800">
            <a:spAutoFit/>
          </a:bodyPr>
          <a:lstStyle/>
          <a:p>
            <a:r>
              <a:rPr lang="de-DE" sz="800" dirty="0">
                <a:solidFill>
                  <a:srgbClr val="1D2D4B"/>
                </a:solidFill>
              </a:rPr>
              <a:t>Beitrag</a:t>
            </a:r>
          </a:p>
        </p:txBody>
      </p:sp>
      <p:sp>
        <p:nvSpPr>
          <p:cNvPr id="55" name="Rectangle 26"/>
          <p:cNvSpPr>
            <a:spLocks noChangeArrowheads="1"/>
          </p:cNvSpPr>
          <p:nvPr/>
        </p:nvSpPr>
        <p:spPr bwMode="auto">
          <a:xfrm>
            <a:off x="2574795" y="6160966"/>
            <a:ext cx="679450" cy="341313"/>
          </a:xfrm>
          <a:prstGeom prst="rect">
            <a:avLst/>
          </a:prstGeom>
          <a:noFill/>
          <a:ln w="12700" algn="ctr">
            <a:noFill/>
            <a:miter lim="800000"/>
            <a:headEnd/>
            <a:tailEnd/>
          </a:ln>
        </p:spPr>
        <p:txBody>
          <a:bodyPr lIns="90000" tIns="46800" rIns="90000" bIns="46800">
            <a:spAutoFit/>
          </a:bodyPr>
          <a:lstStyle/>
          <a:p>
            <a:r>
              <a:rPr lang="de-DE" sz="800" dirty="0">
                <a:solidFill>
                  <a:schemeClr val="bg1"/>
                </a:solidFill>
              </a:rPr>
              <a:t>Netto-aufwand</a:t>
            </a:r>
          </a:p>
        </p:txBody>
      </p:sp>
      <p:sp>
        <p:nvSpPr>
          <p:cNvPr id="56" name="Rectangle 27"/>
          <p:cNvSpPr>
            <a:spLocks noChangeArrowheads="1"/>
          </p:cNvSpPr>
          <p:nvPr/>
        </p:nvSpPr>
        <p:spPr bwMode="auto">
          <a:xfrm>
            <a:off x="2535108" y="5788178"/>
            <a:ext cx="730250" cy="231775"/>
          </a:xfrm>
          <a:prstGeom prst="rect">
            <a:avLst/>
          </a:prstGeom>
          <a:noFill/>
          <a:ln w="12700" algn="ctr">
            <a:noFill/>
            <a:miter lim="800000"/>
            <a:headEnd/>
            <a:tailEnd/>
          </a:ln>
        </p:spPr>
        <p:txBody>
          <a:bodyPr lIns="90000" tIns="46800" rIns="90000" bIns="46800">
            <a:spAutoFit/>
          </a:bodyPr>
          <a:lstStyle/>
          <a:p>
            <a:r>
              <a:rPr lang="de-DE" sz="900" dirty="0">
                <a:solidFill>
                  <a:srgbClr val="006950"/>
                </a:solidFill>
              </a:rPr>
              <a:t>z</a:t>
            </a:r>
            <a:r>
              <a:rPr lang="de-DE" sz="900" dirty="0" smtClean="0">
                <a:solidFill>
                  <a:srgbClr val="006950"/>
                </a:solidFill>
              </a:rPr>
              <a:t>. B</a:t>
            </a:r>
            <a:r>
              <a:rPr lang="de-DE" sz="900" dirty="0">
                <a:solidFill>
                  <a:srgbClr val="006950"/>
                </a:solidFill>
              </a:rPr>
              <a:t>. 50 €</a:t>
            </a:r>
          </a:p>
        </p:txBody>
      </p:sp>
      <p:sp>
        <p:nvSpPr>
          <p:cNvPr id="57" name="Rectangle 28"/>
          <p:cNvSpPr>
            <a:spLocks noChangeArrowheads="1"/>
          </p:cNvSpPr>
          <p:nvPr/>
        </p:nvSpPr>
        <p:spPr bwMode="auto">
          <a:xfrm>
            <a:off x="3863846" y="5302671"/>
            <a:ext cx="576000" cy="186847"/>
          </a:xfrm>
          <a:prstGeom prst="rect">
            <a:avLst/>
          </a:prstGeom>
          <a:solidFill>
            <a:srgbClr val="1D2D4B"/>
          </a:solidFill>
          <a:ln w="12700" algn="ctr">
            <a:noFill/>
            <a:miter lim="800000"/>
            <a:headEnd/>
            <a:tailEnd/>
          </a:ln>
        </p:spPr>
        <p:txBody>
          <a:bodyPr lIns="90000" tIns="46800" rIns="90000" bIns="46800" anchor="ctr">
            <a:spAutoFit/>
          </a:bodyPr>
          <a:lstStyle/>
          <a:p>
            <a:endParaRPr lang="de-DE" sz="600"/>
          </a:p>
        </p:txBody>
      </p:sp>
      <p:sp>
        <p:nvSpPr>
          <p:cNvPr id="58" name="Rectangle 29"/>
          <p:cNvSpPr>
            <a:spLocks noChangeArrowheads="1"/>
          </p:cNvSpPr>
          <p:nvPr/>
        </p:nvSpPr>
        <p:spPr bwMode="auto">
          <a:xfrm>
            <a:off x="3788513" y="5490084"/>
            <a:ext cx="792163" cy="231775"/>
          </a:xfrm>
          <a:prstGeom prst="rect">
            <a:avLst/>
          </a:prstGeom>
          <a:noFill/>
          <a:ln w="12700" algn="ctr">
            <a:noFill/>
            <a:miter lim="800000"/>
            <a:headEnd/>
            <a:tailEnd/>
          </a:ln>
        </p:spPr>
        <p:txBody>
          <a:bodyPr lIns="90000" tIns="46800" rIns="90000" bIns="46800">
            <a:spAutoFit/>
          </a:bodyPr>
          <a:lstStyle/>
          <a:p>
            <a:r>
              <a:rPr lang="de-DE" sz="900" dirty="0" smtClean="0">
                <a:solidFill>
                  <a:srgbClr val="1D2D4B"/>
                </a:solidFill>
              </a:rPr>
              <a:t>z. B. 120 </a:t>
            </a:r>
            <a:r>
              <a:rPr lang="de-DE" sz="900" dirty="0">
                <a:solidFill>
                  <a:srgbClr val="1D2D4B"/>
                </a:solidFill>
              </a:rPr>
              <a:t>€</a:t>
            </a:r>
          </a:p>
        </p:txBody>
      </p:sp>
      <p:sp>
        <p:nvSpPr>
          <p:cNvPr id="59" name="Rectangle 30"/>
          <p:cNvSpPr>
            <a:spLocks noChangeArrowheads="1"/>
          </p:cNvSpPr>
          <p:nvPr/>
        </p:nvSpPr>
        <p:spPr bwMode="auto">
          <a:xfrm>
            <a:off x="3901947" y="5261949"/>
            <a:ext cx="504825" cy="247650"/>
          </a:xfrm>
          <a:prstGeom prst="rect">
            <a:avLst/>
          </a:prstGeom>
          <a:noFill/>
          <a:ln w="12700" algn="ctr">
            <a:noFill/>
            <a:miter lim="800000"/>
            <a:headEnd/>
            <a:tailEnd/>
          </a:ln>
        </p:spPr>
        <p:txBody>
          <a:bodyPr lIns="90000" tIns="46800" rIns="90000" bIns="46800">
            <a:spAutoFit/>
          </a:bodyPr>
          <a:lstStyle/>
          <a:p>
            <a:r>
              <a:rPr lang="de-DE" sz="1000">
                <a:solidFill>
                  <a:srgbClr val="FFFFFF"/>
                </a:solidFill>
              </a:rPr>
              <a:t>pBU</a:t>
            </a:r>
          </a:p>
        </p:txBody>
      </p:sp>
      <p:sp>
        <p:nvSpPr>
          <p:cNvPr id="60" name="Rectangle 31"/>
          <p:cNvSpPr>
            <a:spLocks noChangeArrowheads="1"/>
          </p:cNvSpPr>
          <p:nvPr/>
        </p:nvSpPr>
        <p:spPr bwMode="auto">
          <a:xfrm>
            <a:off x="2566859" y="5301084"/>
            <a:ext cx="576000" cy="186847"/>
          </a:xfrm>
          <a:prstGeom prst="rect">
            <a:avLst/>
          </a:prstGeom>
          <a:solidFill>
            <a:srgbClr val="1D2D4B"/>
          </a:solidFill>
          <a:ln w="12700" algn="ctr">
            <a:noFill/>
            <a:miter lim="800000"/>
            <a:headEnd/>
            <a:tailEnd/>
          </a:ln>
        </p:spPr>
        <p:txBody>
          <a:bodyPr lIns="90000" tIns="46800" rIns="90000" bIns="46800" anchor="ctr">
            <a:spAutoFit/>
          </a:bodyPr>
          <a:lstStyle/>
          <a:p>
            <a:endParaRPr lang="de-DE" sz="600"/>
          </a:p>
        </p:txBody>
      </p:sp>
      <p:sp>
        <p:nvSpPr>
          <p:cNvPr id="61" name="Rectangle 32"/>
          <p:cNvSpPr>
            <a:spLocks noChangeArrowheads="1"/>
          </p:cNvSpPr>
          <p:nvPr/>
        </p:nvSpPr>
        <p:spPr bwMode="auto">
          <a:xfrm>
            <a:off x="2598610" y="5274649"/>
            <a:ext cx="504825" cy="247650"/>
          </a:xfrm>
          <a:prstGeom prst="rect">
            <a:avLst/>
          </a:prstGeom>
          <a:noFill/>
          <a:ln w="12700" algn="ctr">
            <a:noFill/>
            <a:miter lim="800000"/>
            <a:headEnd/>
            <a:tailEnd/>
          </a:ln>
        </p:spPr>
        <p:txBody>
          <a:bodyPr lIns="90000" tIns="46800" rIns="90000" bIns="46800">
            <a:spAutoFit/>
          </a:bodyPr>
          <a:lstStyle/>
          <a:p>
            <a:r>
              <a:rPr lang="de-DE" sz="1000">
                <a:solidFill>
                  <a:srgbClr val="FFFFFF"/>
                </a:solidFill>
              </a:rPr>
              <a:t>bBU</a:t>
            </a:r>
          </a:p>
        </p:txBody>
      </p:sp>
      <p:sp>
        <p:nvSpPr>
          <p:cNvPr id="62" name="Line 33"/>
          <p:cNvSpPr>
            <a:spLocks noChangeShapeType="1"/>
          </p:cNvSpPr>
          <p:nvPr/>
        </p:nvSpPr>
        <p:spPr bwMode="auto">
          <a:xfrm>
            <a:off x="2985958" y="2064858"/>
            <a:ext cx="0" cy="504825"/>
          </a:xfrm>
          <a:prstGeom prst="line">
            <a:avLst/>
          </a:prstGeom>
          <a:noFill/>
          <a:ln w="38100">
            <a:solidFill>
              <a:srgbClr val="C60000"/>
            </a:solidFill>
            <a:round/>
            <a:headEnd/>
            <a:tailEnd type="triangle" w="med" len="med"/>
          </a:ln>
        </p:spPr>
        <p:txBody>
          <a:bodyPr wrap="none" lIns="90000" tIns="46800" rIns="90000" bIns="46800" anchor="ctr">
            <a:spAutoFit/>
          </a:bodyPr>
          <a:lstStyle/>
          <a:p>
            <a:endParaRPr lang="de-DE" sz="600"/>
          </a:p>
        </p:txBody>
      </p:sp>
      <p:sp>
        <p:nvSpPr>
          <p:cNvPr id="42" name="Rectangle 13"/>
          <p:cNvSpPr>
            <a:spLocks noChangeArrowheads="1"/>
          </p:cNvSpPr>
          <p:nvPr/>
        </p:nvSpPr>
        <p:spPr bwMode="auto">
          <a:xfrm>
            <a:off x="2607341" y="2632088"/>
            <a:ext cx="792162" cy="720000"/>
          </a:xfrm>
          <a:prstGeom prst="rect">
            <a:avLst/>
          </a:prstGeom>
          <a:solidFill>
            <a:srgbClr val="1D2D4B"/>
          </a:solidFill>
          <a:ln w="12700" algn="ctr">
            <a:noFill/>
            <a:miter lim="800000"/>
            <a:headEnd/>
            <a:tailEnd/>
          </a:ln>
        </p:spPr>
        <p:txBody>
          <a:bodyPr lIns="90000" tIns="46800" rIns="90000" bIns="46800" anchor="ctr">
            <a:spAutoFit/>
          </a:bodyPr>
          <a:lstStyle/>
          <a:p>
            <a:endParaRPr lang="de-DE" sz="600"/>
          </a:p>
        </p:txBody>
      </p:sp>
      <p:sp>
        <p:nvSpPr>
          <p:cNvPr id="44" name="Rectangle 15"/>
          <p:cNvSpPr>
            <a:spLocks noChangeArrowheads="1"/>
          </p:cNvSpPr>
          <p:nvPr/>
        </p:nvSpPr>
        <p:spPr bwMode="auto">
          <a:xfrm>
            <a:off x="2535108" y="2670312"/>
            <a:ext cx="938212" cy="556179"/>
          </a:xfrm>
          <a:prstGeom prst="rect">
            <a:avLst/>
          </a:prstGeom>
          <a:noFill/>
          <a:ln w="12700" algn="ctr">
            <a:noFill/>
            <a:miter lim="800000"/>
            <a:headEnd/>
            <a:tailEnd/>
          </a:ln>
        </p:spPr>
        <p:txBody>
          <a:bodyPr lIns="90000" tIns="46800" rIns="90000" bIns="46800">
            <a:spAutoFit/>
          </a:bodyPr>
          <a:lstStyle/>
          <a:p>
            <a:pPr algn="ctr"/>
            <a:r>
              <a:rPr lang="de-DE" sz="1000" dirty="0" smtClean="0">
                <a:solidFill>
                  <a:schemeClr val="bg1"/>
                </a:solidFill>
              </a:rPr>
              <a:t>504 </a:t>
            </a:r>
            <a:r>
              <a:rPr lang="de-DE" sz="1000" dirty="0">
                <a:solidFill>
                  <a:schemeClr val="bg1"/>
                </a:solidFill>
              </a:rPr>
              <a:t>€ </a:t>
            </a:r>
            <a:r>
              <a:rPr lang="de-DE" sz="1000" dirty="0" smtClean="0">
                <a:solidFill>
                  <a:schemeClr val="bg1"/>
                </a:solidFill>
              </a:rPr>
              <a:t>gesetzliche </a:t>
            </a:r>
            <a:r>
              <a:rPr lang="de-DE" sz="1000" dirty="0">
                <a:solidFill>
                  <a:schemeClr val="bg1"/>
                </a:solidFill>
              </a:rPr>
              <a:t>EM-Rente</a:t>
            </a:r>
          </a:p>
        </p:txBody>
      </p:sp>
    </p:spTree>
    <p:extLst>
      <p:ext uri="{BB962C8B-B14F-4D97-AF65-F5344CB8AC3E}">
        <p14:creationId xmlns:p14="http://schemas.microsoft.com/office/powerpoint/2010/main" val="3710787570"/>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half" idx="2"/>
          </p:nvPr>
        </p:nvSpPr>
        <p:spPr/>
        <p:txBody>
          <a:bodyPr/>
          <a:lstStyle/>
          <a:p>
            <a:pPr marL="265113" indent="-265113">
              <a:spcBef>
                <a:spcPct val="20000"/>
              </a:spcBef>
              <a:buClr>
                <a:srgbClr val="1D2D4B"/>
              </a:buClr>
              <a:defRPr/>
            </a:pPr>
            <a:r>
              <a:rPr lang="de-DE" sz="1400" kern="0" dirty="0">
                <a:latin typeface="Arial"/>
                <a:ea typeface="ＭＳ Ｐゴシック"/>
              </a:rPr>
              <a:t>Die </a:t>
            </a:r>
            <a:r>
              <a:rPr lang="de-DE" sz="1400" b="1" kern="0" dirty="0">
                <a:latin typeface="Arial"/>
                <a:ea typeface="ＭＳ Ｐゴシック"/>
              </a:rPr>
              <a:t>Beitragszahlung</a:t>
            </a:r>
            <a:r>
              <a:rPr lang="de-DE" sz="1400" kern="0" dirty="0">
                <a:latin typeface="Arial"/>
                <a:ea typeface="ＭＳ Ｐゴシック"/>
              </a:rPr>
              <a:t> zu einer SBU ist – innerhalb der steuerlich zulässigen Grenzen des § 3 Nr. 63 EStG – </a:t>
            </a:r>
            <a:r>
              <a:rPr lang="de-DE" sz="1400" b="1" kern="0" dirty="0" smtClean="0">
                <a:latin typeface="Arial"/>
                <a:ea typeface="ＭＳ Ｐゴシック"/>
              </a:rPr>
              <a:t>steuerfrei</a:t>
            </a:r>
            <a:r>
              <a:rPr lang="de-DE" sz="1400" kern="0" dirty="0" smtClean="0">
                <a:latin typeface="Arial"/>
                <a:ea typeface="ＭＳ Ｐゴシック"/>
              </a:rPr>
              <a:t/>
            </a:r>
            <a:br>
              <a:rPr lang="de-DE" sz="1400" kern="0" dirty="0" smtClean="0">
                <a:latin typeface="Arial"/>
                <a:ea typeface="ＭＳ Ｐゴシック"/>
              </a:rPr>
            </a:br>
            <a:endParaRPr lang="de-DE" sz="1000" kern="0" dirty="0">
              <a:latin typeface="Arial"/>
              <a:ea typeface="ＭＳ Ｐゴシック"/>
            </a:endParaRPr>
          </a:p>
          <a:p>
            <a:pPr marL="265113" indent="-265113">
              <a:spcBef>
                <a:spcPct val="20000"/>
              </a:spcBef>
              <a:buClr>
                <a:srgbClr val="1D2D4B"/>
              </a:buClr>
              <a:defRPr/>
            </a:pPr>
            <a:r>
              <a:rPr lang="de-DE" sz="1400" kern="0" dirty="0">
                <a:latin typeface="Arial"/>
                <a:ea typeface="ＭＳ Ｐゴシック"/>
              </a:rPr>
              <a:t>Aufgrund der Steuerfreiheit in der Beitragsphase sind die </a:t>
            </a:r>
            <a:r>
              <a:rPr lang="de-DE" sz="1400" b="1" kern="0" dirty="0">
                <a:latin typeface="Arial"/>
                <a:ea typeface="ＭＳ Ｐゴシック"/>
              </a:rPr>
              <a:t>Leistungen</a:t>
            </a:r>
            <a:r>
              <a:rPr lang="de-DE" sz="1400" kern="0" dirty="0">
                <a:latin typeface="Arial"/>
                <a:ea typeface="ＭＳ Ｐゴシック"/>
              </a:rPr>
              <a:t>  der SBU aus einer Direktversicherung im Leistungsbezug nach § 22 Nr. 5 Satz 1 EStG </a:t>
            </a:r>
            <a:r>
              <a:rPr lang="de-DE" sz="1400" b="1" kern="0" dirty="0">
                <a:latin typeface="Arial"/>
                <a:ea typeface="ＭＳ Ｐゴシック"/>
              </a:rPr>
              <a:t>voll zu versteuern </a:t>
            </a:r>
            <a:r>
              <a:rPr lang="de-DE" sz="1400" kern="0" dirty="0">
                <a:latin typeface="Arial"/>
                <a:ea typeface="ＭＳ Ｐゴシック"/>
              </a:rPr>
              <a:t>(unter Anrechnung der persönlichen Frei- und Pauschbeträge)</a:t>
            </a:r>
            <a:br>
              <a:rPr lang="de-DE" sz="1400" kern="0" dirty="0">
                <a:latin typeface="Arial"/>
                <a:ea typeface="ＭＳ Ｐゴシック"/>
              </a:rPr>
            </a:br>
            <a:endParaRPr lang="de-DE" sz="1000" kern="0" dirty="0" smtClean="0">
              <a:latin typeface="Arial"/>
              <a:ea typeface="ＭＳ Ｐゴシック"/>
            </a:endParaRPr>
          </a:p>
          <a:p>
            <a:pPr marL="265113" indent="-265113">
              <a:spcBef>
                <a:spcPct val="20000"/>
              </a:spcBef>
              <a:buClr>
                <a:srgbClr val="1D2D4B"/>
              </a:buClr>
              <a:defRPr/>
            </a:pPr>
            <a:r>
              <a:rPr lang="de-DE" sz="1400" kern="0" dirty="0" smtClean="0">
                <a:latin typeface="Arial"/>
                <a:ea typeface="ＭＳ Ｐゴシック"/>
              </a:rPr>
              <a:t>Auch fallen bei der SBU als DV bis zur Beitragshöhe von 4 % der BBG West </a:t>
            </a:r>
            <a:r>
              <a:rPr lang="de-DE" sz="1400" b="1" kern="0" dirty="0" smtClean="0">
                <a:latin typeface="Arial"/>
                <a:ea typeface="ＭＳ Ｐゴシック"/>
              </a:rPr>
              <a:t>keine Sozialversicherungsbeiträge </a:t>
            </a:r>
            <a:r>
              <a:rPr lang="de-DE" sz="1400" kern="0" dirty="0" smtClean="0">
                <a:latin typeface="Arial"/>
                <a:ea typeface="ＭＳ Ｐゴシック"/>
              </a:rPr>
              <a:t>an</a:t>
            </a:r>
          </a:p>
          <a:p>
            <a:pPr marL="265113" indent="-265113">
              <a:spcBef>
                <a:spcPct val="20000"/>
              </a:spcBef>
              <a:buClr>
                <a:srgbClr val="1D2D4B"/>
              </a:buClr>
              <a:defRPr/>
            </a:pPr>
            <a:endParaRPr lang="de-DE" sz="1000" kern="0" dirty="0">
              <a:latin typeface="Arial"/>
              <a:ea typeface="ＭＳ Ｐゴシック"/>
            </a:endParaRPr>
          </a:p>
          <a:p>
            <a:pPr marL="265113" indent="-265113">
              <a:spcBef>
                <a:spcPct val="20000"/>
              </a:spcBef>
              <a:buClr>
                <a:srgbClr val="1D2D4B"/>
              </a:buClr>
              <a:defRPr/>
            </a:pPr>
            <a:r>
              <a:rPr lang="de-DE" sz="1400" kern="0" dirty="0">
                <a:latin typeface="Arial"/>
                <a:ea typeface="ＭＳ Ｐゴシック"/>
              </a:rPr>
              <a:t>Für </a:t>
            </a:r>
            <a:r>
              <a:rPr lang="de-DE" sz="1400" b="1" kern="0" dirty="0" smtClean="0">
                <a:latin typeface="Arial"/>
                <a:ea typeface="ＭＳ Ｐゴシック"/>
              </a:rPr>
              <a:t>Mitglieder </a:t>
            </a:r>
            <a:r>
              <a:rPr lang="de-DE" sz="1400" b="1" kern="0" dirty="0">
                <a:latin typeface="Arial"/>
                <a:ea typeface="ＭＳ Ｐゴシック"/>
              </a:rPr>
              <a:t>der gesetzlichen Krankenversicherung </a:t>
            </a:r>
            <a:r>
              <a:rPr lang="de-DE" sz="1400" kern="0" dirty="0">
                <a:latin typeface="Arial"/>
                <a:ea typeface="ＭＳ Ｐゴシック"/>
              </a:rPr>
              <a:t>besteht bei Leistungen aus der SBU als DV grundsätzlich </a:t>
            </a:r>
            <a:r>
              <a:rPr lang="de-DE" sz="1400" b="1" kern="0" dirty="0">
                <a:latin typeface="Arial"/>
                <a:ea typeface="ＭＳ Ｐゴシック"/>
              </a:rPr>
              <a:t>volle Beitragspflicht in der Kranken- und Pflegeversicherung</a:t>
            </a:r>
          </a:p>
          <a:p>
            <a:endParaRPr lang="de-DE" sz="1400" dirty="0"/>
          </a:p>
        </p:txBody>
      </p:sp>
      <p:sp>
        <p:nvSpPr>
          <p:cNvPr id="2" name="Foliennummernplatzhalter 1"/>
          <p:cNvSpPr>
            <a:spLocks noGrp="1"/>
          </p:cNvSpPr>
          <p:nvPr>
            <p:ph type="sldNum" sz="quarter" idx="4"/>
          </p:nvPr>
        </p:nvSpPr>
        <p:spPr/>
        <p:txBody>
          <a:bodyPr/>
          <a:lstStyle/>
          <a:p>
            <a:fld id="{EA952CFE-AF4B-4BE9-B2E2-E1420D3F9B32}" type="slidenum">
              <a:rPr lang="de-DE" smtClean="0"/>
              <a:pPr/>
              <a:t>112</a:t>
            </a:fld>
            <a:endParaRPr lang="de-DE" dirty="0"/>
          </a:p>
        </p:txBody>
      </p:sp>
      <p:sp>
        <p:nvSpPr>
          <p:cNvPr id="6" name="Textplatzhalter 5"/>
          <p:cNvSpPr>
            <a:spLocks noGrp="1"/>
          </p:cNvSpPr>
          <p:nvPr>
            <p:ph type="body" sz="quarter" idx="10"/>
          </p:nvPr>
        </p:nvSpPr>
        <p:spPr/>
        <p:txBody>
          <a:bodyPr/>
          <a:lstStyle/>
          <a:p>
            <a:r>
              <a:rPr lang="de-DE" dirty="0"/>
              <a:t>Steuer- und sozialversicherungsrechtliche Behandlung einer </a:t>
            </a:r>
            <a:r>
              <a:rPr lang="de-DE" dirty="0">
                <a:solidFill>
                  <a:srgbClr val="FF0000"/>
                </a:solidFill>
              </a:rPr>
              <a:t>SBU </a:t>
            </a:r>
            <a:r>
              <a:rPr lang="de-DE" dirty="0"/>
              <a:t>als DV</a:t>
            </a:r>
          </a:p>
          <a:p>
            <a:endParaRPr lang="de-DE" dirty="0"/>
          </a:p>
        </p:txBody>
      </p:sp>
      <p:sp>
        <p:nvSpPr>
          <p:cNvPr id="3" name="Titel 2"/>
          <p:cNvSpPr>
            <a:spLocks noGrp="1"/>
          </p:cNvSpPr>
          <p:nvPr>
            <p:ph type="title"/>
          </p:nvPr>
        </p:nvSpPr>
        <p:spPr>
          <a:xfrm>
            <a:off x="364220" y="205103"/>
            <a:ext cx="10314206" cy="1325563"/>
          </a:xfrm>
        </p:spPr>
        <p:txBody>
          <a:bodyPr/>
          <a:lstStyle/>
          <a:p>
            <a:r>
              <a:rPr lang="de-DE" dirty="0" smtClean="0">
                <a:solidFill>
                  <a:srgbClr val="FF0000"/>
                </a:solidFill>
              </a:rPr>
              <a:t>SELBSTSTÄNDIGE</a:t>
            </a:r>
            <a:r>
              <a:rPr lang="de-DE" dirty="0" smtClean="0"/>
              <a:t> </a:t>
            </a:r>
            <a:r>
              <a:rPr lang="de-DE" dirty="0" smtClean="0">
                <a:solidFill>
                  <a:schemeClr val="tx2"/>
                </a:solidFill>
              </a:rPr>
              <a:t>BERUFSUNFÄHIGKEITSVORSORGE (SBU) </a:t>
            </a:r>
            <a:br>
              <a:rPr lang="de-DE" dirty="0" smtClean="0">
                <a:solidFill>
                  <a:schemeClr val="tx2"/>
                </a:solidFill>
              </a:rPr>
            </a:br>
            <a:r>
              <a:rPr lang="de-DE" dirty="0" smtClean="0">
                <a:solidFill>
                  <a:schemeClr val="tx2"/>
                </a:solidFill>
              </a:rPr>
              <a:t>ALS DIREKTVERSICHERUNG</a:t>
            </a:r>
            <a:endParaRPr lang="de-DE" dirty="0">
              <a:solidFill>
                <a:schemeClr val="tx2"/>
              </a:solidFill>
            </a:endParaRPr>
          </a:p>
        </p:txBody>
      </p:sp>
      <p:sp>
        <p:nvSpPr>
          <p:cNvPr id="7" name="AutoShape 23"/>
          <p:cNvSpPr>
            <a:spLocks noChangeArrowheads="1"/>
          </p:cNvSpPr>
          <p:nvPr/>
        </p:nvSpPr>
        <p:spPr bwMode="auto">
          <a:xfrm flipV="1">
            <a:off x="2940385" y="4263163"/>
            <a:ext cx="6327775" cy="585471"/>
          </a:xfrm>
          <a:prstGeom prst="triangle">
            <a:avLst>
              <a:gd name="adj" fmla="val 50000"/>
            </a:avLst>
          </a:prstGeom>
          <a:solidFill>
            <a:srgbClr val="137C9B"/>
          </a:solidFill>
          <a:ln w="9525">
            <a:noFill/>
            <a:miter lim="800000"/>
            <a:headEnd/>
            <a:tailEnd/>
          </a:ln>
        </p:spPr>
        <p:txBody>
          <a:bodyPr wrap="none" anchor="ctr"/>
          <a:lstStyle/>
          <a:p>
            <a:endParaRPr lang="de-DE" sz="1400">
              <a:solidFill>
                <a:srgbClr val="137C9B"/>
              </a:solidFill>
            </a:endParaRPr>
          </a:p>
        </p:txBody>
      </p:sp>
      <p:sp>
        <p:nvSpPr>
          <p:cNvPr id="8" name="Rechteck 7"/>
          <p:cNvSpPr>
            <a:spLocks noChangeArrowheads="1"/>
          </p:cNvSpPr>
          <p:nvPr/>
        </p:nvSpPr>
        <p:spPr bwMode="auto">
          <a:xfrm>
            <a:off x="479425" y="4938813"/>
            <a:ext cx="11233150" cy="1200329"/>
          </a:xfrm>
          <a:prstGeom prst="rect">
            <a:avLst/>
          </a:prstGeom>
          <a:noFill/>
          <a:ln w="9525">
            <a:noFill/>
            <a:miter lim="800000"/>
            <a:headEnd/>
            <a:tailEnd/>
          </a:ln>
        </p:spPr>
        <p:txBody>
          <a:bodyPr wrap="square">
            <a:spAutoFit/>
          </a:bodyPr>
          <a:lstStyle/>
          <a:p>
            <a:pPr algn="ctr"/>
            <a:r>
              <a:rPr lang="de-DE" dirty="0">
                <a:solidFill>
                  <a:schemeClr val="accent1"/>
                </a:solidFill>
              </a:rPr>
              <a:t>Vorhandene Auszahlungs-Restriktionen steuer- und sozialversicherungsrechtlicher Natur werden durch die Möglichkeiten der </a:t>
            </a:r>
            <a:r>
              <a:rPr lang="de-DE" b="1" dirty="0">
                <a:solidFill>
                  <a:schemeClr val="accent1"/>
                </a:solidFill>
              </a:rPr>
              <a:t>steuerfreien Einzahlung</a:t>
            </a:r>
            <a:r>
              <a:rPr lang="de-DE" dirty="0">
                <a:solidFill>
                  <a:schemeClr val="accent1"/>
                </a:solidFill>
              </a:rPr>
              <a:t>, der Nutzung </a:t>
            </a:r>
            <a:r>
              <a:rPr lang="de-DE" b="1" dirty="0">
                <a:solidFill>
                  <a:schemeClr val="accent1"/>
                </a:solidFill>
              </a:rPr>
              <a:t>günstiger Kollektivtarife</a:t>
            </a:r>
            <a:r>
              <a:rPr lang="de-DE" dirty="0">
                <a:solidFill>
                  <a:schemeClr val="accent1"/>
                </a:solidFill>
              </a:rPr>
              <a:t> und </a:t>
            </a:r>
            <a:r>
              <a:rPr lang="de-DE" b="1" dirty="0">
                <a:solidFill>
                  <a:schemeClr val="accent1"/>
                </a:solidFill>
              </a:rPr>
              <a:t>vereinfachter Gesundheitsprüfung </a:t>
            </a:r>
            <a:r>
              <a:rPr lang="de-DE" dirty="0">
                <a:solidFill>
                  <a:schemeClr val="accent1"/>
                </a:solidFill>
              </a:rPr>
              <a:t>oftmals mehr als ausgeglichen! Eine gewünschte 100%ige „Brutto-/Netto-BU-Rente“ sollte im Vorfeld u.U. Berücksichtigung finden! </a:t>
            </a:r>
          </a:p>
        </p:txBody>
      </p:sp>
    </p:spTree>
    <p:extLst>
      <p:ext uri="{BB962C8B-B14F-4D97-AF65-F5344CB8AC3E}">
        <p14:creationId xmlns:p14="http://schemas.microsoft.com/office/powerpoint/2010/main" val="2853342988"/>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113</a:t>
            </a:fld>
            <a:endParaRPr lang="de-DE" dirty="0"/>
          </a:p>
        </p:txBody>
      </p:sp>
      <p:sp>
        <p:nvSpPr>
          <p:cNvPr id="6" name="Titel 5"/>
          <p:cNvSpPr>
            <a:spLocks noGrp="1"/>
          </p:cNvSpPr>
          <p:nvPr>
            <p:ph type="title"/>
          </p:nvPr>
        </p:nvSpPr>
        <p:spPr/>
        <p:txBody>
          <a:bodyPr/>
          <a:lstStyle/>
          <a:p>
            <a:r>
              <a:rPr lang="de-DE" dirty="0" smtClean="0"/>
              <a:t>EINE NORMALE GESUNDHEITSPRÜFUNG IN DER BERUFSUNFÄHIGKEITSVERSICHERUNG</a:t>
            </a:r>
            <a:endParaRPr lang="de-DE" dirty="0"/>
          </a:p>
        </p:txBody>
      </p:sp>
      <p:pic>
        <p:nvPicPr>
          <p:cNvPr id="5" name="Picture 2"/>
          <p:cNvPicPr>
            <a:picLocks noChangeAspect="1" noChangeArrowheads="1"/>
          </p:cNvPicPr>
          <p:nvPr/>
        </p:nvPicPr>
        <p:blipFill>
          <a:blip r:embed="rId2" cstate="print"/>
          <a:srcRect/>
          <a:stretch>
            <a:fillRect/>
          </a:stretch>
        </p:blipFill>
        <p:spPr bwMode="auto">
          <a:xfrm>
            <a:off x="3115920" y="1541682"/>
            <a:ext cx="5220272" cy="5175599"/>
          </a:xfrm>
          <a:prstGeom prst="rect">
            <a:avLst/>
          </a:prstGeom>
          <a:ln>
            <a:noFill/>
          </a:ln>
          <a:effectLst>
            <a:outerShdw blurRad="292100" dist="139700" dir="2700000" algn="tl" rotWithShape="0">
              <a:srgbClr val="333333">
                <a:alpha val="65000"/>
              </a:srgbClr>
            </a:outerShdw>
          </a:effectLst>
        </p:spPr>
      </p:pic>
      <p:sp>
        <p:nvSpPr>
          <p:cNvPr id="7" name="Textfeld 6"/>
          <p:cNvSpPr txBox="1"/>
          <p:nvPr/>
        </p:nvSpPr>
        <p:spPr>
          <a:xfrm>
            <a:off x="9312307" y="2538288"/>
            <a:ext cx="864096" cy="2646878"/>
          </a:xfrm>
          <a:prstGeom prst="rect">
            <a:avLst/>
          </a:prstGeom>
          <a:noFill/>
        </p:spPr>
        <p:txBody>
          <a:bodyPr wrap="square" rtlCol="0">
            <a:spAutoFit/>
          </a:bodyPr>
          <a:lstStyle/>
          <a:p>
            <a:pPr algn="ctr"/>
            <a:r>
              <a:rPr lang="de-DE" sz="16600" b="1" dirty="0">
                <a:solidFill>
                  <a:srgbClr val="1D2D4B"/>
                </a:solidFill>
              </a:rPr>
              <a:t>?</a:t>
            </a:r>
          </a:p>
        </p:txBody>
      </p:sp>
    </p:spTree>
    <p:extLst>
      <p:ext uri="{BB962C8B-B14F-4D97-AF65-F5344CB8AC3E}">
        <p14:creationId xmlns:p14="http://schemas.microsoft.com/office/powerpoint/2010/main" val="3750961159"/>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114</a:t>
            </a:fld>
            <a:endParaRPr lang="de-DE" dirty="0"/>
          </a:p>
        </p:txBody>
      </p:sp>
      <p:sp>
        <p:nvSpPr>
          <p:cNvPr id="3" name="Textplatzhalter 2"/>
          <p:cNvSpPr>
            <a:spLocks noGrp="1"/>
          </p:cNvSpPr>
          <p:nvPr>
            <p:ph type="body" sz="half" idx="2"/>
          </p:nvPr>
        </p:nvSpPr>
        <p:spPr/>
        <p:txBody>
          <a:bodyPr/>
          <a:lstStyle/>
          <a:p>
            <a:r>
              <a:rPr lang="de-DE" b="1" dirty="0"/>
              <a:t>Bis ca. </a:t>
            </a:r>
            <a:r>
              <a:rPr lang="de-DE" b="1" dirty="0" smtClean="0"/>
              <a:t>3.250 € </a:t>
            </a:r>
            <a:r>
              <a:rPr lang="de-DE" b="1" dirty="0"/>
              <a:t>Absicherung bei Berufsunfähigkeit mit den folgenden Fragen:</a:t>
            </a:r>
          </a:p>
          <a:p>
            <a:endParaRPr lang="de-DE" dirty="0"/>
          </a:p>
        </p:txBody>
      </p:sp>
      <p:sp>
        <p:nvSpPr>
          <p:cNvPr id="6" name="Titel 5"/>
          <p:cNvSpPr>
            <a:spLocks noGrp="1"/>
          </p:cNvSpPr>
          <p:nvPr>
            <p:ph type="title"/>
          </p:nvPr>
        </p:nvSpPr>
        <p:spPr>
          <a:xfrm>
            <a:off x="365475" y="214678"/>
            <a:ext cx="10270775" cy="1325563"/>
          </a:xfrm>
        </p:spPr>
        <p:txBody>
          <a:bodyPr/>
          <a:lstStyle/>
          <a:p>
            <a:r>
              <a:rPr lang="de-DE" dirty="0" smtClean="0"/>
              <a:t>ABSICHERUNG BEI BERUFSUNFÄHIGKEIT </a:t>
            </a:r>
            <a:br>
              <a:rPr lang="de-DE" dirty="0" smtClean="0"/>
            </a:br>
            <a:r>
              <a:rPr lang="de-DE" dirty="0" smtClean="0">
                <a:solidFill>
                  <a:srgbClr val="FF0000"/>
                </a:solidFill>
              </a:rPr>
              <a:t>ACHTUNG: ANGABEN AUS DEM JEWEILIGEN VERHANDELTEN BU-KONZEPT VERWENDEN</a:t>
            </a:r>
            <a:endParaRPr lang="de-DE" dirty="0"/>
          </a:p>
        </p:txBody>
      </p:sp>
      <p:pic>
        <p:nvPicPr>
          <p:cNvPr id="7" name="Grafik 6"/>
          <p:cNvPicPr>
            <a:picLocks noChangeAspect="1"/>
          </p:cNvPicPr>
          <p:nvPr/>
        </p:nvPicPr>
        <p:blipFill>
          <a:blip r:embed="rId2"/>
          <a:stretch>
            <a:fillRect/>
          </a:stretch>
        </p:blipFill>
        <p:spPr>
          <a:xfrm>
            <a:off x="258352" y="2780727"/>
            <a:ext cx="10891938" cy="2089853"/>
          </a:xfrm>
          <a:prstGeom prst="rect">
            <a:avLst/>
          </a:prstGeom>
        </p:spPr>
      </p:pic>
    </p:spTree>
    <p:extLst>
      <p:ext uri="{BB962C8B-B14F-4D97-AF65-F5344CB8AC3E}">
        <p14:creationId xmlns:p14="http://schemas.microsoft.com/office/powerpoint/2010/main" val="4224291047"/>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Rechteck 57"/>
          <p:cNvSpPr/>
          <p:nvPr/>
        </p:nvSpPr>
        <p:spPr>
          <a:xfrm>
            <a:off x="364220" y="3930855"/>
            <a:ext cx="10965631" cy="2662602"/>
          </a:xfrm>
          <a:prstGeom prst="rect">
            <a:avLst/>
          </a:prstGeom>
          <a:solidFill>
            <a:srgbClr val="F2F2F2"/>
          </a:solid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Foliennummernplatzhalter 1"/>
          <p:cNvSpPr>
            <a:spLocks noGrp="1"/>
          </p:cNvSpPr>
          <p:nvPr>
            <p:ph type="sldNum" sz="quarter" idx="4"/>
          </p:nvPr>
        </p:nvSpPr>
        <p:spPr/>
        <p:txBody>
          <a:bodyPr/>
          <a:lstStyle/>
          <a:p>
            <a:fld id="{0DB11324-E0A8-4199-978D-02885A0D0942}" type="slidenum">
              <a:rPr lang="de-DE" smtClean="0"/>
              <a:t>115</a:t>
            </a:fld>
            <a:endParaRPr lang="de-DE"/>
          </a:p>
        </p:txBody>
      </p:sp>
      <p:sp>
        <p:nvSpPr>
          <p:cNvPr id="8" name="Titel 7"/>
          <p:cNvSpPr>
            <a:spLocks noGrp="1"/>
          </p:cNvSpPr>
          <p:nvPr>
            <p:ph type="title"/>
          </p:nvPr>
        </p:nvSpPr>
        <p:spPr>
          <a:xfrm>
            <a:off x="364220" y="202563"/>
            <a:ext cx="10314206" cy="1325563"/>
          </a:xfrm>
        </p:spPr>
        <p:txBody>
          <a:bodyPr/>
          <a:lstStyle/>
          <a:p>
            <a:r>
              <a:rPr lang="de-DE" dirty="0" smtClean="0"/>
              <a:t>ARBEITGEBERATTRAKTIVITÄT </a:t>
            </a:r>
            <a:r>
              <a:rPr lang="de-DE" dirty="0"/>
              <a:t>BETRIEBLICHE VERSORGUNG </a:t>
            </a:r>
            <a:r>
              <a:rPr lang="de-DE" dirty="0" smtClean="0"/>
              <a:t>BERUFSUNFÄHIGKEITSVORSORGE</a:t>
            </a:r>
            <a:endParaRPr lang="de-DE" dirty="0"/>
          </a:p>
        </p:txBody>
      </p:sp>
      <p:sp>
        <p:nvSpPr>
          <p:cNvPr id="9" name="Textplatzhalter 8"/>
          <p:cNvSpPr>
            <a:spLocks noGrp="1"/>
          </p:cNvSpPr>
          <p:nvPr>
            <p:ph type="body" sz="quarter" idx="10"/>
          </p:nvPr>
        </p:nvSpPr>
        <p:spPr/>
        <p:txBody>
          <a:bodyPr/>
          <a:lstStyle/>
          <a:p>
            <a:r>
              <a:rPr lang="de-DE" dirty="0"/>
              <a:t>Gesetzliche Rentenversicherung </a:t>
            </a:r>
          </a:p>
        </p:txBody>
      </p:sp>
      <p:sp>
        <p:nvSpPr>
          <p:cNvPr id="13" name="Textplatzhalter 12"/>
          <p:cNvSpPr>
            <a:spLocks noGrp="1"/>
          </p:cNvSpPr>
          <p:nvPr>
            <p:ph type="body" sz="half" idx="12"/>
          </p:nvPr>
        </p:nvSpPr>
        <p:spPr>
          <a:xfrm>
            <a:off x="369358" y="2591631"/>
            <a:ext cx="11343218" cy="4001826"/>
          </a:xfrm>
        </p:spPr>
        <p:txBody>
          <a:bodyPr/>
          <a:lstStyle/>
          <a:p>
            <a:r>
              <a:rPr lang="de-DE" dirty="0"/>
              <a:t>Mehr als 57 % der Antragsteller bei der gesetzlichen Rentenversicherung werden ohne Leistung abgelehnt (2 % bei der privaten Berufsunfähigkeitsversicherung</a:t>
            </a:r>
            <a:r>
              <a:rPr lang="de-DE" dirty="0" smtClean="0"/>
              <a:t>).</a:t>
            </a:r>
          </a:p>
          <a:p>
            <a:r>
              <a:rPr lang="de-DE" b="1" dirty="0"/>
              <a:t>Ca.</a:t>
            </a:r>
            <a:r>
              <a:rPr lang="de-DE" dirty="0"/>
              <a:t> </a:t>
            </a:r>
            <a:r>
              <a:rPr lang="de-DE" b="1" dirty="0"/>
              <a:t>83 % der Bevölkerung </a:t>
            </a:r>
            <a:r>
              <a:rPr lang="de-DE" dirty="0"/>
              <a:t>haben keine Berufsunfähigkeitsvorsorge. </a:t>
            </a:r>
            <a:r>
              <a:rPr lang="de-DE" b="1" dirty="0"/>
              <a:t>25 % der Angestellten </a:t>
            </a:r>
            <a:r>
              <a:rPr lang="de-DE" dirty="0"/>
              <a:t>scheiden wegen Krankheit bzw. Unfall frühzeitig aus dem Berufsleben </a:t>
            </a:r>
            <a:r>
              <a:rPr lang="de-DE" dirty="0" smtClean="0"/>
              <a:t>aus.</a:t>
            </a:r>
          </a:p>
          <a:p>
            <a:pPr marL="0" indent="0">
              <a:buNone/>
            </a:pPr>
            <a:endParaRPr lang="de-DE" sz="1050" dirty="0"/>
          </a:p>
          <a:p>
            <a:pPr marL="0" indent="0">
              <a:buNone/>
            </a:pPr>
            <a:endParaRPr lang="de-DE" sz="1050" dirty="0" smtClean="0"/>
          </a:p>
          <a:p>
            <a:pPr marL="0" indent="0">
              <a:buNone/>
            </a:pPr>
            <a:r>
              <a:rPr lang="de-DE" sz="1050" dirty="0" smtClean="0"/>
              <a:t>Ihrem Antrag auf Rente wegen verminderter Erwerbsfähigkeit kann nicht entsprochen werden.</a:t>
            </a:r>
          </a:p>
          <a:p>
            <a:pPr marL="0" indent="0">
              <a:buNone/>
            </a:pPr>
            <a:endParaRPr lang="de-DE" sz="1050" b="1" dirty="0" smtClean="0"/>
          </a:p>
          <a:p>
            <a:pPr marL="0" indent="0">
              <a:buNone/>
            </a:pPr>
            <a:r>
              <a:rPr lang="de-DE" sz="1050" b="1" dirty="0" smtClean="0"/>
              <a:t>Begründung</a:t>
            </a:r>
            <a:endParaRPr lang="de-DE" sz="1050" b="1" dirty="0"/>
          </a:p>
          <a:p>
            <a:pPr marL="0" indent="0">
              <a:buNone/>
            </a:pPr>
            <a:endParaRPr lang="de-DE" sz="1050" b="1" dirty="0" smtClean="0"/>
          </a:p>
          <a:p>
            <a:pPr marL="0" indent="0">
              <a:buNone/>
            </a:pPr>
            <a:r>
              <a:rPr lang="de-DE" sz="1050" dirty="0" smtClean="0"/>
              <a:t>Sie </a:t>
            </a:r>
            <a:r>
              <a:rPr lang="de-DE" sz="1050" dirty="0"/>
              <a:t>sind weder teilweise noch voll erwerbsgemindert. Ihr Leistungsvermögen ist zwar aufgrund der </a:t>
            </a:r>
            <a:r>
              <a:rPr lang="de-DE" sz="1050" dirty="0" smtClean="0"/>
              <a:t>folgenden </a:t>
            </a:r>
            <a:r>
              <a:rPr lang="de-DE" sz="1050" dirty="0"/>
              <a:t>gesundheitlichen Einschränkungen</a:t>
            </a:r>
          </a:p>
          <a:p>
            <a:pPr lvl="1"/>
            <a:r>
              <a:rPr lang="de-DE" sz="1050" dirty="0" smtClean="0">
                <a:solidFill>
                  <a:srgbClr val="1D2D4B"/>
                </a:solidFill>
              </a:rPr>
              <a:t>	-  </a:t>
            </a:r>
            <a:r>
              <a:rPr lang="de-DE" sz="1050" dirty="0">
                <a:solidFill>
                  <a:srgbClr val="1D2D4B"/>
                </a:solidFill>
              </a:rPr>
              <a:t>durch Ersatzprothese versorgter </a:t>
            </a:r>
            <a:r>
              <a:rPr lang="de-DE" sz="1050" dirty="0" err="1">
                <a:solidFill>
                  <a:srgbClr val="1D2D4B"/>
                </a:solidFill>
              </a:rPr>
              <a:t>Aortenklappenfehler</a:t>
            </a:r>
            <a:r>
              <a:rPr lang="de-DE" sz="1050" dirty="0">
                <a:solidFill>
                  <a:srgbClr val="1D2D4B"/>
                </a:solidFill>
              </a:rPr>
              <a:t> (künstlich Herzklappe</a:t>
            </a:r>
            <a:r>
              <a:rPr lang="de-DE" sz="1050" dirty="0" smtClean="0">
                <a:solidFill>
                  <a:srgbClr val="1D2D4B"/>
                </a:solidFill>
              </a:rPr>
              <a:t>)</a:t>
            </a:r>
          </a:p>
          <a:p>
            <a:pPr lvl="1"/>
            <a:r>
              <a:rPr lang="de-DE" sz="1050" dirty="0">
                <a:solidFill>
                  <a:srgbClr val="1D2D4B"/>
                </a:solidFill>
              </a:rPr>
              <a:t> </a:t>
            </a:r>
            <a:r>
              <a:rPr lang="de-DE" sz="1050" dirty="0" smtClean="0">
                <a:solidFill>
                  <a:srgbClr val="1D2D4B"/>
                </a:solidFill>
              </a:rPr>
              <a:t>	-  </a:t>
            </a:r>
            <a:r>
              <a:rPr lang="de-DE" sz="1050" dirty="0">
                <a:solidFill>
                  <a:srgbClr val="1D2D4B"/>
                </a:solidFill>
              </a:rPr>
              <a:t>durch Bypass versorgte </a:t>
            </a:r>
            <a:r>
              <a:rPr lang="de-DE" sz="1050" dirty="0" err="1">
                <a:solidFill>
                  <a:srgbClr val="1D2D4B"/>
                </a:solidFill>
              </a:rPr>
              <a:t>coronare</a:t>
            </a:r>
            <a:r>
              <a:rPr lang="de-DE" sz="1050" dirty="0">
                <a:solidFill>
                  <a:srgbClr val="1D2D4B"/>
                </a:solidFill>
              </a:rPr>
              <a:t> </a:t>
            </a:r>
            <a:r>
              <a:rPr lang="de-DE" sz="1050" dirty="0" smtClean="0">
                <a:solidFill>
                  <a:srgbClr val="1D2D4B"/>
                </a:solidFill>
              </a:rPr>
              <a:t>Herzerkrankung</a:t>
            </a:r>
          </a:p>
          <a:p>
            <a:pPr lvl="1"/>
            <a:r>
              <a:rPr lang="de-DE" sz="1050" dirty="0">
                <a:solidFill>
                  <a:srgbClr val="1D2D4B"/>
                </a:solidFill>
              </a:rPr>
              <a:t> </a:t>
            </a:r>
            <a:r>
              <a:rPr lang="de-DE" sz="1050" dirty="0" smtClean="0">
                <a:solidFill>
                  <a:srgbClr val="1D2D4B"/>
                </a:solidFill>
              </a:rPr>
              <a:t>	-  </a:t>
            </a:r>
            <a:r>
              <a:rPr lang="de-DE" sz="1050" dirty="0">
                <a:solidFill>
                  <a:srgbClr val="1D2D4B"/>
                </a:solidFill>
              </a:rPr>
              <a:t>medikamentös gut eingestellter </a:t>
            </a:r>
            <a:r>
              <a:rPr lang="de-DE" sz="1050" dirty="0" smtClean="0">
                <a:solidFill>
                  <a:srgbClr val="1D2D4B"/>
                </a:solidFill>
              </a:rPr>
              <a:t>Bluthochdruck</a:t>
            </a:r>
          </a:p>
          <a:p>
            <a:pPr lvl="1"/>
            <a:r>
              <a:rPr lang="de-DE" sz="1050" dirty="0" smtClean="0">
                <a:solidFill>
                  <a:srgbClr val="1D2D4B"/>
                </a:solidFill>
              </a:rPr>
              <a:t>	-  </a:t>
            </a:r>
            <a:r>
              <a:rPr lang="de-DE" sz="1050" dirty="0">
                <a:solidFill>
                  <a:srgbClr val="1D2D4B"/>
                </a:solidFill>
              </a:rPr>
              <a:t>depressive Verstimmung mit </a:t>
            </a:r>
            <a:r>
              <a:rPr lang="de-DE" sz="1050" dirty="0" smtClean="0">
                <a:solidFill>
                  <a:srgbClr val="1D2D4B"/>
                </a:solidFill>
              </a:rPr>
              <a:t>Angststörungen</a:t>
            </a:r>
          </a:p>
          <a:p>
            <a:pPr lvl="1"/>
            <a:r>
              <a:rPr lang="de-DE" sz="1050" dirty="0" smtClean="0">
                <a:solidFill>
                  <a:srgbClr val="1D2D4B"/>
                </a:solidFill>
              </a:rPr>
              <a:t>	-  Herzrhythmusstörungen</a:t>
            </a:r>
          </a:p>
          <a:p>
            <a:pPr lvl="1"/>
            <a:r>
              <a:rPr lang="de-DE" sz="1050" dirty="0">
                <a:solidFill>
                  <a:srgbClr val="1D2D4B"/>
                </a:solidFill>
              </a:rPr>
              <a:t>	</a:t>
            </a:r>
            <a:r>
              <a:rPr lang="de-DE" sz="1050" dirty="0" smtClean="0">
                <a:solidFill>
                  <a:srgbClr val="1D2D4B"/>
                </a:solidFill>
              </a:rPr>
              <a:t>-  </a:t>
            </a:r>
            <a:r>
              <a:rPr lang="de-DE" sz="1050" dirty="0">
                <a:solidFill>
                  <a:srgbClr val="1D2D4B"/>
                </a:solidFill>
              </a:rPr>
              <a:t>Rückenbeschwerden bei </a:t>
            </a:r>
            <a:r>
              <a:rPr lang="de-DE" sz="1050" dirty="0" smtClean="0">
                <a:solidFill>
                  <a:srgbClr val="1D2D4B"/>
                </a:solidFill>
              </a:rPr>
              <a:t>Bandscheibenschaden</a:t>
            </a:r>
          </a:p>
          <a:p>
            <a:pPr marL="0" lvl="1"/>
            <a:r>
              <a:rPr lang="de-DE" sz="1050" dirty="0" smtClean="0">
                <a:solidFill>
                  <a:srgbClr val="1D2D4B"/>
                </a:solidFill>
              </a:rPr>
              <a:t>herabgesetzt</a:t>
            </a:r>
            <a:r>
              <a:rPr lang="de-DE" sz="1050" dirty="0">
                <a:solidFill>
                  <a:srgbClr val="1D2D4B"/>
                </a:solidFill>
              </a:rPr>
              <a:t>, jedoch sind Sie mit der Ihnen verbliebenen Leistungsfähigkeit noch in der Lage, </a:t>
            </a:r>
            <a:r>
              <a:rPr lang="de-DE" sz="1050" dirty="0" smtClean="0">
                <a:solidFill>
                  <a:srgbClr val="1D2D4B"/>
                </a:solidFill>
              </a:rPr>
              <a:t>mindestens </a:t>
            </a:r>
            <a:r>
              <a:rPr lang="de-DE" sz="1050" dirty="0">
                <a:solidFill>
                  <a:srgbClr val="1D2D4B"/>
                </a:solidFill>
              </a:rPr>
              <a:t>sechs Stunden täglich unter den üblichen Bedingungen des allgemeinen Arbeitsmarktes erwerbstätig zu sein</a:t>
            </a:r>
            <a:r>
              <a:rPr lang="de-DE" sz="1050" dirty="0" smtClean="0">
                <a:solidFill>
                  <a:srgbClr val="1D2D4B"/>
                </a:solidFill>
              </a:rPr>
              <a:t>. </a:t>
            </a:r>
            <a:r>
              <a:rPr lang="de-DE" sz="1050" dirty="0">
                <a:solidFill>
                  <a:srgbClr val="1D2D4B"/>
                </a:solidFill>
              </a:rPr>
              <a:t>Sie haben auch keinen Anspruch auf Rente wegen teilweiser Erwerbsminderung bei Berufsunfähigkeit</a:t>
            </a:r>
            <a:r>
              <a:rPr lang="de-DE" sz="1050" dirty="0" smtClean="0">
                <a:solidFill>
                  <a:srgbClr val="1D2D4B"/>
                </a:solidFill>
              </a:rPr>
              <a:t>. </a:t>
            </a:r>
            <a:r>
              <a:rPr lang="de-DE" sz="1050" dirty="0">
                <a:solidFill>
                  <a:srgbClr val="1D2D4B"/>
                </a:solidFill>
              </a:rPr>
              <a:t>Ihre Erwerbsfähigkeit ist im Vergleich zur Erwerbsfähigkeit von gesunden Versicherten mit ähnlicher </a:t>
            </a:r>
            <a:r>
              <a:rPr lang="de-DE" sz="1050" dirty="0" smtClean="0">
                <a:solidFill>
                  <a:srgbClr val="1D2D4B"/>
                </a:solidFill>
              </a:rPr>
              <a:t>Ausbildung </a:t>
            </a:r>
            <a:r>
              <a:rPr lang="de-DE" sz="1050" dirty="0">
                <a:solidFill>
                  <a:srgbClr val="1D2D4B"/>
                </a:solidFill>
              </a:rPr>
              <a:t>und gleichwertigen Kenntnissen und Fähigkeiten nicht auf unter sechs Stunden täglich gesunken</a:t>
            </a:r>
            <a:r>
              <a:rPr lang="de-DE" sz="1050" dirty="0" smtClean="0">
                <a:solidFill>
                  <a:srgbClr val="1D2D4B"/>
                </a:solidFill>
              </a:rPr>
              <a:t>.</a:t>
            </a:r>
            <a:endParaRPr lang="de-DE" dirty="0">
              <a:solidFill>
                <a:srgbClr val="1D2D4B"/>
              </a:solidFill>
            </a:endParaRPr>
          </a:p>
        </p:txBody>
      </p:sp>
      <p:pic>
        <p:nvPicPr>
          <p:cNvPr id="17" name="Grafik 16"/>
          <p:cNvPicPr>
            <a:picLocks noChangeAspect="1"/>
          </p:cNvPicPr>
          <p:nvPr/>
        </p:nvPicPr>
        <p:blipFill>
          <a:blip r:embed="rId2"/>
          <a:stretch>
            <a:fillRect/>
          </a:stretch>
        </p:blipFill>
        <p:spPr>
          <a:xfrm>
            <a:off x="9486590" y="4073607"/>
            <a:ext cx="1122147" cy="1719357"/>
          </a:xfrm>
          <a:prstGeom prst="rect">
            <a:avLst/>
          </a:prstGeom>
        </p:spPr>
      </p:pic>
    </p:spTree>
    <p:extLst>
      <p:ext uri="{BB962C8B-B14F-4D97-AF65-F5344CB8AC3E}">
        <p14:creationId xmlns:p14="http://schemas.microsoft.com/office/powerpoint/2010/main" val="1419555712"/>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
          </p:nvPr>
        </p:nvSpPr>
        <p:spPr/>
        <p:txBody>
          <a:bodyPr/>
          <a:lstStyle/>
          <a:p>
            <a:fld id="{EA952CFE-AF4B-4BE9-B2E2-E1420D3F9B32}" type="slidenum">
              <a:rPr lang="de-DE" smtClean="0"/>
              <a:pPr/>
              <a:t>116</a:t>
            </a:fld>
            <a:endParaRPr lang="de-DE" dirty="0"/>
          </a:p>
        </p:txBody>
      </p:sp>
      <p:sp>
        <p:nvSpPr>
          <p:cNvPr id="4" name="Textplatzhalter 3"/>
          <p:cNvSpPr>
            <a:spLocks noGrp="1"/>
          </p:cNvSpPr>
          <p:nvPr>
            <p:ph type="body" sz="half" idx="2"/>
          </p:nvPr>
        </p:nvSpPr>
        <p:spPr>
          <a:xfrm>
            <a:off x="4993071" y="3699066"/>
            <a:ext cx="6719504" cy="4798504"/>
          </a:xfrm>
        </p:spPr>
        <p:txBody>
          <a:bodyPr/>
          <a:lstStyle/>
          <a:p>
            <a:pPr marL="0" indent="0">
              <a:buNone/>
            </a:pPr>
            <a:r>
              <a:rPr lang="de-DE" sz="2400" b="1" dirty="0" smtClean="0"/>
              <a:t>BU-Beispielfälle</a:t>
            </a:r>
            <a:endParaRPr lang="de-DE" sz="2400" b="1" dirty="0"/>
          </a:p>
        </p:txBody>
      </p:sp>
      <p:pic>
        <p:nvPicPr>
          <p:cNvPr id="2" name="Grafik 1"/>
          <p:cNvPicPr>
            <a:picLocks noChangeAspect="1"/>
          </p:cNvPicPr>
          <p:nvPr/>
        </p:nvPicPr>
        <p:blipFill rotWithShape="1">
          <a:blip r:embed="rId2" cstate="print">
            <a:extLst>
              <a:ext uri="{28A0092B-C50C-407E-A947-70E740481C1C}">
                <a14:useLocalDpi xmlns:a14="http://schemas.microsoft.com/office/drawing/2010/main" val="0"/>
              </a:ext>
            </a:extLst>
          </a:blip>
          <a:srcRect l="522" t="13018" r="1426" b="10673"/>
          <a:stretch/>
        </p:blipFill>
        <p:spPr>
          <a:xfrm>
            <a:off x="483235" y="1803400"/>
            <a:ext cx="4189094" cy="4794250"/>
          </a:xfrm>
          <a:prstGeom prst="rect">
            <a:avLst/>
          </a:prstGeom>
        </p:spPr>
      </p:pic>
    </p:spTree>
    <p:extLst>
      <p:ext uri="{BB962C8B-B14F-4D97-AF65-F5344CB8AC3E}">
        <p14:creationId xmlns:p14="http://schemas.microsoft.com/office/powerpoint/2010/main" val="743132809"/>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406400" y="1961662"/>
            <a:ext cx="10425723" cy="3759200"/>
          </a:xfrm>
          <a:prstGeom prst="rect">
            <a:avLst/>
          </a:prstGeom>
          <a:noFill/>
        </p:spPr>
        <p:txBody>
          <a:bodyPr wrap="square" rtlCol="0">
            <a:spAutoFit/>
          </a:bodyPr>
          <a:lstStyle/>
          <a:p>
            <a:endParaRPr lang="de-DE" dirty="0">
              <a:solidFill>
                <a:srgbClr val="000000"/>
              </a:solidFill>
            </a:endParaRPr>
          </a:p>
        </p:txBody>
      </p:sp>
      <p:sp>
        <p:nvSpPr>
          <p:cNvPr id="5" name="Textfeld 4"/>
          <p:cNvSpPr txBox="1"/>
          <p:nvPr/>
        </p:nvSpPr>
        <p:spPr>
          <a:xfrm>
            <a:off x="703385" y="2032000"/>
            <a:ext cx="9487877" cy="584775"/>
          </a:xfrm>
          <a:prstGeom prst="rect">
            <a:avLst/>
          </a:prstGeom>
          <a:noFill/>
        </p:spPr>
        <p:txBody>
          <a:bodyPr wrap="square" rtlCol="0">
            <a:spAutoFit/>
          </a:bodyPr>
          <a:lstStyle/>
          <a:p>
            <a:r>
              <a:rPr lang="de-DE" sz="3200" dirty="0" smtClean="0">
                <a:solidFill>
                  <a:srgbClr val="000000"/>
                </a:solidFill>
              </a:rPr>
              <a:t>Leistungsfallbegleitung Vorsorge</a:t>
            </a:r>
            <a:endParaRPr lang="de-DE" sz="3200" dirty="0">
              <a:solidFill>
                <a:srgbClr val="000000"/>
              </a:solidFill>
            </a:endParaRPr>
          </a:p>
        </p:txBody>
      </p:sp>
    </p:spTree>
    <p:extLst>
      <p:ext uri="{BB962C8B-B14F-4D97-AF65-F5344CB8AC3E}">
        <p14:creationId xmlns:p14="http://schemas.microsoft.com/office/powerpoint/2010/main" val="202252422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118</a:t>
            </a:fld>
            <a:endParaRPr lang="de-DE" dirty="0"/>
          </a:p>
        </p:txBody>
      </p:sp>
      <p:sp>
        <p:nvSpPr>
          <p:cNvPr id="6" name="Titel 5"/>
          <p:cNvSpPr>
            <a:spLocks noGrp="1"/>
          </p:cNvSpPr>
          <p:nvPr>
            <p:ph type="title"/>
          </p:nvPr>
        </p:nvSpPr>
        <p:spPr/>
        <p:txBody>
          <a:bodyPr/>
          <a:lstStyle/>
          <a:p>
            <a:r>
              <a:rPr lang="de-DE" dirty="0" smtClean="0"/>
              <a:t>UNSER LEISTUNGSFALLMANAGEMENT</a:t>
            </a:r>
            <a:endParaRPr lang="de-DE" dirty="0"/>
          </a:p>
        </p:txBody>
      </p:sp>
      <p:sp>
        <p:nvSpPr>
          <p:cNvPr id="3" name="Textplatzhalter 2"/>
          <p:cNvSpPr>
            <a:spLocks noGrp="1"/>
          </p:cNvSpPr>
          <p:nvPr>
            <p:ph type="body" sz="half" idx="2"/>
          </p:nvPr>
        </p:nvSpPr>
        <p:spPr/>
        <p:txBody>
          <a:bodyPr/>
          <a:lstStyle/>
          <a:p>
            <a:pPr>
              <a:buClr>
                <a:srgbClr val="1D2D4B"/>
              </a:buClr>
              <a:tabLst>
                <a:tab pos="266700" algn="l"/>
              </a:tabLst>
              <a:defRPr/>
            </a:pPr>
            <a:r>
              <a:rPr lang="de-DE" dirty="0" smtClean="0">
                <a:solidFill>
                  <a:srgbClr val="1D284B"/>
                </a:solidFill>
              </a:rPr>
              <a:t>Durch die intensive Begleitung von Leistungsfällen wissen wir, auf welche Details es in den Vertragsbedingungen ankommt – keine Formulierung ist ohne Bedeutung</a:t>
            </a:r>
          </a:p>
          <a:p>
            <a:pPr>
              <a:buClr>
                <a:srgbClr val="1D2D4B"/>
              </a:buClr>
              <a:tabLst>
                <a:tab pos="266700" algn="l"/>
              </a:tabLst>
              <a:defRPr/>
            </a:pPr>
            <a:r>
              <a:rPr lang="de-DE" dirty="0" smtClean="0">
                <a:solidFill>
                  <a:srgbClr val="1D284B"/>
                </a:solidFill>
              </a:rPr>
              <a:t>Wo Menschen Verträge schließen, ist Kommunikation ganz wichtig. Ist diese an einer Stelle nicht optimal, funktioniert das beste Versicherungsprodukt nicht zu 100%.</a:t>
            </a:r>
          </a:p>
          <a:p>
            <a:pPr>
              <a:buClr>
                <a:srgbClr val="1D2D4B"/>
              </a:buClr>
              <a:tabLst>
                <a:tab pos="266700" algn="l"/>
              </a:tabLst>
              <a:defRPr/>
            </a:pPr>
            <a:r>
              <a:rPr lang="de-DE" dirty="0" smtClean="0">
                <a:solidFill>
                  <a:srgbClr val="1D284B"/>
                </a:solidFill>
              </a:rPr>
              <a:t>Wir wissen, welche Informationen eine Versicherer braucht und helfen bei der Beschaffung von Ärzten</a:t>
            </a:r>
            <a:r>
              <a:rPr lang="de-DE" dirty="0">
                <a:solidFill>
                  <a:srgbClr val="1D284B"/>
                </a:solidFill>
              </a:rPr>
              <a:t> </a:t>
            </a:r>
            <a:r>
              <a:rPr lang="de-DE" dirty="0" smtClean="0">
                <a:solidFill>
                  <a:srgbClr val="1D284B"/>
                </a:solidFill>
              </a:rPr>
              <a:t>und Krankenkassen.</a:t>
            </a:r>
          </a:p>
          <a:p>
            <a:pPr>
              <a:buClr>
                <a:srgbClr val="1D2D4B"/>
              </a:buClr>
              <a:tabLst>
                <a:tab pos="266700" algn="l"/>
              </a:tabLst>
              <a:defRPr/>
            </a:pPr>
            <a:r>
              <a:rPr lang="de-DE" dirty="0" smtClean="0">
                <a:solidFill>
                  <a:srgbClr val="1D284B"/>
                </a:solidFill>
              </a:rPr>
              <a:t>Auch wenn ein Leistungsfall nicht eindeutig ist, wir verbessern in vielen Fällen das Ergebnis für unseren Kunden. Dabei helfen und hervorragende Kontakte zu den Entscheidungsträgern.</a:t>
            </a:r>
          </a:p>
          <a:p>
            <a:pPr>
              <a:buClr>
                <a:srgbClr val="1D2D4B"/>
              </a:buClr>
              <a:tabLst>
                <a:tab pos="266700" algn="l"/>
              </a:tabLst>
              <a:defRPr/>
            </a:pPr>
            <a:r>
              <a:rPr lang="de-DE" dirty="0" smtClean="0">
                <a:solidFill>
                  <a:srgbClr val="1D284B"/>
                </a:solidFill>
              </a:rPr>
              <a:t>Engagement, Empathie und Professionalität statt Emotion – das macht unsere Leistungsfallbegleitung so erfolgreich.</a:t>
            </a:r>
            <a:endParaRPr lang="de-DE" dirty="0">
              <a:solidFill>
                <a:srgbClr val="1D284B"/>
              </a:solidFill>
            </a:endParaRPr>
          </a:p>
        </p:txBody>
      </p:sp>
    </p:spTree>
    <p:extLst>
      <p:ext uri="{BB962C8B-B14F-4D97-AF65-F5344CB8AC3E}">
        <p14:creationId xmlns:p14="http://schemas.microsoft.com/office/powerpoint/2010/main" val="1872341108"/>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119</a:t>
            </a:fld>
            <a:endParaRPr lang="de-DE" dirty="0"/>
          </a:p>
        </p:txBody>
      </p:sp>
      <p:sp>
        <p:nvSpPr>
          <p:cNvPr id="6" name="Titel 5"/>
          <p:cNvSpPr>
            <a:spLocks noGrp="1"/>
          </p:cNvSpPr>
          <p:nvPr>
            <p:ph type="title"/>
          </p:nvPr>
        </p:nvSpPr>
        <p:spPr/>
        <p:txBody>
          <a:bodyPr/>
          <a:lstStyle/>
          <a:p>
            <a:r>
              <a:rPr lang="de-DE" dirty="0" smtClean="0"/>
              <a:t>UNSER LEISTUNGSFALLMANAGEMENT</a:t>
            </a:r>
            <a:endParaRPr lang="de-DE" dirty="0"/>
          </a:p>
        </p:txBody>
      </p:sp>
      <p:sp>
        <p:nvSpPr>
          <p:cNvPr id="3" name="Textplatzhalter 2"/>
          <p:cNvSpPr>
            <a:spLocks noGrp="1"/>
          </p:cNvSpPr>
          <p:nvPr>
            <p:ph type="body" sz="half" idx="2"/>
          </p:nvPr>
        </p:nvSpPr>
        <p:spPr/>
        <p:txBody>
          <a:bodyPr/>
          <a:lstStyle/>
          <a:p>
            <a:pPr marL="342900" indent="-342900">
              <a:buClr>
                <a:srgbClr val="1D2D4B"/>
              </a:buClr>
              <a:buFont typeface="+mj-lt"/>
              <a:buAutoNum type="arabicPeriod"/>
              <a:tabLst>
                <a:tab pos="266700" algn="l"/>
              </a:tabLst>
              <a:defRPr/>
            </a:pPr>
            <a:r>
              <a:rPr lang="de-DE" dirty="0">
                <a:solidFill>
                  <a:srgbClr val="1D284B"/>
                </a:solidFill>
              </a:rPr>
              <a:t>Versicherter meldet uns, dass er seit längerem krank ist</a:t>
            </a:r>
          </a:p>
          <a:p>
            <a:pPr marL="342900" indent="-342900">
              <a:buClr>
                <a:srgbClr val="1D2D4B"/>
              </a:buClr>
              <a:buFont typeface="+mj-lt"/>
              <a:buAutoNum type="arabicPeriod"/>
              <a:tabLst>
                <a:tab pos="266700" algn="l"/>
              </a:tabLst>
              <a:defRPr/>
            </a:pPr>
            <a:r>
              <a:rPr lang="de-DE" dirty="0">
                <a:solidFill>
                  <a:srgbClr val="1D284B"/>
                </a:solidFill>
              </a:rPr>
              <a:t>Anforderung der Leistungsformulare beim Risikoträger</a:t>
            </a:r>
          </a:p>
          <a:p>
            <a:pPr marL="342900" indent="-342900">
              <a:buClr>
                <a:srgbClr val="1D2D4B"/>
              </a:buClr>
              <a:buFont typeface="+mj-lt"/>
              <a:buAutoNum type="arabicPeriod"/>
              <a:tabLst>
                <a:tab pos="266700" algn="l"/>
              </a:tabLst>
              <a:defRPr/>
            </a:pPr>
            <a:r>
              <a:rPr lang="de-DE" dirty="0">
                <a:solidFill>
                  <a:srgbClr val="1D284B"/>
                </a:solidFill>
              </a:rPr>
              <a:t>Anforderung der aktuellen Befundberichte beim behandelnden Arzt</a:t>
            </a:r>
          </a:p>
          <a:p>
            <a:pPr marL="342900" indent="-342900">
              <a:buClr>
                <a:srgbClr val="1D2D4B"/>
              </a:buClr>
              <a:buFont typeface="+mj-lt"/>
              <a:buAutoNum type="arabicPeriod"/>
              <a:tabLst>
                <a:tab pos="266700" algn="l"/>
              </a:tabLst>
              <a:defRPr/>
            </a:pPr>
            <a:r>
              <a:rPr lang="de-DE" dirty="0">
                <a:solidFill>
                  <a:srgbClr val="1D284B"/>
                </a:solidFill>
              </a:rPr>
              <a:t>Der Leistungsantrag wird gemeinsam mit unserem Kunden (</a:t>
            </a:r>
            <a:r>
              <a:rPr lang="de-DE">
                <a:solidFill>
                  <a:srgbClr val="1D284B"/>
                </a:solidFill>
              </a:rPr>
              <a:t>wenn </a:t>
            </a:r>
            <a:r>
              <a:rPr lang="de-DE" smtClean="0">
                <a:solidFill>
                  <a:srgbClr val="1D284B"/>
                </a:solidFill>
              </a:rPr>
              <a:t>möglich</a:t>
            </a:r>
            <a:r>
              <a:rPr lang="de-DE" dirty="0">
                <a:solidFill>
                  <a:srgbClr val="1D284B"/>
                </a:solidFill>
              </a:rPr>
              <a:t>) ausgefüllt und ergänzt – wir wissen, was wichtig ist.</a:t>
            </a:r>
          </a:p>
          <a:p>
            <a:pPr marL="342900" indent="-342900">
              <a:buClr>
                <a:srgbClr val="1D2D4B"/>
              </a:buClr>
              <a:buFont typeface="+mj-lt"/>
              <a:buAutoNum type="arabicPeriod"/>
              <a:tabLst>
                <a:tab pos="266700" algn="l"/>
              </a:tabLst>
              <a:defRPr/>
            </a:pPr>
            <a:r>
              <a:rPr lang="de-DE" dirty="0">
                <a:solidFill>
                  <a:srgbClr val="1D284B"/>
                </a:solidFill>
              </a:rPr>
              <a:t>Übersendung der Unterlagen an den Risikoträger.</a:t>
            </a:r>
          </a:p>
          <a:p>
            <a:pPr marL="342900" indent="-342900">
              <a:buClr>
                <a:srgbClr val="1D2D4B"/>
              </a:buClr>
              <a:buFont typeface="+mj-lt"/>
              <a:buAutoNum type="arabicPeriod"/>
              <a:tabLst>
                <a:tab pos="266700" algn="l"/>
              </a:tabLst>
              <a:defRPr/>
            </a:pPr>
            <a:r>
              <a:rPr lang="de-DE" dirty="0">
                <a:solidFill>
                  <a:srgbClr val="1D284B"/>
                </a:solidFill>
              </a:rPr>
              <a:t>Wir informieren uns alle 14 Tage über den Bearbeitungsstand.</a:t>
            </a:r>
          </a:p>
          <a:p>
            <a:pPr marL="342900" indent="-342900">
              <a:buClr>
                <a:srgbClr val="1D2D4B"/>
              </a:buClr>
              <a:buFont typeface="+mj-lt"/>
              <a:buAutoNum type="arabicPeriod"/>
              <a:tabLst>
                <a:tab pos="266700" algn="l"/>
              </a:tabLst>
              <a:defRPr/>
            </a:pPr>
            <a:r>
              <a:rPr lang="de-DE" dirty="0">
                <a:solidFill>
                  <a:srgbClr val="1D284B"/>
                </a:solidFill>
              </a:rPr>
              <a:t>Wenn aufgrund der ärztlichen Befunde keine abschließende Prüfung möglich ist, wird vom Versorgungsträger ein unabhängiger Gutachter (in der Regel Fachärzte </a:t>
            </a:r>
            <a:r>
              <a:rPr lang="de-DE" dirty="0" smtClean="0">
                <a:solidFill>
                  <a:srgbClr val="1D284B"/>
                </a:solidFill>
              </a:rPr>
              <a:t>von Universitäts-kliniken</a:t>
            </a:r>
            <a:r>
              <a:rPr lang="de-DE" dirty="0">
                <a:solidFill>
                  <a:srgbClr val="1D284B"/>
                </a:solidFill>
              </a:rPr>
              <a:t>) beauftragt.</a:t>
            </a:r>
          </a:p>
        </p:txBody>
      </p:sp>
    </p:spTree>
    <p:extLst>
      <p:ext uri="{BB962C8B-B14F-4D97-AF65-F5344CB8AC3E}">
        <p14:creationId xmlns:p14="http://schemas.microsoft.com/office/powerpoint/2010/main" val="19425630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12</a:t>
            </a:fld>
            <a:endParaRPr lang="de-DE" dirty="0"/>
          </a:p>
        </p:txBody>
      </p:sp>
      <p:sp>
        <p:nvSpPr>
          <p:cNvPr id="4" name="Titel 3"/>
          <p:cNvSpPr>
            <a:spLocks noGrp="1"/>
          </p:cNvSpPr>
          <p:nvPr>
            <p:ph type="title"/>
          </p:nvPr>
        </p:nvSpPr>
        <p:spPr/>
        <p:txBody>
          <a:bodyPr/>
          <a:lstStyle/>
          <a:p>
            <a:r>
              <a:rPr lang="de-DE" altLang="de-DE" dirty="0" smtClean="0"/>
              <a:t>BELEGSCHAFTSPROGRAMME: UNSERE LEISTUNGSMERKMALE</a:t>
            </a:r>
            <a:endParaRPr lang="de-DE" dirty="0"/>
          </a:p>
        </p:txBody>
      </p:sp>
      <p:sp>
        <p:nvSpPr>
          <p:cNvPr id="3" name="Textplatzhalter 2"/>
          <p:cNvSpPr>
            <a:spLocks noGrp="1"/>
          </p:cNvSpPr>
          <p:nvPr>
            <p:ph type="body" sz="half" idx="2"/>
          </p:nvPr>
        </p:nvSpPr>
        <p:spPr/>
        <p:txBody>
          <a:bodyPr/>
          <a:lstStyle/>
          <a:p>
            <a:r>
              <a:rPr lang="de-DE" dirty="0">
                <a:cs typeface="ＭＳ Ｐゴシック"/>
              </a:rPr>
              <a:t>Kompetenz (Expertenteam)</a:t>
            </a:r>
          </a:p>
          <a:p>
            <a:r>
              <a:rPr lang="de-DE" dirty="0">
                <a:cs typeface="ＭＳ Ｐゴシック"/>
              </a:rPr>
              <a:t>Unabhängigkeit (Marktvergleiche)</a:t>
            </a:r>
          </a:p>
          <a:p>
            <a:r>
              <a:rPr lang="de-DE" dirty="0">
                <a:cs typeface="ＭＳ Ｐゴシック"/>
              </a:rPr>
              <a:t>Strategieberatung (Dokumentation)</a:t>
            </a:r>
          </a:p>
          <a:p>
            <a:r>
              <a:rPr lang="de-DE" dirty="0">
                <a:cs typeface="ＭＳ Ｐゴシック"/>
              </a:rPr>
              <a:t>Umfangreiche Versicherungs- und Vorsorgekonzepte mit höchsten </a:t>
            </a:r>
            <a:r>
              <a:rPr lang="de-DE" dirty="0" smtClean="0">
                <a:cs typeface="ＭＳ Ｐゴシック"/>
              </a:rPr>
              <a:t>Bedingungsstandards </a:t>
            </a:r>
            <a:r>
              <a:rPr lang="de-DE" dirty="0">
                <a:cs typeface="ＭＳ Ｐゴシック"/>
              </a:rPr>
              <a:t>zu </a:t>
            </a:r>
            <a:r>
              <a:rPr lang="de-DE" dirty="0" smtClean="0">
                <a:cs typeface="ＭＳ Ｐゴシック"/>
              </a:rPr>
              <a:t>Top-Konditionen</a:t>
            </a:r>
          </a:p>
          <a:p>
            <a:r>
              <a:rPr lang="de-DE" dirty="0">
                <a:cs typeface="ＭＳ Ｐゴシック"/>
              </a:rPr>
              <a:t>Gestaltung von Rahmenverträgen mit stark vereinfachten Zugangswegen</a:t>
            </a:r>
          </a:p>
          <a:p>
            <a:r>
              <a:rPr lang="de-DE" dirty="0">
                <a:cs typeface="ＭＳ Ｐゴシック"/>
              </a:rPr>
              <a:t>Risikominimierung und Effizienzsteigerung durch leistungsstarke </a:t>
            </a:r>
            <a:r>
              <a:rPr lang="de-DE" dirty="0" smtClean="0">
                <a:cs typeface="ＭＳ Ｐゴシック"/>
              </a:rPr>
              <a:t>Produktlösungen </a:t>
            </a:r>
          </a:p>
          <a:p>
            <a:r>
              <a:rPr lang="de-DE" dirty="0" smtClean="0">
                <a:cs typeface="ＭＳ Ｐゴシック"/>
              </a:rPr>
              <a:t>Ganzheitliche Implementierung unter Beachtung bestehender Rahmenbedingungen und tarifvertraglicher Vorgaben</a:t>
            </a:r>
          </a:p>
          <a:p>
            <a:r>
              <a:rPr lang="de-DE" dirty="0">
                <a:cs typeface="ＭＳ Ｐゴシック"/>
              </a:rPr>
              <a:t>Intensive Betreuung und Beratung auf zwei Ebenen (</a:t>
            </a:r>
            <a:r>
              <a:rPr lang="de-DE" dirty="0" smtClean="0">
                <a:cs typeface="ＭＳ Ｐゴシック"/>
              </a:rPr>
              <a:t>Arbeitgeber und Arbeitnehmer) </a:t>
            </a:r>
            <a:endParaRPr lang="de-DE" dirty="0">
              <a:cs typeface="ＭＳ Ｐゴシック"/>
            </a:endParaRPr>
          </a:p>
          <a:p>
            <a:r>
              <a:rPr lang="de-DE" dirty="0">
                <a:cs typeface="ＭＳ Ｐゴシック"/>
              </a:rPr>
              <a:t>Interessenvertretung des Unternehmens und der Mitarbeiter auch für bestehende Versicherungs- und Vorsorgeprodukte (Maklerauftrag)</a:t>
            </a:r>
            <a:endParaRPr lang="de-DE" dirty="0" smtClean="0">
              <a:cs typeface="ＭＳ Ｐゴシック"/>
            </a:endParaRPr>
          </a:p>
          <a:p>
            <a:endParaRPr lang="de-DE" dirty="0">
              <a:cs typeface="ＭＳ Ｐゴシック"/>
            </a:endParaRPr>
          </a:p>
          <a:p>
            <a:endParaRPr lang="de-DE" dirty="0"/>
          </a:p>
        </p:txBody>
      </p:sp>
    </p:spTree>
    <p:extLst>
      <p:ext uri="{BB962C8B-B14F-4D97-AF65-F5344CB8AC3E}">
        <p14:creationId xmlns:p14="http://schemas.microsoft.com/office/powerpoint/2010/main" val="883394420"/>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120</a:t>
            </a:fld>
            <a:endParaRPr lang="de-DE"/>
          </a:p>
        </p:txBody>
      </p:sp>
      <p:sp>
        <p:nvSpPr>
          <p:cNvPr id="3" name="Textplatzhalter 2"/>
          <p:cNvSpPr>
            <a:spLocks noGrp="1"/>
          </p:cNvSpPr>
          <p:nvPr>
            <p:ph type="body" sz="half" idx="2"/>
          </p:nvPr>
        </p:nvSpPr>
        <p:spPr/>
        <p:txBody>
          <a:bodyPr/>
          <a:lstStyle/>
          <a:p>
            <a:endParaRPr lang="de-DE"/>
          </a:p>
        </p:txBody>
      </p:sp>
      <p:pic>
        <p:nvPicPr>
          <p:cNvPr id="5" name="Grafik 4"/>
          <p:cNvPicPr>
            <a:picLocks noChangeAspect="1"/>
          </p:cNvPicPr>
          <p:nvPr/>
        </p:nvPicPr>
        <p:blipFill>
          <a:blip r:embed="rId2"/>
          <a:stretch>
            <a:fillRect/>
          </a:stretch>
        </p:blipFill>
        <p:spPr>
          <a:xfrm>
            <a:off x="0" y="471920"/>
            <a:ext cx="12192000" cy="5914159"/>
          </a:xfrm>
          <a:prstGeom prst="rect">
            <a:avLst/>
          </a:prstGeom>
        </p:spPr>
      </p:pic>
    </p:spTree>
    <p:extLst>
      <p:ext uri="{BB962C8B-B14F-4D97-AF65-F5344CB8AC3E}">
        <p14:creationId xmlns:p14="http://schemas.microsoft.com/office/powerpoint/2010/main" val="121874672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p:cNvSpPr>
            <a:spLocks noGrp="1"/>
          </p:cNvSpPr>
          <p:nvPr>
            <p:ph type="body" sz="half" idx="2"/>
          </p:nvPr>
        </p:nvSpPr>
        <p:spPr/>
        <p:txBody>
          <a:bodyPr/>
          <a:lstStyle/>
          <a:p>
            <a:pPr marL="342900" indent="-342900">
              <a:buFont typeface="Wingdings" panose="05000000000000000000" pitchFamily="2" charset="2"/>
              <a:buChar char="Ø"/>
            </a:pPr>
            <a:r>
              <a:rPr lang="de-DE" sz="1800" dirty="0" smtClean="0"/>
              <a:t>Mitte Juni 2021 Unfall (mehrere Knochenbrüche)</a:t>
            </a:r>
          </a:p>
          <a:p>
            <a:pPr marL="342900" indent="-342900">
              <a:buFont typeface="Wingdings" panose="05000000000000000000" pitchFamily="2" charset="2"/>
              <a:buChar char="Ø"/>
            </a:pPr>
            <a:r>
              <a:rPr lang="de-DE" sz="1800" dirty="0" smtClean="0"/>
              <a:t>Anfang Januar 2022 Leistungsantrag an Versicherer </a:t>
            </a:r>
          </a:p>
          <a:p>
            <a:pPr marL="342900" indent="-342900">
              <a:buFont typeface="Wingdings" panose="05000000000000000000" pitchFamily="2" charset="2"/>
              <a:buChar char="Ø"/>
            </a:pPr>
            <a:r>
              <a:rPr lang="de-DE" sz="1800" dirty="0" smtClean="0"/>
              <a:t>Reha vom 13.01. – 03.02.2022</a:t>
            </a:r>
          </a:p>
          <a:p>
            <a:pPr marL="342900" indent="-342900">
              <a:buFont typeface="Wingdings" panose="05000000000000000000" pitchFamily="2" charset="2"/>
              <a:buChar char="Ø"/>
            </a:pPr>
            <a:r>
              <a:rPr lang="de-DE" sz="1800" dirty="0" smtClean="0"/>
              <a:t>Anfang Februar 2022 bis Ende April 2022 Versicherer fordert diverse Arztberichte und endgültigen </a:t>
            </a:r>
            <a:r>
              <a:rPr lang="de-DE" sz="1800" dirty="0" err="1" smtClean="0"/>
              <a:t>Rehabericht</a:t>
            </a:r>
            <a:r>
              <a:rPr lang="de-DE" sz="1800" dirty="0" smtClean="0"/>
              <a:t> an</a:t>
            </a:r>
          </a:p>
          <a:p>
            <a:r>
              <a:rPr lang="de-DE" sz="1800" dirty="0" smtClean="0"/>
              <a:t>     </a:t>
            </a:r>
            <a:r>
              <a:rPr lang="de-DE" sz="1800" b="1" dirty="0" smtClean="0"/>
              <a:t>(engmaschige Erinnerungen an Ärzte und Begleitung des Vorganges durch uns)</a:t>
            </a:r>
          </a:p>
          <a:p>
            <a:pPr marL="342900" indent="-342900">
              <a:buFont typeface="Wingdings" panose="05000000000000000000" pitchFamily="2" charset="2"/>
              <a:buChar char="Ø"/>
            </a:pPr>
            <a:r>
              <a:rPr lang="de-DE" sz="1800" dirty="0" smtClean="0"/>
              <a:t>Zwischendurch Verzögerungen in der Genesung durch Wundheilungs- und Bruchheilungsstörungen</a:t>
            </a:r>
          </a:p>
          <a:p>
            <a:pPr marL="342900" indent="-342900">
              <a:buFont typeface="Wingdings" panose="05000000000000000000" pitchFamily="2" charset="2"/>
              <a:buChar char="Ø"/>
            </a:pPr>
            <a:r>
              <a:rPr lang="de-DE" sz="1800" dirty="0" smtClean="0">
                <a:solidFill>
                  <a:srgbClr val="00B050"/>
                </a:solidFill>
              </a:rPr>
              <a:t>Nach Abschluss der Prüfungen: rückwirkende Leistungsanerkennung bis Abschluss Wiedereingliederung / somit Auszahlung von 16.500 € plus Rückzahlung der Beiträge von 1.430 € -&gt; </a:t>
            </a:r>
            <a:r>
              <a:rPr lang="de-DE" sz="1800" b="1" dirty="0" smtClean="0">
                <a:solidFill>
                  <a:srgbClr val="00B050"/>
                </a:solidFill>
              </a:rPr>
              <a:t>Gesamtleistung: 17.930 €</a:t>
            </a:r>
          </a:p>
          <a:p>
            <a:pPr marL="342900" indent="-342900">
              <a:buFont typeface="Wingdings" panose="05000000000000000000" pitchFamily="2" charset="2"/>
              <a:buChar char="Ø"/>
            </a:pPr>
            <a:endParaRPr lang="de-DE" sz="1800" dirty="0" smtClean="0"/>
          </a:p>
          <a:p>
            <a:pPr marL="342900" indent="-342900">
              <a:buFont typeface="Wingdings" panose="05000000000000000000" pitchFamily="2" charset="2"/>
              <a:buChar char="Ø"/>
            </a:pPr>
            <a:r>
              <a:rPr lang="de-DE" sz="1800" dirty="0" smtClean="0"/>
              <a:t>Der Kunde hat erfolgreich den Wiedereingliederungsplan im Mai 2022 abgeschlossen und arbeitet wieder</a:t>
            </a:r>
          </a:p>
          <a:p>
            <a:pPr marL="342900" indent="-342900">
              <a:buFont typeface="Wingdings" panose="05000000000000000000" pitchFamily="2" charset="2"/>
              <a:buChar char="Ø"/>
            </a:pPr>
            <a:endParaRPr lang="de-DE" dirty="0" smtClean="0"/>
          </a:p>
          <a:p>
            <a:pPr marL="342900" indent="-342900">
              <a:buFont typeface="Wingdings" panose="05000000000000000000" pitchFamily="2" charset="2"/>
              <a:buChar char="Ø"/>
            </a:pPr>
            <a:endParaRPr lang="de-DE" dirty="0"/>
          </a:p>
        </p:txBody>
      </p:sp>
      <p:sp>
        <p:nvSpPr>
          <p:cNvPr id="2" name="Titel 1"/>
          <p:cNvSpPr>
            <a:spLocks noGrp="1"/>
          </p:cNvSpPr>
          <p:nvPr>
            <p:ph type="title"/>
          </p:nvPr>
        </p:nvSpPr>
        <p:spPr/>
        <p:txBody>
          <a:bodyPr/>
          <a:lstStyle/>
          <a:p>
            <a:r>
              <a:rPr lang="de-DE" dirty="0" smtClean="0"/>
              <a:t>Beispiele aus der Leistungsfallbegleitung / Motorradunfall im Alter von      54 Jahren / Werkzeugmacher / BU-Rente 1.500 €</a:t>
            </a:r>
            <a:endParaRPr lang="de-DE" dirty="0"/>
          </a:p>
        </p:txBody>
      </p:sp>
    </p:spTree>
    <p:extLst>
      <p:ext uri="{BB962C8B-B14F-4D97-AF65-F5344CB8AC3E}">
        <p14:creationId xmlns:p14="http://schemas.microsoft.com/office/powerpoint/2010/main" val="157886520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122</a:t>
            </a:fld>
            <a:endParaRPr lang="de-DE" dirty="0"/>
          </a:p>
        </p:txBody>
      </p:sp>
      <p:sp>
        <p:nvSpPr>
          <p:cNvPr id="3" name="Textplatzhalter 2"/>
          <p:cNvSpPr>
            <a:spLocks noGrp="1"/>
          </p:cNvSpPr>
          <p:nvPr>
            <p:ph type="body" sz="half" idx="2"/>
          </p:nvPr>
        </p:nvSpPr>
        <p:spPr/>
        <p:txBody>
          <a:bodyPr/>
          <a:lstStyle/>
          <a:p>
            <a:pPr marL="342900" indent="-342900">
              <a:buFont typeface="Wingdings" panose="05000000000000000000" pitchFamily="2" charset="2"/>
              <a:buChar char="Ø"/>
            </a:pPr>
            <a:r>
              <a:rPr lang="de-DE" sz="1800" dirty="0" smtClean="0"/>
              <a:t>15.03.2023 Leistungsantrag gestellt (Feststellung der Diagnose am 28.11.2022)</a:t>
            </a:r>
          </a:p>
          <a:p>
            <a:pPr marL="342900" indent="-342900">
              <a:buFont typeface="Wingdings" panose="05000000000000000000" pitchFamily="2" charset="2"/>
              <a:buChar char="Ø"/>
            </a:pPr>
            <a:r>
              <a:rPr lang="de-DE" sz="1800" dirty="0" smtClean="0"/>
              <a:t>Versicherer arbeitet mit einem Dienstleister zusammen (Dienstleister fordert alle Unterlagen an und leitet dann die gesammelten Werke an den Versicherer weiter)</a:t>
            </a:r>
          </a:p>
          <a:p>
            <a:pPr marL="342900" indent="-342900">
              <a:buFont typeface="Wingdings" panose="05000000000000000000" pitchFamily="2" charset="2"/>
              <a:buChar char="Ø"/>
            </a:pPr>
            <a:r>
              <a:rPr lang="de-DE" sz="1800" dirty="0" smtClean="0"/>
              <a:t>Diverse Unterlagen wurden angefordert und vorgeprüft</a:t>
            </a:r>
          </a:p>
          <a:p>
            <a:pPr marL="342900" indent="-342900">
              <a:buFont typeface="Wingdings" panose="05000000000000000000" pitchFamily="2" charset="2"/>
              <a:buChar char="Ø"/>
            </a:pPr>
            <a:r>
              <a:rPr lang="de-DE" sz="1800" dirty="0" smtClean="0"/>
              <a:t>Wir haben den Vorgang begleitet (Arztanfragen + Anfragen beim Vorversicherer erinnert) und Missverständnisse zwischen Kunde und Dienstleister beseitigt</a:t>
            </a:r>
          </a:p>
          <a:p>
            <a:pPr marL="342900" indent="-342900">
              <a:buFont typeface="Wingdings" panose="05000000000000000000" pitchFamily="2" charset="2"/>
              <a:buChar char="Ø"/>
            </a:pPr>
            <a:r>
              <a:rPr lang="de-DE" sz="1800" dirty="0" smtClean="0"/>
              <a:t>Kommunikation zwischen Versicherer und Dienstleister lief nicht optimal, somit war unsere Unterstützung hilfreich</a:t>
            </a:r>
          </a:p>
          <a:p>
            <a:pPr marL="342900" indent="-342900">
              <a:buFont typeface="Wingdings" panose="05000000000000000000" pitchFamily="2" charset="2"/>
              <a:buChar char="Ø"/>
            </a:pPr>
            <a:r>
              <a:rPr lang="de-DE" sz="1800" dirty="0" smtClean="0"/>
              <a:t>Entscheidungsfindung beim Versicherer dauerte sehr lange, durch unsere Kontakte konnten wir diesen Vorgang beschleunigen</a:t>
            </a:r>
          </a:p>
          <a:p>
            <a:pPr marL="342900" indent="-342900">
              <a:buFont typeface="Wingdings" panose="05000000000000000000" pitchFamily="2" charset="2"/>
              <a:buChar char="Ø"/>
            </a:pPr>
            <a:r>
              <a:rPr lang="de-DE" sz="1800" dirty="0" smtClean="0">
                <a:solidFill>
                  <a:srgbClr val="00B050"/>
                </a:solidFill>
              </a:rPr>
              <a:t>20.10.2023 rückwirkende Leistungsanerkennung und somit Auszahlung von 13.560 € plus Rückzahlung der Beiträge von 900 € -&gt; </a:t>
            </a:r>
            <a:r>
              <a:rPr lang="de-DE" sz="1800" b="1" dirty="0" smtClean="0">
                <a:solidFill>
                  <a:srgbClr val="00B050"/>
                </a:solidFill>
              </a:rPr>
              <a:t>Gesamtleistung 14.400 € bis jetzt </a:t>
            </a:r>
            <a:endParaRPr lang="de-DE" sz="1800" dirty="0" smtClean="0"/>
          </a:p>
          <a:p>
            <a:endParaRPr lang="de-DE" sz="1800" dirty="0"/>
          </a:p>
        </p:txBody>
      </p:sp>
      <p:sp>
        <p:nvSpPr>
          <p:cNvPr id="4" name="Titel 3"/>
          <p:cNvSpPr>
            <a:spLocks noGrp="1"/>
          </p:cNvSpPr>
          <p:nvPr>
            <p:ph type="title"/>
          </p:nvPr>
        </p:nvSpPr>
        <p:spPr/>
        <p:txBody>
          <a:bodyPr/>
          <a:lstStyle/>
          <a:p>
            <a:r>
              <a:rPr lang="de-DE" dirty="0" smtClean="0"/>
              <a:t>Beispiele aus der Leistungsfallbegleitung / Brustkrebs im Alter von           35 Jahren / Frisörmeisterin / BU-Rente 1.200 €</a:t>
            </a:r>
            <a:endParaRPr lang="de-DE" dirty="0"/>
          </a:p>
        </p:txBody>
      </p:sp>
    </p:spTree>
    <p:extLst>
      <p:ext uri="{BB962C8B-B14F-4D97-AF65-F5344CB8AC3E}">
        <p14:creationId xmlns:p14="http://schemas.microsoft.com/office/powerpoint/2010/main" val="294181840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123</a:t>
            </a:fld>
            <a:endParaRPr lang="de-DE" dirty="0"/>
          </a:p>
        </p:txBody>
      </p:sp>
      <p:sp>
        <p:nvSpPr>
          <p:cNvPr id="3" name="Textplatzhalter 2"/>
          <p:cNvSpPr>
            <a:spLocks noGrp="1"/>
          </p:cNvSpPr>
          <p:nvPr>
            <p:ph type="body" sz="half" idx="2"/>
          </p:nvPr>
        </p:nvSpPr>
        <p:spPr/>
        <p:txBody>
          <a:bodyPr/>
          <a:lstStyle/>
          <a:p>
            <a:pPr marL="342900" indent="-342900">
              <a:buFont typeface="Wingdings" panose="05000000000000000000" pitchFamily="2" charset="2"/>
              <a:buChar char="Ø"/>
            </a:pPr>
            <a:r>
              <a:rPr lang="de-DE" sz="1800" dirty="0" smtClean="0"/>
              <a:t>Leistungsantrag am 01.02.2022 gestellt (Ansteckung mit Corona während der beruflichen Tätigkeit; pos. Corona-Schnelltest 07.01.2021 -&gt; Quarantäne bis 21.01.2021, ab 01.02.2021 Herzrhythmusstörungen)</a:t>
            </a:r>
          </a:p>
          <a:p>
            <a:pPr marL="342900" indent="-342900">
              <a:buFont typeface="Wingdings" panose="05000000000000000000" pitchFamily="2" charset="2"/>
              <a:buChar char="Ø"/>
            </a:pPr>
            <a:r>
              <a:rPr lang="de-DE" sz="1800" dirty="0" smtClean="0"/>
              <a:t>Auf Fragen nach dem Bearbeitungsstand Ende Februar erhielten wir keine Reaktion</a:t>
            </a:r>
          </a:p>
          <a:p>
            <a:pPr marL="342900" indent="-342900">
              <a:buFont typeface="Wingdings" panose="05000000000000000000" pitchFamily="2" charset="2"/>
              <a:buChar char="Ø"/>
            </a:pPr>
            <a:r>
              <a:rPr lang="de-DE" sz="1800" dirty="0" smtClean="0"/>
              <a:t>Maklerbetreuer eingeschaltet: wir erhielten dann die Info, dass noch 2 Arztberichte und der Reha-Bericht fehlten</a:t>
            </a:r>
          </a:p>
          <a:p>
            <a:pPr marL="342900" indent="-342900">
              <a:buFont typeface="Wingdings" panose="05000000000000000000" pitchFamily="2" charset="2"/>
              <a:buChar char="Ø"/>
            </a:pPr>
            <a:r>
              <a:rPr lang="de-DE" sz="1800" dirty="0" smtClean="0"/>
              <a:t>Nun konnte die Kundin auf die Ärzte einwirken und somit den Vorgang beschleunigen</a:t>
            </a:r>
          </a:p>
          <a:p>
            <a:pPr marL="342900" indent="-342900">
              <a:buFont typeface="Wingdings" panose="05000000000000000000" pitchFamily="2" charset="2"/>
              <a:buChar char="Ø"/>
            </a:pPr>
            <a:r>
              <a:rPr lang="de-DE" sz="1800" dirty="0" smtClean="0"/>
              <a:t>Kundin hat sehr viele Unterlagen nur per Foto zur dem Versicherer zur Verfügung gestellt. Die Unterlagen waren für den Versicherer schwer zuzuordnen</a:t>
            </a:r>
          </a:p>
          <a:p>
            <a:pPr marL="342900" indent="-342900">
              <a:buFont typeface="Wingdings" panose="05000000000000000000" pitchFamily="2" charset="2"/>
              <a:buChar char="Ø"/>
            </a:pPr>
            <a:r>
              <a:rPr lang="de-DE" sz="1800" dirty="0" smtClean="0"/>
              <a:t>Wir haben daraufhin die Unterlagen entsprechend sortiert und dem Versicherer erneut zur Verfügung gestellt</a:t>
            </a:r>
          </a:p>
          <a:p>
            <a:pPr marL="342900" indent="-342900">
              <a:buFont typeface="Wingdings" panose="05000000000000000000" pitchFamily="2" charset="2"/>
              <a:buChar char="Ø"/>
            </a:pPr>
            <a:r>
              <a:rPr lang="de-DE" sz="1800" dirty="0" smtClean="0">
                <a:solidFill>
                  <a:srgbClr val="00B050"/>
                </a:solidFill>
              </a:rPr>
              <a:t>10.05.2022 rückwirkende Leistungsanerkennung (Leistungsbezug läuft noch)</a:t>
            </a:r>
          </a:p>
          <a:p>
            <a:pPr marL="342900" indent="-342900">
              <a:buFont typeface="Wingdings" panose="05000000000000000000" pitchFamily="2" charset="2"/>
              <a:buChar char="Ø"/>
            </a:pPr>
            <a:endParaRPr lang="de-DE" dirty="0" smtClean="0"/>
          </a:p>
          <a:p>
            <a:pPr marL="342900" indent="-342900">
              <a:buFont typeface="Wingdings" panose="05000000000000000000" pitchFamily="2" charset="2"/>
              <a:buChar char="Ø"/>
            </a:pPr>
            <a:endParaRPr lang="de-DE" dirty="0"/>
          </a:p>
        </p:txBody>
      </p:sp>
      <p:sp>
        <p:nvSpPr>
          <p:cNvPr id="4" name="Titel 3"/>
          <p:cNvSpPr>
            <a:spLocks noGrp="1"/>
          </p:cNvSpPr>
          <p:nvPr>
            <p:ph type="title"/>
          </p:nvPr>
        </p:nvSpPr>
        <p:spPr/>
        <p:txBody>
          <a:bodyPr/>
          <a:lstStyle/>
          <a:p>
            <a:r>
              <a:rPr lang="de-DE" dirty="0"/>
              <a:t>Beispiele aus der </a:t>
            </a:r>
            <a:r>
              <a:rPr lang="de-DE" dirty="0" smtClean="0"/>
              <a:t>Leistungsfallbegleitung / Long </a:t>
            </a:r>
            <a:r>
              <a:rPr lang="de-DE" dirty="0" err="1" smtClean="0"/>
              <a:t>Covid</a:t>
            </a:r>
            <a:r>
              <a:rPr lang="de-DE" dirty="0" smtClean="0"/>
              <a:t> im Alter von          37 Jahren / Krankenschwester / BU-Rente / 1.330 €</a:t>
            </a:r>
            <a:endParaRPr lang="de-DE" dirty="0"/>
          </a:p>
        </p:txBody>
      </p:sp>
    </p:spTree>
    <p:extLst>
      <p:ext uri="{BB962C8B-B14F-4D97-AF65-F5344CB8AC3E}">
        <p14:creationId xmlns:p14="http://schemas.microsoft.com/office/powerpoint/2010/main" val="103466934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124</a:t>
            </a:fld>
            <a:endParaRPr lang="de-DE" dirty="0"/>
          </a:p>
        </p:txBody>
      </p:sp>
      <p:sp>
        <p:nvSpPr>
          <p:cNvPr id="3" name="Textplatzhalter 2"/>
          <p:cNvSpPr>
            <a:spLocks noGrp="1"/>
          </p:cNvSpPr>
          <p:nvPr>
            <p:ph type="body" sz="half" idx="2"/>
          </p:nvPr>
        </p:nvSpPr>
        <p:spPr/>
        <p:txBody>
          <a:bodyPr/>
          <a:lstStyle/>
          <a:p>
            <a:pPr marL="342900" indent="-342900">
              <a:buFont typeface="Wingdings" panose="05000000000000000000" pitchFamily="2" charset="2"/>
              <a:buChar char="Ø"/>
            </a:pPr>
            <a:endParaRPr lang="de-DE" dirty="0" smtClean="0"/>
          </a:p>
          <a:p>
            <a:pPr marL="342900" indent="-342900">
              <a:buFont typeface="Wingdings" panose="05000000000000000000" pitchFamily="2" charset="2"/>
              <a:buChar char="Ø"/>
            </a:pPr>
            <a:r>
              <a:rPr lang="de-DE" sz="1800" dirty="0" smtClean="0"/>
              <a:t>Im Juli hat die Kundin einen Wiedereingliederungsversuch gestartet</a:t>
            </a:r>
          </a:p>
          <a:p>
            <a:pPr marL="342900" indent="-342900">
              <a:buFont typeface="Wingdings" panose="05000000000000000000" pitchFamily="2" charset="2"/>
              <a:buChar char="Ø"/>
            </a:pPr>
            <a:r>
              <a:rPr lang="de-DE" sz="1800" dirty="0" smtClean="0"/>
              <a:t>Der Versicherer hat die weitere Leistungspflicht überprüft</a:t>
            </a:r>
          </a:p>
          <a:p>
            <a:pPr marL="342900" indent="-342900">
              <a:buFont typeface="Wingdings" panose="05000000000000000000" pitchFamily="2" charset="2"/>
              <a:buChar char="Ø"/>
            </a:pPr>
            <a:r>
              <a:rPr lang="de-DE" sz="1800" dirty="0" smtClean="0"/>
              <a:t>Wiedereingliederung hat nicht funktioniert. Der Gesundheitszustand hat sich verschlechtert. (Rentenbescheid wegen voller Erwerbminderung bis Juli 2024 liegt dem Versicherer vor)</a:t>
            </a:r>
          </a:p>
          <a:p>
            <a:pPr marL="342900" indent="-342900">
              <a:buFont typeface="Wingdings" panose="05000000000000000000" pitchFamily="2" charset="2"/>
              <a:buChar char="Ø"/>
            </a:pPr>
            <a:r>
              <a:rPr lang="de-DE" sz="1800" dirty="0" smtClean="0"/>
              <a:t>Der Versicherer leistet bisher weiter</a:t>
            </a:r>
          </a:p>
          <a:p>
            <a:pPr marL="342900" indent="-342900">
              <a:buFont typeface="Wingdings" panose="05000000000000000000" pitchFamily="2" charset="2"/>
              <a:buChar char="Ø"/>
            </a:pPr>
            <a:endParaRPr lang="de-DE" dirty="0" smtClean="0"/>
          </a:p>
          <a:p>
            <a:pPr marL="342900" indent="-342900">
              <a:buFont typeface="Wingdings" panose="05000000000000000000" pitchFamily="2" charset="2"/>
              <a:buChar char="Ø"/>
            </a:pPr>
            <a:endParaRPr lang="de-DE" dirty="0" smtClean="0"/>
          </a:p>
          <a:p>
            <a:endParaRPr lang="de-DE" dirty="0"/>
          </a:p>
        </p:txBody>
      </p:sp>
      <p:sp>
        <p:nvSpPr>
          <p:cNvPr id="4" name="Titel 3"/>
          <p:cNvSpPr>
            <a:spLocks noGrp="1"/>
          </p:cNvSpPr>
          <p:nvPr>
            <p:ph type="title"/>
          </p:nvPr>
        </p:nvSpPr>
        <p:spPr/>
        <p:txBody>
          <a:bodyPr/>
          <a:lstStyle/>
          <a:p>
            <a:r>
              <a:rPr lang="de-DE" dirty="0"/>
              <a:t>Beispiele aus der Leistungsfallbegleitung / Long </a:t>
            </a:r>
            <a:r>
              <a:rPr lang="de-DE" dirty="0" err="1"/>
              <a:t>Covid</a:t>
            </a:r>
            <a:r>
              <a:rPr lang="de-DE" dirty="0"/>
              <a:t> im Alter von          37 Jahren / </a:t>
            </a:r>
            <a:r>
              <a:rPr lang="de-DE" dirty="0" smtClean="0"/>
              <a:t>Krankenschwester / BU-Rente 1.330 €</a:t>
            </a:r>
            <a:endParaRPr lang="de-DE" dirty="0"/>
          </a:p>
        </p:txBody>
      </p:sp>
    </p:spTree>
    <p:extLst>
      <p:ext uri="{BB962C8B-B14F-4D97-AF65-F5344CB8AC3E}">
        <p14:creationId xmlns:p14="http://schemas.microsoft.com/office/powerpoint/2010/main" val="258741957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125</a:t>
            </a:fld>
            <a:endParaRPr lang="de-DE"/>
          </a:p>
        </p:txBody>
      </p:sp>
      <p:sp>
        <p:nvSpPr>
          <p:cNvPr id="3" name="Textplatzhalter 2"/>
          <p:cNvSpPr>
            <a:spLocks noGrp="1"/>
          </p:cNvSpPr>
          <p:nvPr>
            <p:ph type="body" sz="half" idx="2"/>
          </p:nvPr>
        </p:nvSpPr>
        <p:spPr/>
        <p:txBody>
          <a:bodyPr/>
          <a:lstStyle/>
          <a:p>
            <a:endParaRPr lang="de-DE"/>
          </a:p>
        </p:txBody>
      </p:sp>
      <p:pic>
        <p:nvPicPr>
          <p:cNvPr id="5" name="Grafik 4"/>
          <p:cNvPicPr>
            <a:picLocks noChangeAspect="1"/>
          </p:cNvPicPr>
          <p:nvPr/>
        </p:nvPicPr>
        <p:blipFill>
          <a:blip r:embed="rId2"/>
          <a:stretch>
            <a:fillRect/>
          </a:stretch>
        </p:blipFill>
        <p:spPr>
          <a:xfrm>
            <a:off x="0" y="396539"/>
            <a:ext cx="12192000" cy="6064921"/>
          </a:xfrm>
          <a:prstGeom prst="rect">
            <a:avLst/>
          </a:prstGeom>
        </p:spPr>
      </p:pic>
    </p:spTree>
    <p:extLst>
      <p:ext uri="{BB962C8B-B14F-4D97-AF65-F5344CB8AC3E}">
        <p14:creationId xmlns:p14="http://schemas.microsoft.com/office/powerpoint/2010/main" val="279091620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126</a:t>
            </a:fld>
            <a:endParaRPr lang="de-DE"/>
          </a:p>
        </p:txBody>
      </p:sp>
      <p:pic>
        <p:nvPicPr>
          <p:cNvPr id="5" name="Grafik 4"/>
          <p:cNvPicPr>
            <a:picLocks noChangeAspect="1"/>
          </p:cNvPicPr>
          <p:nvPr/>
        </p:nvPicPr>
        <p:blipFill>
          <a:blip r:embed="rId2"/>
          <a:stretch>
            <a:fillRect/>
          </a:stretch>
        </p:blipFill>
        <p:spPr>
          <a:xfrm>
            <a:off x="86413" y="484034"/>
            <a:ext cx="10286877" cy="5698423"/>
          </a:xfrm>
          <a:prstGeom prst="rect">
            <a:avLst/>
          </a:prstGeom>
        </p:spPr>
      </p:pic>
    </p:spTree>
    <p:extLst>
      <p:ext uri="{BB962C8B-B14F-4D97-AF65-F5344CB8AC3E}">
        <p14:creationId xmlns:p14="http://schemas.microsoft.com/office/powerpoint/2010/main" val="294391361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127</a:t>
            </a:fld>
            <a:endParaRPr lang="de-DE"/>
          </a:p>
        </p:txBody>
      </p:sp>
      <p:sp>
        <p:nvSpPr>
          <p:cNvPr id="3" name="Textplatzhalter 2"/>
          <p:cNvSpPr>
            <a:spLocks noGrp="1"/>
          </p:cNvSpPr>
          <p:nvPr>
            <p:ph type="body" sz="half" idx="2"/>
          </p:nvPr>
        </p:nvSpPr>
        <p:spPr/>
        <p:txBody>
          <a:bodyPr/>
          <a:lstStyle/>
          <a:p>
            <a:endParaRPr lang="de-DE"/>
          </a:p>
        </p:txBody>
      </p:sp>
      <p:pic>
        <p:nvPicPr>
          <p:cNvPr id="5" name="Grafik 4"/>
          <p:cNvPicPr>
            <a:picLocks noChangeAspect="1"/>
          </p:cNvPicPr>
          <p:nvPr/>
        </p:nvPicPr>
        <p:blipFill>
          <a:blip r:embed="rId2"/>
          <a:stretch>
            <a:fillRect/>
          </a:stretch>
        </p:blipFill>
        <p:spPr>
          <a:xfrm>
            <a:off x="0" y="543267"/>
            <a:ext cx="12192000" cy="5771465"/>
          </a:xfrm>
          <a:prstGeom prst="rect">
            <a:avLst/>
          </a:prstGeom>
        </p:spPr>
      </p:pic>
    </p:spTree>
    <p:extLst>
      <p:ext uri="{BB962C8B-B14F-4D97-AF65-F5344CB8AC3E}">
        <p14:creationId xmlns:p14="http://schemas.microsoft.com/office/powerpoint/2010/main" val="233005728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128</a:t>
            </a:fld>
            <a:endParaRPr lang="de-DE"/>
          </a:p>
        </p:txBody>
      </p:sp>
      <p:sp>
        <p:nvSpPr>
          <p:cNvPr id="3" name="Textplatzhalter 2"/>
          <p:cNvSpPr>
            <a:spLocks noGrp="1"/>
          </p:cNvSpPr>
          <p:nvPr>
            <p:ph type="body" sz="half" idx="2"/>
          </p:nvPr>
        </p:nvSpPr>
        <p:spPr/>
        <p:txBody>
          <a:bodyPr/>
          <a:lstStyle/>
          <a:p>
            <a:endParaRPr lang="de-DE" dirty="0"/>
          </a:p>
        </p:txBody>
      </p:sp>
      <p:pic>
        <p:nvPicPr>
          <p:cNvPr id="5" name="Grafik 4"/>
          <p:cNvPicPr>
            <a:picLocks noChangeAspect="1"/>
          </p:cNvPicPr>
          <p:nvPr/>
        </p:nvPicPr>
        <p:blipFill>
          <a:blip r:embed="rId2"/>
          <a:stretch>
            <a:fillRect/>
          </a:stretch>
        </p:blipFill>
        <p:spPr>
          <a:xfrm>
            <a:off x="0" y="430183"/>
            <a:ext cx="12192000" cy="4747172"/>
          </a:xfrm>
          <a:prstGeom prst="rect">
            <a:avLst/>
          </a:prstGeom>
        </p:spPr>
      </p:pic>
    </p:spTree>
    <p:extLst>
      <p:ext uri="{BB962C8B-B14F-4D97-AF65-F5344CB8AC3E}">
        <p14:creationId xmlns:p14="http://schemas.microsoft.com/office/powerpoint/2010/main" val="299688032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129</a:t>
            </a:fld>
            <a:endParaRPr lang="de-DE"/>
          </a:p>
        </p:txBody>
      </p:sp>
      <p:sp>
        <p:nvSpPr>
          <p:cNvPr id="3" name="Textplatzhalter 2"/>
          <p:cNvSpPr>
            <a:spLocks noGrp="1"/>
          </p:cNvSpPr>
          <p:nvPr>
            <p:ph type="body" sz="half" idx="2"/>
          </p:nvPr>
        </p:nvSpPr>
        <p:spPr/>
        <p:txBody>
          <a:bodyPr/>
          <a:lstStyle/>
          <a:p>
            <a:endParaRPr lang="de-DE"/>
          </a:p>
        </p:txBody>
      </p:sp>
      <p:sp>
        <p:nvSpPr>
          <p:cNvPr id="4" name="Titel 3"/>
          <p:cNvSpPr>
            <a:spLocks noGrp="1"/>
          </p:cNvSpPr>
          <p:nvPr>
            <p:ph type="title"/>
          </p:nvPr>
        </p:nvSpPr>
        <p:spPr/>
        <p:txBody>
          <a:bodyPr/>
          <a:lstStyle/>
          <a:p>
            <a:endParaRPr lang="de-DE"/>
          </a:p>
        </p:txBody>
      </p:sp>
      <p:pic>
        <p:nvPicPr>
          <p:cNvPr id="5" name="Grafik 4"/>
          <p:cNvPicPr>
            <a:picLocks noChangeAspect="1"/>
          </p:cNvPicPr>
          <p:nvPr/>
        </p:nvPicPr>
        <p:blipFill>
          <a:blip r:embed="rId2"/>
          <a:stretch>
            <a:fillRect/>
          </a:stretch>
        </p:blipFill>
        <p:spPr>
          <a:xfrm>
            <a:off x="0" y="363457"/>
            <a:ext cx="12192000" cy="6131085"/>
          </a:xfrm>
          <a:prstGeom prst="rect">
            <a:avLst/>
          </a:prstGeom>
        </p:spPr>
      </p:pic>
    </p:spTree>
    <p:extLst>
      <p:ext uri="{BB962C8B-B14F-4D97-AF65-F5344CB8AC3E}">
        <p14:creationId xmlns:p14="http://schemas.microsoft.com/office/powerpoint/2010/main" val="39352410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13</a:t>
            </a:fld>
            <a:endParaRPr lang="de-DE" dirty="0"/>
          </a:p>
        </p:txBody>
      </p:sp>
      <p:sp>
        <p:nvSpPr>
          <p:cNvPr id="4" name="Titel 3"/>
          <p:cNvSpPr>
            <a:spLocks noGrp="1"/>
          </p:cNvSpPr>
          <p:nvPr>
            <p:ph type="title"/>
          </p:nvPr>
        </p:nvSpPr>
        <p:spPr/>
        <p:txBody>
          <a:bodyPr/>
          <a:lstStyle/>
          <a:p>
            <a:r>
              <a:rPr lang="de-DE" dirty="0" smtClean="0"/>
              <a:t>GEBÜNDELTE KOMPETENZ</a:t>
            </a:r>
            <a:endParaRPr lang="de-DE" dirty="0"/>
          </a:p>
        </p:txBody>
      </p:sp>
      <p:pic>
        <p:nvPicPr>
          <p:cNvPr id="6" name="Grafi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3638" y="2183222"/>
            <a:ext cx="9901237" cy="4313501"/>
          </a:xfrm>
          <a:prstGeom prst="rect">
            <a:avLst/>
          </a:prstGeom>
        </p:spPr>
      </p:pic>
    </p:spTree>
    <p:extLst>
      <p:ext uri="{BB962C8B-B14F-4D97-AF65-F5344CB8AC3E}">
        <p14:creationId xmlns:p14="http://schemas.microsoft.com/office/powerpoint/2010/main" val="38233101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130</a:t>
            </a:fld>
            <a:endParaRPr lang="de-DE"/>
          </a:p>
        </p:txBody>
      </p:sp>
      <p:pic>
        <p:nvPicPr>
          <p:cNvPr id="5" name="Grafik 4"/>
          <p:cNvPicPr>
            <a:picLocks noChangeAspect="1"/>
          </p:cNvPicPr>
          <p:nvPr/>
        </p:nvPicPr>
        <p:blipFill>
          <a:blip r:embed="rId2"/>
          <a:stretch>
            <a:fillRect/>
          </a:stretch>
        </p:blipFill>
        <p:spPr>
          <a:xfrm>
            <a:off x="164123" y="137274"/>
            <a:ext cx="12027877" cy="6674528"/>
          </a:xfrm>
          <a:prstGeom prst="rect">
            <a:avLst/>
          </a:prstGeom>
        </p:spPr>
      </p:pic>
    </p:spTree>
    <p:extLst>
      <p:ext uri="{BB962C8B-B14F-4D97-AF65-F5344CB8AC3E}">
        <p14:creationId xmlns:p14="http://schemas.microsoft.com/office/powerpoint/2010/main" val="321896257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131</a:t>
            </a:fld>
            <a:endParaRPr lang="de-DE"/>
          </a:p>
        </p:txBody>
      </p:sp>
      <p:pic>
        <p:nvPicPr>
          <p:cNvPr id="5" name="Grafik 4"/>
          <p:cNvPicPr>
            <a:picLocks noChangeAspect="1"/>
          </p:cNvPicPr>
          <p:nvPr/>
        </p:nvPicPr>
        <p:blipFill>
          <a:blip r:embed="rId2"/>
          <a:stretch>
            <a:fillRect/>
          </a:stretch>
        </p:blipFill>
        <p:spPr>
          <a:xfrm>
            <a:off x="-9629" y="531446"/>
            <a:ext cx="12006244" cy="3965130"/>
          </a:xfrm>
          <a:prstGeom prst="rect">
            <a:avLst/>
          </a:prstGeom>
        </p:spPr>
      </p:pic>
    </p:spTree>
    <p:extLst>
      <p:ext uri="{BB962C8B-B14F-4D97-AF65-F5344CB8AC3E}">
        <p14:creationId xmlns:p14="http://schemas.microsoft.com/office/powerpoint/2010/main" val="186881788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132</a:t>
            </a:fld>
            <a:endParaRPr lang="de-DE"/>
          </a:p>
        </p:txBody>
      </p:sp>
      <p:pic>
        <p:nvPicPr>
          <p:cNvPr id="5" name="Grafik 4"/>
          <p:cNvPicPr>
            <a:picLocks noChangeAspect="1"/>
          </p:cNvPicPr>
          <p:nvPr/>
        </p:nvPicPr>
        <p:blipFill>
          <a:blip r:embed="rId2"/>
          <a:stretch>
            <a:fillRect/>
          </a:stretch>
        </p:blipFill>
        <p:spPr>
          <a:xfrm>
            <a:off x="70338" y="128999"/>
            <a:ext cx="11816862" cy="5824855"/>
          </a:xfrm>
          <a:prstGeom prst="rect">
            <a:avLst/>
          </a:prstGeom>
        </p:spPr>
      </p:pic>
    </p:spTree>
    <p:extLst>
      <p:ext uri="{BB962C8B-B14F-4D97-AF65-F5344CB8AC3E}">
        <p14:creationId xmlns:p14="http://schemas.microsoft.com/office/powerpoint/2010/main" val="137347119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half" idx="2"/>
          </p:nvPr>
        </p:nvSpPr>
        <p:spPr/>
        <p:txBody>
          <a:bodyPr/>
          <a:lstStyle/>
          <a:p>
            <a:r>
              <a:rPr lang="de-DE" sz="1400" dirty="0" smtClean="0"/>
              <a:t>16.01.2019		Diagnose Brustkrebs</a:t>
            </a:r>
          </a:p>
          <a:p>
            <a:r>
              <a:rPr lang="de-DE" sz="1400" dirty="0" smtClean="0"/>
              <a:t>11.02.2019		Beginn AU</a:t>
            </a:r>
          </a:p>
          <a:p>
            <a:r>
              <a:rPr lang="de-DE" sz="1400" dirty="0" smtClean="0"/>
              <a:t>20.08.2019		Erste Chemotherapie sowie erste Resektion der Tumore</a:t>
            </a:r>
          </a:p>
          <a:p>
            <a:r>
              <a:rPr lang="de-DE" sz="1400" dirty="0" smtClean="0"/>
              <a:t>04.09.2019		Nachresektion der Tumore</a:t>
            </a:r>
          </a:p>
          <a:p>
            <a:r>
              <a:rPr lang="de-DE" sz="1400" dirty="0" smtClean="0"/>
              <a:t>09.09.2019		Meldung Leistungsfall durch afm am 09.09.2019</a:t>
            </a:r>
          </a:p>
          <a:p>
            <a:r>
              <a:rPr lang="de-DE" sz="1400" dirty="0" smtClean="0"/>
              <a:t>Seit 09.2019	diverse Rückfragen der Basler bzgl. vorvertraglicher Anzeigepflichtverletzung</a:t>
            </a:r>
          </a:p>
          <a:p>
            <a:r>
              <a:rPr lang="de-DE" sz="1400" dirty="0" smtClean="0"/>
              <a:t>		AKTIONSANTRAG aus 2014</a:t>
            </a:r>
            <a:r>
              <a:rPr lang="de-DE" sz="1400" dirty="0"/>
              <a:t>	</a:t>
            </a:r>
            <a:r>
              <a:rPr lang="de-DE" sz="1400" dirty="0" smtClean="0"/>
              <a:t>	</a:t>
            </a:r>
            <a:r>
              <a:rPr lang="de-DE" sz="1400" dirty="0" smtClean="0">
                <a:solidFill>
                  <a:srgbClr val="FF0000"/>
                </a:solidFill>
              </a:rPr>
              <a:t>EXKURS!</a:t>
            </a:r>
          </a:p>
          <a:p>
            <a:r>
              <a:rPr lang="de-DE" sz="1400" dirty="0" smtClean="0"/>
              <a:t>		Unklare Angaben der Krankenkasse bzgl. Aufbewahrungsfristen von Leistungsnachweisen und stat. sowie amb. 			Behandlungen</a:t>
            </a:r>
            <a:endParaRPr lang="de-DE" sz="1400" dirty="0"/>
          </a:p>
          <a:p>
            <a:r>
              <a:rPr lang="de-DE" sz="1400" dirty="0" smtClean="0"/>
              <a:t>Stand 01.2020	noch keine Erklärung der Basler bzgl. einer Anerkennung oder Ablehnung, während dieselbe Person bei einer anderen 		Gesellschaft bereits seit 11.2019 Leistungen bezieht</a:t>
            </a:r>
            <a:r>
              <a:rPr lang="de-DE" sz="1400" dirty="0"/>
              <a:t> </a:t>
            </a:r>
            <a:r>
              <a:rPr lang="de-DE" sz="1400" dirty="0" smtClean="0"/>
              <a:t>. </a:t>
            </a:r>
            <a:r>
              <a:rPr lang="de-DE" sz="1400" dirty="0" smtClean="0">
                <a:solidFill>
                  <a:srgbClr val="FF0000"/>
                </a:solidFill>
              </a:rPr>
              <a:t>Woran kann das liegen?	</a:t>
            </a:r>
            <a:r>
              <a:rPr lang="de-DE" sz="1400" dirty="0"/>
              <a:t>	</a:t>
            </a:r>
            <a:r>
              <a:rPr lang="de-DE" sz="1400" dirty="0" smtClean="0"/>
              <a:t>	</a:t>
            </a:r>
            <a:endParaRPr lang="de-DE" sz="1400" dirty="0"/>
          </a:p>
        </p:txBody>
      </p:sp>
      <p:sp>
        <p:nvSpPr>
          <p:cNvPr id="12" name="Titel 11"/>
          <p:cNvSpPr>
            <a:spLocks noGrp="1"/>
          </p:cNvSpPr>
          <p:nvPr>
            <p:ph type="title"/>
          </p:nvPr>
        </p:nvSpPr>
        <p:spPr/>
        <p:txBody>
          <a:bodyPr/>
          <a:lstStyle/>
          <a:p>
            <a:r>
              <a:rPr lang="de-DE" dirty="0" smtClean="0"/>
              <a:t>Beispiel aus unserer leistungsfall-begleitung | </a:t>
            </a:r>
            <a:r>
              <a:rPr lang="de-DE" dirty="0" err="1" smtClean="0"/>
              <a:t>brustkrebs</a:t>
            </a:r>
            <a:r>
              <a:rPr lang="de-DE" dirty="0" smtClean="0"/>
              <a:t> kfm. Angestellte | mit 46 erkrankt</a:t>
            </a:r>
            <a:endParaRPr lang="de-DE" dirty="0"/>
          </a:p>
        </p:txBody>
      </p:sp>
      <p:pic>
        <p:nvPicPr>
          <p:cNvPr id="5" name="Grafik 4"/>
          <p:cNvPicPr>
            <a:picLocks noChangeAspect="1"/>
          </p:cNvPicPr>
          <p:nvPr/>
        </p:nvPicPr>
        <p:blipFill>
          <a:blip r:embed="rId2"/>
          <a:stretch>
            <a:fillRect/>
          </a:stretch>
        </p:blipFill>
        <p:spPr>
          <a:xfrm>
            <a:off x="1930400" y="5068073"/>
            <a:ext cx="9782175" cy="1466850"/>
          </a:xfrm>
          <a:prstGeom prst="rect">
            <a:avLst/>
          </a:prstGeom>
        </p:spPr>
      </p:pic>
    </p:spTree>
    <p:extLst>
      <p:ext uri="{BB962C8B-B14F-4D97-AF65-F5344CB8AC3E}">
        <p14:creationId xmlns:p14="http://schemas.microsoft.com/office/powerpoint/2010/main" val="33570634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134</a:t>
            </a:fld>
            <a:endParaRPr lang="de-DE"/>
          </a:p>
        </p:txBody>
      </p:sp>
      <p:sp>
        <p:nvSpPr>
          <p:cNvPr id="3" name="Textplatzhalter 2"/>
          <p:cNvSpPr>
            <a:spLocks noGrp="1"/>
          </p:cNvSpPr>
          <p:nvPr>
            <p:ph type="body" sz="half" idx="2"/>
          </p:nvPr>
        </p:nvSpPr>
        <p:spPr/>
        <p:txBody>
          <a:bodyPr/>
          <a:lstStyle/>
          <a:p>
            <a:r>
              <a:rPr lang="de-DE" dirty="0" smtClean="0"/>
              <a:t>Exkurs:</a:t>
            </a:r>
          </a:p>
          <a:p>
            <a:endParaRPr lang="de-DE" dirty="0"/>
          </a:p>
          <a:p>
            <a:r>
              <a:rPr lang="de-DE" dirty="0" smtClean="0"/>
              <a:t>Warum wird bei einem Vertrag, der im Rahmen einer BU-Aktion ohne GP geschlossen wurde,</a:t>
            </a:r>
          </a:p>
          <a:p>
            <a:r>
              <a:rPr lang="de-DE" dirty="0" smtClean="0"/>
              <a:t>VVA geprüft?</a:t>
            </a:r>
          </a:p>
          <a:p>
            <a:endParaRPr lang="de-DE" dirty="0"/>
          </a:p>
          <a:p>
            <a:endParaRPr lang="de-DE" dirty="0"/>
          </a:p>
        </p:txBody>
      </p:sp>
      <p:sp>
        <p:nvSpPr>
          <p:cNvPr id="5" name="Titel 11"/>
          <p:cNvSpPr>
            <a:spLocks noGrp="1"/>
          </p:cNvSpPr>
          <p:nvPr>
            <p:ph type="title"/>
          </p:nvPr>
        </p:nvSpPr>
        <p:spPr/>
        <p:txBody>
          <a:bodyPr/>
          <a:lstStyle/>
          <a:p>
            <a:r>
              <a:rPr lang="de-DE" dirty="0" smtClean="0"/>
              <a:t>Beispiel aus unserer leistungsfall-begleitung | </a:t>
            </a:r>
            <a:r>
              <a:rPr lang="de-DE" dirty="0" err="1" smtClean="0"/>
              <a:t>brustkrebs</a:t>
            </a:r>
            <a:r>
              <a:rPr lang="de-DE" dirty="0" smtClean="0"/>
              <a:t> kfm. Angestellte | mit 46 erkrankt</a:t>
            </a:r>
            <a:endParaRPr lang="de-DE" dirty="0"/>
          </a:p>
        </p:txBody>
      </p:sp>
      <p:pic>
        <p:nvPicPr>
          <p:cNvPr id="6" name="Grafik 5"/>
          <p:cNvPicPr>
            <a:picLocks noChangeAspect="1"/>
          </p:cNvPicPr>
          <p:nvPr/>
        </p:nvPicPr>
        <p:blipFill>
          <a:blip r:embed="rId2"/>
          <a:stretch>
            <a:fillRect/>
          </a:stretch>
        </p:blipFill>
        <p:spPr>
          <a:xfrm>
            <a:off x="258352" y="3651168"/>
            <a:ext cx="11090031" cy="850879"/>
          </a:xfrm>
          <a:prstGeom prst="rect">
            <a:avLst/>
          </a:prstGeom>
        </p:spPr>
      </p:pic>
    </p:spTree>
    <p:extLst>
      <p:ext uri="{BB962C8B-B14F-4D97-AF65-F5344CB8AC3E}">
        <p14:creationId xmlns:p14="http://schemas.microsoft.com/office/powerpoint/2010/main" val="163146068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135</a:t>
            </a:fld>
            <a:endParaRPr lang="de-DE"/>
          </a:p>
        </p:txBody>
      </p:sp>
      <p:sp>
        <p:nvSpPr>
          <p:cNvPr id="3" name="Textplatzhalter 2"/>
          <p:cNvSpPr>
            <a:spLocks noGrp="1"/>
          </p:cNvSpPr>
          <p:nvPr>
            <p:ph type="body" sz="half" idx="2"/>
          </p:nvPr>
        </p:nvSpPr>
        <p:spPr/>
        <p:txBody>
          <a:bodyPr/>
          <a:lstStyle/>
          <a:p>
            <a:r>
              <a:rPr lang="de-DE" sz="1400" dirty="0" smtClean="0"/>
              <a:t>Diagnose: Angststörungen, akute Belastungsreaktion, Anpassungsstörung</a:t>
            </a:r>
          </a:p>
          <a:p>
            <a:r>
              <a:rPr lang="de-DE" sz="1400" dirty="0" smtClean="0"/>
              <a:t>Krankheitsbild besteht seit ca. 11.2011 (Angststörung und akute Belastungsreaktion), Anpassungsstörung seit 03.2018</a:t>
            </a:r>
          </a:p>
          <a:p>
            <a:r>
              <a:rPr lang="de-DE" sz="1400" dirty="0" smtClean="0"/>
              <a:t>Beginn AU: 03.2018</a:t>
            </a:r>
          </a:p>
          <a:p>
            <a:r>
              <a:rPr lang="de-DE" sz="1400" dirty="0" smtClean="0"/>
              <a:t>Schwierige Gesamtsituation, da:</a:t>
            </a:r>
          </a:p>
          <a:p>
            <a:pPr marL="342900" indent="-342900">
              <a:buAutoNum type="arabicPeriod"/>
            </a:pPr>
            <a:r>
              <a:rPr lang="de-DE" sz="1400" dirty="0" smtClean="0"/>
              <a:t>Keine stationären Aufenthalte aufgrund o.g. Erkrankungen</a:t>
            </a:r>
          </a:p>
          <a:p>
            <a:pPr marL="342900" indent="-342900">
              <a:buAutoNum type="arabicPeriod"/>
            </a:pPr>
            <a:r>
              <a:rPr lang="de-DE" sz="1400" dirty="0" smtClean="0"/>
              <a:t>Sehr ausgeprägte Schilderung der Gesamtsituation seitens der VN (getippte DIN-A4 Anlagen zu bejahten Fragen)</a:t>
            </a:r>
          </a:p>
          <a:p>
            <a:pPr marL="342900" indent="-342900">
              <a:buAutoNum type="arabicPeriod"/>
            </a:pPr>
            <a:r>
              <a:rPr lang="de-DE" sz="1400" dirty="0" smtClean="0"/>
              <a:t>Schwangerschaft während Antragsstellung. Daraus resultierend keine Möglichkeit, ein benötigtes Gutachten in Auftrag zu geben.</a:t>
            </a:r>
          </a:p>
          <a:p>
            <a:r>
              <a:rPr lang="de-DE" sz="1400" b="1" dirty="0" smtClean="0"/>
              <a:t>Jedoch..</a:t>
            </a:r>
            <a:r>
              <a:rPr lang="de-DE" sz="1400" dirty="0" smtClean="0"/>
              <a:t> Ist es der Fachabteilung gelungen durch intensive Nacharbeit und starker Kommunikation mit der Sachbearbeiterin einen Kompromiss zu finden.</a:t>
            </a:r>
          </a:p>
          <a:p>
            <a:r>
              <a:rPr lang="de-DE" sz="1400" dirty="0" smtClean="0"/>
              <a:t>Der VR bietet an, eine Jahresrente als Einmalbetrag auszuzahlen, </a:t>
            </a:r>
            <a:r>
              <a:rPr lang="de-DE" sz="1400" b="1" dirty="0" smtClean="0"/>
              <a:t>und</a:t>
            </a:r>
            <a:r>
              <a:rPr lang="de-DE" sz="1400" dirty="0" smtClean="0"/>
              <a:t> das Gutachten auszusetzten bis </a:t>
            </a:r>
            <a:r>
              <a:rPr lang="de-DE" sz="1400" b="1" u="sng" dirty="0" smtClean="0"/>
              <a:t>Januar 2021. </a:t>
            </a:r>
            <a:r>
              <a:rPr lang="de-DE" sz="1400" dirty="0" smtClean="0"/>
              <a:t>Hier wird dann noch einmal die Situation neu beurteilt und entschieden und das </a:t>
            </a:r>
            <a:r>
              <a:rPr lang="de-DE" sz="1400" b="1" dirty="0" smtClean="0"/>
              <a:t>unabhängig</a:t>
            </a:r>
            <a:r>
              <a:rPr lang="de-DE" sz="1400" dirty="0" smtClean="0"/>
              <a:t> von der Überbrückungszahlung!</a:t>
            </a:r>
            <a:endParaRPr lang="de-DE" sz="1400" b="1" u="sng" dirty="0" smtClean="0"/>
          </a:p>
          <a:p>
            <a:pPr marL="342900" indent="-342900">
              <a:buAutoNum type="arabicPeriod"/>
            </a:pPr>
            <a:endParaRPr lang="de-DE" sz="1400" dirty="0" smtClean="0"/>
          </a:p>
          <a:p>
            <a:endParaRPr lang="de-DE" dirty="0"/>
          </a:p>
        </p:txBody>
      </p:sp>
      <p:sp>
        <p:nvSpPr>
          <p:cNvPr id="4" name="Titel 3"/>
          <p:cNvSpPr>
            <a:spLocks noGrp="1"/>
          </p:cNvSpPr>
          <p:nvPr>
            <p:ph type="title"/>
          </p:nvPr>
        </p:nvSpPr>
        <p:spPr/>
        <p:txBody>
          <a:bodyPr/>
          <a:lstStyle/>
          <a:p>
            <a:r>
              <a:rPr lang="de-DE" dirty="0"/>
              <a:t>Beispiel aus unserer leistungsfall-begleitung | </a:t>
            </a:r>
            <a:r>
              <a:rPr lang="de-DE" dirty="0" smtClean="0"/>
              <a:t>Psyche Rechtsanwaltsgehilfin| </a:t>
            </a:r>
            <a:r>
              <a:rPr lang="de-DE" dirty="0"/>
              <a:t>mit </a:t>
            </a:r>
            <a:r>
              <a:rPr lang="de-DE" dirty="0" smtClean="0"/>
              <a:t>31 erkrankt</a:t>
            </a:r>
            <a:endParaRPr lang="de-DE" dirty="0"/>
          </a:p>
        </p:txBody>
      </p:sp>
    </p:spTree>
    <p:extLst>
      <p:ext uri="{BB962C8B-B14F-4D97-AF65-F5344CB8AC3E}">
        <p14:creationId xmlns:p14="http://schemas.microsoft.com/office/powerpoint/2010/main" val="274786028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136</a:t>
            </a:fld>
            <a:endParaRPr lang="de-DE"/>
          </a:p>
        </p:txBody>
      </p:sp>
      <p:sp>
        <p:nvSpPr>
          <p:cNvPr id="3" name="Textplatzhalter 2"/>
          <p:cNvSpPr>
            <a:spLocks noGrp="1"/>
          </p:cNvSpPr>
          <p:nvPr>
            <p:ph type="body" sz="half" idx="2"/>
          </p:nvPr>
        </p:nvSpPr>
        <p:spPr/>
        <p:txBody>
          <a:bodyPr/>
          <a:lstStyle/>
          <a:p>
            <a:endParaRPr lang="de-DE" sz="1400" dirty="0" smtClean="0"/>
          </a:p>
          <a:p>
            <a:endParaRPr lang="de-DE" sz="1400" dirty="0"/>
          </a:p>
          <a:p>
            <a:endParaRPr lang="de-DE" sz="1400" dirty="0" smtClean="0"/>
          </a:p>
          <a:p>
            <a:endParaRPr lang="de-DE" sz="1400" dirty="0" smtClean="0"/>
          </a:p>
          <a:p>
            <a:endParaRPr lang="de-DE" sz="1400" dirty="0"/>
          </a:p>
          <a:p>
            <a:endParaRPr lang="de-DE" sz="1400" dirty="0" smtClean="0"/>
          </a:p>
          <a:p>
            <a:endParaRPr lang="de-DE" sz="1400" dirty="0"/>
          </a:p>
          <a:p>
            <a:r>
              <a:rPr lang="de-DE" sz="1400" dirty="0" smtClean="0"/>
              <a:t>Leistungsantrag gestellt wegen: Lymphödeme, Arthrose in beiden Knien, HWS und LWS Syndrom Mai 2018</a:t>
            </a:r>
          </a:p>
          <a:p>
            <a:r>
              <a:rPr lang="de-DE" sz="1400" dirty="0" smtClean="0"/>
              <a:t>AU seit 08.01.2018 </a:t>
            </a:r>
          </a:p>
          <a:p>
            <a:r>
              <a:rPr lang="de-DE" sz="1400" dirty="0" smtClean="0"/>
              <a:t>Nebendiagnosen: Starkes Übergewicht, Diabetes Typ 2, BMI&gt;40kg/qm</a:t>
            </a:r>
          </a:p>
          <a:p>
            <a:r>
              <a:rPr lang="de-DE" sz="1400" dirty="0" smtClean="0"/>
              <a:t>Leistungsantrag durch afm am 29.10.2019 eingereicht</a:t>
            </a:r>
          </a:p>
          <a:p>
            <a:r>
              <a:rPr lang="de-DE" sz="1400" dirty="0" smtClean="0"/>
              <a:t>Leistungsanerkennung des VR am 14.11.2019 rückwirkend ab Februar 2018 </a:t>
            </a:r>
          </a:p>
          <a:p>
            <a:endParaRPr lang="de-DE" dirty="0"/>
          </a:p>
        </p:txBody>
      </p:sp>
      <p:sp>
        <p:nvSpPr>
          <p:cNvPr id="4" name="Titel 3"/>
          <p:cNvSpPr>
            <a:spLocks noGrp="1"/>
          </p:cNvSpPr>
          <p:nvPr>
            <p:ph type="title"/>
          </p:nvPr>
        </p:nvSpPr>
        <p:spPr/>
        <p:txBody>
          <a:bodyPr/>
          <a:lstStyle/>
          <a:p>
            <a:r>
              <a:rPr lang="de-DE" dirty="0"/>
              <a:t>Beispiel aus unserer leistungsfall-begleitung | </a:t>
            </a:r>
            <a:r>
              <a:rPr lang="de-DE" dirty="0" err="1" smtClean="0"/>
              <a:t>arthrose</a:t>
            </a:r>
            <a:r>
              <a:rPr lang="de-DE" dirty="0" smtClean="0"/>
              <a:t> Kinderpflegerin | </a:t>
            </a:r>
            <a:r>
              <a:rPr lang="de-DE" dirty="0"/>
              <a:t>mit </a:t>
            </a:r>
            <a:r>
              <a:rPr lang="de-DE" dirty="0" smtClean="0"/>
              <a:t>52 erkrankt</a:t>
            </a:r>
            <a:endParaRPr lang="de-DE" dirty="0"/>
          </a:p>
        </p:txBody>
      </p:sp>
      <p:pic>
        <p:nvPicPr>
          <p:cNvPr id="5" name="Grafik 4"/>
          <p:cNvPicPr>
            <a:picLocks noChangeAspect="1"/>
          </p:cNvPicPr>
          <p:nvPr/>
        </p:nvPicPr>
        <p:blipFill>
          <a:blip r:embed="rId2"/>
          <a:stretch>
            <a:fillRect/>
          </a:stretch>
        </p:blipFill>
        <p:spPr>
          <a:xfrm>
            <a:off x="649121" y="1801058"/>
            <a:ext cx="6697785" cy="1701625"/>
          </a:xfrm>
          <a:prstGeom prst="rect">
            <a:avLst/>
          </a:prstGeom>
        </p:spPr>
      </p:pic>
      <p:sp>
        <p:nvSpPr>
          <p:cNvPr id="6" name="Pfeil nach links 5"/>
          <p:cNvSpPr/>
          <p:nvPr/>
        </p:nvSpPr>
        <p:spPr>
          <a:xfrm>
            <a:off x="7346906" y="3118338"/>
            <a:ext cx="921771" cy="203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7" name="Textfeld 6"/>
          <p:cNvSpPr txBox="1"/>
          <p:nvPr/>
        </p:nvSpPr>
        <p:spPr>
          <a:xfrm>
            <a:off x="8709125" y="2967836"/>
            <a:ext cx="1641231" cy="646331"/>
          </a:xfrm>
          <a:prstGeom prst="rect">
            <a:avLst/>
          </a:prstGeom>
          <a:noFill/>
        </p:spPr>
        <p:txBody>
          <a:bodyPr wrap="square" rtlCol="0">
            <a:spAutoFit/>
          </a:bodyPr>
          <a:lstStyle/>
          <a:p>
            <a:r>
              <a:rPr lang="de-DE" dirty="0" smtClean="0">
                <a:solidFill>
                  <a:srgbClr val="000000"/>
                </a:solidFill>
              </a:rPr>
              <a:t>!!!!!!!!!!!!!! EXKURS</a:t>
            </a:r>
            <a:endParaRPr lang="de-DE" dirty="0">
              <a:solidFill>
                <a:srgbClr val="000000"/>
              </a:solidFill>
            </a:endParaRPr>
          </a:p>
        </p:txBody>
      </p:sp>
    </p:spTree>
    <p:extLst>
      <p:ext uri="{BB962C8B-B14F-4D97-AF65-F5344CB8AC3E}">
        <p14:creationId xmlns:p14="http://schemas.microsoft.com/office/powerpoint/2010/main" val="402399115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137</a:t>
            </a:fld>
            <a:endParaRPr lang="de-DE"/>
          </a:p>
        </p:txBody>
      </p:sp>
      <p:pic>
        <p:nvPicPr>
          <p:cNvPr id="5" name="Grafik 4"/>
          <p:cNvPicPr>
            <a:picLocks noChangeAspect="1"/>
          </p:cNvPicPr>
          <p:nvPr/>
        </p:nvPicPr>
        <p:blipFill>
          <a:blip r:embed="rId2"/>
          <a:stretch>
            <a:fillRect/>
          </a:stretch>
        </p:blipFill>
        <p:spPr>
          <a:xfrm>
            <a:off x="599830" y="1979367"/>
            <a:ext cx="5943600" cy="695325"/>
          </a:xfrm>
          <a:prstGeom prst="rect">
            <a:avLst/>
          </a:prstGeom>
        </p:spPr>
      </p:pic>
      <p:sp>
        <p:nvSpPr>
          <p:cNvPr id="4" name="Titel 3"/>
          <p:cNvSpPr>
            <a:spLocks noGrp="1"/>
          </p:cNvSpPr>
          <p:nvPr>
            <p:ph type="title"/>
          </p:nvPr>
        </p:nvSpPr>
        <p:spPr/>
        <p:txBody>
          <a:bodyPr/>
          <a:lstStyle/>
          <a:p>
            <a:r>
              <a:rPr lang="de-DE" dirty="0" smtClean="0"/>
              <a:t>Depressionen | Zimmerermeister | Mit 53 Jahren Erkrankt</a:t>
            </a:r>
            <a:endParaRPr lang="de-DE" dirty="0"/>
          </a:p>
        </p:txBody>
      </p:sp>
      <p:pic>
        <p:nvPicPr>
          <p:cNvPr id="6" name="Grafik 5"/>
          <p:cNvPicPr>
            <a:picLocks noChangeAspect="1"/>
          </p:cNvPicPr>
          <p:nvPr/>
        </p:nvPicPr>
        <p:blipFill>
          <a:blip r:embed="rId3"/>
          <a:stretch>
            <a:fillRect/>
          </a:stretch>
        </p:blipFill>
        <p:spPr>
          <a:xfrm>
            <a:off x="656980" y="2958293"/>
            <a:ext cx="5829300" cy="1581150"/>
          </a:xfrm>
          <a:prstGeom prst="rect">
            <a:avLst/>
          </a:prstGeom>
        </p:spPr>
      </p:pic>
      <p:sp>
        <p:nvSpPr>
          <p:cNvPr id="7" name="Pfeil nach links 6"/>
          <p:cNvSpPr/>
          <p:nvPr/>
        </p:nvSpPr>
        <p:spPr>
          <a:xfrm>
            <a:off x="4442800" y="3530037"/>
            <a:ext cx="1078523" cy="218831"/>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pic>
        <p:nvPicPr>
          <p:cNvPr id="8" name="Grafik 7"/>
          <p:cNvPicPr>
            <a:picLocks noChangeAspect="1"/>
          </p:cNvPicPr>
          <p:nvPr/>
        </p:nvPicPr>
        <p:blipFill>
          <a:blip r:embed="rId4"/>
          <a:stretch>
            <a:fillRect/>
          </a:stretch>
        </p:blipFill>
        <p:spPr>
          <a:xfrm>
            <a:off x="1952235" y="3895934"/>
            <a:ext cx="1097375" cy="256054"/>
          </a:xfrm>
          <a:prstGeom prst="rect">
            <a:avLst/>
          </a:prstGeom>
        </p:spPr>
      </p:pic>
    </p:spTree>
    <p:extLst>
      <p:ext uri="{BB962C8B-B14F-4D97-AF65-F5344CB8AC3E}">
        <p14:creationId xmlns:p14="http://schemas.microsoft.com/office/powerpoint/2010/main" val="400354147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138</a:t>
            </a:fld>
            <a:endParaRPr lang="de-DE"/>
          </a:p>
        </p:txBody>
      </p:sp>
      <p:pic>
        <p:nvPicPr>
          <p:cNvPr id="5" name="Grafik 4"/>
          <p:cNvPicPr>
            <a:picLocks noChangeAspect="1"/>
          </p:cNvPicPr>
          <p:nvPr/>
        </p:nvPicPr>
        <p:blipFill>
          <a:blip r:embed="rId2"/>
          <a:stretch>
            <a:fillRect/>
          </a:stretch>
        </p:blipFill>
        <p:spPr>
          <a:xfrm>
            <a:off x="344053" y="2016369"/>
            <a:ext cx="10691269" cy="2322894"/>
          </a:xfrm>
          <a:prstGeom prst="rect">
            <a:avLst/>
          </a:prstGeom>
        </p:spPr>
      </p:pic>
      <p:pic>
        <p:nvPicPr>
          <p:cNvPr id="6" name="Grafik 5"/>
          <p:cNvPicPr>
            <a:picLocks noChangeAspect="1"/>
          </p:cNvPicPr>
          <p:nvPr/>
        </p:nvPicPr>
        <p:blipFill>
          <a:blip r:embed="rId3"/>
          <a:stretch>
            <a:fillRect/>
          </a:stretch>
        </p:blipFill>
        <p:spPr>
          <a:xfrm>
            <a:off x="0" y="308299"/>
            <a:ext cx="10412870" cy="1322947"/>
          </a:xfrm>
          <a:prstGeom prst="rect">
            <a:avLst/>
          </a:prstGeom>
        </p:spPr>
      </p:pic>
    </p:spTree>
    <p:extLst>
      <p:ext uri="{BB962C8B-B14F-4D97-AF65-F5344CB8AC3E}">
        <p14:creationId xmlns:p14="http://schemas.microsoft.com/office/powerpoint/2010/main" val="332225822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139</a:t>
            </a:fld>
            <a:endParaRPr lang="de-DE"/>
          </a:p>
        </p:txBody>
      </p:sp>
      <p:pic>
        <p:nvPicPr>
          <p:cNvPr id="5" name="Grafik 4"/>
          <p:cNvPicPr>
            <a:picLocks noChangeAspect="1"/>
          </p:cNvPicPr>
          <p:nvPr/>
        </p:nvPicPr>
        <p:blipFill>
          <a:blip r:embed="rId2"/>
          <a:stretch>
            <a:fillRect/>
          </a:stretch>
        </p:blipFill>
        <p:spPr>
          <a:xfrm>
            <a:off x="296985" y="1553715"/>
            <a:ext cx="11230708" cy="4699936"/>
          </a:xfrm>
          <a:prstGeom prst="rect">
            <a:avLst/>
          </a:prstGeom>
        </p:spPr>
      </p:pic>
      <p:pic>
        <p:nvPicPr>
          <p:cNvPr id="6" name="Grafik 5"/>
          <p:cNvPicPr>
            <a:picLocks noChangeAspect="1"/>
          </p:cNvPicPr>
          <p:nvPr/>
        </p:nvPicPr>
        <p:blipFill>
          <a:blip r:embed="rId3"/>
          <a:stretch>
            <a:fillRect/>
          </a:stretch>
        </p:blipFill>
        <p:spPr>
          <a:xfrm>
            <a:off x="296985" y="329126"/>
            <a:ext cx="10412870" cy="1322947"/>
          </a:xfrm>
          <a:prstGeom prst="rect">
            <a:avLst/>
          </a:prstGeom>
        </p:spPr>
      </p:pic>
    </p:spTree>
    <p:extLst>
      <p:ext uri="{BB962C8B-B14F-4D97-AF65-F5344CB8AC3E}">
        <p14:creationId xmlns:p14="http://schemas.microsoft.com/office/powerpoint/2010/main" val="2457496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14</a:t>
            </a:fld>
            <a:endParaRPr lang="de-DE" dirty="0"/>
          </a:p>
        </p:txBody>
      </p:sp>
      <p:sp>
        <p:nvSpPr>
          <p:cNvPr id="4" name="Titel 3"/>
          <p:cNvSpPr>
            <a:spLocks noGrp="1"/>
          </p:cNvSpPr>
          <p:nvPr>
            <p:ph type="title"/>
          </p:nvPr>
        </p:nvSpPr>
        <p:spPr/>
        <p:txBody>
          <a:bodyPr/>
          <a:lstStyle/>
          <a:p>
            <a:r>
              <a:rPr lang="de-DE" dirty="0" smtClean="0"/>
              <a:t>UNSERE ARBEITSWEISE FÜR MEHR SICHERHEIT</a:t>
            </a:r>
            <a:endParaRPr lang="de-DE" dirty="0"/>
          </a:p>
        </p:txBody>
      </p:sp>
      <p:pic>
        <p:nvPicPr>
          <p:cNvPr id="8" name="Grafik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19728" y="2060575"/>
            <a:ext cx="4352544" cy="4352544"/>
          </a:xfrm>
          <a:prstGeom prst="rect">
            <a:avLst/>
          </a:prstGeom>
        </p:spPr>
      </p:pic>
      <p:pic>
        <p:nvPicPr>
          <p:cNvPr id="9" name="Bild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41900" y="3880485"/>
            <a:ext cx="210820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8289889"/>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140</a:t>
            </a:fld>
            <a:endParaRPr lang="de-DE"/>
          </a:p>
        </p:txBody>
      </p:sp>
      <p:pic>
        <p:nvPicPr>
          <p:cNvPr id="5" name="Grafik 4"/>
          <p:cNvPicPr>
            <a:picLocks noChangeAspect="1"/>
          </p:cNvPicPr>
          <p:nvPr/>
        </p:nvPicPr>
        <p:blipFill>
          <a:blip r:embed="rId2"/>
          <a:stretch>
            <a:fillRect/>
          </a:stretch>
        </p:blipFill>
        <p:spPr>
          <a:xfrm>
            <a:off x="724999" y="1640456"/>
            <a:ext cx="7553325" cy="5076825"/>
          </a:xfrm>
          <a:prstGeom prst="rect">
            <a:avLst/>
          </a:prstGeom>
        </p:spPr>
      </p:pic>
      <p:pic>
        <p:nvPicPr>
          <p:cNvPr id="6" name="Grafik 5"/>
          <p:cNvPicPr>
            <a:picLocks noChangeAspect="1"/>
          </p:cNvPicPr>
          <p:nvPr/>
        </p:nvPicPr>
        <p:blipFill>
          <a:blip r:embed="rId3"/>
          <a:stretch>
            <a:fillRect/>
          </a:stretch>
        </p:blipFill>
        <p:spPr>
          <a:xfrm>
            <a:off x="162735" y="387847"/>
            <a:ext cx="10412870" cy="1322947"/>
          </a:xfrm>
          <a:prstGeom prst="rect">
            <a:avLst/>
          </a:prstGeom>
        </p:spPr>
      </p:pic>
    </p:spTree>
    <p:extLst>
      <p:ext uri="{BB962C8B-B14F-4D97-AF65-F5344CB8AC3E}">
        <p14:creationId xmlns:p14="http://schemas.microsoft.com/office/powerpoint/2010/main" val="388410750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141</a:t>
            </a:fld>
            <a:endParaRPr lang="de-DE"/>
          </a:p>
        </p:txBody>
      </p:sp>
      <p:pic>
        <p:nvPicPr>
          <p:cNvPr id="6" name="Grafik 5"/>
          <p:cNvPicPr>
            <a:picLocks noChangeAspect="1"/>
          </p:cNvPicPr>
          <p:nvPr/>
        </p:nvPicPr>
        <p:blipFill>
          <a:blip r:embed="rId2"/>
          <a:stretch>
            <a:fillRect/>
          </a:stretch>
        </p:blipFill>
        <p:spPr>
          <a:xfrm>
            <a:off x="187402" y="292050"/>
            <a:ext cx="10412870" cy="1322947"/>
          </a:xfrm>
          <a:prstGeom prst="rect">
            <a:avLst/>
          </a:prstGeom>
        </p:spPr>
      </p:pic>
      <p:sp>
        <p:nvSpPr>
          <p:cNvPr id="8" name="Rechteck 7"/>
          <p:cNvSpPr/>
          <p:nvPr/>
        </p:nvSpPr>
        <p:spPr>
          <a:xfrm>
            <a:off x="539263" y="1587948"/>
            <a:ext cx="6096000" cy="4801314"/>
          </a:xfrm>
          <a:prstGeom prst="rect">
            <a:avLst/>
          </a:prstGeom>
        </p:spPr>
        <p:txBody>
          <a:bodyPr>
            <a:spAutoFit/>
          </a:bodyPr>
          <a:lstStyle/>
          <a:p>
            <a:r>
              <a:rPr lang="de-DE" dirty="0">
                <a:solidFill>
                  <a:srgbClr val="000000"/>
                </a:solidFill>
                <a:ea typeface="Calibri" panose="020F0502020204030204" pitchFamily="34" charset="0"/>
              </a:rPr>
              <a:t>wir nehmen Bezug auf Ihr Schreiben vom 08.08.2019. Unser Vermittler hat uns gebeten, den Fall im weiteren Verlauf weiter zu begleiten. Sie werden kurzfristig eine Empfangsvollmacht für sämtlichen Schriftwechsel von uns erhalten.</a:t>
            </a:r>
            <a:endParaRPr lang="de-DE" sz="2400" dirty="0">
              <a:solidFill>
                <a:srgbClr val="000000"/>
              </a:solidFill>
              <a:latin typeface="Calibri" panose="020F0502020204030204" pitchFamily="34" charset="0"/>
              <a:ea typeface="Calibri" panose="020F0502020204030204" pitchFamily="34" charset="0"/>
            </a:endParaRPr>
          </a:p>
          <a:p>
            <a:r>
              <a:rPr lang="de-DE" dirty="0">
                <a:solidFill>
                  <a:srgbClr val="000000"/>
                </a:solidFill>
                <a:ea typeface="Calibri" panose="020F0502020204030204" pitchFamily="34" charset="0"/>
              </a:rPr>
              <a:t> </a:t>
            </a:r>
            <a:endParaRPr lang="de-DE" sz="2400" dirty="0">
              <a:solidFill>
                <a:srgbClr val="000000"/>
              </a:solidFill>
              <a:latin typeface="Calibri" panose="020F0502020204030204" pitchFamily="34" charset="0"/>
              <a:ea typeface="Calibri" panose="020F0502020204030204" pitchFamily="34" charset="0"/>
            </a:endParaRPr>
          </a:p>
          <a:p>
            <a:r>
              <a:rPr lang="de-DE" dirty="0">
                <a:solidFill>
                  <a:srgbClr val="000000"/>
                </a:solidFill>
                <a:ea typeface="Calibri" panose="020F0502020204030204" pitchFamily="34" charset="0"/>
              </a:rPr>
              <a:t>Die Mieteinkünfte von Herrn </a:t>
            </a:r>
            <a:r>
              <a:rPr lang="de-DE" dirty="0" smtClean="0">
                <a:solidFill>
                  <a:srgbClr val="000000"/>
                </a:solidFill>
                <a:ea typeface="Calibri" panose="020F0502020204030204" pitchFamily="34" charset="0"/>
              </a:rPr>
              <a:t>XXX </a:t>
            </a:r>
            <a:r>
              <a:rPr lang="de-DE" dirty="0">
                <a:solidFill>
                  <a:srgbClr val="000000"/>
                </a:solidFill>
                <a:ea typeface="Calibri" panose="020F0502020204030204" pitchFamily="34" charset="0"/>
              </a:rPr>
              <a:t>resultieren nicht aus Erwerbseinkommen. Vielmehr bilden Sie für Herrn </a:t>
            </a:r>
            <a:r>
              <a:rPr lang="de-DE" dirty="0" smtClean="0">
                <a:solidFill>
                  <a:srgbClr val="000000"/>
                </a:solidFill>
                <a:ea typeface="Calibri" panose="020F0502020204030204" pitchFamily="34" charset="0"/>
              </a:rPr>
              <a:t>XXX </a:t>
            </a:r>
            <a:r>
              <a:rPr lang="de-DE" dirty="0">
                <a:solidFill>
                  <a:srgbClr val="000000"/>
                </a:solidFill>
                <a:ea typeface="Calibri" panose="020F0502020204030204" pitchFamily="34" charset="0"/>
              </a:rPr>
              <a:t>den Hauptteil der späteren Altersvorsorge, welcher er sich aus den vor seiner Erkrankung realisierten Einkünften seines Handwerksbetrieb anschaffen konnte. </a:t>
            </a:r>
            <a:endParaRPr lang="de-DE" sz="2400" dirty="0">
              <a:solidFill>
                <a:srgbClr val="000000"/>
              </a:solidFill>
              <a:latin typeface="Calibri" panose="020F0502020204030204" pitchFamily="34" charset="0"/>
              <a:ea typeface="Calibri" panose="020F0502020204030204" pitchFamily="34" charset="0"/>
            </a:endParaRPr>
          </a:p>
          <a:p>
            <a:r>
              <a:rPr lang="de-DE" dirty="0">
                <a:solidFill>
                  <a:srgbClr val="000000"/>
                </a:solidFill>
                <a:ea typeface="Calibri" panose="020F0502020204030204" pitchFamily="34" charset="0"/>
              </a:rPr>
              <a:t>Die Einkünfte aus dem Handwerksbetrieb sind seit 2011 aufgrund seiner Erkrankung rückläufig; Personal musste kontinuierlich abgebaut werden. Wir fügen als Verlaufsnachweis die Steuerbescheide von 2005-2010 bei.</a:t>
            </a:r>
            <a:endParaRPr lang="de-DE" sz="2400" dirty="0">
              <a:solidFill>
                <a:srgbClr val="000000"/>
              </a:solidFill>
              <a:latin typeface="Calibri" panose="020F0502020204030204" pitchFamily="34" charset="0"/>
              <a:ea typeface="Calibri" panose="020F0502020204030204" pitchFamily="34" charset="0"/>
            </a:endParaRPr>
          </a:p>
          <a:p>
            <a:r>
              <a:rPr lang="de-DE" dirty="0">
                <a:solidFill>
                  <a:srgbClr val="000000"/>
                </a:solidFill>
                <a:ea typeface="Calibri" panose="020F0502020204030204" pitchFamily="34" charset="0"/>
              </a:rPr>
              <a:t> </a:t>
            </a:r>
            <a:endParaRPr lang="de-DE" sz="2400"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17316073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142</a:t>
            </a:fld>
            <a:endParaRPr lang="de-DE"/>
          </a:p>
        </p:txBody>
      </p:sp>
      <p:sp>
        <p:nvSpPr>
          <p:cNvPr id="3" name="Textplatzhalter 2"/>
          <p:cNvSpPr>
            <a:spLocks noGrp="1"/>
          </p:cNvSpPr>
          <p:nvPr>
            <p:ph type="body" sz="half" idx="2"/>
          </p:nvPr>
        </p:nvSpPr>
        <p:spPr/>
        <p:txBody>
          <a:bodyPr/>
          <a:lstStyle/>
          <a:p>
            <a:pPr marL="342900" indent="-342900">
              <a:buFont typeface="Arial" panose="020B0604020202020204" pitchFamily="34" charset="0"/>
              <a:buChar char="•"/>
            </a:pPr>
            <a:r>
              <a:rPr lang="de-DE" dirty="0" smtClean="0"/>
              <a:t>Ersteinreichung Mitte April</a:t>
            </a:r>
          </a:p>
          <a:p>
            <a:pPr marL="342900" indent="-342900">
              <a:buFont typeface="Arial" panose="020B0604020202020204" pitchFamily="34" charset="0"/>
              <a:buChar char="•"/>
            </a:pPr>
            <a:r>
              <a:rPr lang="de-DE" dirty="0" smtClean="0"/>
              <a:t>Im August fordert die AL </a:t>
            </a:r>
            <a:r>
              <a:rPr lang="de-DE" dirty="0"/>
              <a:t>A</a:t>
            </a:r>
            <a:r>
              <a:rPr lang="de-DE" dirty="0" smtClean="0"/>
              <a:t>uskünfte der Hallesche (!) und von drei Ärzten an.</a:t>
            </a:r>
          </a:p>
          <a:p>
            <a:pPr marL="342900" indent="-342900">
              <a:buFont typeface="Arial" panose="020B0604020202020204" pitchFamily="34" charset="0"/>
              <a:buChar char="•"/>
            </a:pPr>
            <a:r>
              <a:rPr lang="de-DE" dirty="0" smtClean="0"/>
              <a:t>Im Oktober erhalten wir die Auskunft, dass schon dreimal erinnert wurde</a:t>
            </a:r>
          </a:p>
          <a:p>
            <a:pPr marL="342900" indent="-342900">
              <a:buFont typeface="Arial" panose="020B0604020202020204" pitchFamily="34" charset="0"/>
              <a:buChar char="•"/>
            </a:pPr>
            <a:r>
              <a:rPr lang="de-DE" dirty="0" smtClean="0"/>
              <a:t>Beschwerde bei der Hallesche sowie Nachhaken bei den Ärzten</a:t>
            </a:r>
          </a:p>
          <a:p>
            <a:pPr marL="342900" indent="-342900">
              <a:buFont typeface="Arial" panose="020B0604020202020204" pitchFamily="34" charset="0"/>
              <a:buChar char="•"/>
            </a:pPr>
            <a:r>
              <a:rPr lang="de-DE" dirty="0" smtClean="0"/>
              <a:t>Mitte November: Alle Unterlagen da – 9.12. Anerkennung </a:t>
            </a:r>
          </a:p>
          <a:p>
            <a:pPr marL="342900" indent="-342900">
              <a:buFont typeface="Arial" panose="020B0604020202020204" pitchFamily="34" charset="0"/>
              <a:buChar char="•"/>
            </a:pPr>
            <a:endParaRPr lang="de-DE" dirty="0"/>
          </a:p>
        </p:txBody>
      </p:sp>
      <p:pic>
        <p:nvPicPr>
          <p:cNvPr id="5" name="Grafik 4"/>
          <p:cNvPicPr>
            <a:picLocks noChangeAspect="1"/>
          </p:cNvPicPr>
          <p:nvPr/>
        </p:nvPicPr>
        <p:blipFill>
          <a:blip r:embed="rId2"/>
          <a:stretch>
            <a:fillRect/>
          </a:stretch>
        </p:blipFill>
        <p:spPr>
          <a:xfrm>
            <a:off x="123657" y="358480"/>
            <a:ext cx="10412870" cy="1322947"/>
          </a:xfrm>
          <a:prstGeom prst="rect">
            <a:avLst/>
          </a:prstGeom>
        </p:spPr>
      </p:pic>
    </p:spTree>
    <p:extLst>
      <p:ext uri="{BB962C8B-B14F-4D97-AF65-F5344CB8AC3E}">
        <p14:creationId xmlns:p14="http://schemas.microsoft.com/office/powerpoint/2010/main" val="54056435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143</a:t>
            </a:fld>
            <a:endParaRPr lang="de-DE"/>
          </a:p>
        </p:txBody>
      </p:sp>
      <p:pic>
        <p:nvPicPr>
          <p:cNvPr id="5" name="Grafik 4"/>
          <p:cNvPicPr>
            <a:picLocks noChangeAspect="1"/>
          </p:cNvPicPr>
          <p:nvPr/>
        </p:nvPicPr>
        <p:blipFill>
          <a:blip r:embed="rId2"/>
          <a:stretch>
            <a:fillRect/>
          </a:stretch>
        </p:blipFill>
        <p:spPr>
          <a:xfrm>
            <a:off x="324339" y="466846"/>
            <a:ext cx="10058400" cy="6315075"/>
          </a:xfrm>
          <a:prstGeom prst="rect">
            <a:avLst/>
          </a:prstGeom>
        </p:spPr>
      </p:pic>
    </p:spTree>
    <p:extLst>
      <p:ext uri="{BB962C8B-B14F-4D97-AF65-F5344CB8AC3E}">
        <p14:creationId xmlns:p14="http://schemas.microsoft.com/office/powerpoint/2010/main" val="3029646743"/>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406400" y="1961662"/>
            <a:ext cx="10425723" cy="3759200"/>
          </a:xfrm>
          <a:prstGeom prst="rect">
            <a:avLst/>
          </a:prstGeom>
          <a:noFill/>
        </p:spPr>
        <p:txBody>
          <a:bodyPr wrap="square" rtlCol="0">
            <a:spAutoFit/>
          </a:bodyPr>
          <a:lstStyle/>
          <a:p>
            <a:endParaRPr lang="de-DE" dirty="0">
              <a:solidFill>
                <a:srgbClr val="000000"/>
              </a:solidFill>
            </a:endParaRPr>
          </a:p>
        </p:txBody>
      </p:sp>
      <p:sp>
        <p:nvSpPr>
          <p:cNvPr id="5" name="Textfeld 4"/>
          <p:cNvSpPr txBox="1"/>
          <p:nvPr/>
        </p:nvSpPr>
        <p:spPr>
          <a:xfrm>
            <a:off x="296985" y="552362"/>
            <a:ext cx="9487877" cy="584775"/>
          </a:xfrm>
          <a:prstGeom prst="rect">
            <a:avLst/>
          </a:prstGeom>
          <a:noFill/>
        </p:spPr>
        <p:txBody>
          <a:bodyPr wrap="square" rtlCol="0">
            <a:spAutoFit/>
          </a:bodyPr>
          <a:lstStyle/>
          <a:p>
            <a:r>
              <a:rPr lang="de-DE" sz="3200" dirty="0" smtClean="0">
                <a:solidFill>
                  <a:srgbClr val="000000"/>
                </a:solidFill>
              </a:rPr>
              <a:t>Hannoversche | RLV für junge Leute</a:t>
            </a:r>
            <a:endParaRPr lang="de-DE" sz="3200" dirty="0">
              <a:solidFill>
                <a:srgbClr val="000000"/>
              </a:solidFill>
            </a:endParaRPr>
          </a:p>
        </p:txBody>
      </p:sp>
      <p:pic>
        <p:nvPicPr>
          <p:cNvPr id="2" name="Grafik 1"/>
          <p:cNvPicPr>
            <a:picLocks noChangeAspect="1"/>
          </p:cNvPicPr>
          <p:nvPr/>
        </p:nvPicPr>
        <p:blipFill>
          <a:blip r:embed="rId2"/>
          <a:stretch>
            <a:fillRect/>
          </a:stretch>
        </p:blipFill>
        <p:spPr>
          <a:xfrm>
            <a:off x="581714" y="1961662"/>
            <a:ext cx="10987216" cy="1891323"/>
          </a:xfrm>
          <a:prstGeom prst="rect">
            <a:avLst/>
          </a:prstGeom>
        </p:spPr>
      </p:pic>
    </p:spTree>
    <p:extLst>
      <p:ext uri="{BB962C8B-B14F-4D97-AF65-F5344CB8AC3E}">
        <p14:creationId xmlns:p14="http://schemas.microsoft.com/office/powerpoint/2010/main" val="332342169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145</a:t>
            </a:fld>
            <a:endParaRPr lang="de-DE"/>
          </a:p>
        </p:txBody>
      </p:sp>
      <p:pic>
        <p:nvPicPr>
          <p:cNvPr id="5" name="Grafik 4"/>
          <p:cNvPicPr>
            <a:picLocks noChangeAspect="1"/>
          </p:cNvPicPr>
          <p:nvPr/>
        </p:nvPicPr>
        <p:blipFill>
          <a:blip r:embed="rId2"/>
          <a:stretch>
            <a:fillRect/>
          </a:stretch>
        </p:blipFill>
        <p:spPr>
          <a:xfrm>
            <a:off x="93785" y="555297"/>
            <a:ext cx="10130310" cy="6302703"/>
          </a:xfrm>
          <a:prstGeom prst="rect">
            <a:avLst/>
          </a:prstGeom>
        </p:spPr>
      </p:pic>
    </p:spTree>
    <p:extLst>
      <p:ext uri="{BB962C8B-B14F-4D97-AF65-F5344CB8AC3E}">
        <p14:creationId xmlns:p14="http://schemas.microsoft.com/office/powerpoint/2010/main" val="263390242"/>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2" cstate="print">
            <a:extLst>
              <a:ext uri="{28A0092B-C50C-407E-A947-70E740481C1C}">
                <a14:useLocalDpi xmlns:a14="http://schemas.microsoft.com/office/drawing/2010/main" val="0"/>
              </a:ext>
            </a:extLst>
          </a:blip>
          <a:srcRect t="3661" b="30369"/>
          <a:stretch/>
        </p:blipFill>
        <p:spPr>
          <a:xfrm>
            <a:off x="0" y="1483360"/>
            <a:ext cx="12180888" cy="5374640"/>
          </a:xfrm>
          <a:prstGeom prst="rect">
            <a:avLst/>
          </a:prstGeom>
        </p:spPr>
      </p:pic>
      <p:sp>
        <p:nvSpPr>
          <p:cNvPr id="3" name="Foliennummernplatzhalter 2"/>
          <p:cNvSpPr>
            <a:spLocks noGrp="1"/>
          </p:cNvSpPr>
          <p:nvPr>
            <p:ph type="sldNum" sz="quarter" idx="4"/>
          </p:nvPr>
        </p:nvSpPr>
        <p:spPr/>
        <p:txBody>
          <a:bodyPr/>
          <a:lstStyle/>
          <a:p>
            <a:fld id="{EA952CFE-AF4B-4BE9-B2E2-E1420D3F9B32}" type="slidenum">
              <a:rPr lang="de-DE" smtClean="0"/>
              <a:pPr/>
              <a:t>146</a:t>
            </a:fld>
            <a:endParaRPr lang="de-DE" dirty="0"/>
          </a:p>
        </p:txBody>
      </p:sp>
      <p:sp>
        <p:nvSpPr>
          <p:cNvPr id="5" name="Rechteck 4"/>
          <p:cNvSpPr/>
          <p:nvPr/>
        </p:nvSpPr>
        <p:spPr>
          <a:xfrm>
            <a:off x="672363" y="2321370"/>
            <a:ext cx="4699000" cy="935568"/>
          </a:xfrm>
          <a:prstGeom prst="rect">
            <a:avLst/>
          </a:prstGeom>
          <a:solidFill>
            <a:srgbClr val="FF0000">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Rechteck 5"/>
          <p:cNvSpPr/>
          <p:nvPr/>
        </p:nvSpPr>
        <p:spPr>
          <a:xfrm>
            <a:off x="936945" y="2440815"/>
            <a:ext cx="4434418" cy="830997"/>
          </a:xfrm>
          <a:prstGeom prst="rect">
            <a:avLst/>
          </a:prstGeom>
        </p:spPr>
        <p:txBody>
          <a:bodyPr wrap="square">
            <a:spAutoFit/>
          </a:bodyPr>
          <a:lstStyle/>
          <a:p>
            <a:r>
              <a:rPr lang="de-DE" sz="2400" dirty="0" smtClean="0">
                <a:solidFill>
                  <a:schemeClr val="tx2"/>
                </a:solidFill>
              </a:rPr>
              <a:t>Fach- und Führungskräfteversorgung</a:t>
            </a:r>
            <a:endParaRPr lang="de-DE" sz="2400" dirty="0">
              <a:solidFill>
                <a:schemeClr val="tx2"/>
              </a:solidFill>
            </a:endParaRPr>
          </a:p>
        </p:txBody>
      </p:sp>
    </p:spTree>
    <p:extLst>
      <p:ext uri="{BB962C8B-B14F-4D97-AF65-F5344CB8AC3E}">
        <p14:creationId xmlns:p14="http://schemas.microsoft.com/office/powerpoint/2010/main" val="4002363130"/>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147</a:t>
            </a:fld>
            <a:endParaRPr lang="de-DE" dirty="0"/>
          </a:p>
        </p:txBody>
      </p:sp>
      <p:sp>
        <p:nvSpPr>
          <p:cNvPr id="3" name="Bildplatzhalter 2"/>
          <p:cNvSpPr>
            <a:spLocks noGrp="1"/>
          </p:cNvSpPr>
          <p:nvPr>
            <p:ph type="pic" idx="1"/>
          </p:nvPr>
        </p:nvSpPr>
        <p:spPr/>
      </p:sp>
      <p:sp>
        <p:nvSpPr>
          <p:cNvPr id="7" name="Textplatzhalter 6"/>
          <p:cNvSpPr>
            <a:spLocks noGrp="1"/>
          </p:cNvSpPr>
          <p:nvPr>
            <p:ph type="body" sz="half" idx="2"/>
          </p:nvPr>
        </p:nvSpPr>
        <p:spPr>
          <a:xfrm>
            <a:off x="377255" y="365760"/>
            <a:ext cx="6791471" cy="5825490"/>
          </a:xfrm>
        </p:spPr>
        <p:txBody>
          <a:bodyPr/>
          <a:lstStyle/>
          <a:p>
            <a:pPr marL="0" indent="0">
              <a:buNone/>
            </a:pPr>
            <a:endParaRPr lang="de-DE" sz="2400" b="1" dirty="0" smtClean="0">
              <a:latin typeface="+mj-lt"/>
            </a:endParaRPr>
          </a:p>
          <a:p>
            <a:pPr marL="0" indent="0">
              <a:buNone/>
            </a:pPr>
            <a:endParaRPr lang="de-DE" sz="2400" b="1" dirty="0">
              <a:latin typeface="+mj-lt"/>
            </a:endParaRPr>
          </a:p>
          <a:p>
            <a:pPr marL="0" indent="0">
              <a:buNone/>
            </a:pPr>
            <a:endParaRPr lang="de-DE" sz="2400" b="1" dirty="0" smtClean="0">
              <a:latin typeface="+mj-lt"/>
            </a:endParaRPr>
          </a:p>
          <a:p>
            <a:pPr marL="0" indent="0">
              <a:buNone/>
            </a:pPr>
            <a:endParaRPr lang="de-DE" sz="2400" b="1" dirty="0">
              <a:latin typeface="+mj-lt"/>
            </a:endParaRPr>
          </a:p>
          <a:p>
            <a:pPr marL="0" indent="0">
              <a:buNone/>
            </a:pPr>
            <a:endParaRPr lang="de-DE" sz="2400" b="1" dirty="0" smtClean="0">
              <a:latin typeface="+mj-lt"/>
            </a:endParaRPr>
          </a:p>
          <a:p>
            <a:pPr marL="0" indent="0">
              <a:buNone/>
            </a:pPr>
            <a:endParaRPr lang="de-DE" sz="2400" b="1" dirty="0">
              <a:latin typeface="+mj-lt"/>
            </a:endParaRPr>
          </a:p>
          <a:p>
            <a:pPr marL="0" indent="0">
              <a:buNone/>
            </a:pPr>
            <a:endParaRPr lang="de-DE" sz="2400" b="1" dirty="0" smtClean="0">
              <a:latin typeface="+mj-lt"/>
            </a:endParaRPr>
          </a:p>
          <a:p>
            <a:pPr marL="0" indent="0">
              <a:buNone/>
            </a:pPr>
            <a:r>
              <a:rPr lang="de-DE" sz="2400" b="1" dirty="0" smtClean="0">
                <a:latin typeface="+mj-lt"/>
              </a:rPr>
              <a:t>Intelligente </a:t>
            </a:r>
            <a:r>
              <a:rPr lang="de-DE" sz="2400" b="1" dirty="0">
                <a:latin typeface="+mj-lt"/>
              </a:rPr>
              <a:t>Versorgungskonzepte </a:t>
            </a:r>
            <a:r>
              <a:rPr lang="de-DE" sz="2400" b="1" dirty="0" smtClean="0">
                <a:latin typeface="+mj-lt"/>
              </a:rPr>
              <a:t>für</a:t>
            </a:r>
            <a:br>
              <a:rPr lang="de-DE" sz="2400" b="1" dirty="0" smtClean="0">
                <a:latin typeface="+mj-lt"/>
              </a:rPr>
            </a:br>
            <a:r>
              <a:rPr lang="de-DE" sz="2400" b="1" dirty="0" smtClean="0">
                <a:latin typeface="+mj-lt"/>
              </a:rPr>
              <a:t>Fach- </a:t>
            </a:r>
            <a:r>
              <a:rPr lang="de-DE" sz="2400" b="1" dirty="0">
                <a:latin typeface="+mj-lt"/>
              </a:rPr>
              <a:t>und Führungskräfte – </a:t>
            </a:r>
            <a:r>
              <a:rPr lang="de-DE" sz="2400" b="1" dirty="0" smtClean="0">
                <a:latin typeface="+mj-lt"/>
              </a:rPr>
              <a:t>hohe</a:t>
            </a:r>
            <a:br>
              <a:rPr lang="de-DE" sz="2400" b="1" dirty="0" smtClean="0">
                <a:latin typeface="+mj-lt"/>
              </a:rPr>
            </a:br>
            <a:r>
              <a:rPr lang="de-DE" sz="2400" b="1" dirty="0" smtClean="0">
                <a:latin typeface="+mj-lt"/>
              </a:rPr>
              <a:t>Leistungen </a:t>
            </a:r>
            <a:r>
              <a:rPr lang="de-DE" sz="2400" b="1" dirty="0">
                <a:latin typeface="+mj-lt"/>
              </a:rPr>
              <a:t>für gehobene Ansprüche</a:t>
            </a:r>
          </a:p>
          <a:p>
            <a:endParaRPr lang="de-DE" sz="2400" dirty="0"/>
          </a:p>
        </p:txBody>
      </p:sp>
      <p:pic>
        <p:nvPicPr>
          <p:cNvPr id="10" name="Picture 2"/>
          <p:cNvPicPr>
            <a:picLocks noChangeAspect="1" noChangeArrowheads="1"/>
          </p:cNvPicPr>
          <p:nvPr/>
        </p:nvPicPr>
        <p:blipFill rotWithShape="1">
          <a:blip r:embed="rId2"/>
          <a:srcRect l="43727" t="23505" r="1750"/>
          <a:stretch/>
        </p:blipFill>
        <p:spPr bwMode="auto">
          <a:xfrm>
            <a:off x="7534148" y="1792748"/>
            <a:ext cx="4193175" cy="4819650"/>
          </a:xfrm>
          <a:prstGeom prst="rect">
            <a:avLst/>
          </a:prstGeom>
          <a:noFill/>
          <a:ln w="12700">
            <a:noFill/>
            <a:miter lim="800000"/>
            <a:headEnd/>
            <a:tailEnd/>
          </a:ln>
        </p:spPr>
      </p:pic>
    </p:spTree>
    <p:extLst>
      <p:ext uri="{BB962C8B-B14F-4D97-AF65-F5344CB8AC3E}">
        <p14:creationId xmlns:p14="http://schemas.microsoft.com/office/powerpoint/2010/main" val="1979561490"/>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148</a:t>
            </a:fld>
            <a:endParaRPr lang="de-DE" dirty="0"/>
          </a:p>
        </p:txBody>
      </p:sp>
      <p:sp>
        <p:nvSpPr>
          <p:cNvPr id="6" name="Titel 5"/>
          <p:cNvSpPr>
            <a:spLocks noGrp="1"/>
          </p:cNvSpPr>
          <p:nvPr>
            <p:ph type="title"/>
          </p:nvPr>
        </p:nvSpPr>
        <p:spPr/>
        <p:txBody>
          <a:bodyPr/>
          <a:lstStyle/>
          <a:p>
            <a:r>
              <a:rPr lang="de-DE" dirty="0" smtClean="0"/>
              <a:t>FÜHRUNGSKRÄFTEVERSORGUNG</a:t>
            </a:r>
            <a:endParaRPr lang="de-DE" dirty="0"/>
          </a:p>
        </p:txBody>
      </p:sp>
      <p:grpSp>
        <p:nvGrpSpPr>
          <p:cNvPr id="33" name="Gruppieren 32"/>
          <p:cNvGrpSpPr/>
          <p:nvPr/>
        </p:nvGrpSpPr>
        <p:grpSpPr>
          <a:xfrm>
            <a:off x="1346198" y="2183316"/>
            <a:ext cx="8796976" cy="4296224"/>
            <a:chOff x="1783506" y="2180493"/>
            <a:chExt cx="8121437" cy="3966307"/>
          </a:xfrm>
        </p:grpSpPr>
        <p:sp>
          <p:nvSpPr>
            <p:cNvPr id="3" name="Rechteck 2"/>
            <p:cNvSpPr/>
            <p:nvPr/>
          </p:nvSpPr>
          <p:spPr>
            <a:xfrm>
              <a:off x="1783506" y="4276725"/>
              <a:ext cx="2417307" cy="18669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32" name="Gruppieren 31"/>
            <p:cNvGrpSpPr/>
            <p:nvPr/>
          </p:nvGrpSpPr>
          <p:grpSpPr>
            <a:xfrm>
              <a:off x="1783506" y="2180493"/>
              <a:ext cx="8121437" cy="3966307"/>
              <a:chOff x="1783506" y="2180493"/>
              <a:chExt cx="8121437" cy="3966307"/>
            </a:xfrm>
          </p:grpSpPr>
          <p:sp>
            <p:nvSpPr>
              <p:cNvPr id="7" name="Rechteck 6"/>
              <p:cNvSpPr/>
              <p:nvPr/>
            </p:nvSpPr>
            <p:spPr>
              <a:xfrm>
                <a:off x="4899025" y="3038474"/>
                <a:ext cx="2409825" cy="3095625"/>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p:cNvSpPr/>
              <p:nvPr/>
            </p:nvSpPr>
            <p:spPr>
              <a:xfrm>
                <a:off x="7803093" y="2857499"/>
                <a:ext cx="2101849" cy="328930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AutoShape 23"/>
              <p:cNvSpPr>
                <a:spLocks noChangeArrowheads="1"/>
              </p:cNvSpPr>
              <p:nvPr/>
            </p:nvSpPr>
            <p:spPr bwMode="auto">
              <a:xfrm rot="5400000" flipV="1">
                <a:off x="2729764" y="3935321"/>
                <a:ext cx="3886843" cy="386227"/>
              </a:xfrm>
              <a:prstGeom prst="triangle">
                <a:avLst>
                  <a:gd name="adj" fmla="val 50000"/>
                </a:avLst>
              </a:prstGeom>
              <a:solidFill>
                <a:schemeClr val="tx2"/>
              </a:solidFill>
              <a:ln w="9525">
                <a:noFill/>
                <a:miter lim="800000"/>
                <a:headEnd/>
                <a:tailEnd/>
              </a:ln>
            </p:spPr>
            <p:txBody>
              <a:bodyPr wrap="none" anchor="ctr"/>
              <a:lstStyle/>
              <a:p>
                <a:endParaRPr lang="de-DE" sz="1400">
                  <a:solidFill>
                    <a:srgbClr val="137C9B"/>
                  </a:solidFill>
                </a:endParaRPr>
              </a:p>
            </p:txBody>
          </p:sp>
          <p:grpSp>
            <p:nvGrpSpPr>
              <p:cNvPr id="31" name="Gruppieren 30"/>
              <p:cNvGrpSpPr/>
              <p:nvPr/>
            </p:nvGrpSpPr>
            <p:grpSpPr>
              <a:xfrm>
                <a:off x="1783506" y="2180493"/>
                <a:ext cx="8121437" cy="3823431"/>
                <a:chOff x="1783506" y="2180493"/>
                <a:chExt cx="8121437" cy="3823431"/>
              </a:xfrm>
            </p:grpSpPr>
            <p:sp>
              <p:nvSpPr>
                <p:cNvPr id="11" name="Rechteck 10"/>
                <p:cNvSpPr/>
                <p:nvPr/>
              </p:nvSpPr>
              <p:spPr>
                <a:xfrm>
                  <a:off x="1788272" y="3956050"/>
                  <a:ext cx="2419912" cy="293688"/>
                </a:xfrm>
                <a:prstGeom prst="rect">
                  <a:avLst/>
                </a:prstGeom>
                <a:solidFill>
                  <a:srgbClr val="5C87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Rechteck 11"/>
                <p:cNvSpPr/>
                <p:nvPr/>
              </p:nvSpPr>
              <p:spPr>
                <a:xfrm>
                  <a:off x="4892675" y="2180493"/>
                  <a:ext cx="2409825" cy="832582"/>
                </a:xfrm>
                <a:prstGeom prst="rect">
                  <a:avLst/>
                </a:prstGeom>
                <a:solidFill>
                  <a:srgbClr val="5C87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600" dirty="0" smtClean="0">
                      <a:solidFill>
                        <a:schemeClr val="bg1"/>
                      </a:solidFill>
                    </a:rPr>
                    <a:t>Viele Möglichkeiten spielen eine Rolle, unter anderem …</a:t>
                  </a:r>
                  <a:endParaRPr lang="de-DE" sz="1600" dirty="0">
                    <a:solidFill>
                      <a:schemeClr val="bg1"/>
                    </a:solidFill>
                  </a:endParaRPr>
                </a:p>
              </p:txBody>
            </p:sp>
            <p:sp>
              <p:nvSpPr>
                <p:cNvPr id="13" name="Rechteck 12"/>
                <p:cNvSpPr/>
                <p:nvPr/>
              </p:nvSpPr>
              <p:spPr>
                <a:xfrm>
                  <a:off x="7803093" y="2549442"/>
                  <a:ext cx="2101850" cy="285749"/>
                </a:xfrm>
                <a:prstGeom prst="rect">
                  <a:avLst/>
                </a:prstGeom>
                <a:solidFill>
                  <a:srgbClr val="5C87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bg1"/>
                      </a:solidFill>
                    </a:rPr>
                    <a:t>Vorteile der </a:t>
                  </a:r>
                  <a:r>
                    <a:rPr lang="de-DE" dirty="0" err="1" smtClean="0">
                      <a:solidFill>
                        <a:schemeClr val="bg1"/>
                      </a:solidFill>
                    </a:rPr>
                    <a:t>bAV</a:t>
                  </a:r>
                  <a:endParaRPr lang="de-DE" dirty="0">
                    <a:solidFill>
                      <a:schemeClr val="bg1"/>
                    </a:solidFill>
                  </a:endParaRPr>
                </a:p>
              </p:txBody>
            </p:sp>
            <p:sp>
              <p:nvSpPr>
                <p:cNvPr id="15" name="AutoShape 23"/>
                <p:cNvSpPr>
                  <a:spLocks noChangeArrowheads="1"/>
                </p:cNvSpPr>
                <p:nvPr/>
              </p:nvSpPr>
              <p:spPr bwMode="auto">
                <a:xfrm rot="16200000" flipV="1">
                  <a:off x="7100685" y="4467820"/>
                  <a:ext cx="696550" cy="211532"/>
                </a:xfrm>
                <a:prstGeom prst="triangle">
                  <a:avLst>
                    <a:gd name="adj" fmla="val 50000"/>
                  </a:avLst>
                </a:prstGeom>
                <a:solidFill>
                  <a:schemeClr val="tx2"/>
                </a:solidFill>
                <a:ln w="9525">
                  <a:noFill/>
                  <a:miter lim="800000"/>
                  <a:headEnd/>
                  <a:tailEnd/>
                </a:ln>
              </p:spPr>
              <p:txBody>
                <a:bodyPr wrap="none" anchor="ctr"/>
                <a:lstStyle/>
                <a:p>
                  <a:endParaRPr lang="de-DE" sz="1400">
                    <a:solidFill>
                      <a:srgbClr val="137C9B"/>
                    </a:solidFill>
                  </a:endParaRPr>
                </a:p>
              </p:txBody>
            </p:sp>
            <p:pic>
              <p:nvPicPr>
                <p:cNvPr id="4" name="Grafik 3"/>
                <p:cNvPicPr>
                  <a:picLocks noChangeAspect="1"/>
                </p:cNvPicPr>
                <p:nvPr/>
              </p:nvPicPr>
              <p:blipFill rotWithShape="1">
                <a:blip r:embed="rId2" cstate="print">
                  <a:extLst>
                    <a:ext uri="{28A0092B-C50C-407E-A947-70E740481C1C}">
                      <a14:useLocalDpi xmlns:a14="http://schemas.microsoft.com/office/drawing/2010/main" val="0"/>
                    </a:ext>
                  </a:extLst>
                </a:blip>
                <a:srcRect l="14382" t="9943" b="17079"/>
                <a:stretch/>
              </p:blipFill>
              <p:spPr>
                <a:xfrm>
                  <a:off x="1783506" y="2547938"/>
                  <a:ext cx="2419351" cy="1384300"/>
                </a:xfrm>
                <a:prstGeom prst="rect">
                  <a:avLst/>
                </a:prstGeom>
              </p:spPr>
            </p:pic>
            <p:sp>
              <p:nvSpPr>
                <p:cNvPr id="5" name="Rechteck 4"/>
                <p:cNvSpPr/>
                <p:nvPr/>
              </p:nvSpPr>
              <p:spPr>
                <a:xfrm>
                  <a:off x="1785193" y="3938599"/>
                  <a:ext cx="2408506" cy="338554"/>
                </a:xfrm>
                <a:prstGeom prst="rect">
                  <a:avLst/>
                </a:prstGeom>
              </p:spPr>
              <p:txBody>
                <a:bodyPr wrap="square">
                  <a:spAutoFit/>
                </a:bodyPr>
                <a:lstStyle/>
                <a:p>
                  <a:r>
                    <a:rPr lang="de-DE" sz="1600" dirty="0" smtClean="0">
                      <a:solidFill>
                        <a:schemeClr val="bg1"/>
                      </a:solidFill>
                    </a:rPr>
                    <a:t>Die wichtigsten Fragen</a:t>
                  </a:r>
                  <a:endParaRPr lang="de-DE" sz="1600" dirty="0">
                    <a:solidFill>
                      <a:schemeClr val="bg1"/>
                    </a:solidFill>
                  </a:endParaRPr>
                </a:p>
              </p:txBody>
            </p:sp>
            <p:sp>
              <p:nvSpPr>
                <p:cNvPr id="19" name="Rechteck 18"/>
                <p:cNvSpPr/>
                <p:nvPr/>
              </p:nvSpPr>
              <p:spPr>
                <a:xfrm>
                  <a:off x="7818966" y="2950155"/>
                  <a:ext cx="2079625" cy="2642517"/>
                </a:xfrm>
                <a:prstGeom prst="rect">
                  <a:avLst/>
                </a:prstGeom>
              </p:spPr>
              <p:txBody>
                <a:bodyPr wrap="square">
                  <a:spAutoFit/>
                </a:bodyPr>
                <a:lstStyle/>
                <a:p>
                  <a:pPr marL="171450" indent="-171450">
                    <a:buFont typeface="Wingdings" panose="05000000000000000000" pitchFamily="2" charset="2"/>
                    <a:buChar char="§"/>
                  </a:pPr>
                  <a:r>
                    <a:rPr lang="de-DE" sz="1200" dirty="0" smtClean="0">
                      <a:solidFill>
                        <a:srgbClr val="1D2D4B"/>
                      </a:solidFill>
                    </a:rPr>
                    <a:t>Schließung der Versorg-</a:t>
                  </a:r>
                  <a:r>
                    <a:rPr lang="de-DE" sz="1200" dirty="0" err="1" smtClean="0">
                      <a:solidFill>
                        <a:srgbClr val="1D2D4B"/>
                      </a:solidFill>
                    </a:rPr>
                    <a:t>ungslücken</a:t>
                  </a:r>
                  <a:r>
                    <a:rPr lang="de-DE" sz="1200" dirty="0" smtClean="0">
                      <a:solidFill>
                        <a:srgbClr val="1D2D4B"/>
                      </a:solidFill>
                    </a:rPr>
                    <a:t> durch eine hochwertige Versorgung</a:t>
                  </a:r>
                </a:p>
                <a:p>
                  <a:endParaRPr lang="de-DE" sz="1200" dirty="0" smtClean="0">
                    <a:solidFill>
                      <a:srgbClr val="1D2D4B"/>
                    </a:solidFill>
                  </a:endParaRPr>
                </a:p>
                <a:p>
                  <a:pPr marL="171450" indent="-171450">
                    <a:buFont typeface="Wingdings" panose="05000000000000000000" pitchFamily="2" charset="2"/>
                    <a:buChar char="§"/>
                  </a:pPr>
                  <a:r>
                    <a:rPr lang="de-DE" sz="1200" dirty="0" smtClean="0">
                      <a:solidFill>
                        <a:srgbClr val="1D2D4B"/>
                      </a:solidFill>
                    </a:rPr>
                    <a:t>Schaffung von nachhaltigen Vermögenswerten</a:t>
                  </a:r>
                </a:p>
                <a:p>
                  <a:endParaRPr lang="de-DE" sz="1200" dirty="0" smtClean="0">
                    <a:solidFill>
                      <a:srgbClr val="1D2D4B"/>
                    </a:solidFill>
                  </a:endParaRPr>
                </a:p>
                <a:p>
                  <a:pPr marL="171450" indent="-171450">
                    <a:buFont typeface="Wingdings" panose="05000000000000000000" pitchFamily="2" charset="2"/>
                    <a:buChar char="§"/>
                  </a:pPr>
                  <a:r>
                    <a:rPr lang="de-DE" sz="1200" dirty="0" smtClean="0">
                      <a:solidFill>
                        <a:srgbClr val="1D2D4B"/>
                      </a:solidFill>
                    </a:rPr>
                    <a:t>Erhalt des vorhandenen Kapitals im Unternehmen bei Ausscheiden der Spitzenkraft innerhalb von fünf Jahren (bei AG-Finanzierung)</a:t>
                  </a:r>
                </a:p>
                <a:p>
                  <a:endParaRPr lang="de-DE" sz="1200" dirty="0" smtClean="0">
                    <a:solidFill>
                      <a:srgbClr val="1D2D4B"/>
                    </a:solidFill>
                  </a:endParaRPr>
                </a:p>
                <a:p>
                  <a:pPr marL="171450" indent="-171450">
                    <a:buFont typeface="Wingdings" panose="05000000000000000000" pitchFamily="2" charset="2"/>
                    <a:buChar char="§"/>
                  </a:pPr>
                  <a:r>
                    <a:rPr lang="de-DE" sz="1200" dirty="0" smtClean="0">
                      <a:solidFill>
                        <a:srgbClr val="1D2D4B"/>
                      </a:solidFill>
                    </a:rPr>
                    <a:t>Einfache Verwaltung</a:t>
                  </a:r>
                  <a:endParaRPr lang="de-DE" sz="1200" dirty="0">
                    <a:solidFill>
                      <a:srgbClr val="1D2D4B"/>
                    </a:solidFill>
                  </a:endParaRPr>
                </a:p>
              </p:txBody>
            </p:sp>
            <p:pic>
              <p:nvPicPr>
                <p:cNvPr id="21" name="Grafik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20867" y="3143249"/>
                  <a:ext cx="2048283" cy="2860675"/>
                </a:xfrm>
                <a:prstGeom prst="rect">
                  <a:avLst/>
                </a:prstGeom>
              </p:spPr>
            </p:pic>
            <p:sp>
              <p:nvSpPr>
                <p:cNvPr id="22" name="Rechteck 21"/>
                <p:cNvSpPr/>
                <p:nvPr/>
              </p:nvSpPr>
              <p:spPr>
                <a:xfrm>
                  <a:off x="5161085" y="3493700"/>
                  <a:ext cx="795020" cy="276999"/>
                </a:xfrm>
                <a:prstGeom prst="rect">
                  <a:avLst/>
                </a:prstGeom>
              </p:spPr>
              <p:txBody>
                <a:bodyPr wrap="square">
                  <a:spAutoFit/>
                </a:bodyPr>
                <a:lstStyle/>
                <a:p>
                  <a:r>
                    <a:rPr lang="de-DE" sz="1200" dirty="0" smtClean="0">
                      <a:solidFill>
                        <a:schemeClr val="bg1"/>
                      </a:solidFill>
                    </a:rPr>
                    <a:t>Gehalt</a:t>
                  </a:r>
                  <a:endParaRPr lang="de-DE" sz="1200" dirty="0">
                    <a:solidFill>
                      <a:schemeClr val="bg1"/>
                    </a:solidFill>
                  </a:endParaRPr>
                </a:p>
              </p:txBody>
            </p:sp>
            <p:sp>
              <p:nvSpPr>
                <p:cNvPr id="23" name="Rechteck 22"/>
                <p:cNvSpPr/>
                <p:nvPr/>
              </p:nvSpPr>
              <p:spPr>
                <a:xfrm>
                  <a:off x="6164477" y="3133308"/>
                  <a:ext cx="1021768" cy="653526"/>
                </a:xfrm>
                <a:prstGeom prst="rect">
                  <a:avLst/>
                </a:prstGeom>
              </p:spPr>
              <p:txBody>
                <a:bodyPr wrap="square">
                  <a:spAutoFit/>
                </a:bodyPr>
                <a:lstStyle/>
                <a:p>
                  <a:r>
                    <a:rPr lang="de-DE" sz="1000" dirty="0" smtClean="0">
                      <a:solidFill>
                        <a:schemeClr val="bg1"/>
                      </a:solidFill>
                    </a:rPr>
                    <a:t>Soziale Einrichtungen wie z. B. Kindergärten</a:t>
                  </a:r>
                  <a:endParaRPr lang="de-DE" sz="1000" dirty="0">
                    <a:solidFill>
                      <a:schemeClr val="bg1"/>
                    </a:solidFill>
                  </a:endParaRPr>
                </a:p>
              </p:txBody>
            </p:sp>
            <p:sp>
              <p:nvSpPr>
                <p:cNvPr id="24" name="Rechteck 23"/>
                <p:cNvSpPr/>
                <p:nvPr/>
              </p:nvSpPr>
              <p:spPr>
                <a:xfrm>
                  <a:off x="5086837" y="4374863"/>
                  <a:ext cx="1145931" cy="400110"/>
                </a:xfrm>
                <a:prstGeom prst="rect">
                  <a:avLst/>
                </a:prstGeom>
              </p:spPr>
              <p:txBody>
                <a:bodyPr wrap="square">
                  <a:spAutoFit/>
                </a:bodyPr>
                <a:lstStyle/>
                <a:p>
                  <a:r>
                    <a:rPr lang="de-DE" sz="1000" dirty="0" smtClean="0">
                      <a:solidFill>
                        <a:schemeClr val="bg1"/>
                      </a:solidFill>
                    </a:rPr>
                    <a:t>Soziale </a:t>
                  </a:r>
                </a:p>
                <a:p>
                  <a:r>
                    <a:rPr lang="de-DE" sz="1000" dirty="0" smtClean="0">
                      <a:solidFill>
                        <a:schemeClr val="bg1"/>
                      </a:solidFill>
                    </a:rPr>
                    <a:t>Zusatzleistungen</a:t>
                  </a:r>
                  <a:endParaRPr lang="de-DE" sz="1000" dirty="0">
                    <a:solidFill>
                      <a:schemeClr val="bg1"/>
                    </a:solidFill>
                  </a:endParaRPr>
                </a:p>
              </p:txBody>
            </p:sp>
            <p:sp>
              <p:nvSpPr>
                <p:cNvPr id="25" name="Rechteck 24"/>
                <p:cNvSpPr/>
                <p:nvPr/>
              </p:nvSpPr>
              <p:spPr>
                <a:xfrm>
                  <a:off x="5117216" y="5188918"/>
                  <a:ext cx="1145931" cy="369385"/>
                </a:xfrm>
                <a:prstGeom prst="rect">
                  <a:avLst/>
                </a:prstGeom>
              </p:spPr>
              <p:txBody>
                <a:bodyPr wrap="square">
                  <a:spAutoFit/>
                </a:bodyPr>
                <a:lstStyle/>
                <a:p>
                  <a:r>
                    <a:rPr lang="de-DE" sz="1000" dirty="0" smtClean="0">
                      <a:solidFill>
                        <a:schemeClr val="bg1"/>
                      </a:solidFill>
                    </a:rPr>
                    <a:t>Gesundheits-</a:t>
                  </a:r>
                </a:p>
                <a:p>
                  <a:r>
                    <a:rPr lang="de-DE" sz="1000" dirty="0" smtClean="0">
                      <a:solidFill>
                        <a:schemeClr val="bg1"/>
                      </a:solidFill>
                    </a:rPr>
                    <a:t>vorsorge</a:t>
                  </a:r>
                  <a:endParaRPr lang="de-DE" sz="1000" dirty="0">
                    <a:solidFill>
                      <a:schemeClr val="bg1"/>
                    </a:solidFill>
                  </a:endParaRPr>
                </a:p>
              </p:txBody>
            </p:sp>
            <p:sp>
              <p:nvSpPr>
                <p:cNvPr id="26" name="Rechteck 25"/>
                <p:cNvSpPr/>
                <p:nvPr/>
              </p:nvSpPr>
              <p:spPr>
                <a:xfrm>
                  <a:off x="6164477" y="5542895"/>
                  <a:ext cx="1145931" cy="246221"/>
                </a:xfrm>
                <a:prstGeom prst="rect">
                  <a:avLst/>
                </a:prstGeom>
              </p:spPr>
              <p:txBody>
                <a:bodyPr wrap="square">
                  <a:spAutoFit/>
                </a:bodyPr>
                <a:lstStyle/>
                <a:p>
                  <a:r>
                    <a:rPr lang="de-DE" sz="1000" dirty="0" smtClean="0">
                      <a:solidFill>
                        <a:schemeClr val="bg1"/>
                      </a:solidFill>
                    </a:rPr>
                    <a:t>Dienstwagen</a:t>
                  </a:r>
                  <a:endParaRPr lang="de-DE" sz="1000" dirty="0">
                    <a:solidFill>
                      <a:schemeClr val="bg1"/>
                    </a:solidFill>
                  </a:endParaRPr>
                </a:p>
              </p:txBody>
            </p:sp>
            <p:sp>
              <p:nvSpPr>
                <p:cNvPr id="27" name="Rechteck 26"/>
                <p:cNvSpPr/>
                <p:nvPr/>
              </p:nvSpPr>
              <p:spPr>
                <a:xfrm rot="454740">
                  <a:off x="6483549" y="4422363"/>
                  <a:ext cx="931586" cy="338554"/>
                </a:xfrm>
                <a:prstGeom prst="rect">
                  <a:avLst/>
                </a:prstGeom>
              </p:spPr>
              <p:txBody>
                <a:bodyPr wrap="square">
                  <a:spAutoFit/>
                </a:bodyPr>
                <a:lstStyle/>
                <a:p>
                  <a:r>
                    <a:rPr lang="de-DE" sz="1600" b="1" dirty="0" err="1" smtClean="0">
                      <a:solidFill>
                        <a:schemeClr val="bg1"/>
                      </a:solidFill>
                    </a:rPr>
                    <a:t>bAV</a:t>
                  </a:r>
                  <a:endParaRPr lang="de-DE" sz="1600" b="1" dirty="0">
                    <a:solidFill>
                      <a:schemeClr val="bg1"/>
                    </a:solidFill>
                  </a:endParaRPr>
                </a:p>
              </p:txBody>
            </p:sp>
            <p:sp>
              <p:nvSpPr>
                <p:cNvPr id="30" name="Rechteck 29"/>
                <p:cNvSpPr/>
                <p:nvPr/>
              </p:nvSpPr>
              <p:spPr>
                <a:xfrm>
                  <a:off x="1797795" y="4325648"/>
                  <a:ext cx="2352659" cy="1278638"/>
                </a:xfrm>
                <a:prstGeom prst="rect">
                  <a:avLst/>
                </a:prstGeom>
              </p:spPr>
              <p:txBody>
                <a:bodyPr wrap="square">
                  <a:spAutoFit/>
                </a:bodyPr>
                <a:lstStyle/>
                <a:p>
                  <a:pPr marL="171450" indent="-171450">
                    <a:buFont typeface="Wingdings" panose="05000000000000000000" pitchFamily="2" charset="2"/>
                    <a:buChar char="§"/>
                  </a:pPr>
                  <a:r>
                    <a:rPr lang="de-DE" sz="1200" dirty="0" smtClean="0">
                      <a:solidFill>
                        <a:schemeClr val="tx2"/>
                      </a:solidFill>
                    </a:rPr>
                    <a:t>Wie kann die Attraktivität für neue Spitzenkräfte verbessert werden?</a:t>
                  </a:r>
                </a:p>
                <a:p>
                  <a:endParaRPr lang="de-DE" sz="1200" dirty="0" smtClean="0">
                    <a:solidFill>
                      <a:schemeClr val="tx2"/>
                    </a:solidFill>
                  </a:endParaRPr>
                </a:p>
                <a:p>
                  <a:pPr marL="171450" indent="-171450">
                    <a:buFont typeface="Wingdings" panose="05000000000000000000" pitchFamily="2" charset="2"/>
                    <a:buChar char="§"/>
                  </a:pPr>
                  <a:r>
                    <a:rPr lang="de-DE" sz="1200" dirty="0" smtClean="0">
                      <a:solidFill>
                        <a:schemeClr val="tx2"/>
                      </a:solidFill>
                    </a:rPr>
                    <a:t>Wie kann die Abwanderung /Fluktuation von Leistungs-trägern eingedämmt werden?</a:t>
                  </a:r>
                </a:p>
              </p:txBody>
            </p:sp>
          </p:grpSp>
        </p:grpSp>
      </p:grpSp>
    </p:spTree>
    <p:extLst>
      <p:ext uri="{BB962C8B-B14F-4D97-AF65-F5344CB8AC3E}">
        <p14:creationId xmlns:p14="http://schemas.microsoft.com/office/powerpoint/2010/main" val="993077144"/>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149</a:t>
            </a:fld>
            <a:endParaRPr lang="de-DE" dirty="0"/>
          </a:p>
        </p:txBody>
      </p:sp>
      <p:sp>
        <p:nvSpPr>
          <p:cNvPr id="8" name="Textplatzhalter 7"/>
          <p:cNvSpPr>
            <a:spLocks noGrp="1"/>
          </p:cNvSpPr>
          <p:nvPr>
            <p:ph type="body" sz="half" idx="2"/>
          </p:nvPr>
        </p:nvSpPr>
        <p:spPr>
          <a:xfrm>
            <a:off x="369357" y="5280858"/>
            <a:ext cx="11343218" cy="734931"/>
          </a:xfrm>
        </p:spPr>
        <p:txBody>
          <a:bodyPr/>
          <a:lstStyle/>
          <a:p>
            <a:pPr marL="0" indent="0">
              <a:buNone/>
            </a:pPr>
            <a:r>
              <a:rPr lang="de-DE" sz="2400" b="1" kern="0" dirty="0" smtClean="0">
                <a:solidFill>
                  <a:schemeClr val="accent1"/>
                </a:solidFill>
              </a:rPr>
              <a:t>Tipp</a:t>
            </a:r>
            <a:r>
              <a:rPr lang="de-DE" sz="2400" b="1" kern="0" dirty="0">
                <a:solidFill>
                  <a:schemeClr val="accent1"/>
                </a:solidFill>
              </a:rPr>
              <a:t>: </a:t>
            </a:r>
            <a:r>
              <a:rPr lang="de-DE" sz="2400" kern="0" dirty="0">
                <a:solidFill>
                  <a:schemeClr val="accent1"/>
                </a:solidFill>
              </a:rPr>
              <a:t>Optional kann eine umfassende Risikoabsicherung mit Berufsunfähigkeits- und/oder Hinterbliebenenschutz bei allen Bausteinen eingeschlossen werden. </a:t>
            </a:r>
          </a:p>
        </p:txBody>
      </p:sp>
      <p:sp>
        <p:nvSpPr>
          <p:cNvPr id="6" name="Titel 5"/>
          <p:cNvSpPr>
            <a:spLocks noGrp="1"/>
          </p:cNvSpPr>
          <p:nvPr>
            <p:ph type="title"/>
          </p:nvPr>
        </p:nvSpPr>
        <p:spPr/>
        <p:txBody>
          <a:bodyPr/>
          <a:lstStyle/>
          <a:p>
            <a:r>
              <a:rPr lang="de-DE" dirty="0" smtClean="0"/>
              <a:t>UNSER MODULARES </a:t>
            </a:r>
            <a:r>
              <a:rPr lang="de-DE" cap="none" dirty="0" smtClean="0"/>
              <a:t>b</a:t>
            </a:r>
            <a:r>
              <a:rPr lang="de-DE" dirty="0" smtClean="0"/>
              <a:t>AV-KONZEPT SCHLIESST </a:t>
            </a:r>
            <a:br>
              <a:rPr lang="de-DE" dirty="0" smtClean="0"/>
            </a:br>
            <a:r>
              <a:rPr lang="de-DE" dirty="0" smtClean="0"/>
              <a:t>DIE VERSORGUNGSLÜCKEN PASSGENAU</a:t>
            </a:r>
            <a:endParaRPr lang="de-DE" dirty="0"/>
          </a:p>
        </p:txBody>
      </p:sp>
      <p:sp>
        <p:nvSpPr>
          <p:cNvPr id="10" name="Text Box 14">
            <a:extLst>
              <a:ext uri="{FF2B5EF4-FFF2-40B4-BE49-F238E27FC236}">
                <a16:creationId xmlns:a16="http://schemas.microsoft.com/office/drawing/2014/main" xmlns="" id="{BFEC773B-4B65-3E4B-94A4-51D3EF3AC0D4}"/>
              </a:ext>
            </a:extLst>
          </p:cNvPr>
          <p:cNvSpPr txBox="1">
            <a:spLocks noChangeArrowheads="1"/>
          </p:cNvSpPr>
          <p:nvPr/>
        </p:nvSpPr>
        <p:spPr bwMode="auto">
          <a:xfrm>
            <a:off x="364220" y="6306274"/>
            <a:ext cx="8064500" cy="153888"/>
          </a:xfrm>
          <a:prstGeom prst="rect">
            <a:avLst/>
          </a:prstGeom>
          <a:noFill/>
          <a:ln w="28575" algn="ctr">
            <a:noFill/>
            <a:miter lim="800000"/>
            <a:headEnd/>
            <a:tailEnd/>
          </a:ln>
        </p:spPr>
        <p:txBody>
          <a:bodyPr wrap="square" lIns="0" tIns="0" rIns="0" bIns="0">
            <a:spAutoFit/>
          </a:bodyPr>
          <a:lstStyle/>
          <a:p>
            <a:pPr defTabSz="672084">
              <a:defRPr/>
            </a:pPr>
            <a:r>
              <a:rPr lang="de-DE" sz="1000" kern="0" dirty="0">
                <a:solidFill>
                  <a:srgbClr val="1D2D4B"/>
                </a:solidFill>
                <a:cs typeface="Arial" panose="020B0604020202020204" pitchFamily="34" charset="0"/>
              </a:rPr>
              <a:t>* </a:t>
            </a:r>
            <a:r>
              <a:rPr lang="de-DE" sz="1000" dirty="0">
                <a:solidFill>
                  <a:srgbClr val="1D2D4B"/>
                </a:solidFill>
              </a:rPr>
              <a:t>Pauschal versteuerte Beiträge nach § 40b EStG werden angerechnet.</a:t>
            </a:r>
          </a:p>
        </p:txBody>
      </p:sp>
      <p:sp>
        <p:nvSpPr>
          <p:cNvPr id="11" name="Rechteck 10">
            <a:extLst>
              <a:ext uri="{FF2B5EF4-FFF2-40B4-BE49-F238E27FC236}">
                <a16:creationId xmlns:a16="http://schemas.microsoft.com/office/drawing/2014/main" xmlns="" id="{3621368B-4C01-C840-86E4-20804AFA1E97}"/>
              </a:ext>
            </a:extLst>
          </p:cNvPr>
          <p:cNvSpPr/>
          <p:nvPr/>
        </p:nvSpPr>
        <p:spPr>
          <a:xfrm>
            <a:off x="494848" y="1843001"/>
            <a:ext cx="1158950" cy="325208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500" dirty="0"/>
              <a:t>Netto-</a:t>
            </a:r>
          </a:p>
          <a:p>
            <a:pPr algn="ctr"/>
            <a:r>
              <a:rPr lang="de-DE" sz="1500" dirty="0" err="1"/>
              <a:t>g</a:t>
            </a:r>
            <a:r>
              <a:rPr lang="de-DE" sz="1500" dirty="0" err="1" smtClean="0"/>
              <a:t>ehalt</a:t>
            </a:r>
            <a:endParaRPr lang="de-DE" sz="1500" dirty="0"/>
          </a:p>
        </p:txBody>
      </p:sp>
      <p:sp>
        <p:nvSpPr>
          <p:cNvPr id="12" name="Rechteck 11">
            <a:extLst>
              <a:ext uri="{FF2B5EF4-FFF2-40B4-BE49-F238E27FC236}">
                <a16:creationId xmlns:a16="http://schemas.microsoft.com/office/drawing/2014/main" xmlns="" id="{E6866187-87CD-2044-B45A-DC6E05E11670}"/>
              </a:ext>
            </a:extLst>
          </p:cNvPr>
          <p:cNvSpPr/>
          <p:nvPr/>
        </p:nvSpPr>
        <p:spPr>
          <a:xfrm>
            <a:off x="1653799" y="4210861"/>
            <a:ext cx="3414117" cy="8842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500" dirty="0"/>
              <a:t>Gesetzliche Rente</a:t>
            </a:r>
          </a:p>
        </p:txBody>
      </p:sp>
      <p:sp>
        <p:nvSpPr>
          <p:cNvPr id="13" name="Rechteck 12">
            <a:extLst>
              <a:ext uri="{FF2B5EF4-FFF2-40B4-BE49-F238E27FC236}">
                <a16:creationId xmlns:a16="http://schemas.microsoft.com/office/drawing/2014/main" xmlns="" id="{7780540F-A576-BE42-B70E-B3154A3DADF0}"/>
              </a:ext>
            </a:extLst>
          </p:cNvPr>
          <p:cNvSpPr/>
          <p:nvPr/>
        </p:nvSpPr>
        <p:spPr>
          <a:xfrm>
            <a:off x="3195707" y="3656879"/>
            <a:ext cx="1872208" cy="553980"/>
          </a:xfrm>
          <a:prstGeom prst="rect">
            <a:avLst/>
          </a:prstGeom>
          <a:solidFill>
            <a:srgbClr val="137C9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500" dirty="0">
                <a:solidFill>
                  <a:srgbClr val="1D2D4B"/>
                </a:solidFill>
              </a:rPr>
              <a:t>Basis-Vorsorge</a:t>
            </a:r>
          </a:p>
        </p:txBody>
      </p:sp>
      <p:sp>
        <p:nvSpPr>
          <p:cNvPr id="14" name="Rechteck 13">
            <a:extLst>
              <a:ext uri="{FF2B5EF4-FFF2-40B4-BE49-F238E27FC236}">
                <a16:creationId xmlns:a16="http://schemas.microsoft.com/office/drawing/2014/main" xmlns="" id="{2D45F352-3DE1-DD40-9F40-586F2B537FD4}"/>
              </a:ext>
            </a:extLst>
          </p:cNvPr>
          <p:cNvSpPr/>
          <p:nvPr/>
        </p:nvSpPr>
        <p:spPr>
          <a:xfrm>
            <a:off x="3195707" y="2781341"/>
            <a:ext cx="1872208" cy="875539"/>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500" dirty="0">
                <a:solidFill>
                  <a:srgbClr val="1D2D4B"/>
                </a:solidFill>
              </a:rPr>
              <a:t>Top-Vorsorge</a:t>
            </a:r>
          </a:p>
        </p:txBody>
      </p:sp>
      <p:sp>
        <p:nvSpPr>
          <p:cNvPr id="15" name="Rechteck 14">
            <a:extLst>
              <a:ext uri="{FF2B5EF4-FFF2-40B4-BE49-F238E27FC236}">
                <a16:creationId xmlns:a16="http://schemas.microsoft.com/office/drawing/2014/main" xmlns="" id="{865D9D5D-A596-E94F-AE43-114D56D62C00}"/>
              </a:ext>
            </a:extLst>
          </p:cNvPr>
          <p:cNvSpPr/>
          <p:nvPr/>
        </p:nvSpPr>
        <p:spPr>
          <a:xfrm>
            <a:off x="3195707" y="1843001"/>
            <a:ext cx="1872208" cy="938339"/>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500" dirty="0">
                <a:solidFill>
                  <a:srgbClr val="1D2D4B"/>
                </a:solidFill>
              </a:rPr>
              <a:t>Plus-Vorsorge</a:t>
            </a:r>
          </a:p>
        </p:txBody>
      </p:sp>
      <p:sp>
        <p:nvSpPr>
          <p:cNvPr id="16" name="Rechtwinkliges Dreieck 15">
            <a:extLst>
              <a:ext uri="{FF2B5EF4-FFF2-40B4-BE49-F238E27FC236}">
                <a16:creationId xmlns:a16="http://schemas.microsoft.com/office/drawing/2014/main" xmlns="" id="{019043C2-9857-784A-B3A7-CAB59B870886}"/>
              </a:ext>
            </a:extLst>
          </p:cNvPr>
          <p:cNvSpPr>
            <a:spLocks noChangeAspect="1"/>
          </p:cNvSpPr>
          <p:nvPr/>
        </p:nvSpPr>
        <p:spPr>
          <a:xfrm rot="13500000">
            <a:off x="5101291" y="2115673"/>
            <a:ext cx="270000" cy="270000"/>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5737660" y="1848455"/>
            <a:ext cx="6096000" cy="738664"/>
          </a:xfrm>
          <a:prstGeom prst="rect">
            <a:avLst/>
          </a:prstGeom>
        </p:spPr>
        <p:txBody>
          <a:bodyPr>
            <a:spAutoFit/>
          </a:bodyPr>
          <a:lstStyle/>
          <a:p>
            <a:r>
              <a:rPr lang="de-DE" sz="1400" b="1" dirty="0">
                <a:solidFill>
                  <a:srgbClr val="1D2D4B"/>
                </a:solidFill>
              </a:rPr>
              <a:t>Pensionszusage</a:t>
            </a:r>
            <a:endParaRPr lang="de-DE" sz="1400" dirty="0">
              <a:solidFill>
                <a:srgbClr val="1D2D4B"/>
              </a:solidFill>
            </a:endParaRPr>
          </a:p>
          <a:p>
            <a:pPr marL="285750" indent="-285750">
              <a:spcBef>
                <a:spcPts val="0"/>
              </a:spcBef>
              <a:buFont typeface="Wingdings" panose="05000000000000000000" pitchFamily="2" charset="2"/>
              <a:buChar char="§"/>
            </a:pPr>
            <a:r>
              <a:rPr lang="de-DE" sz="1400" dirty="0">
                <a:solidFill>
                  <a:srgbClr val="1D2D4B"/>
                </a:solidFill>
              </a:rPr>
              <a:t>Unbegrenzte </a:t>
            </a:r>
            <a:r>
              <a:rPr lang="de-DE" sz="1400" dirty="0" smtClean="0">
                <a:solidFill>
                  <a:srgbClr val="1D2D4B"/>
                </a:solidFill>
              </a:rPr>
              <a:t>Beitragshöhe </a:t>
            </a:r>
          </a:p>
          <a:p>
            <a:pPr marL="285750" indent="-285750">
              <a:spcBef>
                <a:spcPts val="0"/>
              </a:spcBef>
              <a:buFont typeface="Wingdings" panose="05000000000000000000" pitchFamily="2" charset="2"/>
              <a:buChar char="§"/>
            </a:pPr>
            <a:r>
              <a:rPr lang="de-DE" sz="1400" dirty="0" smtClean="0">
                <a:solidFill>
                  <a:srgbClr val="1D2D4B"/>
                </a:solidFill>
              </a:rPr>
              <a:t>Flexible Beitragszahlung (z</a:t>
            </a:r>
            <a:r>
              <a:rPr lang="de-DE" sz="1400" dirty="0">
                <a:solidFill>
                  <a:srgbClr val="1D2D4B"/>
                </a:solidFill>
              </a:rPr>
              <a:t>. B. aus Tantiemen)</a:t>
            </a:r>
          </a:p>
        </p:txBody>
      </p:sp>
      <p:sp>
        <p:nvSpPr>
          <p:cNvPr id="17" name="Inhaltsplatzhalter 9">
            <a:extLst>
              <a:ext uri="{FF2B5EF4-FFF2-40B4-BE49-F238E27FC236}">
                <a16:creationId xmlns:a16="http://schemas.microsoft.com/office/drawing/2014/main" xmlns="" id="{F16BCB8C-B5A3-194C-8387-01728AFA880C}"/>
              </a:ext>
            </a:extLst>
          </p:cNvPr>
          <p:cNvSpPr txBox="1">
            <a:spLocks/>
          </p:cNvSpPr>
          <p:nvPr/>
        </p:nvSpPr>
        <p:spPr>
          <a:xfrm>
            <a:off x="5827559" y="2773582"/>
            <a:ext cx="3492499" cy="875539"/>
          </a:xfrm>
          <a:prstGeom prst="rect">
            <a:avLst/>
          </a:prstGeom>
        </p:spPr>
        <p:txBody>
          <a:bodyPr vert="horz" lIns="0" tIns="0" rIns="0" bIns="0" rtlCol="0" anchor="ctr">
            <a:noAutofit/>
          </a:bodyPr>
          <a:lstStyle>
            <a:lvl1pPr marL="228600" indent="-228600" algn="l" defTabSz="914400" rtl="0" eaLnBrk="1" latinLnBrk="0" hangingPunct="1">
              <a:lnSpc>
                <a:spcPct val="100000"/>
              </a:lnSpc>
              <a:spcBef>
                <a:spcPts val="600"/>
              </a:spcBef>
              <a:buFont typeface="Wingdings" pitchFamily="2" charset="2"/>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de-DE" sz="1400" b="1" dirty="0">
                <a:solidFill>
                  <a:srgbClr val="1D2D4B"/>
                </a:solidFill>
              </a:rPr>
              <a:t>Unterstützungskasse</a:t>
            </a:r>
            <a:endParaRPr lang="de-DE" sz="1400" dirty="0">
              <a:solidFill>
                <a:srgbClr val="1D2D4B"/>
              </a:solidFill>
            </a:endParaRPr>
          </a:p>
          <a:p>
            <a:pPr>
              <a:spcBef>
                <a:spcPts val="0"/>
              </a:spcBef>
            </a:pPr>
            <a:r>
              <a:rPr lang="de-DE" sz="1400" dirty="0">
                <a:solidFill>
                  <a:srgbClr val="1D2D4B"/>
                </a:solidFill>
              </a:rPr>
              <a:t>Unbegrenzte Beitragshöhe</a:t>
            </a:r>
          </a:p>
          <a:p>
            <a:pPr>
              <a:spcBef>
                <a:spcPts val="0"/>
              </a:spcBef>
            </a:pPr>
            <a:r>
              <a:rPr lang="de-DE" sz="1400" dirty="0">
                <a:solidFill>
                  <a:srgbClr val="1D2D4B"/>
                </a:solidFill>
              </a:rPr>
              <a:t>Laufende Beitragszahlung</a:t>
            </a:r>
          </a:p>
        </p:txBody>
      </p:sp>
      <p:sp>
        <p:nvSpPr>
          <p:cNvPr id="18" name="Inhaltsplatzhalter 9">
            <a:extLst>
              <a:ext uri="{FF2B5EF4-FFF2-40B4-BE49-F238E27FC236}">
                <a16:creationId xmlns:a16="http://schemas.microsoft.com/office/drawing/2014/main" xmlns="" id="{3E21A956-60D6-9D4E-A6A2-B19A655FFEDF}"/>
              </a:ext>
            </a:extLst>
          </p:cNvPr>
          <p:cNvSpPr txBox="1">
            <a:spLocks/>
          </p:cNvSpPr>
          <p:nvPr/>
        </p:nvSpPr>
        <p:spPr>
          <a:xfrm>
            <a:off x="5827558" y="3694565"/>
            <a:ext cx="4145653" cy="699964"/>
          </a:xfrm>
          <a:prstGeom prst="rect">
            <a:avLst/>
          </a:prstGeom>
        </p:spPr>
        <p:txBody>
          <a:bodyPr vert="horz" lIns="0" tIns="0" rIns="0" bIns="0" rtlCol="0">
            <a:noAutofit/>
          </a:bodyPr>
          <a:lstStyle>
            <a:lvl1pPr marL="228600" indent="-228600" algn="l" defTabSz="914400" rtl="0" eaLnBrk="1" latinLnBrk="0" hangingPunct="1">
              <a:lnSpc>
                <a:spcPct val="100000"/>
              </a:lnSpc>
              <a:spcBef>
                <a:spcPts val="600"/>
              </a:spcBef>
              <a:buFont typeface="Wingdings" pitchFamily="2" charset="2"/>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de-DE" sz="1400" b="1" dirty="0">
                <a:solidFill>
                  <a:srgbClr val="1D2D4B"/>
                </a:solidFill>
              </a:rPr>
              <a:t>Direktversicherung</a:t>
            </a:r>
            <a:endParaRPr lang="de-DE" sz="1400" dirty="0">
              <a:solidFill>
                <a:srgbClr val="1D2D4B"/>
              </a:solidFill>
            </a:endParaRPr>
          </a:p>
          <a:p>
            <a:pPr>
              <a:spcBef>
                <a:spcPts val="0"/>
              </a:spcBef>
            </a:pPr>
            <a:r>
              <a:rPr lang="de-DE" sz="1400" dirty="0">
                <a:solidFill>
                  <a:srgbClr val="1D2D4B"/>
                </a:solidFill>
              </a:rPr>
              <a:t>Beitragshöhe ist begrenzt </a:t>
            </a:r>
            <a:r>
              <a:rPr lang="de-DE" sz="1400" dirty="0" smtClean="0">
                <a:solidFill>
                  <a:srgbClr val="1D2D4B"/>
                </a:solidFill>
              </a:rPr>
              <a:t>(2024: 7.248 </a:t>
            </a:r>
            <a:r>
              <a:rPr lang="de-DE" sz="1400" dirty="0">
                <a:solidFill>
                  <a:srgbClr val="1D2D4B"/>
                </a:solidFill>
              </a:rPr>
              <a:t>€</a:t>
            </a:r>
            <a:r>
              <a:rPr lang="de-DE" sz="1400" kern="0" dirty="0">
                <a:solidFill>
                  <a:srgbClr val="1D2D4B"/>
                </a:solidFill>
                <a:latin typeface="Arial" panose="020B0604020202020204" pitchFamily="34" charset="0"/>
                <a:cs typeface="Arial" panose="020B0604020202020204" pitchFamily="34" charset="0"/>
              </a:rPr>
              <a:t>*</a:t>
            </a:r>
            <a:r>
              <a:rPr lang="de-DE" sz="1400" dirty="0">
                <a:solidFill>
                  <a:srgbClr val="1D2D4B"/>
                </a:solidFill>
              </a:rPr>
              <a:t> p. a.)</a:t>
            </a:r>
          </a:p>
          <a:p>
            <a:pPr>
              <a:spcBef>
                <a:spcPts val="0"/>
              </a:spcBef>
            </a:pPr>
            <a:r>
              <a:rPr lang="de-DE" sz="1400" dirty="0">
                <a:solidFill>
                  <a:srgbClr val="1D2D4B"/>
                </a:solidFill>
              </a:rPr>
              <a:t>Laufende Beitragszahlung</a:t>
            </a:r>
          </a:p>
        </p:txBody>
      </p:sp>
      <p:sp>
        <p:nvSpPr>
          <p:cNvPr id="19" name="Inhaltsplatzhalter 9">
            <a:extLst>
              <a:ext uri="{FF2B5EF4-FFF2-40B4-BE49-F238E27FC236}">
                <a16:creationId xmlns:a16="http://schemas.microsoft.com/office/drawing/2014/main" xmlns="" id="{EE8AE0F7-080E-BD4A-A854-B211A9CDEC40}"/>
              </a:ext>
            </a:extLst>
          </p:cNvPr>
          <p:cNvSpPr txBox="1">
            <a:spLocks/>
          </p:cNvSpPr>
          <p:nvPr/>
        </p:nvSpPr>
        <p:spPr>
          <a:xfrm>
            <a:off x="5827561" y="4325803"/>
            <a:ext cx="3124160" cy="534506"/>
          </a:xfrm>
          <a:prstGeom prst="rect">
            <a:avLst/>
          </a:prstGeom>
        </p:spPr>
        <p:txBody>
          <a:bodyPr vert="horz" lIns="0" tIns="0" rIns="0" bIns="0" rtlCol="0" anchor="ctr">
            <a:normAutofit/>
          </a:bodyPr>
          <a:lstStyle>
            <a:lvl1pPr marL="228600" indent="-228600" algn="l" defTabSz="914400" rtl="0" eaLnBrk="1" latinLnBrk="0" hangingPunct="1">
              <a:lnSpc>
                <a:spcPct val="100000"/>
              </a:lnSpc>
              <a:spcBef>
                <a:spcPts val="600"/>
              </a:spcBef>
              <a:buFont typeface="Wingdings" pitchFamily="2" charset="2"/>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400" b="1" dirty="0">
                <a:solidFill>
                  <a:srgbClr val="1D2D4B"/>
                </a:solidFill>
              </a:rPr>
              <a:t>Sofern Ansprüche bestehen</a:t>
            </a:r>
            <a:endParaRPr lang="de-DE" sz="1400" dirty="0">
              <a:solidFill>
                <a:srgbClr val="1D2D4B"/>
              </a:solidFill>
            </a:endParaRPr>
          </a:p>
        </p:txBody>
      </p:sp>
    </p:spTree>
    <p:extLst>
      <p:ext uri="{BB962C8B-B14F-4D97-AF65-F5344CB8AC3E}">
        <p14:creationId xmlns:p14="http://schemas.microsoft.com/office/powerpoint/2010/main" val="9968538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15</a:t>
            </a:fld>
            <a:endParaRPr lang="de-DE" dirty="0"/>
          </a:p>
        </p:txBody>
      </p:sp>
      <p:sp>
        <p:nvSpPr>
          <p:cNvPr id="4" name="Titel 3"/>
          <p:cNvSpPr>
            <a:spLocks noGrp="1"/>
          </p:cNvSpPr>
          <p:nvPr>
            <p:ph type="title"/>
          </p:nvPr>
        </p:nvSpPr>
        <p:spPr/>
        <p:txBody>
          <a:bodyPr/>
          <a:lstStyle/>
          <a:p>
            <a:r>
              <a:rPr lang="de-DE" dirty="0" smtClean="0"/>
              <a:t>BESTANDSAUFNAHME UND RISIKOANALYSE</a:t>
            </a:r>
            <a:endParaRPr lang="de-DE" dirty="0"/>
          </a:p>
        </p:txBody>
      </p:sp>
      <p:sp>
        <p:nvSpPr>
          <p:cNvPr id="5" name="Textplatzhalter 4"/>
          <p:cNvSpPr>
            <a:spLocks noGrp="1"/>
          </p:cNvSpPr>
          <p:nvPr>
            <p:ph type="body" sz="half" idx="2"/>
          </p:nvPr>
        </p:nvSpPr>
        <p:spPr/>
        <p:txBody>
          <a:bodyPr/>
          <a:lstStyle/>
          <a:p>
            <a:pPr>
              <a:defRPr/>
            </a:pPr>
            <a:r>
              <a:rPr lang="de-DE" altLang="de-DE" dirty="0"/>
              <a:t>Individuelle Unternehmensbetrachtung und </a:t>
            </a:r>
            <a:r>
              <a:rPr lang="de-DE" altLang="de-DE" dirty="0" smtClean="0"/>
              <a:t>-analyse</a:t>
            </a:r>
            <a:endParaRPr lang="de-DE" altLang="de-DE" sz="1200" dirty="0"/>
          </a:p>
          <a:p>
            <a:pPr>
              <a:defRPr/>
            </a:pPr>
            <a:r>
              <a:rPr lang="de-DE" altLang="de-DE" dirty="0"/>
              <a:t>Bestandsaufnahme der betrieblichen Risiken (Risikoerkennung</a:t>
            </a:r>
            <a:r>
              <a:rPr lang="de-DE" altLang="de-DE" dirty="0" smtClean="0"/>
              <a:t>)</a:t>
            </a:r>
            <a:endParaRPr lang="de-DE" altLang="de-DE" sz="1200" dirty="0"/>
          </a:p>
          <a:p>
            <a:pPr>
              <a:defRPr/>
            </a:pPr>
            <a:r>
              <a:rPr lang="de-DE" altLang="de-DE" dirty="0"/>
              <a:t>Ermittlung des </a:t>
            </a:r>
            <a:r>
              <a:rPr lang="de-DE" altLang="de-DE" dirty="0" smtClean="0"/>
              <a:t>Versicherungsbedarfs</a:t>
            </a:r>
            <a:endParaRPr lang="de-DE" altLang="de-DE" sz="1200" dirty="0"/>
          </a:p>
          <a:p>
            <a:pPr>
              <a:defRPr/>
            </a:pPr>
            <a:r>
              <a:rPr lang="de-DE" altLang="de-DE" dirty="0"/>
              <a:t>Prüfung bestehender </a:t>
            </a:r>
            <a:r>
              <a:rPr lang="de-DE" altLang="de-DE" dirty="0" smtClean="0"/>
              <a:t>Versicherungsverträge</a:t>
            </a:r>
            <a:endParaRPr lang="de-DE" altLang="de-DE" sz="1200" dirty="0"/>
          </a:p>
          <a:p>
            <a:pPr>
              <a:defRPr/>
            </a:pPr>
            <a:r>
              <a:rPr lang="de-DE" altLang="de-DE" dirty="0"/>
              <a:t>Berücksichtigung der individuellen Risikoverhältnisse und der </a:t>
            </a:r>
            <a:r>
              <a:rPr lang="de-DE" altLang="de-DE" dirty="0" smtClean="0"/>
              <a:t>Risikomanagementanforderungen</a:t>
            </a:r>
            <a:endParaRPr lang="de-DE" altLang="de-DE" sz="1200" dirty="0"/>
          </a:p>
          <a:p>
            <a:pPr>
              <a:defRPr/>
            </a:pPr>
            <a:r>
              <a:rPr lang="de-DE" altLang="de-DE" dirty="0"/>
              <a:t>Unabhängige Ausschreibung unter Berücksichtigung aller Marktteilnehmer im Sinne eines attraktiven </a:t>
            </a:r>
            <a:r>
              <a:rPr lang="de-DE" altLang="de-DE" dirty="0" smtClean="0"/>
              <a:t>Preis-Leistungs-Verhältnisses</a:t>
            </a:r>
          </a:p>
          <a:p>
            <a:pPr>
              <a:defRPr/>
            </a:pPr>
            <a:endParaRPr lang="de-DE" altLang="de-DE" dirty="0"/>
          </a:p>
          <a:p>
            <a:pPr>
              <a:defRPr/>
            </a:pPr>
            <a:endParaRPr lang="de-DE" altLang="de-DE" dirty="0" smtClean="0"/>
          </a:p>
          <a:p>
            <a:pPr marL="0" indent="0">
              <a:buNone/>
              <a:defRPr/>
            </a:pPr>
            <a:r>
              <a:rPr lang="de-DE" altLang="de-DE" b="1" dirty="0" smtClean="0">
                <a:solidFill>
                  <a:srgbClr val="FF0000"/>
                </a:solidFill>
              </a:rPr>
              <a:t>HINWEIS AUF </a:t>
            </a:r>
            <a:r>
              <a:rPr lang="de-DE" altLang="de-DE" b="1" dirty="0" err="1" smtClean="0">
                <a:solidFill>
                  <a:srgbClr val="FF0000"/>
                </a:solidFill>
              </a:rPr>
              <a:t>Ersberatungsprotokoll</a:t>
            </a:r>
            <a:r>
              <a:rPr lang="de-DE" altLang="de-DE" b="1" dirty="0" smtClean="0">
                <a:solidFill>
                  <a:srgbClr val="FF0000"/>
                </a:solidFill>
              </a:rPr>
              <a:t> AG-Gespräch</a:t>
            </a:r>
            <a:endParaRPr lang="de-DE" altLang="de-DE" b="1" dirty="0">
              <a:solidFill>
                <a:srgbClr val="FF0000"/>
              </a:solidFill>
            </a:endParaRPr>
          </a:p>
          <a:p>
            <a:endParaRPr lang="de-DE" dirty="0"/>
          </a:p>
        </p:txBody>
      </p:sp>
    </p:spTree>
    <p:extLst>
      <p:ext uri="{BB962C8B-B14F-4D97-AF65-F5344CB8AC3E}">
        <p14:creationId xmlns:p14="http://schemas.microsoft.com/office/powerpoint/2010/main" val="2695810052"/>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
          </p:nvPr>
        </p:nvSpPr>
        <p:spPr/>
        <p:txBody>
          <a:bodyPr/>
          <a:lstStyle/>
          <a:p>
            <a:fld id="{EA952CFE-AF4B-4BE9-B2E2-E1420D3F9B32}" type="slidenum">
              <a:rPr lang="de-DE" smtClean="0"/>
              <a:pPr/>
              <a:t>150</a:t>
            </a:fld>
            <a:endParaRPr lang="de-DE" dirty="0"/>
          </a:p>
        </p:txBody>
      </p:sp>
      <p:pic>
        <p:nvPicPr>
          <p:cNvPr id="8" name="Bildplatzhalter 7"/>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20964" r="20964"/>
          <a:stretch>
            <a:fillRect/>
          </a:stretch>
        </p:blipFill>
        <p:spPr/>
      </p:pic>
      <p:sp>
        <p:nvSpPr>
          <p:cNvPr id="4" name="Textplatzhalter 3"/>
          <p:cNvSpPr>
            <a:spLocks noGrp="1"/>
          </p:cNvSpPr>
          <p:nvPr>
            <p:ph type="body" sz="half" idx="2"/>
          </p:nvPr>
        </p:nvSpPr>
        <p:spPr>
          <a:xfrm>
            <a:off x="4993071" y="2794826"/>
            <a:ext cx="6719504" cy="4798504"/>
          </a:xfrm>
        </p:spPr>
        <p:txBody>
          <a:bodyPr/>
          <a:lstStyle/>
          <a:p>
            <a:pPr marL="0" indent="0">
              <a:buNone/>
            </a:pPr>
            <a:r>
              <a:rPr lang="de-DE" sz="2400" b="1" dirty="0"/>
              <a:t>Unterstützungskasse</a:t>
            </a:r>
          </a:p>
        </p:txBody>
      </p:sp>
    </p:spTree>
    <p:extLst>
      <p:ext uri="{BB962C8B-B14F-4D97-AF65-F5344CB8AC3E}">
        <p14:creationId xmlns:p14="http://schemas.microsoft.com/office/powerpoint/2010/main" val="2094253337"/>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151</a:t>
            </a:fld>
            <a:endParaRPr lang="de-DE" dirty="0"/>
          </a:p>
        </p:txBody>
      </p:sp>
      <p:sp>
        <p:nvSpPr>
          <p:cNvPr id="4" name="Titel 3"/>
          <p:cNvSpPr>
            <a:spLocks noGrp="1"/>
          </p:cNvSpPr>
          <p:nvPr>
            <p:ph type="title"/>
          </p:nvPr>
        </p:nvSpPr>
        <p:spPr/>
        <p:txBody>
          <a:bodyPr/>
          <a:lstStyle/>
          <a:p>
            <a:r>
              <a:rPr lang="de-DE" dirty="0"/>
              <a:t>Rechtsbeziehungen bei einer rückgedeckten Unterstützungskasse</a:t>
            </a:r>
          </a:p>
        </p:txBody>
      </p:sp>
      <p:sp>
        <p:nvSpPr>
          <p:cNvPr id="6" name="Gleichschenkliges Dreieck 5"/>
          <p:cNvSpPr/>
          <p:nvPr/>
        </p:nvSpPr>
        <p:spPr>
          <a:xfrm>
            <a:off x="3614056" y="2895596"/>
            <a:ext cx="4985658" cy="2547257"/>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feld 6"/>
          <p:cNvSpPr txBox="1"/>
          <p:nvPr/>
        </p:nvSpPr>
        <p:spPr>
          <a:xfrm>
            <a:off x="5279572" y="1628844"/>
            <a:ext cx="1613390" cy="430887"/>
          </a:xfrm>
          <a:prstGeom prst="rect">
            <a:avLst/>
          </a:prstGeom>
          <a:solidFill>
            <a:srgbClr val="137C9B"/>
          </a:solidFill>
        </p:spPr>
        <p:txBody>
          <a:bodyPr wrap="none" rtlCol="0">
            <a:spAutoFit/>
          </a:bodyPr>
          <a:lstStyle/>
          <a:p>
            <a:r>
              <a:rPr lang="de-DE" sz="2200" dirty="0" smtClean="0">
                <a:solidFill>
                  <a:srgbClr val="F2F2F2"/>
                </a:solidFill>
              </a:rPr>
              <a:t>Versicherer</a:t>
            </a:r>
            <a:endParaRPr lang="de-DE" sz="2200" dirty="0">
              <a:solidFill>
                <a:srgbClr val="F2F2F2"/>
              </a:solidFill>
            </a:endParaRPr>
          </a:p>
        </p:txBody>
      </p:sp>
      <p:sp>
        <p:nvSpPr>
          <p:cNvPr id="8" name="Textfeld 7"/>
          <p:cNvSpPr txBox="1"/>
          <p:nvPr/>
        </p:nvSpPr>
        <p:spPr>
          <a:xfrm>
            <a:off x="9723435" y="6103831"/>
            <a:ext cx="747320" cy="430887"/>
          </a:xfrm>
          <a:prstGeom prst="rect">
            <a:avLst/>
          </a:prstGeom>
          <a:solidFill>
            <a:srgbClr val="137C9B"/>
          </a:solidFill>
        </p:spPr>
        <p:txBody>
          <a:bodyPr wrap="none" rtlCol="0">
            <a:spAutoFit/>
          </a:bodyPr>
          <a:lstStyle/>
          <a:p>
            <a:r>
              <a:rPr lang="de-DE" sz="2200" dirty="0" smtClean="0">
                <a:solidFill>
                  <a:srgbClr val="F2F2F2"/>
                </a:solidFill>
              </a:rPr>
              <a:t>PSV</a:t>
            </a:r>
            <a:endParaRPr lang="de-DE" sz="2200" dirty="0">
              <a:solidFill>
                <a:srgbClr val="F2F2F2"/>
              </a:solidFill>
            </a:endParaRPr>
          </a:p>
        </p:txBody>
      </p:sp>
      <p:cxnSp>
        <p:nvCxnSpPr>
          <p:cNvPr id="10" name="Gerade Verbindung mit Pfeil 9"/>
          <p:cNvCxnSpPr/>
          <p:nvPr/>
        </p:nvCxnSpPr>
        <p:spPr>
          <a:xfrm flipV="1">
            <a:off x="3167107" y="2775839"/>
            <a:ext cx="2337339" cy="2168071"/>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12" name="Gerade Verbindung mit Pfeil 11"/>
          <p:cNvCxnSpPr/>
          <p:nvPr/>
        </p:nvCxnSpPr>
        <p:spPr>
          <a:xfrm flipH="1" flipV="1">
            <a:off x="6469690" y="2808626"/>
            <a:ext cx="2310078" cy="2300175"/>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14" name="Gerade Verbindung mit Pfeil 13"/>
          <p:cNvCxnSpPr/>
          <p:nvPr/>
        </p:nvCxnSpPr>
        <p:spPr>
          <a:xfrm flipH="1">
            <a:off x="3556941" y="2895596"/>
            <a:ext cx="2316087" cy="2362204"/>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15" name="Gerade Verbindung mit Pfeil 14"/>
          <p:cNvCxnSpPr/>
          <p:nvPr/>
        </p:nvCxnSpPr>
        <p:spPr>
          <a:xfrm>
            <a:off x="6262862" y="2895596"/>
            <a:ext cx="2516906" cy="2536371"/>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21" name="Textfeld 20"/>
          <p:cNvSpPr txBox="1"/>
          <p:nvPr/>
        </p:nvSpPr>
        <p:spPr>
          <a:xfrm>
            <a:off x="787762" y="5015369"/>
            <a:ext cx="2582823" cy="646331"/>
          </a:xfrm>
          <a:prstGeom prst="rect">
            <a:avLst/>
          </a:prstGeom>
          <a:noFill/>
        </p:spPr>
        <p:txBody>
          <a:bodyPr wrap="none" rtlCol="0">
            <a:spAutoFit/>
          </a:bodyPr>
          <a:lstStyle/>
          <a:p>
            <a:r>
              <a:rPr lang="de-DE" dirty="0" smtClean="0">
                <a:solidFill>
                  <a:schemeClr val="tx2"/>
                </a:solidFill>
              </a:rPr>
              <a:t>Begünstigter/ </a:t>
            </a:r>
            <a:br>
              <a:rPr lang="de-DE" dirty="0" smtClean="0">
                <a:solidFill>
                  <a:schemeClr val="tx2"/>
                </a:solidFill>
              </a:rPr>
            </a:br>
            <a:r>
              <a:rPr lang="de-DE" dirty="0" smtClean="0">
                <a:solidFill>
                  <a:schemeClr val="tx2"/>
                </a:solidFill>
              </a:rPr>
              <a:t>Versorgungsempfänger</a:t>
            </a:r>
            <a:endParaRPr lang="de-DE" dirty="0">
              <a:solidFill>
                <a:schemeClr val="tx2"/>
              </a:solidFill>
            </a:endParaRPr>
          </a:p>
        </p:txBody>
      </p:sp>
      <p:sp>
        <p:nvSpPr>
          <p:cNvPr id="22" name="Textfeld 21"/>
          <p:cNvSpPr txBox="1"/>
          <p:nvPr/>
        </p:nvSpPr>
        <p:spPr>
          <a:xfrm>
            <a:off x="8989548" y="5015370"/>
            <a:ext cx="2215094" cy="646331"/>
          </a:xfrm>
          <a:prstGeom prst="rect">
            <a:avLst/>
          </a:prstGeom>
          <a:noFill/>
        </p:spPr>
        <p:txBody>
          <a:bodyPr wrap="none" rtlCol="0">
            <a:spAutoFit/>
          </a:bodyPr>
          <a:lstStyle/>
          <a:p>
            <a:r>
              <a:rPr lang="de-DE" dirty="0" smtClean="0">
                <a:solidFill>
                  <a:srgbClr val="1D2D4B"/>
                </a:solidFill>
              </a:rPr>
              <a:t>Arbeitgeber/ </a:t>
            </a:r>
          </a:p>
          <a:p>
            <a:r>
              <a:rPr lang="de-DE" dirty="0" smtClean="0">
                <a:solidFill>
                  <a:srgbClr val="1D2D4B"/>
                </a:solidFill>
              </a:rPr>
              <a:t>Trägerunternehmen</a:t>
            </a:r>
            <a:endParaRPr lang="de-DE" dirty="0">
              <a:solidFill>
                <a:srgbClr val="1D2D4B"/>
              </a:solidFill>
            </a:endParaRPr>
          </a:p>
        </p:txBody>
      </p:sp>
      <p:sp>
        <p:nvSpPr>
          <p:cNvPr id="23" name="Textfeld 22"/>
          <p:cNvSpPr txBox="1"/>
          <p:nvPr/>
        </p:nvSpPr>
        <p:spPr>
          <a:xfrm>
            <a:off x="4937166" y="2409155"/>
            <a:ext cx="2339102" cy="369332"/>
          </a:xfrm>
          <a:prstGeom prst="rect">
            <a:avLst/>
          </a:prstGeom>
          <a:noFill/>
        </p:spPr>
        <p:txBody>
          <a:bodyPr wrap="none" rtlCol="0">
            <a:spAutoFit/>
          </a:bodyPr>
          <a:lstStyle/>
          <a:p>
            <a:r>
              <a:rPr lang="de-DE" dirty="0" smtClean="0">
                <a:solidFill>
                  <a:schemeClr val="tx2"/>
                </a:solidFill>
              </a:rPr>
              <a:t>Unterstützungskasse</a:t>
            </a:r>
            <a:endParaRPr lang="de-DE" dirty="0">
              <a:solidFill>
                <a:schemeClr val="tx2"/>
              </a:solidFill>
            </a:endParaRPr>
          </a:p>
        </p:txBody>
      </p:sp>
      <p:sp>
        <p:nvSpPr>
          <p:cNvPr id="28" name="Textfeld 27"/>
          <p:cNvSpPr txBox="1"/>
          <p:nvPr/>
        </p:nvSpPr>
        <p:spPr>
          <a:xfrm>
            <a:off x="4803090" y="6101728"/>
            <a:ext cx="3706977" cy="369332"/>
          </a:xfrm>
          <a:prstGeom prst="rect">
            <a:avLst/>
          </a:prstGeom>
          <a:noFill/>
        </p:spPr>
        <p:txBody>
          <a:bodyPr wrap="none" rtlCol="0">
            <a:spAutoFit/>
          </a:bodyPr>
          <a:lstStyle/>
          <a:p>
            <a:r>
              <a:rPr lang="de-DE" dirty="0" smtClean="0">
                <a:solidFill>
                  <a:schemeClr val="tx2"/>
                </a:solidFill>
              </a:rPr>
              <a:t>Einstandspflicht nach § 1 BetrAVG</a:t>
            </a:r>
            <a:endParaRPr lang="de-DE" dirty="0">
              <a:solidFill>
                <a:schemeClr val="tx2"/>
              </a:solidFill>
            </a:endParaRPr>
          </a:p>
        </p:txBody>
      </p:sp>
      <p:sp>
        <p:nvSpPr>
          <p:cNvPr id="29" name="Pfeil nach rechts 28"/>
          <p:cNvSpPr/>
          <p:nvPr/>
        </p:nvSpPr>
        <p:spPr>
          <a:xfrm>
            <a:off x="3813677" y="6192959"/>
            <a:ext cx="838200" cy="1868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31" name="Gerade Verbindung mit Pfeil 30"/>
          <p:cNvCxnSpPr/>
          <p:nvPr/>
        </p:nvCxnSpPr>
        <p:spPr>
          <a:xfrm flipH="1">
            <a:off x="3715703" y="5607271"/>
            <a:ext cx="4786037" cy="0"/>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32" name="Gerade Verbindung mit Pfeil 31"/>
          <p:cNvCxnSpPr/>
          <p:nvPr/>
        </p:nvCxnSpPr>
        <p:spPr>
          <a:xfrm flipV="1">
            <a:off x="3745796" y="5988426"/>
            <a:ext cx="4785018" cy="725"/>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36" name="Textfeld 35"/>
          <p:cNvSpPr txBox="1"/>
          <p:nvPr/>
        </p:nvSpPr>
        <p:spPr>
          <a:xfrm>
            <a:off x="3745796" y="5589129"/>
            <a:ext cx="4755944" cy="369332"/>
          </a:xfrm>
          <a:prstGeom prst="rect">
            <a:avLst/>
          </a:prstGeom>
          <a:noFill/>
        </p:spPr>
        <p:txBody>
          <a:bodyPr wrap="square" rtlCol="0">
            <a:spAutoFit/>
          </a:bodyPr>
          <a:lstStyle/>
          <a:p>
            <a:pPr algn="ctr"/>
            <a:r>
              <a:rPr lang="de-DE" b="1" dirty="0" smtClean="0">
                <a:solidFill>
                  <a:srgbClr val="C60000"/>
                </a:solidFill>
              </a:rPr>
              <a:t>Arbeitsrechtliches Grundverhältnis</a:t>
            </a:r>
            <a:endParaRPr lang="de-DE" b="1" dirty="0">
              <a:solidFill>
                <a:srgbClr val="C60000"/>
              </a:solidFill>
            </a:endParaRPr>
          </a:p>
        </p:txBody>
      </p:sp>
      <p:cxnSp>
        <p:nvCxnSpPr>
          <p:cNvPr id="38" name="Gerade Verbindung mit Pfeil 37"/>
          <p:cNvCxnSpPr/>
          <p:nvPr/>
        </p:nvCxnSpPr>
        <p:spPr>
          <a:xfrm>
            <a:off x="5927271" y="2164506"/>
            <a:ext cx="0" cy="252000"/>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49" name="Gerade Verbindung mit Pfeil 48"/>
          <p:cNvCxnSpPr/>
          <p:nvPr/>
        </p:nvCxnSpPr>
        <p:spPr>
          <a:xfrm flipV="1">
            <a:off x="6222513" y="2163598"/>
            <a:ext cx="0" cy="252000"/>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50" name="Gerade Verbindung mit Pfeil 49"/>
          <p:cNvCxnSpPr/>
          <p:nvPr/>
        </p:nvCxnSpPr>
        <p:spPr>
          <a:xfrm>
            <a:off x="10089696" y="5668361"/>
            <a:ext cx="0" cy="360000"/>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51" name="Textfeld 50"/>
          <p:cNvSpPr txBox="1"/>
          <p:nvPr/>
        </p:nvSpPr>
        <p:spPr>
          <a:xfrm rot="19080000">
            <a:off x="3113473" y="3770377"/>
            <a:ext cx="1398140" cy="307777"/>
          </a:xfrm>
          <a:prstGeom prst="rect">
            <a:avLst/>
          </a:prstGeom>
          <a:noFill/>
        </p:spPr>
        <p:txBody>
          <a:bodyPr wrap="none" rtlCol="0">
            <a:spAutoFit/>
          </a:bodyPr>
          <a:lstStyle/>
          <a:p>
            <a:r>
              <a:rPr lang="de-DE" sz="1400" dirty="0" smtClean="0">
                <a:solidFill>
                  <a:schemeClr val="tx2"/>
                </a:solidFill>
              </a:rPr>
              <a:t>ggf. Pfandrecht</a:t>
            </a:r>
            <a:endParaRPr lang="de-DE" sz="1400" dirty="0">
              <a:solidFill>
                <a:schemeClr val="tx2"/>
              </a:solidFill>
            </a:endParaRPr>
          </a:p>
        </p:txBody>
      </p:sp>
      <p:sp>
        <p:nvSpPr>
          <p:cNvPr id="52" name="Textfeld 51"/>
          <p:cNvSpPr txBox="1"/>
          <p:nvPr/>
        </p:nvSpPr>
        <p:spPr>
          <a:xfrm rot="18840000">
            <a:off x="3456000" y="3708000"/>
            <a:ext cx="2044149" cy="523220"/>
          </a:xfrm>
          <a:prstGeom prst="rect">
            <a:avLst/>
          </a:prstGeom>
          <a:noFill/>
        </p:spPr>
        <p:txBody>
          <a:bodyPr wrap="none" rtlCol="0">
            <a:spAutoFit/>
          </a:bodyPr>
          <a:lstStyle/>
          <a:p>
            <a:r>
              <a:rPr lang="de-DE" sz="1400" dirty="0" smtClean="0">
                <a:solidFill>
                  <a:srgbClr val="1D2D4B"/>
                </a:solidFill>
              </a:rPr>
              <a:t>Leistungen</a:t>
            </a:r>
          </a:p>
          <a:p>
            <a:r>
              <a:rPr lang="de-DE" sz="1400" dirty="0" smtClean="0">
                <a:solidFill>
                  <a:srgbClr val="1D2D4B"/>
                </a:solidFill>
              </a:rPr>
              <a:t>(ohne Rechtsanspruch)</a:t>
            </a:r>
            <a:endParaRPr lang="de-DE" sz="1400" dirty="0">
              <a:solidFill>
                <a:srgbClr val="1D2D4B"/>
              </a:solidFill>
            </a:endParaRPr>
          </a:p>
        </p:txBody>
      </p:sp>
      <p:sp>
        <p:nvSpPr>
          <p:cNvPr id="53" name="Textfeld 52"/>
          <p:cNvSpPr txBox="1"/>
          <p:nvPr/>
        </p:nvSpPr>
        <p:spPr>
          <a:xfrm rot="2762837">
            <a:off x="6889992" y="3421342"/>
            <a:ext cx="2343911" cy="707886"/>
          </a:xfrm>
          <a:prstGeom prst="rect">
            <a:avLst/>
          </a:prstGeom>
          <a:noFill/>
        </p:spPr>
        <p:txBody>
          <a:bodyPr wrap="none" rtlCol="0">
            <a:spAutoFit/>
          </a:bodyPr>
          <a:lstStyle/>
          <a:p>
            <a:r>
              <a:rPr lang="de-DE" sz="1400" dirty="0" smtClean="0">
                <a:solidFill>
                  <a:schemeClr val="tx2"/>
                </a:solidFill>
              </a:rPr>
              <a:t>Leistungsplan/</a:t>
            </a:r>
          </a:p>
          <a:p>
            <a:r>
              <a:rPr lang="de-DE" sz="1400" dirty="0" smtClean="0">
                <a:solidFill>
                  <a:schemeClr val="tx2"/>
                </a:solidFill>
              </a:rPr>
              <a:t>Deckungsverhältnis</a:t>
            </a:r>
          </a:p>
          <a:p>
            <a:r>
              <a:rPr lang="de-DE" sz="1200" dirty="0" smtClean="0">
                <a:solidFill>
                  <a:schemeClr val="tx2"/>
                </a:solidFill>
              </a:rPr>
              <a:t>(Zuwendungen gem. § 4d EStG</a:t>
            </a:r>
            <a:endParaRPr lang="de-DE" sz="1200" dirty="0">
              <a:solidFill>
                <a:schemeClr val="tx2"/>
              </a:solidFill>
            </a:endParaRPr>
          </a:p>
        </p:txBody>
      </p:sp>
    </p:spTree>
    <p:extLst>
      <p:ext uri="{BB962C8B-B14F-4D97-AF65-F5344CB8AC3E}">
        <p14:creationId xmlns:p14="http://schemas.microsoft.com/office/powerpoint/2010/main" val="4291666493"/>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
          </p:nvPr>
        </p:nvSpPr>
        <p:spPr/>
        <p:txBody>
          <a:bodyPr/>
          <a:lstStyle/>
          <a:p>
            <a:fld id="{EA952CFE-AF4B-4BE9-B2E2-E1420D3F9B32}" type="slidenum">
              <a:rPr lang="de-DE" smtClean="0"/>
              <a:pPr/>
              <a:t>152</a:t>
            </a:fld>
            <a:endParaRPr lang="de-DE" dirty="0"/>
          </a:p>
        </p:txBody>
      </p:sp>
      <p:sp>
        <p:nvSpPr>
          <p:cNvPr id="4" name="Textplatzhalter 3"/>
          <p:cNvSpPr>
            <a:spLocks noGrp="1"/>
          </p:cNvSpPr>
          <p:nvPr>
            <p:ph type="body" sz="quarter" idx="10"/>
          </p:nvPr>
        </p:nvSpPr>
        <p:spPr>
          <a:xfrm>
            <a:off x="364584" y="1755535"/>
            <a:ext cx="11347991" cy="1600140"/>
          </a:xfrm>
        </p:spPr>
        <p:txBody>
          <a:bodyPr/>
          <a:lstStyle/>
          <a:p>
            <a:r>
              <a:rPr lang="de-DE" sz="6000" dirty="0" smtClean="0"/>
              <a:t>Backup-Folien (fachlich)</a:t>
            </a:r>
            <a:endParaRPr lang="de-DE" sz="6000" dirty="0"/>
          </a:p>
        </p:txBody>
      </p:sp>
    </p:spTree>
    <p:extLst>
      <p:ext uri="{BB962C8B-B14F-4D97-AF65-F5344CB8AC3E}">
        <p14:creationId xmlns:p14="http://schemas.microsoft.com/office/powerpoint/2010/main" val="1357688200"/>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a:xfrm>
            <a:off x="364220" y="1808922"/>
            <a:ext cx="11344076" cy="387626"/>
          </a:xfrm>
          <a:prstGeom prst="rect">
            <a:avLst/>
          </a:prstGeom>
          <a:solidFill>
            <a:srgbClr val="5C87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p:cNvSpPr/>
          <p:nvPr/>
        </p:nvSpPr>
        <p:spPr>
          <a:xfrm>
            <a:off x="365421" y="2855924"/>
            <a:ext cx="11344076" cy="387626"/>
          </a:xfrm>
          <a:prstGeom prst="rect">
            <a:avLst/>
          </a:prstGeom>
          <a:solidFill>
            <a:srgbClr val="5C87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p:cNvSpPr/>
          <p:nvPr/>
        </p:nvSpPr>
        <p:spPr>
          <a:xfrm>
            <a:off x="365421" y="4876800"/>
            <a:ext cx="11344076" cy="387626"/>
          </a:xfrm>
          <a:prstGeom prst="rect">
            <a:avLst/>
          </a:prstGeom>
          <a:solidFill>
            <a:srgbClr val="5C87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Foliennummernplatzhalter 1"/>
          <p:cNvSpPr>
            <a:spLocks noGrp="1"/>
          </p:cNvSpPr>
          <p:nvPr>
            <p:ph type="sldNum" sz="quarter" idx="4"/>
          </p:nvPr>
        </p:nvSpPr>
        <p:spPr/>
        <p:txBody>
          <a:bodyPr/>
          <a:lstStyle/>
          <a:p>
            <a:fld id="{EA952CFE-AF4B-4BE9-B2E2-E1420D3F9B32}" type="slidenum">
              <a:rPr lang="de-DE" smtClean="0"/>
              <a:pPr/>
              <a:t>153</a:t>
            </a:fld>
            <a:endParaRPr lang="de-DE" dirty="0"/>
          </a:p>
        </p:txBody>
      </p:sp>
      <p:sp>
        <p:nvSpPr>
          <p:cNvPr id="4" name="Titel 3"/>
          <p:cNvSpPr>
            <a:spLocks noGrp="1"/>
          </p:cNvSpPr>
          <p:nvPr>
            <p:ph type="title"/>
          </p:nvPr>
        </p:nvSpPr>
        <p:spPr/>
        <p:txBody>
          <a:bodyPr/>
          <a:lstStyle/>
          <a:p>
            <a:r>
              <a:rPr lang="de-DE" altLang="de-DE" dirty="0" smtClean="0">
                <a:cs typeface="Times New Roman" pitchFamily="18" charset="0"/>
              </a:rPr>
              <a:t>LÖSUNGEN BEI VORZEITIGEM AUSSCHEIDEN</a:t>
            </a:r>
            <a:endParaRPr lang="de-DE" dirty="0"/>
          </a:p>
        </p:txBody>
      </p:sp>
      <p:sp>
        <p:nvSpPr>
          <p:cNvPr id="3" name="Textplatzhalter 2"/>
          <p:cNvSpPr>
            <a:spLocks noGrp="1"/>
          </p:cNvSpPr>
          <p:nvPr>
            <p:ph type="body" sz="half" idx="2"/>
          </p:nvPr>
        </p:nvSpPr>
        <p:spPr/>
        <p:txBody>
          <a:bodyPr/>
          <a:lstStyle/>
          <a:p>
            <a:pPr marL="0" indent="0">
              <a:buNone/>
            </a:pPr>
            <a:r>
              <a:rPr lang="de-DE" b="1" dirty="0" smtClean="0">
                <a:solidFill>
                  <a:schemeClr val="bg1"/>
                </a:solidFill>
              </a:rPr>
              <a:t>   Fortführung</a:t>
            </a:r>
            <a:endParaRPr lang="de-DE" dirty="0" smtClean="0">
              <a:solidFill>
                <a:schemeClr val="bg1"/>
              </a:solidFill>
            </a:endParaRPr>
          </a:p>
          <a:p>
            <a:r>
              <a:rPr lang="de-DE" dirty="0" smtClean="0"/>
              <a:t>Arbeitnehmer kann den Vertrag als Versicherungsnehmer fortführen (versicherungsvertragliche Lösung)</a:t>
            </a:r>
          </a:p>
          <a:p>
            <a:pPr marL="0" indent="0">
              <a:buNone/>
            </a:pPr>
            <a:r>
              <a:rPr lang="de-DE" b="1" dirty="0" smtClean="0">
                <a:solidFill>
                  <a:schemeClr val="bg1"/>
                </a:solidFill>
              </a:rPr>
              <a:t>   Abfindung</a:t>
            </a:r>
            <a:endParaRPr lang="de-DE" b="1" dirty="0">
              <a:solidFill>
                <a:schemeClr val="bg1"/>
              </a:solidFill>
            </a:endParaRPr>
          </a:p>
          <a:p>
            <a:r>
              <a:rPr lang="de-DE" dirty="0" smtClean="0"/>
              <a:t>In den Grenzen des Betriebsrentengesetz (BetrAVG) möglich: max. 1 % der Bezugsgröße </a:t>
            </a:r>
            <a:br>
              <a:rPr lang="de-DE" dirty="0" smtClean="0"/>
            </a:br>
            <a:r>
              <a:rPr lang="de-DE" dirty="0" smtClean="0"/>
              <a:t>(§ 18 SGB IV)</a:t>
            </a:r>
          </a:p>
          <a:p>
            <a:r>
              <a:rPr lang="de-DE" b="1" dirty="0" smtClean="0"/>
              <a:t>Alte Bundesländer:   </a:t>
            </a:r>
            <a:r>
              <a:rPr lang="de-DE" dirty="0" smtClean="0"/>
              <a:t>4.242 </a:t>
            </a:r>
            <a:r>
              <a:rPr lang="de-DE" dirty="0"/>
              <a:t>€</a:t>
            </a:r>
            <a:r>
              <a:rPr lang="de-DE" dirty="0" smtClean="0"/>
              <a:t> Kapital bzw. 35,35 € Monatsrente</a:t>
            </a:r>
          </a:p>
          <a:p>
            <a:r>
              <a:rPr lang="de-DE" b="1" dirty="0" smtClean="0"/>
              <a:t>Neue </a:t>
            </a:r>
            <a:r>
              <a:rPr lang="de-DE" b="1" dirty="0"/>
              <a:t>Bundesländer: </a:t>
            </a:r>
            <a:r>
              <a:rPr lang="de-DE" dirty="0" smtClean="0"/>
              <a:t>4.158 € </a:t>
            </a:r>
            <a:r>
              <a:rPr lang="de-DE" dirty="0"/>
              <a:t>Kapital bzw. </a:t>
            </a:r>
            <a:r>
              <a:rPr lang="de-DE" dirty="0" smtClean="0"/>
              <a:t>34,65 € Monatsrente</a:t>
            </a:r>
          </a:p>
          <a:p>
            <a:pPr marL="0" indent="0">
              <a:buNone/>
            </a:pPr>
            <a:endParaRPr lang="de-DE" sz="200" dirty="0" smtClean="0"/>
          </a:p>
          <a:p>
            <a:pPr marL="0" indent="0">
              <a:buNone/>
            </a:pPr>
            <a:r>
              <a:rPr lang="de-DE" b="1" dirty="0" smtClean="0">
                <a:solidFill>
                  <a:schemeClr val="bg1"/>
                </a:solidFill>
              </a:rPr>
              <a:t>   Übertragung auf neuen Arbeitgeber</a:t>
            </a:r>
          </a:p>
          <a:p>
            <a:r>
              <a:rPr lang="de-DE" dirty="0" smtClean="0"/>
              <a:t>Fortführung des Vertrages mittels VN-Wechsel</a:t>
            </a:r>
          </a:p>
          <a:p>
            <a:r>
              <a:rPr lang="de-DE" dirty="0" smtClean="0"/>
              <a:t>Wertgleiche Fortführung über Versorgungswerk des neuen AG nach Übertragung … („gebildetes Kapital)</a:t>
            </a:r>
            <a:endParaRPr lang="de-DE" dirty="0"/>
          </a:p>
          <a:p>
            <a:endParaRPr lang="de-DE" dirty="0"/>
          </a:p>
        </p:txBody>
      </p:sp>
    </p:spTree>
    <p:extLst>
      <p:ext uri="{BB962C8B-B14F-4D97-AF65-F5344CB8AC3E}">
        <p14:creationId xmlns:p14="http://schemas.microsoft.com/office/powerpoint/2010/main" val="1312177484"/>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154</a:t>
            </a:fld>
            <a:endParaRPr lang="de-DE" dirty="0"/>
          </a:p>
        </p:txBody>
      </p:sp>
      <p:sp>
        <p:nvSpPr>
          <p:cNvPr id="4" name="Titel 3"/>
          <p:cNvSpPr>
            <a:spLocks noGrp="1"/>
          </p:cNvSpPr>
          <p:nvPr>
            <p:ph type="title"/>
          </p:nvPr>
        </p:nvSpPr>
        <p:spPr>
          <a:noFill/>
        </p:spPr>
        <p:txBody>
          <a:bodyPr/>
          <a:lstStyle/>
          <a:p>
            <a:r>
              <a:rPr lang="de-DE" altLang="de-DE" dirty="0" smtClean="0">
                <a:cs typeface="Times New Roman" pitchFamily="18" charset="0"/>
              </a:rPr>
              <a:t>REGELN BEI VORZEITIGEM AUSSCHEIDEN</a:t>
            </a:r>
            <a:endParaRPr lang="de-DE" dirty="0"/>
          </a:p>
        </p:txBody>
      </p:sp>
      <p:sp>
        <p:nvSpPr>
          <p:cNvPr id="3" name="Textplatzhalter 2"/>
          <p:cNvSpPr>
            <a:spLocks noGrp="1"/>
          </p:cNvSpPr>
          <p:nvPr>
            <p:ph type="body" sz="half" idx="2"/>
          </p:nvPr>
        </p:nvSpPr>
        <p:spPr>
          <a:prstGeom prst="rect">
            <a:avLst/>
          </a:prstGeom>
        </p:spPr>
        <p:txBody>
          <a:bodyPr/>
          <a:lstStyle/>
          <a:p>
            <a:pPr marL="0" indent="0">
              <a:buNone/>
            </a:pPr>
            <a:r>
              <a:rPr lang="de-DE" b="1" dirty="0"/>
              <a:t>Die sogenannte „versicherungsvertragliche Lösung“</a:t>
            </a:r>
          </a:p>
          <a:p>
            <a:r>
              <a:rPr lang="de-DE" dirty="0" err="1"/>
              <a:t>Mitgabe</a:t>
            </a:r>
            <a:r>
              <a:rPr lang="de-DE" dirty="0"/>
              <a:t> des Vertrages an den Versicherten  </a:t>
            </a:r>
          </a:p>
          <a:p>
            <a:pPr marL="342900" indent="-342900"/>
            <a:endParaRPr lang="de-DE" dirty="0"/>
          </a:p>
          <a:p>
            <a:pPr marL="0" indent="0" fontAlgn="base">
              <a:buClr>
                <a:schemeClr val="bg1">
                  <a:lumMod val="50000"/>
                </a:schemeClr>
              </a:buClr>
              <a:buSzPct val="80000"/>
              <a:buNone/>
              <a:defRPr/>
            </a:pPr>
            <a:r>
              <a:rPr lang="de-DE" b="1" kern="0" dirty="0">
                <a:ea typeface="Geneva" charset="0"/>
                <a:cs typeface="Arial_"/>
              </a:rPr>
              <a:t>Voraussetzungen:</a:t>
            </a:r>
          </a:p>
          <a:p>
            <a:pPr fontAlgn="base">
              <a:buClr>
                <a:schemeClr val="tx1"/>
              </a:buClr>
              <a:buSzPct val="100000"/>
              <a:defRPr/>
            </a:pPr>
            <a:r>
              <a:rPr lang="de-DE" kern="0" dirty="0">
                <a:ea typeface="Geneva" charset="0"/>
                <a:cs typeface="Arial_"/>
              </a:rPr>
              <a:t>Verwendung der Überschüsse von Beginn an zugunsten des Arbeitnehmers </a:t>
            </a:r>
          </a:p>
          <a:p>
            <a:pPr fontAlgn="base">
              <a:buClr>
                <a:schemeClr val="tx1"/>
              </a:buClr>
              <a:buSzPct val="100000"/>
              <a:defRPr/>
            </a:pPr>
            <a:r>
              <a:rPr lang="de-DE" kern="0" dirty="0">
                <a:ea typeface="Geneva" charset="0"/>
                <a:cs typeface="Arial_"/>
              </a:rPr>
              <a:t>Recht auf Fortführung mit eigenen Beiträgen</a:t>
            </a:r>
          </a:p>
          <a:p>
            <a:pPr>
              <a:buClr>
                <a:schemeClr val="tx1"/>
              </a:buClr>
              <a:buSzPct val="100000"/>
            </a:pPr>
            <a:r>
              <a:rPr lang="de-DE" kern="0" dirty="0">
                <a:ea typeface="Geneva" charset="0"/>
                <a:cs typeface="Arial_"/>
              </a:rPr>
              <a:t>keine Beleihung oder Abtretung des </a:t>
            </a:r>
            <a:r>
              <a:rPr lang="de-DE" kern="0" dirty="0" smtClean="0">
                <a:ea typeface="Geneva" charset="0"/>
                <a:cs typeface="Arial_"/>
              </a:rPr>
              <a:t>Vertrages</a:t>
            </a:r>
            <a:endParaRPr lang="de-DE" kern="0" dirty="0">
              <a:ea typeface="Geneva" charset="0"/>
              <a:cs typeface="Arial_"/>
            </a:endParaRPr>
          </a:p>
        </p:txBody>
      </p:sp>
    </p:spTree>
    <p:extLst>
      <p:ext uri="{BB962C8B-B14F-4D97-AF65-F5344CB8AC3E}">
        <p14:creationId xmlns:p14="http://schemas.microsoft.com/office/powerpoint/2010/main" val="28591713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16</a:t>
            </a:fld>
            <a:endParaRPr lang="de-DE" dirty="0"/>
          </a:p>
        </p:txBody>
      </p:sp>
      <p:sp>
        <p:nvSpPr>
          <p:cNvPr id="5" name="Titel 4"/>
          <p:cNvSpPr>
            <a:spLocks noGrp="1"/>
          </p:cNvSpPr>
          <p:nvPr>
            <p:ph type="title"/>
          </p:nvPr>
        </p:nvSpPr>
        <p:spPr/>
        <p:txBody>
          <a:bodyPr/>
          <a:lstStyle/>
          <a:p>
            <a:r>
              <a:rPr lang="de-DE" dirty="0" smtClean="0"/>
              <a:t>ANFORDERUNGSPROFIL AN DEN VERSORGUNGSTRÄGER</a:t>
            </a:r>
            <a:endParaRPr lang="de-DE" dirty="0"/>
          </a:p>
        </p:txBody>
      </p:sp>
      <p:sp>
        <p:nvSpPr>
          <p:cNvPr id="9" name="Textplatzhalter 8"/>
          <p:cNvSpPr>
            <a:spLocks noGrp="1"/>
          </p:cNvSpPr>
          <p:nvPr>
            <p:ph type="body" sz="half" idx="2"/>
          </p:nvPr>
        </p:nvSpPr>
        <p:spPr/>
        <p:txBody>
          <a:bodyPr/>
          <a:lstStyle/>
          <a:p>
            <a:r>
              <a:rPr lang="de-DE" dirty="0">
                <a:solidFill>
                  <a:srgbClr val="1D284B"/>
                </a:solidFill>
              </a:rPr>
              <a:t>Erstklassige Bilanzkennziffern und Performance</a:t>
            </a:r>
          </a:p>
          <a:p>
            <a:r>
              <a:rPr lang="de-DE" dirty="0">
                <a:solidFill>
                  <a:srgbClr val="1D284B"/>
                </a:solidFill>
              </a:rPr>
              <a:t>Anlageerfolg (nachhaltig überdurchschnittliche Überschussbeteiligung)</a:t>
            </a:r>
          </a:p>
          <a:p>
            <a:r>
              <a:rPr lang="de-DE" dirty="0">
                <a:solidFill>
                  <a:srgbClr val="1D284B"/>
                </a:solidFill>
              </a:rPr>
              <a:t>Option Fondsanlage | Wertsicherungsgarantie | </a:t>
            </a:r>
            <a:r>
              <a:rPr lang="de-DE" dirty="0" smtClean="0">
                <a:solidFill>
                  <a:srgbClr val="1D284B"/>
                </a:solidFill>
              </a:rPr>
              <a:t>index- oder kapitalmarktorientierte </a:t>
            </a:r>
            <a:r>
              <a:rPr lang="de-DE" dirty="0">
                <a:solidFill>
                  <a:srgbClr val="1D284B"/>
                </a:solidFill>
              </a:rPr>
              <a:t>Varianten</a:t>
            </a:r>
          </a:p>
          <a:p>
            <a:r>
              <a:rPr lang="de-DE" dirty="0">
                <a:solidFill>
                  <a:srgbClr val="1D284B"/>
                </a:solidFill>
              </a:rPr>
              <a:t>Kostenreduzierung durch Gruppenkonditionen </a:t>
            </a:r>
          </a:p>
          <a:p>
            <a:r>
              <a:rPr lang="de-DE" dirty="0">
                <a:solidFill>
                  <a:srgbClr val="1D284B"/>
                </a:solidFill>
              </a:rPr>
              <a:t>Beitragsorientierte Leistungszusagen </a:t>
            </a:r>
          </a:p>
          <a:p>
            <a:r>
              <a:rPr lang="de-DE" dirty="0">
                <a:solidFill>
                  <a:srgbClr val="1D284B"/>
                </a:solidFill>
              </a:rPr>
              <a:t>Todesfallkapital in der Anwartschaft</a:t>
            </a:r>
          </a:p>
          <a:p>
            <a:r>
              <a:rPr lang="de-DE" dirty="0">
                <a:solidFill>
                  <a:srgbClr val="1D284B"/>
                </a:solidFill>
              </a:rPr>
              <a:t>Restkapitalabfindung bei Tod in der Leistungsphase </a:t>
            </a:r>
          </a:p>
          <a:p>
            <a:r>
              <a:rPr lang="de-DE" dirty="0">
                <a:solidFill>
                  <a:srgbClr val="1D284B"/>
                </a:solidFill>
              </a:rPr>
              <a:t>Zuzahlungs- und Aussetzungsoptionen | erweiterte Kapitaloptionen</a:t>
            </a:r>
          </a:p>
          <a:p>
            <a:r>
              <a:rPr lang="de-DE" dirty="0">
                <a:solidFill>
                  <a:srgbClr val="1D284B"/>
                </a:solidFill>
              </a:rPr>
              <a:t>Portabilitätsabwicklung | Anwartschaftsverwaltung</a:t>
            </a:r>
          </a:p>
          <a:p>
            <a:r>
              <a:rPr lang="de-DE" dirty="0">
                <a:solidFill>
                  <a:srgbClr val="1D284B"/>
                </a:solidFill>
              </a:rPr>
              <a:t>Dynamische Renten</a:t>
            </a:r>
          </a:p>
          <a:p>
            <a:r>
              <a:rPr lang="de-DE" dirty="0" smtClean="0">
                <a:solidFill>
                  <a:srgbClr val="1D284B"/>
                </a:solidFill>
              </a:rPr>
              <a:t>Einkommensvorsorge </a:t>
            </a:r>
            <a:r>
              <a:rPr lang="de-DE" dirty="0">
                <a:solidFill>
                  <a:srgbClr val="1D284B"/>
                </a:solidFill>
              </a:rPr>
              <a:t>mit Top-Bedingungen und vereinfachten </a:t>
            </a:r>
            <a:r>
              <a:rPr lang="de-DE" dirty="0" smtClean="0">
                <a:solidFill>
                  <a:srgbClr val="1D284B"/>
                </a:solidFill>
              </a:rPr>
              <a:t>Zugangsvoraussetzungen</a:t>
            </a:r>
          </a:p>
          <a:p>
            <a:r>
              <a:rPr lang="de-DE" dirty="0" smtClean="0"/>
              <a:t>Nachhaltigkeitsstrategie</a:t>
            </a:r>
            <a:endParaRPr lang="de-DE" dirty="0"/>
          </a:p>
        </p:txBody>
      </p:sp>
      <p:pic>
        <p:nvPicPr>
          <p:cNvPr id="6" name="Grafik 5"/>
          <p:cNvPicPr>
            <a:picLocks noChangeAspect="1"/>
          </p:cNvPicPr>
          <p:nvPr/>
        </p:nvPicPr>
        <p:blipFill>
          <a:blip r:embed="rId2"/>
          <a:stretch>
            <a:fillRect/>
          </a:stretch>
        </p:blipFill>
        <p:spPr>
          <a:xfrm>
            <a:off x="3620856" y="6134673"/>
            <a:ext cx="460639" cy="462977"/>
          </a:xfrm>
          <a:prstGeom prst="rect">
            <a:avLst/>
          </a:prstGeom>
        </p:spPr>
      </p:pic>
    </p:spTree>
    <p:extLst>
      <p:ext uri="{BB962C8B-B14F-4D97-AF65-F5344CB8AC3E}">
        <p14:creationId xmlns:p14="http://schemas.microsoft.com/office/powerpoint/2010/main" val="14274978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2" cstate="print">
            <a:extLst>
              <a:ext uri="{28A0092B-C50C-407E-A947-70E740481C1C}">
                <a14:useLocalDpi xmlns:a14="http://schemas.microsoft.com/office/drawing/2010/main" val="0"/>
              </a:ext>
            </a:extLst>
          </a:blip>
          <a:srcRect t="23958" b="10000"/>
          <a:stretch/>
        </p:blipFill>
        <p:spPr>
          <a:xfrm>
            <a:off x="0" y="1481668"/>
            <a:ext cx="12192000" cy="5367865"/>
          </a:xfrm>
          <a:prstGeom prst="rect">
            <a:avLst/>
          </a:prstGeom>
        </p:spPr>
      </p:pic>
      <p:sp>
        <p:nvSpPr>
          <p:cNvPr id="3" name="Foliennummernplatzhalter 2"/>
          <p:cNvSpPr>
            <a:spLocks noGrp="1"/>
          </p:cNvSpPr>
          <p:nvPr>
            <p:ph type="sldNum" sz="quarter" idx="4"/>
          </p:nvPr>
        </p:nvSpPr>
        <p:spPr/>
        <p:txBody>
          <a:bodyPr/>
          <a:lstStyle/>
          <a:p>
            <a:fld id="{EA952CFE-AF4B-4BE9-B2E2-E1420D3F9B32}" type="slidenum">
              <a:rPr lang="de-DE" smtClean="0"/>
              <a:pPr/>
              <a:t>17</a:t>
            </a:fld>
            <a:endParaRPr lang="de-DE" dirty="0"/>
          </a:p>
        </p:txBody>
      </p:sp>
      <p:sp>
        <p:nvSpPr>
          <p:cNvPr id="6" name="Rechteck 5"/>
          <p:cNvSpPr/>
          <p:nvPr/>
        </p:nvSpPr>
        <p:spPr>
          <a:xfrm>
            <a:off x="7035800" y="4980175"/>
            <a:ext cx="5156200" cy="935568"/>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Rechteck 6"/>
          <p:cNvSpPr/>
          <p:nvPr/>
        </p:nvSpPr>
        <p:spPr>
          <a:xfrm>
            <a:off x="7151423" y="5219667"/>
            <a:ext cx="4434418" cy="461665"/>
          </a:xfrm>
          <a:prstGeom prst="rect">
            <a:avLst/>
          </a:prstGeom>
        </p:spPr>
        <p:txBody>
          <a:bodyPr wrap="square">
            <a:spAutoFit/>
          </a:bodyPr>
          <a:lstStyle/>
          <a:p>
            <a:r>
              <a:rPr lang="de-DE" sz="2400" dirty="0" smtClean="0">
                <a:solidFill>
                  <a:srgbClr val="1D2D4B"/>
                </a:solidFill>
              </a:rPr>
              <a:t>Arbeitgebermotive </a:t>
            </a:r>
            <a:r>
              <a:rPr lang="de-DE" sz="2400" dirty="0">
                <a:solidFill>
                  <a:srgbClr val="1D2D4B"/>
                </a:solidFill>
              </a:rPr>
              <a:t>für die bAV</a:t>
            </a:r>
          </a:p>
        </p:txBody>
      </p:sp>
    </p:spTree>
    <p:extLst>
      <p:ext uri="{BB962C8B-B14F-4D97-AF65-F5344CB8AC3E}">
        <p14:creationId xmlns:p14="http://schemas.microsoft.com/office/powerpoint/2010/main" val="21236075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18</a:t>
            </a:fld>
            <a:endParaRPr lang="de-DE" dirty="0"/>
          </a:p>
        </p:txBody>
      </p:sp>
      <p:sp>
        <p:nvSpPr>
          <p:cNvPr id="9" name="Textplatzhalter 8"/>
          <p:cNvSpPr>
            <a:spLocks noGrp="1"/>
          </p:cNvSpPr>
          <p:nvPr>
            <p:ph type="body" sz="quarter" idx="10"/>
          </p:nvPr>
        </p:nvSpPr>
        <p:spPr>
          <a:xfrm>
            <a:off x="2958494" y="1695766"/>
            <a:ext cx="11347991" cy="395680"/>
          </a:xfrm>
        </p:spPr>
        <p:txBody>
          <a:bodyPr/>
          <a:lstStyle/>
          <a:p>
            <a:r>
              <a:rPr lang="de-DE" dirty="0" smtClean="0"/>
              <a:t>Die wichtigsten Änderungen im Überblick:</a:t>
            </a:r>
            <a:endParaRPr lang="de-DE" dirty="0"/>
          </a:p>
        </p:txBody>
      </p:sp>
      <p:sp>
        <p:nvSpPr>
          <p:cNvPr id="4" name="Titel 3"/>
          <p:cNvSpPr>
            <a:spLocks noGrp="1"/>
          </p:cNvSpPr>
          <p:nvPr>
            <p:ph type="title"/>
          </p:nvPr>
        </p:nvSpPr>
        <p:spPr/>
        <p:txBody>
          <a:bodyPr/>
          <a:lstStyle/>
          <a:p>
            <a:r>
              <a:rPr lang="de-DE" dirty="0" smtClean="0"/>
              <a:t>Handlungsdruck</a:t>
            </a:r>
            <a:endParaRPr lang="de-DE" dirty="0"/>
          </a:p>
        </p:txBody>
      </p:sp>
      <p:pic>
        <p:nvPicPr>
          <p:cNvPr id="7" name="Grafik 6"/>
          <p:cNvPicPr>
            <a:picLocks noChangeAspect="1"/>
          </p:cNvPicPr>
          <p:nvPr/>
        </p:nvPicPr>
        <p:blipFill rotWithShape="1">
          <a:blip r:embed="rId2"/>
          <a:srcRect t="9275"/>
          <a:stretch/>
        </p:blipFill>
        <p:spPr>
          <a:xfrm>
            <a:off x="1817377" y="2210986"/>
            <a:ext cx="8634603" cy="4449749"/>
          </a:xfrm>
          <a:prstGeom prst="rect">
            <a:avLst/>
          </a:prstGeom>
        </p:spPr>
      </p:pic>
      <p:sp>
        <p:nvSpPr>
          <p:cNvPr id="3" name="Textfeld 2"/>
          <p:cNvSpPr txBox="1"/>
          <p:nvPr/>
        </p:nvSpPr>
        <p:spPr>
          <a:xfrm>
            <a:off x="364220" y="4133461"/>
            <a:ext cx="1453157" cy="369332"/>
          </a:xfrm>
          <a:prstGeom prst="rect">
            <a:avLst/>
          </a:prstGeom>
          <a:noFill/>
        </p:spPr>
        <p:txBody>
          <a:bodyPr wrap="square" rtlCol="0">
            <a:spAutoFit/>
          </a:bodyPr>
          <a:lstStyle/>
          <a:p>
            <a:pPr algn="ctr"/>
            <a:r>
              <a:rPr lang="de-DE" b="1" dirty="0" smtClean="0">
                <a:solidFill>
                  <a:srgbClr val="FF0000"/>
                </a:solidFill>
              </a:rPr>
              <a:t>§100 EStG</a:t>
            </a:r>
            <a:endParaRPr lang="de-DE" b="1" dirty="0">
              <a:solidFill>
                <a:srgbClr val="FF0000"/>
              </a:solidFill>
            </a:endParaRPr>
          </a:p>
        </p:txBody>
      </p:sp>
    </p:spTree>
    <p:extLst>
      <p:ext uri="{BB962C8B-B14F-4D97-AF65-F5344CB8AC3E}">
        <p14:creationId xmlns:p14="http://schemas.microsoft.com/office/powerpoint/2010/main" val="2657454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e 5"/>
          <p:cNvGraphicFramePr>
            <a:graphicFrameLocks noGrp="1"/>
          </p:cNvGraphicFramePr>
          <p:nvPr>
            <p:extLst>
              <p:ext uri="{D42A27DB-BD31-4B8C-83A1-F6EECF244321}">
                <p14:modId xmlns:p14="http://schemas.microsoft.com/office/powerpoint/2010/main" val="2810884850"/>
              </p:ext>
            </p:extLst>
          </p:nvPr>
        </p:nvGraphicFramePr>
        <p:xfrm>
          <a:off x="1912956" y="1768007"/>
          <a:ext cx="8378278" cy="4536062"/>
        </p:xfrm>
        <a:graphic>
          <a:graphicData uri="http://schemas.openxmlformats.org/drawingml/2006/table">
            <a:tbl>
              <a:tblPr firstRow="1" bandRow="1">
                <a:tableStyleId>{5C22544A-7EE6-4342-B048-85BDC9FD1C3A}</a:tableStyleId>
              </a:tblPr>
              <a:tblGrid>
                <a:gridCol w="2818066">
                  <a:extLst>
                    <a:ext uri="{9D8B030D-6E8A-4147-A177-3AD203B41FA5}">
                      <a16:colId xmlns="" xmlns:a16="http://schemas.microsoft.com/office/drawing/2014/main" val="20000"/>
                    </a:ext>
                  </a:extLst>
                </a:gridCol>
                <a:gridCol w="2767452">
                  <a:extLst>
                    <a:ext uri="{9D8B030D-6E8A-4147-A177-3AD203B41FA5}">
                      <a16:colId xmlns="" xmlns:a16="http://schemas.microsoft.com/office/drawing/2014/main" val="20001"/>
                    </a:ext>
                  </a:extLst>
                </a:gridCol>
                <a:gridCol w="2792760">
                  <a:extLst>
                    <a:ext uri="{9D8B030D-6E8A-4147-A177-3AD203B41FA5}">
                      <a16:colId xmlns="" xmlns:a16="http://schemas.microsoft.com/office/drawing/2014/main" val="20002"/>
                    </a:ext>
                  </a:extLst>
                </a:gridCol>
              </a:tblGrid>
              <a:tr h="1088256">
                <a:tc>
                  <a:txBody>
                    <a:bodyPr/>
                    <a:lstStyle/>
                    <a:p>
                      <a:pPr marL="0" marR="0" indent="0" algn="l" defTabSz="780239" rtl="0" eaLnBrk="1" fontAlgn="auto" latinLnBrk="0" hangingPunct="1">
                        <a:lnSpc>
                          <a:spcPct val="100000"/>
                        </a:lnSpc>
                        <a:spcBef>
                          <a:spcPts val="0"/>
                        </a:spcBef>
                        <a:spcAft>
                          <a:spcPts val="0"/>
                        </a:spcAft>
                        <a:buClrTx/>
                        <a:buSzTx/>
                        <a:buFontTx/>
                        <a:buNone/>
                        <a:tabLst/>
                        <a:defRPr/>
                      </a:pPr>
                      <a:r>
                        <a:rPr lang="de-DE" sz="1400" b="1" i="0" spc="0" dirty="0" smtClean="0">
                          <a:solidFill>
                            <a:srgbClr val="1D2D4B"/>
                          </a:solidFill>
                          <a:latin typeface="Arial" pitchFamily="34" charset="0"/>
                          <a:ea typeface="ＭＳ Ｐゴシック" pitchFamily="-16" charset="-128"/>
                        </a:rPr>
                        <a:t>Mitarbeiter </a:t>
                      </a:r>
                      <a:r>
                        <a:rPr lang="de-DE" sz="1400" b="1" i="0" spc="0" dirty="0">
                          <a:solidFill>
                            <a:srgbClr val="1D2D4B"/>
                          </a:solidFill>
                          <a:latin typeface="Arial" pitchFamily="34" charset="0"/>
                          <a:ea typeface="ＭＳ Ｐゴシック" pitchFamily="-16" charset="-128"/>
                        </a:rPr>
                        <a:t>verlässt Unternehmen mit bestehender </a:t>
                      </a:r>
                      <a:r>
                        <a:rPr lang="de-DE" sz="1400" b="1" i="0" spc="0" dirty="0" smtClean="0">
                          <a:solidFill>
                            <a:srgbClr val="1D2D4B"/>
                          </a:solidFill>
                          <a:latin typeface="Arial" pitchFamily="34" charset="0"/>
                          <a:ea typeface="ＭＳ Ｐゴシック" pitchFamily="-16" charset="-128"/>
                        </a:rPr>
                        <a:t>AV/geplanter </a:t>
                      </a:r>
                      <a:r>
                        <a:rPr lang="de-DE" sz="1400" b="1" i="0" spc="0" dirty="0">
                          <a:solidFill>
                            <a:srgbClr val="1D2D4B"/>
                          </a:solidFill>
                          <a:latin typeface="Arial" pitchFamily="34" charset="0"/>
                          <a:ea typeface="ＭＳ Ｐゴシック" pitchFamily="-16" charset="-128"/>
                        </a:rPr>
                        <a:t>Leistungsfall</a:t>
                      </a:r>
                    </a:p>
                  </a:txBody>
                  <a:tcPr marL="175382" marR="175382" marT="105229" marB="105229">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chemeClr val="tx2">
                        <a:lumMod val="60000"/>
                        <a:lumOff val="40000"/>
                        <a:alpha val="20000"/>
                      </a:schemeClr>
                    </a:solidFill>
                  </a:tcPr>
                </a:tc>
                <a:tc>
                  <a:txBody>
                    <a:bodyPr/>
                    <a:lstStyle/>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Dokumentation</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Information </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Leistungsregulierung</a:t>
                      </a:r>
                    </a:p>
                  </a:txBody>
                  <a:tcPr marL="175382" marR="175382" marT="105229" marB="105229">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rgbClr val="5C87AA">
                        <a:alpha val="40000"/>
                      </a:srgbClr>
                    </a:solidFill>
                  </a:tcPr>
                </a:tc>
                <a:tc rowSpan="3">
                  <a:txBody>
                    <a:bodyPr/>
                    <a:lstStyle/>
                    <a:p>
                      <a:pPr marL="285750" indent="-285750" algn="l" defTabSz="779564" eaLnBrk="0" hangingPunct="0">
                        <a:spcBef>
                          <a:spcPts val="0"/>
                        </a:spcBef>
                        <a:buFont typeface="Wingdings" charset="2"/>
                        <a:buChar char="§"/>
                        <a:defRPr/>
                      </a:pPr>
                      <a:r>
                        <a:rPr lang="de-DE" sz="1400" b="0" i="0" spc="0" dirty="0" smtClean="0">
                          <a:solidFill>
                            <a:srgbClr val="1D2D4B"/>
                          </a:solidFill>
                          <a:latin typeface="Arial" pitchFamily="34" charset="0"/>
                          <a:ea typeface="ＭＳ Ｐゴシック" pitchFamily="-16" charset="-128"/>
                        </a:rPr>
                        <a:t>Austrittsprotokoll</a:t>
                      </a:r>
                      <a:endParaRPr lang="de-DE" sz="1400" b="0" i="0" spc="0" dirty="0">
                        <a:solidFill>
                          <a:srgbClr val="1D2D4B"/>
                        </a:solidFill>
                        <a:latin typeface="Arial" pitchFamily="34" charset="0"/>
                        <a:ea typeface="ＭＳ Ｐゴシック" pitchFamily="-16" charset="-128"/>
                      </a:endParaRP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Abfindungsvereinbarung</a:t>
                      </a:r>
                    </a:p>
                    <a:p>
                      <a:pPr marL="285750" indent="-285750" algn="l" defTabSz="779564" eaLnBrk="0" hangingPunct="0">
                        <a:spcBef>
                          <a:spcPts val="0"/>
                        </a:spcBef>
                        <a:buFont typeface="Wingdings" charset="2"/>
                        <a:buChar char="§"/>
                        <a:defRPr/>
                      </a:pPr>
                      <a:r>
                        <a:rPr lang="de-DE" sz="1400" b="0" i="0" spc="0" dirty="0" smtClean="0">
                          <a:solidFill>
                            <a:srgbClr val="1D2D4B"/>
                          </a:solidFill>
                          <a:latin typeface="Arial" pitchFamily="34" charset="0"/>
                          <a:ea typeface="ＭＳ Ｐゴシック" pitchFamily="-16" charset="-128"/>
                        </a:rPr>
                        <a:t>Versorgungsordnung</a:t>
                      </a:r>
                      <a:endParaRPr lang="de-DE" sz="1400" b="0" i="0" spc="0" dirty="0">
                        <a:solidFill>
                          <a:srgbClr val="1D2D4B"/>
                        </a:solidFill>
                        <a:latin typeface="Arial" pitchFamily="34" charset="0"/>
                        <a:ea typeface="ＭＳ Ｐゴシック" pitchFamily="-16" charset="-128"/>
                      </a:endParaRPr>
                    </a:p>
                    <a:p>
                      <a:pPr algn="l">
                        <a:spcBef>
                          <a:spcPts val="0"/>
                        </a:spcBef>
                      </a:pPr>
                      <a:endParaRPr lang="de-DE" sz="1400" b="0" i="0" spc="0" dirty="0">
                        <a:solidFill>
                          <a:srgbClr val="1D2D4B"/>
                        </a:solidFill>
                      </a:endParaRPr>
                    </a:p>
                  </a:txBody>
                  <a:tcPr marL="89094" marR="89094" marT="44547" marB="44547"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rgbClr val="5C87AA">
                        <a:alpha val="60000"/>
                      </a:srgbClr>
                    </a:solidFill>
                  </a:tcPr>
                </a:tc>
                <a:extLst>
                  <a:ext uri="{0D108BD9-81ED-4DB2-BD59-A6C34878D82A}">
                    <a16:rowId xmlns="" xmlns:a16="http://schemas.microsoft.com/office/drawing/2014/main" val="10000"/>
                  </a:ext>
                </a:extLst>
              </a:tr>
              <a:tr h="1088256">
                <a:tc>
                  <a:txBody>
                    <a:bodyPr/>
                    <a:lstStyle/>
                    <a:p>
                      <a:pPr marL="0" marR="0" indent="0" algn="l" defTabSz="780239" rtl="0" eaLnBrk="1" fontAlgn="auto" latinLnBrk="0" hangingPunct="1">
                        <a:lnSpc>
                          <a:spcPct val="100000"/>
                        </a:lnSpc>
                        <a:spcBef>
                          <a:spcPts val="0"/>
                        </a:spcBef>
                        <a:spcAft>
                          <a:spcPts val="0"/>
                        </a:spcAft>
                        <a:buClrTx/>
                        <a:buSzTx/>
                        <a:buFontTx/>
                        <a:buNone/>
                        <a:tabLst/>
                        <a:defRPr/>
                      </a:pPr>
                      <a:r>
                        <a:rPr lang="de-DE" sz="1400" b="1" i="0" spc="0" dirty="0" smtClean="0">
                          <a:solidFill>
                            <a:srgbClr val="1D2D4B"/>
                          </a:solidFill>
                          <a:latin typeface="Arial" pitchFamily="34" charset="0"/>
                          <a:ea typeface="ＭＳ Ｐゴシック" pitchFamily="-16" charset="-128"/>
                        </a:rPr>
                        <a:t>Mitarbeiter </a:t>
                      </a:r>
                      <a:r>
                        <a:rPr lang="de-DE" sz="1400" b="1" i="0" spc="0" dirty="0">
                          <a:solidFill>
                            <a:srgbClr val="1D2D4B"/>
                          </a:solidFill>
                          <a:latin typeface="Arial" pitchFamily="34" charset="0"/>
                          <a:ea typeface="ＭＳ Ｐゴシック" pitchFamily="-16" charset="-128"/>
                        </a:rPr>
                        <a:t>verlässt Unternehmen mit bestehender </a:t>
                      </a:r>
                      <a:r>
                        <a:rPr lang="de-DE" sz="1400" b="1" i="0" spc="0" dirty="0" err="1">
                          <a:solidFill>
                            <a:srgbClr val="1D2D4B"/>
                          </a:solidFill>
                          <a:latin typeface="Arial" pitchFamily="34" charset="0"/>
                          <a:ea typeface="ＭＳ Ｐゴシック" pitchFamily="-16" charset="-128"/>
                        </a:rPr>
                        <a:t>bAV</a:t>
                      </a:r>
                      <a:r>
                        <a:rPr lang="de-DE" sz="1400" b="1" i="0" spc="0" dirty="0">
                          <a:solidFill>
                            <a:srgbClr val="1D2D4B"/>
                          </a:solidFill>
                          <a:latin typeface="Arial" pitchFamily="34" charset="0"/>
                          <a:ea typeface="ＭＳ Ｐゴシック" pitchFamily="-16" charset="-128"/>
                        </a:rPr>
                        <a:t>/vorzeitiger</a:t>
                      </a:r>
                      <a:r>
                        <a:rPr lang="de-DE" sz="1400" b="1" i="0" spc="0" baseline="0" dirty="0">
                          <a:solidFill>
                            <a:srgbClr val="1D2D4B"/>
                          </a:solidFill>
                          <a:latin typeface="Arial" pitchFamily="34" charset="0"/>
                          <a:ea typeface="ＭＳ Ｐゴシック" pitchFamily="-16" charset="-128"/>
                        </a:rPr>
                        <a:t> </a:t>
                      </a:r>
                      <a:r>
                        <a:rPr lang="de-DE" sz="1400" b="1" i="0" spc="0" dirty="0">
                          <a:solidFill>
                            <a:srgbClr val="1D2D4B"/>
                          </a:solidFill>
                          <a:latin typeface="Arial" pitchFamily="34" charset="0"/>
                          <a:ea typeface="ＭＳ Ｐゴシック" pitchFamily="-16" charset="-128"/>
                        </a:rPr>
                        <a:t>Leistungsfall</a:t>
                      </a:r>
                    </a:p>
                  </a:txBody>
                  <a:tcPr marL="175382" marR="175382" marT="105229" marB="105229">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chemeClr val="tx2">
                        <a:lumMod val="60000"/>
                        <a:lumOff val="40000"/>
                        <a:alpha val="20000"/>
                      </a:schemeClr>
                    </a:solidFill>
                  </a:tcPr>
                </a:tc>
                <a:tc>
                  <a:txBody>
                    <a:bodyPr/>
                    <a:lstStyle/>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Dokumentation</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Information</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Leistungsregulierung</a:t>
                      </a:r>
                    </a:p>
                  </a:txBody>
                  <a:tcPr marL="175382" marR="175382" marT="105229" marB="105229">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rgbClr val="5C87AA">
                        <a:alpha val="40000"/>
                      </a:srgbClr>
                    </a:solidFill>
                  </a:tcPr>
                </a:tc>
                <a:tc vMerge="1">
                  <a:txBody>
                    <a:bodyPr/>
                    <a:lstStyle/>
                    <a:p>
                      <a:endParaRPr lang="de-DE" dirty="0"/>
                    </a:p>
                  </a:txBody>
                  <a:tcPr/>
                </a:tc>
                <a:extLst>
                  <a:ext uri="{0D108BD9-81ED-4DB2-BD59-A6C34878D82A}">
                    <a16:rowId xmlns="" xmlns:a16="http://schemas.microsoft.com/office/drawing/2014/main" val="10001"/>
                  </a:ext>
                </a:extLst>
              </a:tr>
              <a:tr h="1179775">
                <a:tc>
                  <a:txBody>
                    <a:bodyPr/>
                    <a:lstStyle/>
                    <a:p>
                      <a:pPr marL="0" marR="0" indent="0" algn="l" defTabSz="780239" rtl="0" eaLnBrk="1" fontAlgn="auto" latinLnBrk="0" hangingPunct="1">
                        <a:lnSpc>
                          <a:spcPct val="100000"/>
                        </a:lnSpc>
                        <a:spcBef>
                          <a:spcPts val="0"/>
                        </a:spcBef>
                        <a:spcAft>
                          <a:spcPts val="0"/>
                        </a:spcAft>
                        <a:buClrTx/>
                        <a:buSzTx/>
                        <a:buFontTx/>
                        <a:buNone/>
                        <a:tabLst/>
                        <a:defRPr/>
                      </a:pPr>
                      <a:r>
                        <a:rPr lang="de-DE" sz="1400" b="1" i="0" spc="0" dirty="0" smtClean="0">
                          <a:solidFill>
                            <a:srgbClr val="1D2D4B"/>
                          </a:solidFill>
                          <a:latin typeface="Arial" pitchFamily="34" charset="0"/>
                          <a:ea typeface="ＭＳ Ｐゴシック" pitchFamily="-16" charset="-128"/>
                        </a:rPr>
                        <a:t>Mitarbeiter </a:t>
                      </a:r>
                      <a:r>
                        <a:rPr lang="de-DE" sz="1400" b="1" i="0" spc="0" dirty="0">
                          <a:solidFill>
                            <a:srgbClr val="1D2D4B"/>
                          </a:solidFill>
                          <a:latin typeface="Arial" pitchFamily="34" charset="0"/>
                          <a:ea typeface="ＭＳ Ｐゴシック" pitchFamily="-16" charset="-128"/>
                        </a:rPr>
                        <a:t>verlässt Unternehmen mit bestehender </a:t>
                      </a:r>
                      <a:r>
                        <a:rPr lang="de-DE" sz="1400" b="1" i="0" spc="0" dirty="0" smtClean="0">
                          <a:solidFill>
                            <a:srgbClr val="1D2D4B"/>
                          </a:solidFill>
                          <a:latin typeface="Arial" pitchFamily="34" charset="0"/>
                          <a:ea typeface="ＭＳ Ｐゴシック" pitchFamily="-16" charset="-128"/>
                        </a:rPr>
                        <a:t>bAV/ohne </a:t>
                      </a:r>
                      <a:r>
                        <a:rPr lang="de-DE" sz="1400" b="1" i="0" spc="0" dirty="0">
                          <a:solidFill>
                            <a:srgbClr val="1D2D4B"/>
                          </a:solidFill>
                          <a:latin typeface="Arial" pitchFamily="34" charset="0"/>
                          <a:ea typeface="ＭＳ Ｐゴシック" pitchFamily="-16" charset="-128"/>
                        </a:rPr>
                        <a:t>Leistungsfall</a:t>
                      </a:r>
                    </a:p>
                  </a:txBody>
                  <a:tcPr marL="175382" marR="175382" marT="105229" marB="105229">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chemeClr val="tx2">
                        <a:lumMod val="60000"/>
                        <a:lumOff val="40000"/>
                        <a:alpha val="20000"/>
                      </a:schemeClr>
                    </a:solidFill>
                  </a:tcPr>
                </a:tc>
                <a:tc>
                  <a:txBody>
                    <a:bodyPr/>
                    <a:lstStyle/>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Dokumentation</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Haftungsbefreiung</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Begleitung</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Arbeitsplatzattraktivität</a:t>
                      </a:r>
                    </a:p>
                  </a:txBody>
                  <a:tcPr marL="175382" marR="175382" marT="105229" marB="105229">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rgbClr val="5C87AA">
                        <a:alpha val="40000"/>
                      </a:srgbClr>
                    </a:solidFill>
                  </a:tcPr>
                </a:tc>
                <a:tc vMerge="1">
                  <a:txBody>
                    <a:bodyPr/>
                    <a:lstStyle/>
                    <a:p>
                      <a:endParaRPr lang="de-DE" dirty="0"/>
                    </a:p>
                  </a:txBody>
                  <a:tcPr/>
                </a:tc>
                <a:extLst>
                  <a:ext uri="{0D108BD9-81ED-4DB2-BD59-A6C34878D82A}">
                    <a16:rowId xmlns="" xmlns:a16="http://schemas.microsoft.com/office/drawing/2014/main" val="10002"/>
                  </a:ext>
                </a:extLst>
              </a:tr>
              <a:tr h="1179775">
                <a:tc>
                  <a:txBody>
                    <a:bodyPr/>
                    <a:lstStyle/>
                    <a:p>
                      <a:pPr marL="0" marR="0" indent="0" algn="l" defTabSz="780239" rtl="0" eaLnBrk="1" fontAlgn="auto" latinLnBrk="0" hangingPunct="1">
                        <a:lnSpc>
                          <a:spcPct val="100000"/>
                        </a:lnSpc>
                        <a:spcBef>
                          <a:spcPts val="0"/>
                        </a:spcBef>
                        <a:spcAft>
                          <a:spcPts val="0"/>
                        </a:spcAft>
                        <a:buClrTx/>
                        <a:buSzTx/>
                        <a:buFontTx/>
                        <a:buNone/>
                        <a:tabLst/>
                        <a:defRPr/>
                      </a:pPr>
                      <a:r>
                        <a:rPr lang="de-DE" sz="1400" b="1" i="0" spc="0" dirty="0">
                          <a:solidFill>
                            <a:srgbClr val="1D2D4B"/>
                          </a:solidFill>
                          <a:latin typeface="Arial" pitchFamily="34" charset="0"/>
                          <a:ea typeface="ＭＳ Ｐゴシック" pitchFamily="-16" charset="-128"/>
                        </a:rPr>
                        <a:t>Neuer </a:t>
                      </a:r>
                      <a:r>
                        <a:rPr lang="de-DE" sz="1400" b="1" i="0" spc="0" dirty="0" smtClean="0">
                          <a:solidFill>
                            <a:srgbClr val="1D2D4B"/>
                          </a:solidFill>
                          <a:latin typeface="Arial" pitchFamily="34" charset="0"/>
                          <a:ea typeface="ＭＳ Ｐゴシック" pitchFamily="-16" charset="-128"/>
                        </a:rPr>
                        <a:t>Mitarbeiter</a:t>
                      </a:r>
                      <a:r>
                        <a:rPr lang="de-DE" sz="1400" b="1" i="0" spc="0" baseline="0" dirty="0" smtClean="0">
                          <a:solidFill>
                            <a:srgbClr val="1D2D4B"/>
                          </a:solidFill>
                          <a:latin typeface="Arial" pitchFamily="34" charset="0"/>
                          <a:ea typeface="ＭＳ Ｐゴシック" pitchFamily="-16" charset="-128"/>
                        </a:rPr>
                        <a:t> </a:t>
                      </a:r>
                      <a:r>
                        <a:rPr lang="de-DE" sz="1400" b="1" i="0" spc="0" dirty="0" smtClean="0">
                          <a:solidFill>
                            <a:srgbClr val="1D2D4B"/>
                          </a:solidFill>
                          <a:latin typeface="Arial" pitchFamily="34" charset="0"/>
                          <a:ea typeface="ＭＳ Ｐゴシック" pitchFamily="-16" charset="-128"/>
                        </a:rPr>
                        <a:t>mit </a:t>
                      </a:r>
                      <a:r>
                        <a:rPr lang="de-DE" sz="1400" b="1" i="0" spc="0" dirty="0">
                          <a:solidFill>
                            <a:srgbClr val="1D2D4B"/>
                          </a:solidFill>
                          <a:latin typeface="Arial" pitchFamily="34" charset="0"/>
                          <a:ea typeface="ＭＳ Ｐゴシック" pitchFamily="-16" charset="-128"/>
                        </a:rPr>
                        <a:t>bestehender oder ohne bAV</a:t>
                      </a:r>
                    </a:p>
                  </a:txBody>
                  <a:tcPr marL="175382" marR="175382" marT="105229" marB="105229">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chemeClr val="tx2">
                        <a:lumMod val="60000"/>
                        <a:lumOff val="40000"/>
                        <a:alpha val="20000"/>
                      </a:schemeClr>
                    </a:solidFill>
                  </a:tcPr>
                </a:tc>
                <a:tc>
                  <a:txBody>
                    <a:bodyPr/>
                    <a:lstStyle/>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Überprüfung</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Risikovermeidung</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Dokumentation</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Arbeitsplatzattraktivität</a:t>
                      </a:r>
                    </a:p>
                  </a:txBody>
                  <a:tcPr marL="175382" marR="175382" marT="105229" marB="105229">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rgbClr val="5C87AA">
                        <a:alpha val="40000"/>
                      </a:srgbClr>
                    </a:solidFill>
                  </a:tcPr>
                </a:tc>
                <a:tc>
                  <a:txBody>
                    <a:bodyPr/>
                    <a:lstStyle/>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Portabilitätscheck/MA</a:t>
                      </a:r>
                    </a:p>
                    <a:p>
                      <a:pPr marL="285750" indent="-285750" algn="l" defTabSz="779564" eaLnBrk="0" hangingPunct="0">
                        <a:spcBef>
                          <a:spcPts val="0"/>
                        </a:spcBef>
                        <a:buFont typeface="Wingdings" charset="2"/>
                        <a:buChar char="§"/>
                        <a:defRPr/>
                      </a:pPr>
                      <a:r>
                        <a:rPr lang="de-DE" sz="1400" b="0" i="0" spc="0" dirty="0" err="1" smtClean="0">
                          <a:solidFill>
                            <a:srgbClr val="1D2D4B"/>
                          </a:solidFill>
                          <a:latin typeface="Arial" pitchFamily="34" charset="0"/>
                          <a:ea typeface="ＭＳ Ｐゴシック" pitchFamily="-16" charset="-128"/>
                        </a:rPr>
                        <a:t>Umwandlungsvereinba-rung</a:t>
                      </a:r>
                      <a:r>
                        <a:rPr lang="de-DE" sz="1400" b="0" i="0" spc="0" dirty="0" smtClean="0">
                          <a:solidFill>
                            <a:srgbClr val="1D2D4B"/>
                          </a:solidFill>
                          <a:latin typeface="Arial" pitchFamily="34" charset="0"/>
                          <a:ea typeface="ＭＳ Ｐゴシック" pitchFamily="-16" charset="-128"/>
                        </a:rPr>
                        <a:t>/Protokoll</a:t>
                      </a:r>
                      <a:endParaRPr lang="de-DE" sz="1400" b="0" i="0" spc="0" dirty="0">
                        <a:solidFill>
                          <a:srgbClr val="1D2D4B"/>
                        </a:solidFill>
                        <a:latin typeface="Arial" pitchFamily="34" charset="0"/>
                        <a:ea typeface="ＭＳ Ｐゴシック" pitchFamily="-16" charset="-128"/>
                      </a:endParaRPr>
                    </a:p>
                    <a:p>
                      <a:pPr marL="285750" indent="-285750" algn="l" defTabSz="779564" eaLnBrk="0" hangingPunct="0">
                        <a:spcBef>
                          <a:spcPts val="0"/>
                        </a:spcBef>
                        <a:buFont typeface="Wingdings" charset="2"/>
                        <a:buChar char="§"/>
                        <a:defRPr/>
                      </a:pPr>
                      <a:r>
                        <a:rPr lang="de-DE" sz="1400" b="0" i="0" spc="0" dirty="0" smtClean="0">
                          <a:solidFill>
                            <a:srgbClr val="1D2D4B"/>
                          </a:solidFill>
                          <a:latin typeface="Arial" pitchFamily="34" charset="0"/>
                          <a:ea typeface="ＭＳ Ｐゴシック" pitchFamily="-16" charset="-128"/>
                        </a:rPr>
                        <a:t>Versorgungsordnung</a:t>
                      </a:r>
                      <a:endParaRPr lang="de-DE" sz="1400" b="0" i="0" spc="0" dirty="0">
                        <a:solidFill>
                          <a:srgbClr val="1D2D4B"/>
                        </a:solidFill>
                        <a:latin typeface="Arial" pitchFamily="34" charset="0"/>
                        <a:ea typeface="ＭＳ Ｐゴシック" pitchFamily="-16" charset="-128"/>
                      </a:endParaRPr>
                    </a:p>
                  </a:txBody>
                  <a:tcPr marL="175382" marR="175382" marT="105229" marB="105229">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rgbClr val="5C87AA">
                        <a:alpha val="60000"/>
                      </a:srgbClr>
                    </a:solidFill>
                  </a:tcPr>
                </a:tc>
                <a:extLst>
                  <a:ext uri="{0D108BD9-81ED-4DB2-BD59-A6C34878D82A}">
                    <a16:rowId xmlns="" xmlns:a16="http://schemas.microsoft.com/office/drawing/2014/main" val="10003"/>
                  </a:ext>
                </a:extLst>
              </a:tr>
            </a:tbl>
          </a:graphicData>
        </a:graphic>
      </p:graphicFrame>
      <p:sp>
        <p:nvSpPr>
          <p:cNvPr id="2" name="Foliennummernplatzhalter 1"/>
          <p:cNvSpPr>
            <a:spLocks noGrp="1"/>
          </p:cNvSpPr>
          <p:nvPr>
            <p:ph type="sldNum" sz="quarter" idx="4"/>
          </p:nvPr>
        </p:nvSpPr>
        <p:spPr/>
        <p:txBody>
          <a:bodyPr/>
          <a:lstStyle/>
          <a:p>
            <a:fld id="{EA952CFE-AF4B-4BE9-B2E2-E1420D3F9B32}" type="slidenum">
              <a:rPr lang="de-DE" smtClean="0"/>
              <a:pPr/>
              <a:t>19</a:t>
            </a:fld>
            <a:endParaRPr lang="de-DE" dirty="0"/>
          </a:p>
        </p:txBody>
      </p:sp>
      <p:sp>
        <p:nvSpPr>
          <p:cNvPr id="4" name="Titel 3"/>
          <p:cNvSpPr>
            <a:spLocks noGrp="1"/>
          </p:cNvSpPr>
          <p:nvPr>
            <p:ph type="title"/>
          </p:nvPr>
        </p:nvSpPr>
        <p:spPr/>
        <p:txBody>
          <a:bodyPr/>
          <a:lstStyle/>
          <a:p>
            <a:r>
              <a:rPr lang="de-DE" dirty="0" smtClean="0"/>
              <a:t>ARBEITSRECHTSRELEVANTE </a:t>
            </a:r>
            <a:r>
              <a:rPr lang="de-DE" cap="none" dirty="0" smtClean="0"/>
              <a:t>b</a:t>
            </a:r>
            <a:r>
              <a:rPr lang="de-DE" dirty="0" smtClean="0"/>
              <a:t>AV-GESCHÄFTSPROZESSE</a:t>
            </a:r>
            <a:endParaRPr lang="de-DE" dirty="0"/>
          </a:p>
        </p:txBody>
      </p:sp>
      <p:cxnSp>
        <p:nvCxnSpPr>
          <p:cNvPr id="7" name="Gerade Verbindung mit Pfeil 6"/>
          <p:cNvCxnSpPr>
            <a:cxnSpLocks noChangeShapeType="1"/>
          </p:cNvCxnSpPr>
          <p:nvPr/>
        </p:nvCxnSpPr>
        <p:spPr bwMode="auto">
          <a:xfrm flipV="1">
            <a:off x="1842122" y="1700742"/>
            <a:ext cx="0" cy="4702322"/>
          </a:xfrm>
          <a:prstGeom prst="straightConnector1">
            <a:avLst/>
          </a:prstGeom>
          <a:noFill/>
          <a:ln w="19050" algn="ctr">
            <a:solidFill>
              <a:srgbClr val="777777">
                <a:alpha val="70000"/>
              </a:srgbClr>
            </a:solidFill>
            <a:round/>
            <a:headEnd/>
            <a:tailEnd type="triangle" w="lg" len="lg"/>
          </a:ln>
        </p:spPr>
      </p:cxnSp>
      <p:cxnSp>
        <p:nvCxnSpPr>
          <p:cNvPr id="8" name="Gerade Verbindung mit Pfeil 7"/>
          <p:cNvCxnSpPr>
            <a:cxnSpLocks noChangeShapeType="1"/>
          </p:cNvCxnSpPr>
          <p:nvPr/>
        </p:nvCxnSpPr>
        <p:spPr bwMode="auto">
          <a:xfrm>
            <a:off x="1859055" y="6403064"/>
            <a:ext cx="8495679" cy="0"/>
          </a:xfrm>
          <a:prstGeom prst="straightConnector1">
            <a:avLst/>
          </a:prstGeom>
          <a:noFill/>
          <a:ln w="19050" algn="ctr">
            <a:solidFill>
              <a:srgbClr val="777777">
                <a:alpha val="70000"/>
              </a:srgbClr>
            </a:solidFill>
            <a:round/>
            <a:headEnd/>
            <a:tailEnd type="triangle" w="lg" len="lg"/>
          </a:ln>
        </p:spPr>
      </p:cxnSp>
      <p:sp>
        <p:nvSpPr>
          <p:cNvPr id="9" name="Rechteck 8"/>
          <p:cNvSpPr>
            <a:spLocks noChangeArrowheads="1"/>
          </p:cNvSpPr>
          <p:nvPr/>
        </p:nvSpPr>
        <p:spPr bwMode="auto">
          <a:xfrm rot="16200000">
            <a:off x="722912" y="2721520"/>
            <a:ext cx="1761700" cy="215444"/>
          </a:xfrm>
          <a:prstGeom prst="rect">
            <a:avLst/>
          </a:prstGeom>
          <a:noFill/>
          <a:ln w="9525">
            <a:noFill/>
            <a:miter lim="800000"/>
            <a:headEnd/>
            <a:tailEnd/>
          </a:ln>
        </p:spPr>
        <p:txBody>
          <a:bodyPr wrap="none" lIns="0" tIns="0" rIns="0" bIns="0">
            <a:spAutoFit/>
          </a:bodyPr>
          <a:lstStyle/>
          <a:p>
            <a:pPr algn="ctr" eaLnBrk="0" hangingPunct="0">
              <a:spcBef>
                <a:spcPct val="50000"/>
              </a:spcBef>
            </a:pPr>
            <a:r>
              <a:rPr lang="de-DE" sz="1400" dirty="0">
                <a:solidFill>
                  <a:schemeClr val="bg1">
                    <a:lumMod val="65000"/>
                  </a:schemeClr>
                </a:solidFill>
                <a:latin typeface="Arial" pitchFamily="34" charset="0"/>
              </a:rPr>
              <a:t>Beschäftigungsverlauf</a:t>
            </a:r>
          </a:p>
        </p:txBody>
      </p:sp>
      <p:sp>
        <p:nvSpPr>
          <p:cNvPr id="10" name="Rechteck 9"/>
          <p:cNvSpPr>
            <a:spLocks noChangeArrowheads="1"/>
          </p:cNvSpPr>
          <p:nvPr/>
        </p:nvSpPr>
        <p:spPr bwMode="auto">
          <a:xfrm>
            <a:off x="8280410" y="6464550"/>
            <a:ext cx="1859483" cy="215444"/>
          </a:xfrm>
          <a:prstGeom prst="rect">
            <a:avLst/>
          </a:prstGeom>
          <a:noFill/>
          <a:ln w="9525">
            <a:noFill/>
            <a:miter lim="800000"/>
            <a:headEnd/>
            <a:tailEnd/>
          </a:ln>
        </p:spPr>
        <p:txBody>
          <a:bodyPr wrap="none" lIns="0" tIns="0" rIns="0" bIns="0">
            <a:spAutoFit/>
          </a:bodyPr>
          <a:lstStyle/>
          <a:p>
            <a:pPr algn="ctr" eaLnBrk="0" hangingPunct="0">
              <a:spcBef>
                <a:spcPct val="50000"/>
              </a:spcBef>
            </a:pPr>
            <a:r>
              <a:rPr lang="de-DE" sz="1400" dirty="0">
                <a:solidFill>
                  <a:schemeClr val="bg1">
                    <a:lumMod val="65000"/>
                  </a:schemeClr>
                </a:solidFill>
                <a:latin typeface="Arial" pitchFamily="34" charset="0"/>
              </a:rPr>
              <a:t>Handlungsmaßnahmen</a:t>
            </a:r>
          </a:p>
        </p:txBody>
      </p:sp>
    </p:spTree>
    <p:extLst>
      <p:ext uri="{BB962C8B-B14F-4D97-AF65-F5344CB8AC3E}">
        <p14:creationId xmlns:p14="http://schemas.microsoft.com/office/powerpoint/2010/main" val="172974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par>
                                <p:cTn id="8" presetID="4" presetClass="entr" presetSubtype="16"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ox(in)">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a:t>
            </a:fld>
            <a:endParaRPr lang="de-DE" dirty="0"/>
          </a:p>
        </p:txBody>
      </p:sp>
      <p:sp>
        <p:nvSpPr>
          <p:cNvPr id="4" name="Titel 3"/>
          <p:cNvSpPr>
            <a:spLocks noGrp="1"/>
          </p:cNvSpPr>
          <p:nvPr>
            <p:ph type="title"/>
          </p:nvPr>
        </p:nvSpPr>
        <p:spPr>
          <a:xfrm>
            <a:off x="401542" y="173037"/>
            <a:ext cx="10314206" cy="1325563"/>
          </a:xfrm>
        </p:spPr>
        <p:txBody>
          <a:bodyPr/>
          <a:lstStyle/>
          <a:p>
            <a:r>
              <a:rPr lang="de-DE" dirty="0" smtClean="0"/>
              <a:t>Etwas </a:t>
            </a:r>
            <a:r>
              <a:rPr lang="de-DE" dirty="0" err="1" smtClean="0"/>
              <a:t>statistik</a:t>
            </a:r>
            <a:r>
              <a:rPr lang="de-DE" dirty="0" smtClean="0"/>
              <a:t> von der deutschen </a:t>
            </a:r>
            <a:r>
              <a:rPr lang="de-DE" dirty="0" err="1" smtClean="0"/>
              <a:t>rentenversicherung</a:t>
            </a:r>
            <a:endParaRPr lang="de-DE" dirty="0"/>
          </a:p>
        </p:txBody>
      </p:sp>
      <p:pic>
        <p:nvPicPr>
          <p:cNvPr id="5" name="Grafik 4"/>
          <p:cNvPicPr>
            <a:picLocks noChangeAspect="1"/>
          </p:cNvPicPr>
          <p:nvPr/>
        </p:nvPicPr>
        <p:blipFill>
          <a:blip r:embed="rId2"/>
          <a:stretch>
            <a:fillRect/>
          </a:stretch>
        </p:blipFill>
        <p:spPr>
          <a:xfrm>
            <a:off x="575717" y="1594775"/>
            <a:ext cx="3517495" cy="5122506"/>
          </a:xfrm>
          <a:prstGeom prst="rect">
            <a:avLst/>
          </a:prstGeom>
        </p:spPr>
      </p:pic>
      <p:sp>
        <p:nvSpPr>
          <p:cNvPr id="6" name="Textfeld 5"/>
          <p:cNvSpPr txBox="1"/>
          <p:nvPr/>
        </p:nvSpPr>
        <p:spPr>
          <a:xfrm>
            <a:off x="4973216" y="1763486"/>
            <a:ext cx="6850364" cy="923330"/>
          </a:xfrm>
          <a:prstGeom prst="rect">
            <a:avLst/>
          </a:prstGeom>
          <a:noFill/>
        </p:spPr>
        <p:txBody>
          <a:bodyPr wrap="square" rtlCol="0">
            <a:spAutoFit/>
          </a:bodyPr>
          <a:lstStyle/>
          <a:p>
            <a:pPr algn="just"/>
            <a:r>
              <a:rPr lang="de-DE" dirty="0"/>
              <a:t>Trotzdem </a:t>
            </a:r>
            <a:r>
              <a:rPr lang="de-DE" dirty="0" smtClean="0"/>
              <a:t>erreichte die </a:t>
            </a:r>
            <a:r>
              <a:rPr lang="de-DE" dirty="0"/>
              <a:t>Zahl der </a:t>
            </a:r>
            <a:r>
              <a:rPr lang="de-DE" b="1" dirty="0"/>
              <a:t>sozialversicherungspflichtig</a:t>
            </a:r>
          </a:p>
          <a:p>
            <a:pPr algn="just"/>
            <a:r>
              <a:rPr lang="de-DE" b="1" dirty="0"/>
              <a:t>Beschäftigten</a:t>
            </a:r>
            <a:r>
              <a:rPr lang="de-DE" dirty="0"/>
              <a:t> </a:t>
            </a:r>
            <a:r>
              <a:rPr lang="de-DE" dirty="0" smtClean="0"/>
              <a:t>im November </a:t>
            </a:r>
            <a:r>
              <a:rPr lang="de-DE" dirty="0"/>
              <a:t>2023 einen </a:t>
            </a:r>
            <a:r>
              <a:rPr lang="de-DE" dirty="0" smtClean="0"/>
              <a:t>historischen Höchst-stand </a:t>
            </a:r>
            <a:r>
              <a:rPr lang="de-DE" dirty="0"/>
              <a:t>von </a:t>
            </a:r>
            <a:r>
              <a:rPr lang="de-DE" b="1" dirty="0"/>
              <a:t>35,1 </a:t>
            </a:r>
            <a:r>
              <a:rPr lang="de-DE" b="1" dirty="0" smtClean="0"/>
              <a:t>Millionen </a:t>
            </a:r>
            <a:r>
              <a:rPr lang="de-DE" dirty="0" smtClean="0"/>
              <a:t>Beschäftigten</a:t>
            </a:r>
            <a:r>
              <a:rPr lang="de-DE" dirty="0"/>
              <a:t>.</a:t>
            </a:r>
          </a:p>
        </p:txBody>
      </p:sp>
    </p:spTree>
    <p:extLst>
      <p:ext uri="{BB962C8B-B14F-4D97-AF65-F5344CB8AC3E}">
        <p14:creationId xmlns:p14="http://schemas.microsoft.com/office/powerpoint/2010/main" val="18518443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20</a:t>
            </a:fld>
            <a:endParaRPr lang="de-DE" dirty="0"/>
          </a:p>
        </p:txBody>
      </p:sp>
      <p:sp>
        <p:nvSpPr>
          <p:cNvPr id="4" name="Titel 3"/>
          <p:cNvSpPr>
            <a:spLocks noGrp="1"/>
          </p:cNvSpPr>
          <p:nvPr>
            <p:ph type="title"/>
          </p:nvPr>
        </p:nvSpPr>
        <p:spPr/>
        <p:txBody>
          <a:bodyPr/>
          <a:lstStyle/>
          <a:p>
            <a:r>
              <a:rPr lang="de-DE" dirty="0" smtClean="0"/>
              <a:t>ARBEITGEBERMOTIVE FÜR DIE </a:t>
            </a:r>
            <a:r>
              <a:rPr lang="de-DE" cap="none" dirty="0"/>
              <a:t>b</a:t>
            </a:r>
            <a:r>
              <a:rPr lang="de-DE" dirty="0"/>
              <a:t>AV</a:t>
            </a:r>
          </a:p>
        </p:txBody>
      </p:sp>
      <p:graphicFrame>
        <p:nvGraphicFramePr>
          <p:cNvPr id="6" name="Tabelle 5">
            <a:extLst>
              <a:ext uri="{FF2B5EF4-FFF2-40B4-BE49-F238E27FC236}">
                <a16:creationId xmlns="" xmlns:a16="http://schemas.microsoft.com/office/drawing/2014/main" id="{019B82BC-4F43-984A-9819-926BB27182B3}"/>
              </a:ext>
            </a:extLst>
          </p:cNvPr>
          <p:cNvGraphicFramePr>
            <a:graphicFrameLocks noGrp="1"/>
          </p:cNvGraphicFramePr>
          <p:nvPr>
            <p:extLst>
              <p:ext uri="{D42A27DB-BD31-4B8C-83A1-F6EECF244321}">
                <p14:modId xmlns:p14="http://schemas.microsoft.com/office/powerpoint/2010/main" val="3271795072"/>
              </p:ext>
            </p:extLst>
          </p:nvPr>
        </p:nvGraphicFramePr>
        <p:xfrm>
          <a:off x="2053906" y="3868109"/>
          <a:ext cx="8091716" cy="1961280"/>
        </p:xfrm>
        <a:graphic>
          <a:graphicData uri="http://schemas.openxmlformats.org/drawingml/2006/table">
            <a:tbl>
              <a:tblPr firstRow="1" bandRow="1">
                <a:tableStyleId>{5C22544A-7EE6-4342-B048-85BDC9FD1C3A}</a:tableStyleId>
              </a:tblPr>
              <a:tblGrid>
                <a:gridCol w="8091716">
                  <a:extLst>
                    <a:ext uri="{9D8B030D-6E8A-4147-A177-3AD203B41FA5}">
                      <a16:colId xmlns="" xmlns:a16="http://schemas.microsoft.com/office/drawing/2014/main" val="20001"/>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800" b="0" dirty="0">
                          <a:solidFill>
                            <a:schemeClr val="bg1"/>
                          </a:solidFill>
                        </a:rPr>
                        <a:t>Verwaltungskosten vermeiden und den Aufwand delegieren</a:t>
                      </a:r>
                    </a:p>
                  </a:txBody>
                  <a:tcPr marL="108000" marR="108000" marT="108000" marB="108000" anchor="ctr">
                    <a:lnL w="12700" cmpd="sng">
                      <a:noFill/>
                    </a:lnL>
                    <a:lnR w="38100" cap="flat" cmpd="sng" algn="ctr">
                      <a:no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extLst>
                  <a:ext uri="{0D108BD9-81ED-4DB2-BD59-A6C34878D82A}">
                    <a16:rowId xmlns="" xmlns:a16="http://schemas.microsoft.com/office/drawing/2014/main" val="183065680"/>
                  </a:ext>
                </a:extLst>
              </a:tr>
              <a:tr h="0">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800" b="0" dirty="0">
                          <a:solidFill>
                            <a:schemeClr val="bg1"/>
                          </a:solidFill>
                        </a:rPr>
                        <a:t>Haftungsrisiken</a:t>
                      </a:r>
                      <a:r>
                        <a:rPr lang="de-DE" sz="1800" b="0" baseline="0" dirty="0">
                          <a:solidFill>
                            <a:schemeClr val="bg1"/>
                          </a:solidFill>
                        </a:rPr>
                        <a:t> </a:t>
                      </a:r>
                      <a:r>
                        <a:rPr lang="de-DE" sz="1800" b="0" dirty="0">
                          <a:solidFill>
                            <a:schemeClr val="bg1"/>
                          </a:solidFill>
                        </a:rPr>
                        <a:t>vermeiden (Rechtssicherheit)</a:t>
                      </a:r>
                    </a:p>
                  </a:txBody>
                  <a:tcPr marL="108000" marR="108000" marT="108000" marB="108000" anchor="ctr">
                    <a:lnL w="12700" cmpd="sng">
                      <a:noFill/>
                    </a:lnL>
                    <a:lnR w="38100" cap="flat" cmpd="sng" algn="ctr">
                      <a:no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5C87AA"/>
                    </a:solidFill>
                  </a:tcPr>
                </a:tc>
                <a:extLst>
                  <a:ext uri="{0D108BD9-81ED-4DB2-BD59-A6C34878D82A}">
                    <a16:rowId xmlns="" xmlns:a16="http://schemas.microsoft.com/office/drawing/2014/main" val="1892818707"/>
                  </a:ext>
                </a:extLst>
              </a:tr>
              <a:tr h="0">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800" b="0" dirty="0">
                          <a:solidFill>
                            <a:schemeClr val="bg1"/>
                          </a:solidFill>
                        </a:rPr>
                        <a:t>Arbeitsplatzattraktivität steigern</a:t>
                      </a:r>
                    </a:p>
                  </a:txBody>
                  <a:tcPr marL="108000" marR="108000" marT="108000" marB="108000" anchor="ctr">
                    <a:lnL w="12700" cmpd="sng">
                      <a:noFill/>
                    </a:lnL>
                    <a:lnR w="38100" cap="flat" cmpd="sng" algn="ctr">
                      <a:no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extLst>
                  <a:ext uri="{0D108BD9-81ED-4DB2-BD59-A6C34878D82A}">
                    <a16:rowId xmlns="" xmlns:a16="http://schemas.microsoft.com/office/drawing/2014/main" val="10003"/>
                  </a:ext>
                </a:extLst>
              </a:tr>
              <a:tr h="0">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800" b="0" dirty="0">
                          <a:solidFill>
                            <a:schemeClr val="bg1"/>
                          </a:solidFill>
                        </a:rPr>
                        <a:t>Kosten senken und Liquidität verbessern</a:t>
                      </a:r>
                    </a:p>
                  </a:txBody>
                  <a:tcPr marL="108000" marR="108000" marT="108000" marB="108000" anchor="ctr">
                    <a:lnL w="12700" cmpd="sng">
                      <a:noFill/>
                    </a:lnL>
                    <a:lnR w="38100" cap="flat" cmpd="sng" algn="ctr">
                      <a:no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2D4B"/>
                    </a:solidFill>
                  </a:tcPr>
                </a:tc>
                <a:extLst>
                  <a:ext uri="{0D108BD9-81ED-4DB2-BD59-A6C34878D82A}">
                    <a16:rowId xmlns="" xmlns:a16="http://schemas.microsoft.com/office/drawing/2014/main" val="10004"/>
                  </a:ext>
                </a:extLst>
              </a:tr>
            </a:tbl>
          </a:graphicData>
        </a:graphic>
      </p:graphicFrame>
      <p:graphicFrame>
        <p:nvGraphicFramePr>
          <p:cNvPr id="5" name="Tabelle 4"/>
          <p:cNvGraphicFramePr>
            <a:graphicFrameLocks noGrp="1"/>
          </p:cNvGraphicFramePr>
          <p:nvPr>
            <p:extLst>
              <p:ext uri="{D42A27DB-BD31-4B8C-83A1-F6EECF244321}">
                <p14:modId xmlns:p14="http://schemas.microsoft.com/office/powerpoint/2010/main" val="3249323329"/>
              </p:ext>
            </p:extLst>
          </p:nvPr>
        </p:nvGraphicFramePr>
        <p:xfrm>
          <a:off x="2053906" y="2060575"/>
          <a:ext cx="8091716" cy="1270178"/>
        </p:xfrm>
        <a:graphic>
          <a:graphicData uri="http://schemas.openxmlformats.org/drawingml/2006/table">
            <a:tbl>
              <a:tblPr firstRow="1" bandRow="1">
                <a:tableStyleId>{5C22544A-7EE6-4342-B048-85BDC9FD1C3A}</a:tableStyleId>
              </a:tblPr>
              <a:tblGrid>
                <a:gridCol w="2022929">
                  <a:extLst>
                    <a:ext uri="{9D8B030D-6E8A-4147-A177-3AD203B41FA5}">
                      <a16:colId xmlns="" xmlns:a16="http://schemas.microsoft.com/office/drawing/2014/main" val="20000"/>
                    </a:ext>
                  </a:extLst>
                </a:gridCol>
                <a:gridCol w="2022929">
                  <a:extLst>
                    <a:ext uri="{9D8B030D-6E8A-4147-A177-3AD203B41FA5}">
                      <a16:colId xmlns="" xmlns:a16="http://schemas.microsoft.com/office/drawing/2014/main" val="20001"/>
                    </a:ext>
                  </a:extLst>
                </a:gridCol>
                <a:gridCol w="2022929">
                  <a:extLst>
                    <a:ext uri="{9D8B030D-6E8A-4147-A177-3AD203B41FA5}">
                      <a16:colId xmlns="" xmlns:a16="http://schemas.microsoft.com/office/drawing/2014/main" val="20002"/>
                    </a:ext>
                  </a:extLst>
                </a:gridCol>
                <a:gridCol w="2022929">
                  <a:extLst>
                    <a:ext uri="{9D8B030D-6E8A-4147-A177-3AD203B41FA5}">
                      <a16:colId xmlns="" xmlns:a16="http://schemas.microsoft.com/office/drawing/2014/main" val="20003"/>
                    </a:ext>
                  </a:extLst>
                </a:gridCol>
              </a:tblGrid>
              <a:tr h="1270178">
                <a:tc>
                  <a:txBody>
                    <a:bodyPr/>
                    <a:lstStyle/>
                    <a:p>
                      <a:pPr algn="ctr"/>
                      <a:r>
                        <a:rPr lang="de-DE" sz="1200" b="0" dirty="0" smtClean="0">
                          <a:solidFill>
                            <a:schemeClr val="bg1"/>
                          </a:solidFill>
                          <a:latin typeface="Arial" panose="020B0604020202020204" pitchFamily="34" charset="0"/>
                          <a:cs typeface="Arial" panose="020B0604020202020204" pitchFamily="34" charset="0"/>
                        </a:rPr>
                        <a:t>Verwaltungskosten</a:t>
                      </a:r>
                      <a:endParaRPr lang="de-DE" sz="1200" b="0" dirty="0">
                        <a:solidFill>
                          <a:schemeClr val="bg1"/>
                        </a:solidFill>
                        <a:latin typeface="Arial" panose="020B0604020202020204" pitchFamily="34" charset="0"/>
                        <a:cs typeface="Arial" panose="020B0604020202020204" pitchFamily="34" charset="0"/>
                      </a:endParaRPr>
                    </a:p>
                    <a:p>
                      <a:pPr algn="ct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chemeClr val="accent3">
                        <a:lumMod val="60000"/>
                        <a:lumOff val="40000"/>
                      </a:schemeClr>
                    </a:solidFill>
                  </a:tcPr>
                </a:tc>
                <a:tc>
                  <a:txBody>
                    <a:bodyPr/>
                    <a:lstStyle/>
                    <a:p>
                      <a:pPr algn="ctr"/>
                      <a:r>
                        <a:rPr lang="de-DE" sz="1200" b="0" dirty="0" smtClean="0">
                          <a:solidFill>
                            <a:schemeClr val="bg1"/>
                          </a:solidFill>
                          <a:latin typeface="Arial" panose="020B0604020202020204" pitchFamily="34" charset="0"/>
                          <a:cs typeface="Arial" panose="020B0604020202020204" pitchFamily="34" charset="0"/>
                        </a:rPr>
                        <a:t>Haftungsrisiken</a:t>
                      </a:r>
                      <a:endParaRPr lang="de-DE" sz="1200" b="0" dirty="0">
                        <a:solidFill>
                          <a:schemeClr val="bg1"/>
                        </a:solidFill>
                        <a:latin typeface="Arial" panose="020B0604020202020204" pitchFamily="34" charset="0"/>
                        <a:cs typeface="Arial" panose="020B0604020202020204" pitchFamily="34" charset="0"/>
                      </a:endParaRPr>
                    </a:p>
                    <a:p>
                      <a:pPr algn="ct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5C87AA"/>
                    </a:solidFill>
                  </a:tcPr>
                </a:tc>
                <a:tc>
                  <a:txBody>
                    <a:bodyPr/>
                    <a:lstStyle/>
                    <a:p>
                      <a:pPr algn="ctr"/>
                      <a:r>
                        <a:rPr lang="de-DE" sz="1200" b="0" dirty="0" smtClean="0">
                          <a:solidFill>
                            <a:schemeClr val="bg1"/>
                          </a:solidFill>
                          <a:latin typeface="Arial" panose="020B0604020202020204" pitchFamily="34" charset="0"/>
                          <a:cs typeface="Arial" panose="020B0604020202020204" pitchFamily="34" charset="0"/>
                        </a:rPr>
                        <a:t>Arbeitsplatzattraktivität</a:t>
                      </a:r>
                      <a:r>
                        <a:rPr lang="de-DE" sz="1200" b="0" dirty="0">
                          <a:solidFill>
                            <a:schemeClr val="bg1"/>
                          </a:solidFill>
                          <a:latin typeface="Arial" panose="020B0604020202020204" pitchFamily="34" charset="0"/>
                          <a:cs typeface="Arial" panose="020B0604020202020204" pitchFamily="34" charset="0"/>
                        </a:rPr>
                        <a:t/>
                      </a:r>
                      <a:br>
                        <a:rPr lang="de-DE" sz="1200" b="0" dirty="0">
                          <a:solidFill>
                            <a:schemeClr val="bg1"/>
                          </a:solidFill>
                          <a:latin typeface="Arial" panose="020B0604020202020204" pitchFamily="34" charset="0"/>
                          <a:cs typeface="Arial" panose="020B0604020202020204" pitchFamily="34" charset="0"/>
                        </a:rPr>
                      </a:b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137C9B"/>
                    </a:solidFill>
                  </a:tcPr>
                </a:tc>
                <a:tc>
                  <a:txBody>
                    <a:bodyPr/>
                    <a:lstStyle/>
                    <a:p>
                      <a:pPr algn="ctr"/>
                      <a:r>
                        <a:rPr lang="de-DE" sz="1200" b="0" dirty="0" smtClean="0">
                          <a:solidFill>
                            <a:schemeClr val="bg1"/>
                          </a:solidFill>
                          <a:latin typeface="Arial" panose="020B0604020202020204" pitchFamily="34" charset="0"/>
                          <a:cs typeface="Arial" panose="020B0604020202020204" pitchFamily="34" charset="0"/>
                        </a:rPr>
                        <a:t>Kosten</a:t>
                      </a:r>
                      <a:r>
                        <a:rPr lang="de-DE" sz="1200" b="0" baseline="0" dirty="0" smtClean="0">
                          <a:solidFill>
                            <a:schemeClr val="bg1"/>
                          </a:solidFill>
                          <a:latin typeface="Arial" panose="020B0604020202020204" pitchFamily="34" charset="0"/>
                          <a:cs typeface="Arial" panose="020B0604020202020204" pitchFamily="34" charset="0"/>
                        </a:rPr>
                        <a:t> senken</a:t>
                      </a:r>
                      <a:r>
                        <a:rPr lang="de-DE" sz="1200" b="0" dirty="0">
                          <a:solidFill>
                            <a:schemeClr val="bg1"/>
                          </a:solidFill>
                          <a:latin typeface="Arial" panose="020B0604020202020204" pitchFamily="34" charset="0"/>
                          <a:cs typeface="Arial" panose="020B0604020202020204" pitchFamily="34" charset="0"/>
                        </a:rPr>
                        <a:t/>
                      </a:r>
                      <a:br>
                        <a:rPr lang="de-DE" sz="1200" b="0" dirty="0">
                          <a:solidFill>
                            <a:schemeClr val="bg1"/>
                          </a:solidFill>
                          <a:latin typeface="Arial" panose="020B0604020202020204" pitchFamily="34" charset="0"/>
                          <a:cs typeface="Arial" panose="020B0604020202020204" pitchFamily="34" charset="0"/>
                        </a:rPr>
                      </a:b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1D2D4B"/>
                    </a:solidFill>
                  </a:tcPr>
                </a:tc>
                <a:extLst>
                  <a:ext uri="{0D108BD9-81ED-4DB2-BD59-A6C34878D82A}">
                    <a16:rowId xmlns="" xmlns:a16="http://schemas.microsoft.com/office/drawing/2014/main" val="10000"/>
                  </a:ext>
                </a:extLst>
              </a:tr>
            </a:tbl>
          </a:graphicData>
        </a:graphic>
      </p:graphicFrame>
      <p:pic>
        <p:nvPicPr>
          <p:cNvPr id="9" name="Grafik 8"/>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6652745" y="2144805"/>
            <a:ext cx="793861" cy="793861"/>
          </a:xfrm>
          <a:prstGeom prst="rect">
            <a:avLst/>
          </a:prstGeom>
        </p:spPr>
      </p:pic>
      <p:pic>
        <p:nvPicPr>
          <p:cNvPr id="3" name="Grafik 2"/>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2775151" y="2233121"/>
            <a:ext cx="635093" cy="635093"/>
          </a:xfrm>
          <a:prstGeom prst="rect">
            <a:avLst/>
          </a:prstGeom>
        </p:spPr>
      </p:pic>
      <p:sp>
        <p:nvSpPr>
          <p:cNvPr id="18" name="Textfeld 17"/>
          <p:cNvSpPr txBox="1"/>
          <p:nvPr/>
        </p:nvSpPr>
        <p:spPr>
          <a:xfrm>
            <a:off x="4747471" y="2091591"/>
            <a:ext cx="527007" cy="830997"/>
          </a:xfrm>
          <a:prstGeom prst="rect">
            <a:avLst/>
          </a:prstGeom>
          <a:noFill/>
        </p:spPr>
        <p:txBody>
          <a:bodyPr wrap="none" rtlCol="0">
            <a:spAutoFit/>
          </a:bodyPr>
          <a:lstStyle/>
          <a:p>
            <a:r>
              <a:rPr lang="de-DE" sz="4800" b="1" dirty="0">
                <a:solidFill>
                  <a:srgbClr val="EDEDED"/>
                </a:solidFill>
              </a:rPr>
              <a:t>§</a:t>
            </a:r>
          </a:p>
        </p:txBody>
      </p:sp>
      <p:pic>
        <p:nvPicPr>
          <p:cNvPr id="19" name="Picture 2" descr="\\fileserver1.frankfur\homedir$\sld24r\WIN7PROFILE\Desktop\Ablage\Präsentationen\2017\Produktpräsentation WeitBlick\Icons\Auszahlplan.png"/>
          <p:cNvPicPr>
            <a:picLocks noChangeAspect="1" noChangeArrowheads="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867406" y="2298487"/>
            <a:ext cx="521146" cy="569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01248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21</a:t>
            </a:fld>
            <a:endParaRPr lang="de-DE" dirty="0"/>
          </a:p>
        </p:txBody>
      </p:sp>
      <p:sp>
        <p:nvSpPr>
          <p:cNvPr id="4" name="Titel 3"/>
          <p:cNvSpPr>
            <a:spLocks noGrp="1"/>
          </p:cNvSpPr>
          <p:nvPr>
            <p:ph type="title"/>
          </p:nvPr>
        </p:nvSpPr>
        <p:spPr/>
        <p:txBody>
          <a:bodyPr/>
          <a:lstStyle/>
          <a:p>
            <a:r>
              <a:rPr lang="de-DE" dirty="0" smtClean="0"/>
              <a:t>ARBEITGEBERMOTIVE FÜR DIE </a:t>
            </a:r>
            <a:r>
              <a:rPr lang="de-DE" cap="none" dirty="0"/>
              <a:t>b</a:t>
            </a:r>
            <a:r>
              <a:rPr lang="de-DE" dirty="0"/>
              <a:t>AV</a:t>
            </a:r>
          </a:p>
        </p:txBody>
      </p:sp>
      <p:graphicFrame>
        <p:nvGraphicFramePr>
          <p:cNvPr id="5" name="Tabelle 4">
            <a:extLst>
              <a:ext uri="{FF2B5EF4-FFF2-40B4-BE49-F238E27FC236}">
                <a16:creationId xmlns="" xmlns:a16="http://schemas.microsoft.com/office/drawing/2014/main" id="{019B82BC-4F43-984A-9819-926BB27182B3}"/>
              </a:ext>
            </a:extLst>
          </p:cNvPr>
          <p:cNvGraphicFramePr>
            <a:graphicFrameLocks noGrp="1"/>
          </p:cNvGraphicFramePr>
          <p:nvPr>
            <p:extLst>
              <p:ext uri="{D42A27DB-BD31-4B8C-83A1-F6EECF244321}">
                <p14:modId xmlns:p14="http://schemas.microsoft.com/office/powerpoint/2010/main" val="2245253088"/>
              </p:ext>
            </p:extLst>
          </p:nvPr>
        </p:nvGraphicFramePr>
        <p:xfrm>
          <a:off x="2886480" y="2628725"/>
          <a:ext cx="8897629" cy="3354660"/>
        </p:xfrm>
        <a:graphic>
          <a:graphicData uri="http://schemas.openxmlformats.org/drawingml/2006/table">
            <a:tbl>
              <a:tblPr firstRow="1" bandRow="1">
                <a:tableStyleId>{5C22544A-7EE6-4342-B048-85BDC9FD1C3A}</a:tableStyleId>
              </a:tblPr>
              <a:tblGrid>
                <a:gridCol w="8897629">
                  <a:extLst>
                    <a:ext uri="{9D8B030D-6E8A-4147-A177-3AD203B41FA5}">
                      <a16:colId xmlns="" xmlns:a16="http://schemas.microsoft.com/office/drawing/2014/main" val="20001"/>
                    </a:ext>
                  </a:extLst>
                </a:gridCol>
              </a:tblGrid>
              <a:tr h="0">
                <a:tc>
                  <a:txBody>
                    <a:bodyPr/>
                    <a:lstStyle/>
                    <a:p>
                      <a:pPr marL="285750" indent="-285750">
                        <a:spcBef>
                          <a:spcPts val="900"/>
                        </a:spcBef>
                        <a:buFont typeface="Wingdings" charset="2"/>
                        <a:buChar char="§"/>
                      </a:pPr>
                      <a:r>
                        <a:rPr lang="de-DE" sz="1800" b="0" dirty="0">
                          <a:solidFill>
                            <a:srgbClr val="1D2D4B"/>
                          </a:solidFill>
                        </a:rPr>
                        <a:t>Maklerauftrag Servicenetzwerk</a:t>
                      </a:r>
                    </a:p>
                    <a:p>
                      <a:pPr marL="285750" indent="-285750">
                        <a:spcBef>
                          <a:spcPts val="900"/>
                        </a:spcBef>
                        <a:buFont typeface="Wingdings" charset="2"/>
                        <a:buChar char="§"/>
                      </a:pPr>
                      <a:r>
                        <a:rPr lang="de-DE" sz="1800" b="0" dirty="0">
                          <a:solidFill>
                            <a:srgbClr val="1D2D4B"/>
                          </a:solidFill>
                        </a:rPr>
                        <a:t>Outsourcing aller </a:t>
                      </a:r>
                      <a:r>
                        <a:rPr lang="de-DE" sz="1800" b="0" dirty="0" smtClean="0">
                          <a:solidFill>
                            <a:srgbClr val="1D2D4B"/>
                          </a:solidFill>
                        </a:rPr>
                        <a:t>bAV-relevanten </a:t>
                      </a:r>
                      <a:r>
                        <a:rPr lang="de-DE" sz="1800" b="0" dirty="0">
                          <a:solidFill>
                            <a:srgbClr val="1D2D4B"/>
                          </a:solidFill>
                        </a:rPr>
                        <a:t>Geschäftsprozesse </a:t>
                      </a:r>
                    </a:p>
                    <a:p>
                      <a:pPr marL="285750" indent="-285750">
                        <a:spcBef>
                          <a:spcPts val="900"/>
                        </a:spcBef>
                        <a:buFont typeface="Wingdings" charset="2"/>
                        <a:buChar char="§"/>
                      </a:pPr>
                      <a:r>
                        <a:rPr lang="de-DE" sz="1800" b="0" dirty="0">
                          <a:solidFill>
                            <a:srgbClr val="1D2D4B"/>
                          </a:solidFill>
                        </a:rPr>
                        <a:t>Aufzeichnungs- und Mitteilungspflichten organisieren</a:t>
                      </a:r>
                    </a:p>
                    <a:p>
                      <a:pPr marL="285750" indent="-285750">
                        <a:spcBef>
                          <a:spcPts val="900"/>
                        </a:spcBef>
                        <a:buFont typeface="Wingdings" charset="2"/>
                        <a:buChar char="§"/>
                      </a:pPr>
                      <a:r>
                        <a:rPr lang="de-DE" sz="1800" b="0" dirty="0">
                          <a:solidFill>
                            <a:srgbClr val="1D2D4B"/>
                          </a:solidFill>
                        </a:rPr>
                        <a:t>Datengleichheit in Antrag, Entgeltumwandlung und Police sicherstellen </a:t>
                      </a:r>
                    </a:p>
                    <a:p>
                      <a:pPr marL="285750" indent="-285750">
                        <a:spcBef>
                          <a:spcPts val="900"/>
                        </a:spcBef>
                        <a:buFont typeface="Wingdings" charset="2"/>
                        <a:buChar char="§"/>
                      </a:pPr>
                      <a:r>
                        <a:rPr lang="de-DE" sz="1800" b="0" dirty="0">
                          <a:solidFill>
                            <a:srgbClr val="1D2D4B"/>
                          </a:solidFill>
                        </a:rPr>
                        <a:t>Simulationen für korrekte </a:t>
                      </a:r>
                      <a:r>
                        <a:rPr lang="de-DE" sz="1800" b="0" dirty="0" smtClean="0">
                          <a:solidFill>
                            <a:srgbClr val="1D2D4B"/>
                          </a:solidFill>
                        </a:rPr>
                        <a:t>Gehaltsabrechnungen </a:t>
                      </a:r>
                    </a:p>
                    <a:p>
                      <a:pPr marL="285750" indent="-285750">
                        <a:spcBef>
                          <a:spcPts val="900"/>
                        </a:spcBef>
                        <a:buFont typeface="Wingdings" charset="2"/>
                        <a:buChar char="§"/>
                      </a:pPr>
                      <a:endParaRPr lang="de-DE" sz="1800" b="0" dirty="0" smtClean="0">
                        <a:solidFill>
                          <a:srgbClr val="1D2D4B"/>
                        </a:solidFill>
                      </a:endParaRPr>
                    </a:p>
                    <a:p>
                      <a:pPr marL="285750" indent="-285750">
                        <a:spcBef>
                          <a:spcPts val="900"/>
                        </a:spcBef>
                        <a:buFont typeface="Wingdings" charset="2"/>
                        <a:buChar char="§"/>
                      </a:pPr>
                      <a:endParaRPr lang="de-DE" sz="1800" b="0" dirty="0" smtClean="0">
                        <a:solidFill>
                          <a:srgbClr val="1D2D4B"/>
                        </a:solidFill>
                      </a:endParaRPr>
                    </a:p>
                    <a:p>
                      <a:pPr marL="0" indent="0">
                        <a:spcBef>
                          <a:spcPts val="900"/>
                        </a:spcBef>
                        <a:buFont typeface="Wingdings" charset="2"/>
                        <a:buNone/>
                      </a:pPr>
                      <a:r>
                        <a:rPr lang="de-DE" sz="1800" b="1" dirty="0" smtClean="0">
                          <a:solidFill>
                            <a:srgbClr val="FF0000"/>
                          </a:solidFill>
                        </a:rPr>
                        <a:t>TOOL: </a:t>
                      </a:r>
                      <a:r>
                        <a:rPr lang="de-DE" sz="1800" b="1" dirty="0" err="1" smtClean="0">
                          <a:solidFill>
                            <a:srgbClr val="FF0000"/>
                          </a:solidFill>
                        </a:rPr>
                        <a:t>Xempus</a:t>
                      </a:r>
                      <a:r>
                        <a:rPr lang="de-DE" sz="1800" b="1" dirty="0" smtClean="0">
                          <a:solidFill>
                            <a:srgbClr val="FF0000"/>
                          </a:solidFill>
                        </a:rPr>
                        <a:t> </a:t>
                      </a:r>
                      <a:r>
                        <a:rPr lang="de-DE" sz="1800" b="1" dirty="0" err="1" smtClean="0">
                          <a:solidFill>
                            <a:srgbClr val="FF0000"/>
                          </a:solidFill>
                        </a:rPr>
                        <a:t>advisor</a:t>
                      </a:r>
                      <a:endParaRPr lang="de-DE" sz="1800" b="1" dirty="0">
                        <a:solidFill>
                          <a:srgbClr val="FF0000"/>
                        </a:solidFill>
                      </a:endParaRPr>
                    </a:p>
                  </a:txBody>
                  <a:tcPr marL="108000" marR="108000" marT="108000" marB="252000" anchor="ctr">
                    <a:lnL w="12700" cmpd="sng">
                      <a:noFill/>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892818707"/>
                  </a:ext>
                </a:extLst>
              </a:tr>
            </a:tbl>
          </a:graphicData>
        </a:graphic>
      </p:graphicFrame>
      <p:graphicFrame>
        <p:nvGraphicFramePr>
          <p:cNvPr id="6" name="Tabelle 5">
            <a:extLst>
              <a:ext uri="{FF2B5EF4-FFF2-40B4-BE49-F238E27FC236}">
                <a16:creationId xmlns="" xmlns:a16="http://schemas.microsoft.com/office/drawing/2014/main" id="{019B82BC-4F43-984A-9819-926BB27182B3}"/>
              </a:ext>
            </a:extLst>
          </p:cNvPr>
          <p:cNvGraphicFramePr>
            <a:graphicFrameLocks noGrp="1"/>
          </p:cNvGraphicFramePr>
          <p:nvPr>
            <p:extLst>
              <p:ext uri="{D42A27DB-BD31-4B8C-83A1-F6EECF244321}">
                <p14:modId xmlns:p14="http://schemas.microsoft.com/office/powerpoint/2010/main" val="4106400868"/>
              </p:ext>
            </p:extLst>
          </p:nvPr>
        </p:nvGraphicFramePr>
        <p:xfrm>
          <a:off x="2886480" y="1700932"/>
          <a:ext cx="8091716" cy="520800"/>
        </p:xfrm>
        <a:graphic>
          <a:graphicData uri="http://schemas.openxmlformats.org/drawingml/2006/table">
            <a:tbl>
              <a:tblPr firstRow="1" bandRow="1">
                <a:tableStyleId>{5C22544A-7EE6-4342-B048-85BDC9FD1C3A}</a:tableStyleId>
              </a:tblPr>
              <a:tblGrid>
                <a:gridCol w="8091716">
                  <a:extLst>
                    <a:ext uri="{9D8B030D-6E8A-4147-A177-3AD203B41FA5}">
                      <a16:colId xmlns="" xmlns:a16="http://schemas.microsoft.com/office/drawing/2014/main" val="20001"/>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2000" b="0" dirty="0" smtClean="0">
                          <a:solidFill>
                            <a:schemeClr val="bg1"/>
                          </a:solidFill>
                        </a:rPr>
                        <a:t>Verwaltungskosten vermeiden und den Aufwand delegieren</a:t>
                      </a:r>
                      <a:endParaRPr lang="de-DE" sz="2000" b="0" dirty="0">
                        <a:solidFill>
                          <a:schemeClr val="bg1"/>
                        </a:solidFill>
                      </a:endParaRPr>
                    </a:p>
                  </a:txBody>
                  <a:tcPr marL="108000" marR="108000" marT="108000" marB="108000" anchor="ctr">
                    <a:lnL w="12700" cmpd="sng">
                      <a:noFill/>
                    </a:lnL>
                    <a:lnR w="38100" cap="flat" cmpd="sng" algn="ctr">
                      <a:no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5C87AA"/>
                    </a:solidFill>
                  </a:tcPr>
                </a:tc>
                <a:extLst>
                  <a:ext uri="{0D108BD9-81ED-4DB2-BD59-A6C34878D82A}">
                    <a16:rowId xmlns="" xmlns:a16="http://schemas.microsoft.com/office/drawing/2014/main" val="183065680"/>
                  </a:ext>
                </a:extLst>
              </a:tr>
            </a:tbl>
          </a:graphicData>
        </a:graphic>
      </p:graphicFrame>
      <p:graphicFrame>
        <p:nvGraphicFramePr>
          <p:cNvPr id="7" name="Tabelle 6"/>
          <p:cNvGraphicFramePr>
            <a:graphicFrameLocks noGrp="1"/>
          </p:cNvGraphicFramePr>
          <p:nvPr>
            <p:extLst>
              <p:ext uri="{D42A27DB-BD31-4B8C-83A1-F6EECF244321}">
                <p14:modId xmlns:p14="http://schemas.microsoft.com/office/powerpoint/2010/main" val="876995465"/>
              </p:ext>
            </p:extLst>
          </p:nvPr>
        </p:nvGraphicFramePr>
        <p:xfrm>
          <a:off x="364220" y="1695766"/>
          <a:ext cx="2022929" cy="1270178"/>
        </p:xfrm>
        <a:graphic>
          <a:graphicData uri="http://schemas.openxmlformats.org/drawingml/2006/table">
            <a:tbl>
              <a:tblPr firstRow="1" bandRow="1">
                <a:tableStyleId>{5C22544A-7EE6-4342-B048-85BDC9FD1C3A}</a:tableStyleId>
              </a:tblPr>
              <a:tblGrid>
                <a:gridCol w="2022929">
                  <a:extLst>
                    <a:ext uri="{9D8B030D-6E8A-4147-A177-3AD203B41FA5}">
                      <a16:colId xmlns="" xmlns:a16="http://schemas.microsoft.com/office/drawing/2014/main" val="20000"/>
                    </a:ext>
                  </a:extLst>
                </a:gridCol>
              </a:tblGrid>
              <a:tr h="1270178">
                <a:tc>
                  <a:txBody>
                    <a:bodyPr/>
                    <a:lstStyle/>
                    <a:p>
                      <a:pPr algn="ctr"/>
                      <a:r>
                        <a:rPr lang="de-DE" sz="1200" b="0" dirty="0" smtClean="0">
                          <a:solidFill>
                            <a:schemeClr val="bg1"/>
                          </a:solidFill>
                          <a:latin typeface="Arial" panose="020B0604020202020204" pitchFamily="34" charset="0"/>
                          <a:cs typeface="Arial" panose="020B0604020202020204" pitchFamily="34" charset="0"/>
                        </a:rPr>
                        <a:t>Verwaltungskosten</a:t>
                      </a:r>
                      <a:endParaRPr lang="de-DE" sz="1200" b="0" dirty="0">
                        <a:solidFill>
                          <a:schemeClr val="bg1"/>
                        </a:solidFill>
                        <a:latin typeface="Arial" panose="020B0604020202020204" pitchFamily="34" charset="0"/>
                        <a:cs typeface="Arial" panose="020B0604020202020204" pitchFamily="34" charset="0"/>
                      </a:endParaRPr>
                    </a:p>
                    <a:p>
                      <a:pPr algn="ct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5C87AA">
                        <a:alpha val="70000"/>
                      </a:srgbClr>
                    </a:solidFill>
                  </a:tcPr>
                </a:tc>
                <a:extLst>
                  <a:ext uri="{0D108BD9-81ED-4DB2-BD59-A6C34878D82A}">
                    <a16:rowId xmlns="" xmlns:a16="http://schemas.microsoft.com/office/drawing/2014/main" val="10000"/>
                  </a:ext>
                </a:extLst>
              </a:tr>
            </a:tbl>
          </a:graphicData>
        </a:graphic>
      </p:graphicFrame>
      <p:graphicFrame>
        <p:nvGraphicFramePr>
          <p:cNvPr id="12" name="Tabelle 11"/>
          <p:cNvGraphicFramePr>
            <a:graphicFrameLocks noGrp="1"/>
          </p:cNvGraphicFramePr>
          <p:nvPr>
            <p:extLst>
              <p:ext uri="{D42A27DB-BD31-4B8C-83A1-F6EECF244321}">
                <p14:modId xmlns:p14="http://schemas.microsoft.com/office/powerpoint/2010/main" val="4187694776"/>
              </p:ext>
            </p:extLst>
          </p:nvPr>
        </p:nvGraphicFramePr>
        <p:xfrm>
          <a:off x="364220" y="2939796"/>
          <a:ext cx="2022929" cy="1270178"/>
        </p:xfrm>
        <a:graphic>
          <a:graphicData uri="http://schemas.openxmlformats.org/drawingml/2006/table">
            <a:tbl>
              <a:tblPr firstRow="1" bandRow="1">
                <a:tableStyleId>{5C22544A-7EE6-4342-B048-85BDC9FD1C3A}</a:tableStyleId>
              </a:tblPr>
              <a:tblGrid>
                <a:gridCol w="2022929">
                  <a:extLst>
                    <a:ext uri="{9D8B030D-6E8A-4147-A177-3AD203B41FA5}">
                      <a16:colId xmlns="" xmlns:a16="http://schemas.microsoft.com/office/drawing/2014/main" val="20001"/>
                    </a:ext>
                  </a:extLst>
                </a:gridCol>
              </a:tblGrid>
              <a:tr h="1270178">
                <a:tc>
                  <a:txBody>
                    <a:bodyPr/>
                    <a:lstStyle/>
                    <a:p>
                      <a:pPr algn="ctr"/>
                      <a:r>
                        <a:rPr lang="de-DE" sz="1200" b="0" dirty="0" smtClean="0">
                          <a:solidFill>
                            <a:schemeClr val="bg1"/>
                          </a:solidFill>
                          <a:latin typeface="Arial" panose="020B0604020202020204" pitchFamily="34" charset="0"/>
                          <a:cs typeface="Arial" panose="020B0604020202020204" pitchFamily="34" charset="0"/>
                        </a:rPr>
                        <a:t>Haftungsrisiken</a:t>
                      </a:r>
                      <a:endParaRPr lang="de-DE" sz="1200" b="0" dirty="0">
                        <a:solidFill>
                          <a:schemeClr val="bg1"/>
                        </a:solidFill>
                        <a:latin typeface="Arial" panose="020B0604020202020204" pitchFamily="34" charset="0"/>
                        <a:cs typeface="Arial" panose="020B0604020202020204" pitchFamily="34" charset="0"/>
                      </a:endParaRPr>
                    </a:p>
                    <a:p>
                      <a:pPr algn="ctr"/>
                      <a:endParaRPr lang="de-DE" sz="1200" b="1"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5C87AA">
                        <a:alpha val="25000"/>
                      </a:srgbClr>
                    </a:solidFill>
                  </a:tcPr>
                </a:tc>
                <a:extLst>
                  <a:ext uri="{0D108BD9-81ED-4DB2-BD59-A6C34878D82A}">
                    <a16:rowId xmlns="" xmlns:a16="http://schemas.microsoft.com/office/drawing/2014/main" val="10000"/>
                  </a:ext>
                </a:extLst>
              </a:tr>
            </a:tbl>
          </a:graphicData>
        </a:graphic>
      </p:graphicFrame>
      <p:sp>
        <p:nvSpPr>
          <p:cNvPr id="15" name="Textfeld 14"/>
          <p:cNvSpPr txBox="1"/>
          <p:nvPr/>
        </p:nvSpPr>
        <p:spPr>
          <a:xfrm>
            <a:off x="1098354" y="2970812"/>
            <a:ext cx="527007" cy="830997"/>
          </a:xfrm>
          <a:prstGeom prst="rect">
            <a:avLst/>
          </a:prstGeom>
          <a:noFill/>
        </p:spPr>
        <p:txBody>
          <a:bodyPr wrap="none" rtlCol="0">
            <a:spAutoFit/>
          </a:bodyPr>
          <a:lstStyle/>
          <a:p>
            <a:r>
              <a:rPr lang="de-DE" sz="4800" b="1" dirty="0">
                <a:solidFill>
                  <a:srgbClr val="EDEDED"/>
                </a:solidFill>
              </a:rPr>
              <a:t>§</a:t>
            </a:r>
          </a:p>
        </p:txBody>
      </p:sp>
      <p:graphicFrame>
        <p:nvGraphicFramePr>
          <p:cNvPr id="3" name="Tabelle 2"/>
          <p:cNvGraphicFramePr>
            <a:graphicFrameLocks noGrp="1"/>
          </p:cNvGraphicFramePr>
          <p:nvPr>
            <p:extLst>
              <p:ext uri="{D42A27DB-BD31-4B8C-83A1-F6EECF244321}">
                <p14:modId xmlns:p14="http://schemas.microsoft.com/office/powerpoint/2010/main" val="3885753407"/>
              </p:ext>
            </p:extLst>
          </p:nvPr>
        </p:nvGraphicFramePr>
        <p:xfrm>
          <a:off x="364220" y="4182436"/>
          <a:ext cx="2022929" cy="1270178"/>
        </p:xfrm>
        <a:graphic>
          <a:graphicData uri="http://schemas.openxmlformats.org/drawingml/2006/table">
            <a:tbl>
              <a:tblPr firstRow="1" bandRow="1">
                <a:tableStyleId>{5C22544A-7EE6-4342-B048-85BDC9FD1C3A}</a:tableStyleId>
              </a:tblPr>
              <a:tblGrid>
                <a:gridCol w="2022929"/>
              </a:tblGrid>
              <a:tr h="1270178">
                <a:tc>
                  <a:txBody>
                    <a:bodyPr/>
                    <a:lstStyle/>
                    <a:p>
                      <a:pPr algn="ctr"/>
                      <a:r>
                        <a:rPr lang="de-DE" sz="1200" b="0" dirty="0" smtClean="0">
                          <a:solidFill>
                            <a:schemeClr val="bg1"/>
                          </a:solidFill>
                          <a:latin typeface="Arial" panose="020B0604020202020204" pitchFamily="34" charset="0"/>
                          <a:cs typeface="Arial" panose="020B0604020202020204" pitchFamily="34" charset="0"/>
                        </a:rPr>
                        <a:t>Arbeitsplatzattraktivitä</a:t>
                      </a:r>
                      <a:r>
                        <a:rPr lang="de-DE" sz="1200" b="1" dirty="0" smtClean="0">
                          <a:solidFill>
                            <a:schemeClr val="bg1"/>
                          </a:solidFill>
                          <a:latin typeface="Arial" panose="020B0604020202020204" pitchFamily="34" charset="0"/>
                          <a:cs typeface="Arial" panose="020B0604020202020204" pitchFamily="34" charset="0"/>
                        </a:rPr>
                        <a:t>t</a:t>
                      </a:r>
                      <a:r>
                        <a:rPr lang="de-DE" sz="1200" b="1" dirty="0">
                          <a:solidFill>
                            <a:schemeClr val="bg1"/>
                          </a:solidFill>
                          <a:latin typeface="Arial" panose="020B0604020202020204" pitchFamily="34" charset="0"/>
                          <a:cs typeface="Arial" panose="020B0604020202020204" pitchFamily="34" charset="0"/>
                        </a:rPr>
                        <a:t/>
                      </a:r>
                      <a:br>
                        <a:rPr lang="de-DE" sz="1200" b="1" dirty="0">
                          <a:solidFill>
                            <a:schemeClr val="bg1"/>
                          </a:solidFill>
                          <a:latin typeface="Arial" panose="020B0604020202020204" pitchFamily="34" charset="0"/>
                          <a:cs typeface="Arial" panose="020B0604020202020204" pitchFamily="34" charset="0"/>
                        </a:rPr>
                      </a:br>
                      <a:endParaRPr lang="de-DE" sz="1200" b="1"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5C87AA">
                        <a:alpha val="25000"/>
                      </a:srgbClr>
                    </a:solidFill>
                  </a:tcPr>
                </a:tc>
              </a:tr>
            </a:tbl>
          </a:graphicData>
        </a:graphic>
      </p:graphicFrame>
      <p:pic>
        <p:nvPicPr>
          <p:cNvPr id="17" name="Grafik 16"/>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993748" y="4249433"/>
            <a:ext cx="793861" cy="793861"/>
          </a:xfrm>
          <a:prstGeom prst="rect">
            <a:avLst/>
          </a:prstGeom>
        </p:spPr>
      </p:pic>
      <p:pic>
        <p:nvPicPr>
          <p:cNvPr id="18" name="Picture 2" descr="\\fileserver1.frankfur\homedir$\sld24r\WIN7PROFILE\Desktop\Ablage\Präsentationen\2017\Produktpräsentation WeitBlick\Icons\Auszahlplan.png"/>
          <p:cNvPicPr>
            <a:picLocks noChangeAspect="1" noChangeArrowheads="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15111" y="5578064"/>
            <a:ext cx="521146" cy="569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9" name="Tabelle 18"/>
          <p:cNvGraphicFramePr>
            <a:graphicFrameLocks noGrp="1"/>
          </p:cNvGraphicFramePr>
          <p:nvPr>
            <p:extLst>
              <p:ext uri="{D42A27DB-BD31-4B8C-83A1-F6EECF244321}">
                <p14:modId xmlns:p14="http://schemas.microsoft.com/office/powerpoint/2010/main" val="1297231800"/>
              </p:ext>
            </p:extLst>
          </p:nvPr>
        </p:nvGraphicFramePr>
        <p:xfrm>
          <a:off x="364220" y="5452614"/>
          <a:ext cx="2022929" cy="1270178"/>
        </p:xfrm>
        <a:graphic>
          <a:graphicData uri="http://schemas.openxmlformats.org/drawingml/2006/table">
            <a:tbl>
              <a:tblPr firstRow="1" bandRow="1">
                <a:tableStyleId>{5C22544A-7EE6-4342-B048-85BDC9FD1C3A}</a:tableStyleId>
              </a:tblPr>
              <a:tblGrid>
                <a:gridCol w="2022929"/>
              </a:tblGrid>
              <a:tr h="1270178">
                <a:tc>
                  <a:txBody>
                    <a:bodyPr/>
                    <a:lstStyle/>
                    <a:p>
                      <a:pPr algn="ctr"/>
                      <a:r>
                        <a:rPr lang="de-DE" sz="1200" b="0" dirty="0" smtClean="0">
                          <a:solidFill>
                            <a:schemeClr val="bg1"/>
                          </a:solidFill>
                          <a:latin typeface="Arial" panose="020B0604020202020204" pitchFamily="34" charset="0"/>
                          <a:cs typeface="Arial" panose="020B0604020202020204" pitchFamily="34" charset="0"/>
                        </a:rPr>
                        <a:t>Kosten</a:t>
                      </a:r>
                      <a:r>
                        <a:rPr lang="de-DE" sz="1200" b="0" baseline="0" dirty="0" smtClean="0">
                          <a:solidFill>
                            <a:schemeClr val="bg1"/>
                          </a:solidFill>
                          <a:latin typeface="Arial" panose="020B0604020202020204" pitchFamily="34" charset="0"/>
                          <a:cs typeface="Arial" panose="020B0604020202020204" pitchFamily="34" charset="0"/>
                        </a:rPr>
                        <a:t> senken</a:t>
                      </a:r>
                      <a:r>
                        <a:rPr lang="de-DE" sz="1200" b="1" dirty="0">
                          <a:solidFill>
                            <a:schemeClr val="bg1"/>
                          </a:solidFill>
                          <a:latin typeface="Arial" panose="020B0604020202020204" pitchFamily="34" charset="0"/>
                          <a:cs typeface="Arial" panose="020B0604020202020204" pitchFamily="34" charset="0"/>
                        </a:rPr>
                        <a:t/>
                      </a:r>
                      <a:br>
                        <a:rPr lang="de-DE" sz="1200" b="1" dirty="0">
                          <a:solidFill>
                            <a:schemeClr val="bg1"/>
                          </a:solidFill>
                          <a:latin typeface="Arial" panose="020B0604020202020204" pitchFamily="34" charset="0"/>
                          <a:cs typeface="Arial" panose="020B0604020202020204" pitchFamily="34" charset="0"/>
                        </a:rPr>
                      </a:br>
                      <a:endParaRPr lang="de-DE" sz="1200" b="1"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5C87AA">
                        <a:alpha val="25000"/>
                      </a:srgbClr>
                    </a:solidFill>
                  </a:tcPr>
                </a:tc>
              </a:tr>
            </a:tbl>
          </a:graphicData>
        </a:graphic>
      </p:graphicFrame>
      <p:pic>
        <p:nvPicPr>
          <p:cNvPr id="16" name="Grafik 15"/>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095007" y="1821216"/>
            <a:ext cx="635093" cy="635093"/>
          </a:xfrm>
          <a:prstGeom prst="rect">
            <a:avLst/>
          </a:prstGeom>
        </p:spPr>
      </p:pic>
    </p:spTree>
    <p:extLst>
      <p:ext uri="{BB962C8B-B14F-4D97-AF65-F5344CB8AC3E}">
        <p14:creationId xmlns:p14="http://schemas.microsoft.com/office/powerpoint/2010/main" val="26912058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e 5">
            <a:extLst>
              <a:ext uri="{FF2B5EF4-FFF2-40B4-BE49-F238E27FC236}">
                <a16:creationId xmlns="" xmlns:a16="http://schemas.microsoft.com/office/drawing/2014/main" id="{019B82BC-4F43-984A-9819-926BB27182B3}"/>
              </a:ext>
            </a:extLst>
          </p:cNvPr>
          <p:cNvGraphicFramePr>
            <a:graphicFrameLocks noGrp="1"/>
          </p:cNvGraphicFramePr>
          <p:nvPr>
            <p:extLst>
              <p:ext uri="{D42A27DB-BD31-4B8C-83A1-F6EECF244321}">
                <p14:modId xmlns:p14="http://schemas.microsoft.com/office/powerpoint/2010/main" val="3669810657"/>
              </p:ext>
            </p:extLst>
          </p:nvPr>
        </p:nvGraphicFramePr>
        <p:xfrm>
          <a:off x="2886480" y="2631230"/>
          <a:ext cx="9121300" cy="4804290"/>
        </p:xfrm>
        <a:graphic>
          <a:graphicData uri="http://schemas.openxmlformats.org/drawingml/2006/table">
            <a:tbl>
              <a:tblPr firstRow="1" bandRow="1">
                <a:tableStyleId>{5C22544A-7EE6-4342-B048-85BDC9FD1C3A}</a:tableStyleId>
              </a:tblPr>
              <a:tblGrid>
                <a:gridCol w="9121300">
                  <a:extLst>
                    <a:ext uri="{9D8B030D-6E8A-4147-A177-3AD203B41FA5}">
                      <a16:colId xmlns="" xmlns:a16="http://schemas.microsoft.com/office/drawing/2014/main" val="20001"/>
                    </a:ext>
                  </a:extLst>
                </a:gridCol>
              </a:tblGrid>
              <a:tr h="2927356">
                <a:tc>
                  <a:txBody>
                    <a:bodyPr/>
                    <a:lstStyle/>
                    <a:p>
                      <a:pPr marL="285750" lvl="0" indent="-285750" algn="l">
                        <a:spcBef>
                          <a:spcPts val="900"/>
                        </a:spcBef>
                        <a:buFont typeface="Wingdings" charset="2"/>
                        <a:buChar char="§"/>
                      </a:pPr>
                      <a:r>
                        <a:rPr lang="de-DE" sz="1800" b="0" dirty="0" smtClean="0">
                          <a:solidFill>
                            <a:srgbClr val="1D2D4B"/>
                          </a:solidFill>
                          <a:latin typeface="+mn-lt"/>
                          <a:ea typeface="+mn-ea"/>
                        </a:rPr>
                        <a:t>Portabilitätsservice </a:t>
                      </a:r>
                      <a:r>
                        <a:rPr lang="de-DE" sz="1800" b="0" dirty="0">
                          <a:solidFill>
                            <a:srgbClr val="1D2D4B"/>
                          </a:solidFill>
                          <a:latin typeface="+mn-lt"/>
                          <a:ea typeface="+mn-ea"/>
                        </a:rPr>
                        <a:t>nach Mindestleistungsanforderung </a:t>
                      </a:r>
                    </a:p>
                    <a:p>
                      <a:pPr marL="285750" lvl="0" indent="-285750" algn="l">
                        <a:spcBef>
                          <a:spcPts val="900"/>
                        </a:spcBef>
                        <a:buFont typeface="Wingdings" charset="2"/>
                        <a:buChar char="§"/>
                      </a:pPr>
                      <a:r>
                        <a:rPr lang="de-DE" sz="1800" b="0" dirty="0">
                          <a:solidFill>
                            <a:srgbClr val="1D2D4B"/>
                          </a:solidFill>
                          <a:latin typeface="+mn-lt"/>
                          <a:ea typeface="+mn-ea"/>
                        </a:rPr>
                        <a:t>keine Auffüllrisiken durch </a:t>
                      </a:r>
                      <a:r>
                        <a:rPr lang="de-DE" sz="1800" b="0" dirty="0" smtClean="0">
                          <a:solidFill>
                            <a:srgbClr val="1D2D4B"/>
                          </a:solidFill>
                          <a:latin typeface="+mn-lt"/>
                          <a:ea typeface="+mn-ea"/>
                        </a:rPr>
                        <a:t>versicherungsvertragliches Verfahren </a:t>
                      </a:r>
                      <a:r>
                        <a:rPr lang="de-DE" sz="1800" b="0" dirty="0">
                          <a:solidFill>
                            <a:srgbClr val="1D2D4B"/>
                          </a:solidFill>
                          <a:latin typeface="+mn-lt"/>
                          <a:ea typeface="+mn-ea"/>
                        </a:rPr>
                        <a:t>(</a:t>
                      </a:r>
                      <a:r>
                        <a:rPr lang="de-DE" sz="1800" b="0" dirty="0" err="1">
                          <a:solidFill>
                            <a:srgbClr val="1D2D4B"/>
                          </a:solidFill>
                          <a:latin typeface="+mn-lt"/>
                          <a:ea typeface="+mn-ea"/>
                        </a:rPr>
                        <a:t>BoLZ</a:t>
                      </a:r>
                      <a:r>
                        <a:rPr lang="de-DE" sz="1800" b="0" dirty="0">
                          <a:solidFill>
                            <a:srgbClr val="1D2D4B"/>
                          </a:solidFill>
                          <a:latin typeface="+mn-lt"/>
                          <a:ea typeface="+mn-ea"/>
                        </a:rPr>
                        <a:t>), </a:t>
                      </a:r>
                      <a:r>
                        <a:rPr lang="de-DE" sz="1800" b="0" dirty="0" smtClean="0">
                          <a:solidFill>
                            <a:srgbClr val="1D2D4B"/>
                          </a:solidFill>
                          <a:latin typeface="+mn-lt"/>
                          <a:ea typeface="+mn-ea"/>
                        </a:rPr>
                        <a:t>„</a:t>
                      </a:r>
                      <a:r>
                        <a:rPr lang="de-DE" sz="1800" b="0" dirty="0">
                          <a:solidFill>
                            <a:srgbClr val="1D2D4B"/>
                          </a:solidFill>
                          <a:latin typeface="+mn-lt"/>
                          <a:ea typeface="+mn-ea"/>
                        </a:rPr>
                        <a:t>harte“ Bruttobeitragsgarantien (BZM) und </a:t>
                      </a:r>
                      <a:r>
                        <a:rPr lang="de-DE" sz="1800" b="0" dirty="0" smtClean="0">
                          <a:solidFill>
                            <a:srgbClr val="1D2D4B"/>
                          </a:solidFill>
                          <a:latin typeface="+mn-lt"/>
                          <a:ea typeface="+mn-ea"/>
                        </a:rPr>
                        <a:t>finanzstarke </a:t>
                      </a:r>
                      <a:r>
                        <a:rPr lang="de-DE" sz="1800" b="0" dirty="0">
                          <a:solidFill>
                            <a:srgbClr val="1D2D4B"/>
                          </a:solidFill>
                          <a:latin typeface="+mn-lt"/>
                          <a:ea typeface="+mn-ea"/>
                        </a:rPr>
                        <a:t>Anbieter </a:t>
                      </a:r>
                    </a:p>
                    <a:p>
                      <a:pPr marL="285750" lvl="0" indent="-285750" algn="l">
                        <a:spcBef>
                          <a:spcPts val="900"/>
                        </a:spcBef>
                        <a:buFont typeface="Wingdings" charset="2"/>
                        <a:buChar char="§"/>
                      </a:pPr>
                      <a:r>
                        <a:rPr lang="de-DE" sz="1800" b="0" dirty="0">
                          <a:solidFill>
                            <a:srgbClr val="1D2D4B"/>
                          </a:solidFill>
                          <a:latin typeface="+mn-lt"/>
                          <a:ea typeface="+mn-ea"/>
                        </a:rPr>
                        <a:t>Rentenanpassungsrisiko finanzieren durch Überschussverwendung</a:t>
                      </a:r>
                      <a:r>
                        <a:rPr lang="de-DE" sz="1800" b="0" dirty="0" smtClean="0">
                          <a:solidFill>
                            <a:srgbClr val="1D2D4B"/>
                          </a:solidFill>
                          <a:latin typeface="+mn-lt"/>
                          <a:ea typeface="+mn-ea"/>
                        </a:rPr>
                        <a:t>, garantierte </a:t>
                      </a:r>
                      <a:r>
                        <a:rPr lang="de-DE" sz="1800" b="0" dirty="0">
                          <a:solidFill>
                            <a:srgbClr val="1D2D4B"/>
                          </a:solidFill>
                          <a:latin typeface="+mn-lt"/>
                          <a:ea typeface="+mn-ea"/>
                        </a:rPr>
                        <a:t>Rentensteigerung oder BZM</a:t>
                      </a:r>
                    </a:p>
                    <a:p>
                      <a:pPr marL="285750" lvl="0" indent="-285750" algn="l">
                        <a:spcBef>
                          <a:spcPts val="900"/>
                        </a:spcBef>
                        <a:buFont typeface="Wingdings" charset="2"/>
                        <a:buChar char="§"/>
                      </a:pPr>
                      <a:r>
                        <a:rPr lang="de-DE" sz="1800" b="0" dirty="0">
                          <a:solidFill>
                            <a:srgbClr val="1D2D4B"/>
                          </a:solidFill>
                          <a:latin typeface="+mn-lt"/>
                          <a:ea typeface="+mn-ea"/>
                        </a:rPr>
                        <a:t>Beratungsdokumentation gegenüber den Mitarbeitern (z. B. Austritt</a:t>
                      </a:r>
                      <a:r>
                        <a:rPr lang="de-DE" sz="1800" b="0" dirty="0" smtClean="0">
                          <a:solidFill>
                            <a:srgbClr val="1D2D4B"/>
                          </a:solidFill>
                          <a:latin typeface="+mn-lt"/>
                          <a:ea typeface="+mn-ea"/>
                        </a:rPr>
                        <a:t>) nebst </a:t>
                      </a:r>
                      <a:r>
                        <a:rPr lang="de-DE" sz="1800" b="1" i="1" dirty="0">
                          <a:solidFill>
                            <a:srgbClr val="1D2D4B"/>
                          </a:solidFill>
                          <a:latin typeface="+mn-lt"/>
                          <a:ea typeface="+mn-ea"/>
                        </a:rPr>
                        <a:t>Versorgungsordnung</a:t>
                      </a:r>
                      <a:r>
                        <a:rPr lang="de-DE" sz="1800" b="0" dirty="0">
                          <a:solidFill>
                            <a:srgbClr val="1D2D4B"/>
                          </a:solidFill>
                          <a:latin typeface="+mn-lt"/>
                          <a:ea typeface="+mn-ea"/>
                        </a:rPr>
                        <a:t> („Haftungssicherheit für den AG“)</a:t>
                      </a:r>
                    </a:p>
                    <a:p>
                      <a:pPr marL="285750" lvl="0" indent="-285750" algn="l">
                        <a:spcBef>
                          <a:spcPts val="900"/>
                        </a:spcBef>
                        <a:buFont typeface="Wingdings" charset="2"/>
                        <a:buChar char="§"/>
                      </a:pPr>
                      <a:r>
                        <a:rPr lang="de-DE" sz="1800" b="0" dirty="0">
                          <a:solidFill>
                            <a:srgbClr val="1D2D4B"/>
                          </a:solidFill>
                          <a:latin typeface="+mn-lt"/>
                          <a:ea typeface="+mn-ea"/>
                        </a:rPr>
                        <a:t>Kapitalanlagerisiko </a:t>
                      </a:r>
                    </a:p>
                    <a:p>
                      <a:pPr marL="285750" lvl="0" indent="-285750" algn="l">
                        <a:spcBef>
                          <a:spcPts val="900"/>
                        </a:spcBef>
                        <a:buFont typeface="Wingdings" charset="2"/>
                        <a:buChar char="§"/>
                      </a:pPr>
                      <a:r>
                        <a:rPr lang="de-DE" sz="1800" b="0" dirty="0">
                          <a:solidFill>
                            <a:srgbClr val="1D2D4B"/>
                          </a:solidFill>
                          <a:latin typeface="+mn-lt"/>
                          <a:ea typeface="+mn-ea"/>
                        </a:rPr>
                        <a:t>Umsetzung der geltenden Entgeltumwandlungsvereinbarung gewährleisten</a:t>
                      </a:r>
                    </a:p>
                    <a:p>
                      <a:pPr marL="285750" lvl="0" indent="-285750" algn="l">
                        <a:spcBef>
                          <a:spcPts val="900"/>
                        </a:spcBef>
                        <a:buFont typeface="Wingdings" charset="2"/>
                        <a:buChar char="§"/>
                      </a:pPr>
                      <a:r>
                        <a:rPr lang="de-DE" sz="1800" b="0" dirty="0" smtClean="0">
                          <a:solidFill>
                            <a:srgbClr val="1D2D4B"/>
                          </a:solidFill>
                          <a:latin typeface="+mn-lt"/>
                          <a:ea typeface="+mn-ea"/>
                        </a:rPr>
                        <a:t>Umsetzung des Betriebsrentenstärkungsgesetzes</a:t>
                      </a:r>
                      <a:endParaRPr lang="de-DE" sz="1800" b="0" dirty="0">
                        <a:solidFill>
                          <a:srgbClr val="1D2D4B"/>
                        </a:solidFill>
                        <a:latin typeface="+mn-lt"/>
                        <a:ea typeface="+mn-ea"/>
                      </a:endParaRPr>
                    </a:p>
                  </a:txBody>
                  <a:tcPr marL="108000" marR="108000" marT="108000" marB="252000" anchor="ctr">
                    <a:lnL w="12700" cmpd="sng">
                      <a:noFill/>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892818707"/>
                  </a:ext>
                </a:extLst>
              </a:tr>
              <a:tr h="1015290">
                <a:tc>
                  <a:txBody>
                    <a:bodyPr/>
                    <a:lstStyle/>
                    <a:p>
                      <a:pPr marL="0" lvl="0" indent="0" algn="l">
                        <a:spcBef>
                          <a:spcPts val="900"/>
                        </a:spcBef>
                        <a:buFont typeface="Wingdings" charset="2"/>
                        <a:buNone/>
                      </a:pPr>
                      <a:endParaRPr lang="de-DE" sz="1600" dirty="0">
                        <a:solidFill>
                          <a:srgbClr val="C60000"/>
                        </a:solidFill>
                        <a:latin typeface="+mn-lt"/>
                        <a:ea typeface="+mn-ea"/>
                      </a:endParaRPr>
                    </a:p>
                  </a:txBody>
                  <a:tcPr marL="108000" marR="108000" marT="108000" marB="252000" anchor="ctr">
                    <a:lnL w="12700" cmpd="sng">
                      <a:noFill/>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2" name="Foliennummernplatzhalter 1"/>
          <p:cNvSpPr>
            <a:spLocks noGrp="1"/>
          </p:cNvSpPr>
          <p:nvPr>
            <p:ph type="sldNum" sz="quarter" idx="4"/>
          </p:nvPr>
        </p:nvSpPr>
        <p:spPr/>
        <p:txBody>
          <a:bodyPr/>
          <a:lstStyle/>
          <a:p>
            <a:fld id="{EA952CFE-AF4B-4BE9-B2E2-E1420D3F9B32}" type="slidenum">
              <a:rPr lang="de-DE" smtClean="0"/>
              <a:pPr/>
              <a:t>22</a:t>
            </a:fld>
            <a:endParaRPr lang="de-DE" dirty="0"/>
          </a:p>
        </p:txBody>
      </p:sp>
      <p:sp>
        <p:nvSpPr>
          <p:cNvPr id="4" name="Titel 3"/>
          <p:cNvSpPr>
            <a:spLocks noGrp="1"/>
          </p:cNvSpPr>
          <p:nvPr>
            <p:ph type="title"/>
          </p:nvPr>
        </p:nvSpPr>
        <p:spPr/>
        <p:txBody>
          <a:bodyPr/>
          <a:lstStyle/>
          <a:p>
            <a:r>
              <a:rPr lang="de-DE" dirty="0" smtClean="0"/>
              <a:t>ARBEITGEBERMOTIVE FÜR DIE </a:t>
            </a:r>
            <a:r>
              <a:rPr lang="de-DE" cap="none" dirty="0"/>
              <a:t>b</a:t>
            </a:r>
            <a:r>
              <a:rPr lang="de-DE" dirty="0"/>
              <a:t>AV</a:t>
            </a:r>
          </a:p>
        </p:txBody>
      </p:sp>
      <p:graphicFrame>
        <p:nvGraphicFramePr>
          <p:cNvPr id="11" name="Tabelle 10">
            <a:extLst>
              <a:ext uri="{FF2B5EF4-FFF2-40B4-BE49-F238E27FC236}">
                <a16:creationId xmlns="" xmlns:a16="http://schemas.microsoft.com/office/drawing/2014/main" id="{019B82BC-4F43-984A-9819-926BB27182B3}"/>
              </a:ext>
            </a:extLst>
          </p:cNvPr>
          <p:cNvGraphicFramePr>
            <a:graphicFrameLocks noGrp="1"/>
          </p:cNvGraphicFramePr>
          <p:nvPr>
            <p:extLst>
              <p:ext uri="{D42A27DB-BD31-4B8C-83A1-F6EECF244321}">
                <p14:modId xmlns:p14="http://schemas.microsoft.com/office/powerpoint/2010/main" val="2175280155"/>
              </p:ext>
            </p:extLst>
          </p:nvPr>
        </p:nvGraphicFramePr>
        <p:xfrm>
          <a:off x="2886480" y="1700932"/>
          <a:ext cx="8091716" cy="520800"/>
        </p:xfrm>
        <a:graphic>
          <a:graphicData uri="http://schemas.openxmlformats.org/drawingml/2006/table">
            <a:tbl>
              <a:tblPr firstRow="1" bandRow="1">
                <a:tableStyleId>{5C22544A-7EE6-4342-B048-85BDC9FD1C3A}</a:tableStyleId>
              </a:tblPr>
              <a:tblGrid>
                <a:gridCol w="8091716">
                  <a:extLst>
                    <a:ext uri="{9D8B030D-6E8A-4147-A177-3AD203B41FA5}">
                      <a16:colId xmlns="" xmlns:a16="http://schemas.microsoft.com/office/drawing/2014/main" val="20001"/>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2000" b="0" dirty="0" smtClean="0">
                          <a:solidFill>
                            <a:schemeClr val="bg1"/>
                          </a:solidFill>
                        </a:rPr>
                        <a:t>Haftungsrisiken</a:t>
                      </a:r>
                      <a:r>
                        <a:rPr lang="de-DE" sz="2000" b="0" baseline="0" dirty="0" smtClean="0">
                          <a:solidFill>
                            <a:schemeClr val="bg1"/>
                          </a:solidFill>
                        </a:rPr>
                        <a:t> </a:t>
                      </a:r>
                      <a:r>
                        <a:rPr lang="de-DE" sz="2000" b="0" dirty="0" smtClean="0">
                          <a:solidFill>
                            <a:schemeClr val="bg1"/>
                          </a:solidFill>
                        </a:rPr>
                        <a:t>vermeiden (Rechtssicherheit)</a:t>
                      </a:r>
                    </a:p>
                  </a:txBody>
                  <a:tcPr marL="108000" marR="108000" marT="108000" marB="108000" anchor="ctr">
                    <a:lnL w="12700" cmpd="sng">
                      <a:noFill/>
                    </a:lnL>
                    <a:lnR w="38100" cap="flat" cmpd="sng" algn="ctr">
                      <a:no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5C87AA"/>
                    </a:solidFill>
                  </a:tcPr>
                </a:tc>
                <a:extLst>
                  <a:ext uri="{0D108BD9-81ED-4DB2-BD59-A6C34878D82A}">
                    <a16:rowId xmlns="" xmlns:a16="http://schemas.microsoft.com/office/drawing/2014/main" val="183065680"/>
                  </a:ext>
                </a:extLst>
              </a:tr>
            </a:tbl>
          </a:graphicData>
        </a:graphic>
      </p:graphicFrame>
      <p:graphicFrame>
        <p:nvGraphicFramePr>
          <p:cNvPr id="12" name="Tabelle 11"/>
          <p:cNvGraphicFramePr>
            <a:graphicFrameLocks noGrp="1"/>
          </p:cNvGraphicFramePr>
          <p:nvPr>
            <p:extLst>
              <p:ext uri="{D42A27DB-BD31-4B8C-83A1-F6EECF244321}">
                <p14:modId xmlns:p14="http://schemas.microsoft.com/office/powerpoint/2010/main" val="4093511821"/>
              </p:ext>
            </p:extLst>
          </p:nvPr>
        </p:nvGraphicFramePr>
        <p:xfrm>
          <a:off x="364220" y="1695766"/>
          <a:ext cx="2022929" cy="1270178"/>
        </p:xfrm>
        <a:graphic>
          <a:graphicData uri="http://schemas.openxmlformats.org/drawingml/2006/table">
            <a:tbl>
              <a:tblPr firstRow="1" bandRow="1">
                <a:tableStyleId>{5C22544A-7EE6-4342-B048-85BDC9FD1C3A}</a:tableStyleId>
              </a:tblPr>
              <a:tblGrid>
                <a:gridCol w="2022929">
                  <a:extLst>
                    <a:ext uri="{9D8B030D-6E8A-4147-A177-3AD203B41FA5}">
                      <a16:colId xmlns="" xmlns:a16="http://schemas.microsoft.com/office/drawing/2014/main" val="20000"/>
                    </a:ext>
                  </a:extLst>
                </a:gridCol>
              </a:tblGrid>
              <a:tr h="1270178">
                <a:tc>
                  <a:txBody>
                    <a:bodyPr/>
                    <a:lstStyle/>
                    <a:p>
                      <a:pPr algn="ctr"/>
                      <a:r>
                        <a:rPr lang="de-DE" sz="1200" b="0" dirty="0" smtClean="0">
                          <a:solidFill>
                            <a:schemeClr val="bg1"/>
                          </a:solidFill>
                          <a:latin typeface="Arial" panose="020B0604020202020204" pitchFamily="34" charset="0"/>
                          <a:cs typeface="Arial" panose="020B0604020202020204" pitchFamily="34" charset="0"/>
                        </a:rPr>
                        <a:t>Verwaltungskosten</a:t>
                      </a:r>
                      <a:endParaRPr lang="de-DE" sz="1200" b="0" dirty="0">
                        <a:solidFill>
                          <a:schemeClr val="bg1"/>
                        </a:solidFill>
                        <a:latin typeface="Arial" panose="020B0604020202020204" pitchFamily="34" charset="0"/>
                        <a:cs typeface="Arial" panose="020B0604020202020204" pitchFamily="34" charset="0"/>
                      </a:endParaRPr>
                    </a:p>
                    <a:p>
                      <a:pPr algn="ctr"/>
                      <a:endParaRPr lang="de-DE" sz="1200" b="1"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D6E1EA"/>
                    </a:solidFill>
                  </a:tcPr>
                </a:tc>
                <a:extLst>
                  <a:ext uri="{0D108BD9-81ED-4DB2-BD59-A6C34878D82A}">
                    <a16:rowId xmlns="" xmlns:a16="http://schemas.microsoft.com/office/drawing/2014/main" val="10000"/>
                  </a:ext>
                </a:extLst>
              </a:tr>
            </a:tbl>
          </a:graphicData>
        </a:graphic>
      </p:graphicFrame>
      <p:graphicFrame>
        <p:nvGraphicFramePr>
          <p:cNvPr id="14" name="Tabelle 13"/>
          <p:cNvGraphicFramePr>
            <a:graphicFrameLocks noGrp="1"/>
          </p:cNvGraphicFramePr>
          <p:nvPr>
            <p:extLst/>
          </p:nvPr>
        </p:nvGraphicFramePr>
        <p:xfrm>
          <a:off x="364220" y="2939796"/>
          <a:ext cx="2022929" cy="1270178"/>
        </p:xfrm>
        <a:graphic>
          <a:graphicData uri="http://schemas.openxmlformats.org/drawingml/2006/table">
            <a:tbl>
              <a:tblPr firstRow="1" bandRow="1">
                <a:tableStyleId>{5C22544A-7EE6-4342-B048-85BDC9FD1C3A}</a:tableStyleId>
              </a:tblPr>
              <a:tblGrid>
                <a:gridCol w="2022929">
                  <a:extLst>
                    <a:ext uri="{9D8B030D-6E8A-4147-A177-3AD203B41FA5}">
                      <a16:colId xmlns="" xmlns:a16="http://schemas.microsoft.com/office/drawing/2014/main" val="20001"/>
                    </a:ext>
                  </a:extLst>
                </a:gridCol>
              </a:tblGrid>
              <a:tr h="1270178">
                <a:tc>
                  <a:txBody>
                    <a:bodyPr/>
                    <a:lstStyle/>
                    <a:p>
                      <a:pPr algn="ctr"/>
                      <a:r>
                        <a:rPr lang="de-DE" sz="1200" b="0" dirty="0" smtClean="0">
                          <a:solidFill>
                            <a:schemeClr val="bg1"/>
                          </a:solidFill>
                          <a:latin typeface="Arial" panose="020B0604020202020204" pitchFamily="34" charset="0"/>
                          <a:cs typeface="Arial" panose="020B0604020202020204" pitchFamily="34" charset="0"/>
                        </a:rPr>
                        <a:t>Haftungsrisiken</a:t>
                      </a:r>
                      <a:endParaRPr lang="de-DE" sz="1200" b="0" dirty="0">
                        <a:solidFill>
                          <a:schemeClr val="bg1"/>
                        </a:solidFill>
                        <a:latin typeface="Arial" panose="020B0604020202020204" pitchFamily="34" charset="0"/>
                        <a:cs typeface="Arial" panose="020B0604020202020204" pitchFamily="34" charset="0"/>
                      </a:endParaRPr>
                    </a:p>
                    <a:p>
                      <a:pPr algn="ct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5C87AA"/>
                    </a:solidFill>
                  </a:tcPr>
                </a:tc>
                <a:extLst>
                  <a:ext uri="{0D108BD9-81ED-4DB2-BD59-A6C34878D82A}">
                    <a16:rowId xmlns="" xmlns:a16="http://schemas.microsoft.com/office/drawing/2014/main" val="10000"/>
                  </a:ext>
                </a:extLst>
              </a:tr>
            </a:tbl>
          </a:graphicData>
        </a:graphic>
      </p:graphicFrame>
      <p:sp>
        <p:nvSpPr>
          <p:cNvPr id="15" name="Textfeld 14"/>
          <p:cNvSpPr txBox="1"/>
          <p:nvPr/>
        </p:nvSpPr>
        <p:spPr>
          <a:xfrm>
            <a:off x="1098354" y="2970812"/>
            <a:ext cx="527007" cy="830997"/>
          </a:xfrm>
          <a:prstGeom prst="rect">
            <a:avLst/>
          </a:prstGeom>
          <a:noFill/>
        </p:spPr>
        <p:txBody>
          <a:bodyPr wrap="none" rtlCol="0">
            <a:spAutoFit/>
          </a:bodyPr>
          <a:lstStyle/>
          <a:p>
            <a:r>
              <a:rPr lang="de-DE" sz="4800" b="1" dirty="0">
                <a:solidFill>
                  <a:srgbClr val="EDEDED"/>
                </a:solidFill>
              </a:rPr>
              <a:t>§</a:t>
            </a:r>
          </a:p>
        </p:txBody>
      </p:sp>
      <p:graphicFrame>
        <p:nvGraphicFramePr>
          <p:cNvPr id="16" name="Tabelle 15"/>
          <p:cNvGraphicFramePr>
            <a:graphicFrameLocks noGrp="1"/>
          </p:cNvGraphicFramePr>
          <p:nvPr>
            <p:extLst>
              <p:ext uri="{D42A27DB-BD31-4B8C-83A1-F6EECF244321}">
                <p14:modId xmlns:p14="http://schemas.microsoft.com/office/powerpoint/2010/main" val="3078235178"/>
              </p:ext>
            </p:extLst>
          </p:nvPr>
        </p:nvGraphicFramePr>
        <p:xfrm>
          <a:off x="364220" y="4182436"/>
          <a:ext cx="2022929" cy="1270178"/>
        </p:xfrm>
        <a:graphic>
          <a:graphicData uri="http://schemas.openxmlformats.org/drawingml/2006/table">
            <a:tbl>
              <a:tblPr firstRow="1" bandRow="1">
                <a:tableStyleId>{5C22544A-7EE6-4342-B048-85BDC9FD1C3A}</a:tableStyleId>
              </a:tblPr>
              <a:tblGrid>
                <a:gridCol w="2022929"/>
              </a:tblGrid>
              <a:tr h="1270178">
                <a:tc>
                  <a:txBody>
                    <a:bodyPr/>
                    <a:lstStyle/>
                    <a:p>
                      <a:pPr algn="ctr"/>
                      <a:r>
                        <a:rPr lang="de-DE" sz="1200" b="0" dirty="0" smtClean="0">
                          <a:solidFill>
                            <a:schemeClr val="bg1"/>
                          </a:solidFill>
                          <a:latin typeface="Arial" panose="020B0604020202020204" pitchFamily="34" charset="0"/>
                          <a:cs typeface="Arial" panose="020B0604020202020204" pitchFamily="34" charset="0"/>
                        </a:rPr>
                        <a:t>Arbeitsplatzattraktivität</a:t>
                      </a:r>
                      <a:r>
                        <a:rPr lang="de-DE" sz="1200" b="1" dirty="0">
                          <a:solidFill>
                            <a:schemeClr val="bg1"/>
                          </a:solidFill>
                          <a:latin typeface="Arial" panose="020B0604020202020204" pitchFamily="34" charset="0"/>
                          <a:cs typeface="Arial" panose="020B0604020202020204" pitchFamily="34" charset="0"/>
                        </a:rPr>
                        <a:t/>
                      </a:r>
                      <a:br>
                        <a:rPr lang="de-DE" sz="1200" b="1" dirty="0">
                          <a:solidFill>
                            <a:schemeClr val="bg1"/>
                          </a:solidFill>
                          <a:latin typeface="Arial" panose="020B0604020202020204" pitchFamily="34" charset="0"/>
                          <a:cs typeface="Arial" panose="020B0604020202020204" pitchFamily="34" charset="0"/>
                        </a:rPr>
                      </a:br>
                      <a:endParaRPr lang="de-DE" sz="1200" b="1"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5C87AA">
                        <a:alpha val="25000"/>
                      </a:srgbClr>
                    </a:solidFill>
                  </a:tcPr>
                </a:tc>
              </a:tr>
            </a:tbl>
          </a:graphicData>
        </a:graphic>
      </p:graphicFrame>
      <p:pic>
        <p:nvPicPr>
          <p:cNvPr id="17" name="Grafik 16"/>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993748" y="4249433"/>
            <a:ext cx="793861" cy="793861"/>
          </a:xfrm>
          <a:prstGeom prst="rect">
            <a:avLst/>
          </a:prstGeom>
        </p:spPr>
      </p:pic>
      <p:pic>
        <p:nvPicPr>
          <p:cNvPr id="18" name="Picture 2" descr="\\fileserver1.frankfur\homedir$\sld24r\WIN7PROFILE\Desktop\Ablage\Präsentationen\2017\Produktpräsentation WeitBlick\Icons\Auszahlplan.png"/>
          <p:cNvPicPr>
            <a:picLocks noChangeAspect="1" noChangeArrowheads="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15111" y="5578064"/>
            <a:ext cx="521146" cy="569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9" name="Tabelle 18"/>
          <p:cNvGraphicFramePr>
            <a:graphicFrameLocks noGrp="1"/>
          </p:cNvGraphicFramePr>
          <p:nvPr>
            <p:extLst>
              <p:ext uri="{D42A27DB-BD31-4B8C-83A1-F6EECF244321}">
                <p14:modId xmlns:p14="http://schemas.microsoft.com/office/powerpoint/2010/main" val="1053669046"/>
              </p:ext>
            </p:extLst>
          </p:nvPr>
        </p:nvGraphicFramePr>
        <p:xfrm>
          <a:off x="364220" y="5452614"/>
          <a:ext cx="2022929" cy="1270178"/>
        </p:xfrm>
        <a:graphic>
          <a:graphicData uri="http://schemas.openxmlformats.org/drawingml/2006/table">
            <a:tbl>
              <a:tblPr firstRow="1" bandRow="1">
                <a:tableStyleId>{5C22544A-7EE6-4342-B048-85BDC9FD1C3A}</a:tableStyleId>
              </a:tblPr>
              <a:tblGrid>
                <a:gridCol w="2022929"/>
              </a:tblGrid>
              <a:tr h="1270178">
                <a:tc>
                  <a:txBody>
                    <a:bodyPr/>
                    <a:lstStyle/>
                    <a:p>
                      <a:pPr algn="ctr"/>
                      <a:r>
                        <a:rPr lang="de-DE" sz="1200" b="0" dirty="0" smtClean="0">
                          <a:solidFill>
                            <a:schemeClr val="bg1"/>
                          </a:solidFill>
                          <a:latin typeface="Arial" panose="020B0604020202020204" pitchFamily="34" charset="0"/>
                          <a:cs typeface="Arial" panose="020B0604020202020204" pitchFamily="34" charset="0"/>
                        </a:rPr>
                        <a:t>Kosten</a:t>
                      </a:r>
                      <a:r>
                        <a:rPr lang="de-DE" sz="1200" b="0" baseline="0" dirty="0" smtClean="0">
                          <a:solidFill>
                            <a:schemeClr val="bg1"/>
                          </a:solidFill>
                          <a:latin typeface="Arial" panose="020B0604020202020204" pitchFamily="34" charset="0"/>
                          <a:cs typeface="Arial" panose="020B0604020202020204" pitchFamily="34" charset="0"/>
                        </a:rPr>
                        <a:t> senken</a:t>
                      </a:r>
                      <a:r>
                        <a:rPr lang="de-DE" sz="1200" b="1" dirty="0">
                          <a:solidFill>
                            <a:schemeClr val="bg1"/>
                          </a:solidFill>
                          <a:latin typeface="Arial" panose="020B0604020202020204" pitchFamily="34" charset="0"/>
                          <a:cs typeface="Arial" panose="020B0604020202020204" pitchFamily="34" charset="0"/>
                        </a:rPr>
                        <a:t/>
                      </a:r>
                      <a:br>
                        <a:rPr lang="de-DE" sz="1200" b="1" dirty="0">
                          <a:solidFill>
                            <a:schemeClr val="bg1"/>
                          </a:solidFill>
                          <a:latin typeface="Arial" panose="020B0604020202020204" pitchFamily="34" charset="0"/>
                          <a:cs typeface="Arial" panose="020B0604020202020204" pitchFamily="34" charset="0"/>
                        </a:rPr>
                      </a:br>
                      <a:endParaRPr lang="de-DE" sz="1200" b="1"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5C87AA">
                        <a:alpha val="25000"/>
                      </a:srgbClr>
                    </a:solidFill>
                  </a:tcPr>
                </a:tc>
              </a:tr>
            </a:tbl>
          </a:graphicData>
        </a:graphic>
      </p:graphicFrame>
      <p:pic>
        <p:nvPicPr>
          <p:cNvPr id="20" name="Grafik 19"/>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095007" y="1821216"/>
            <a:ext cx="635093" cy="635093"/>
          </a:xfrm>
          <a:prstGeom prst="rect">
            <a:avLst/>
          </a:prstGeom>
        </p:spPr>
      </p:pic>
    </p:spTree>
    <p:extLst>
      <p:ext uri="{BB962C8B-B14F-4D97-AF65-F5344CB8AC3E}">
        <p14:creationId xmlns:p14="http://schemas.microsoft.com/office/powerpoint/2010/main" val="42092510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23</a:t>
            </a:fld>
            <a:endParaRPr lang="de-DE" dirty="0"/>
          </a:p>
        </p:txBody>
      </p:sp>
      <p:sp>
        <p:nvSpPr>
          <p:cNvPr id="4" name="Titel 3"/>
          <p:cNvSpPr>
            <a:spLocks noGrp="1"/>
          </p:cNvSpPr>
          <p:nvPr>
            <p:ph type="title"/>
          </p:nvPr>
        </p:nvSpPr>
        <p:spPr/>
        <p:txBody>
          <a:bodyPr/>
          <a:lstStyle/>
          <a:p>
            <a:r>
              <a:rPr lang="de-DE" dirty="0" smtClean="0"/>
              <a:t>VORTEILE einer VERSORGUNGSORDNUNG</a:t>
            </a:r>
            <a:endParaRPr lang="de-DE" dirty="0"/>
          </a:p>
        </p:txBody>
      </p:sp>
      <p:graphicFrame>
        <p:nvGraphicFramePr>
          <p:cNvPr id="5" name="Tabelle 4">
            <a:extLst>
              <a:ext uri="{FF2B5EF4-FFF2-40B4-BE49-F238E27FC236}">
                <a16:creationId xmlns="" xmlns:a16="http://schemas.microsoft.com/office/drawing/2014/main" id="{E1ED15C3-D71A-594C-819D-46F0C86C2217}"/>
              </a:ext>
            </a:extLst>
          </p:cNvPr>
          <p:cNvGraphicFramePr>
            <a:graphicFrameLocks noGrp="1"/>
          </p:cNvGraphicFramePr>
          <p:nvPr>
            <p:extLst>
              <p:ext uri="{D42A27DB-BD31-4B8C-83A1-F6EECF244321}">
                <p14:modId xmlns:p14="http://schemas.microsoft.com/office/powerpoint/2010/main" val="1630883495"/>
              </p:ext>
            </p:extLst>
          </p:nvPr>
        </p:nvGraphicFramePr>
        <p:xfrm>
          <a:off x="186612" y="1586204"/>
          <a:ext cx="11236617" cy="4875845"/>
        </p:xfrm>
        <a:graphic>
          <a:graphicData uri="http://schemas.openxmlformats.org/drawingml/2006/table">
            <a:tbl>
              <a:tblPr firstRow="1" bandRow="1">
                <a:tableStyleId>{5C22544A-7EE6-4342-B048-85BDC9FD1C3A}</a:tableStyleId>
              </a:tblPr>
              <a:tblGrid>
                <a:gridCol w="723350">
                  <a:extLst>
                    <a:ext uri="{9D8B030D-6E8A-4147-A177-3AD203B41FA5}">
                      <a16:colId xmlns="" xmlns:a16="http://schemas.microsoft.com/office/drawing/2014/main" val="3000325493"/>
                    </a:ext>
                  </a:extLst>
                </a:gridCol>
                <a:gridCol w="4902982">
                  <a:extLst>
                    <a:ext uri="{9D8B030D-6E8A-4147-A177-3AD203B41FA5}">
                      <a16:colId xmlns="" xmlns:a16="http://schemas.microsoft.com/office/drawing/2014/main" val="20001"/>
                    </a:ext>
                  </a:extLst>
                </a:gridCol>
                <a:gridCol w="729664">
                  <a:extLst>
                    <a:ext uri="{9D8B030D-6E8A-4147-A177-3AD203B41FA5}">
                      <a16:colId xmlns="" xmlns:a16="http://schemas.microsoft.com/office/drawing/2014/main" val="20002"/>
                    </a:ext>
                  </a:extLst>
                </a:gridCol>
                <a:gridCol w="4880621">
                  <a:extLst>
                    <a:ext uri="{9D8B030D-6E8A-4147-A177-3AD203B41FA5}">
                      <a16:colId xmlns="" xmlns:a16="http://schemas.microsoft.com/office/drawing/2014/main" val="1030716474"/>
                    </a:ext>
                  </a:extLst>
                </a:gridCol>
              </a:tblGrid>
              <a:tr h="554555">
                <a:tc gridSpan="2">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de-DE" sz="1400" dirty="0" smtClean="0">
                          <a:solidFill>
                            <a:srgbClr val="1D2D4B"/>
                          </a:solidFill>
                          <a:cs typeface="HDI-Gerling Sans Cond Light"/>
                        </a:rPr>
                        <a:t>         Höhere </a:t>
                      </a:r>
                      <a:r>
                        <a:rPr lang="de-DE" sz="1400" b="1" dirty="0">
                          <a:solidFill>
                            <a:srgbClr val="1D2D4B"/>
                          </a:solidFill>
                          <a:cs typeface="HDI-Gerling Sans Cond Light"/>
                        </a:rPr>
                        <a:t>Rechtssicherheit</a:t>
                      </a:r>
                      <a:r>
                        <a:rPr lang="de-DE" sz="1400" dirty="0">
                          <a:solidFill>
                            <a:srgbClr val="1D2D4B"/>
                          </a:solidFill>
                          <a:cs typeface="HDI-Gerling Sans Cond Light"/>
                        </a:rPr>
                        <a:t> für den </a:t>
                      </a:r>
                      <a:r>
                        <a:rPr lang="de-DE" sz="1400" dirty="0" smtClean="0">
                          <a:solidFill>
                            <a:srgbClr val="1D2D4B"/>
                          </a:solidFill>
                          <a:cs typeface="HDI-Gerling Sans Cond Light"/>
                        </a:rPr>
                        <a:t>Arbeitgeber</a:t>
                      </a:r>
                      <a:endParaRPr lang="de-DE" sz="1400" dirty="0">
                        <a:solidFill>
                          <a:srgbClr val="1D2D4B"/>
                        </a:solidFill>
                        <a:cs typeface="HDI-Gerling Sans Cond Light"/>
                      </a:endParaRPr>
                    </a:p>
                  </a:txBody>
                  <a:tcPr marL="108000" marR="108000" marT="108000" marB="54000">
                    <a:lnL w="12700" cmpd="sng">
                      <a:noFill/>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400" dirty="0">
                        <a:solidFill>
                          <a:srgbClr val="1D2D4B"/>
                        </a:solidFill>
                        <a:cs typeface="HDI-Gerling Sans Cond Light"/>
                      </a:endParaRPr>
                    </a:p>
                  </a:txBody>
                  <a:tcPr marL="108000" marR="108000" marT="108000" marB="54000">
                    <a:lnL w="12700" cmpd="sng">
                      <a:noFill/>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gridSpan="2">
                  <a:txBody>
                    <a:bodyPr/>
                    <a:lstStyle/>
                    <a:p>
                      <a:pPr marL="0" marR="0" lvl="0" indent="0" algn="l" defTabSz="914400" rtl="0" eaLnBrk="1" fontAlgn="auto" latinLnBrk="0" hangingPunct="1">
                        <a:lnSpc>
                          <a:spcPct val="150000"/>
                        </a:lnSpc>
                        <a:spcBef>
                          <a:spcPts val="0"/>
                        </a:spcBef>
                        <a:spcAft>
                          <a:spcPts val="0"/>
                        </a:spcAft>
                        <a:buClrTx/>
                        <a:buSzPct val="120000"/>
                        <a:buFont typeface="Wingdings" pitchFamily="2" charset="2"/>
                        <a:buNone/>
                        <a:tabLst/>
                        <a:defRPr/>
                      </a:pPr>
                      <a:r>
                        <a:rPr lang="de-DE" sz="1400" dirty="0" smtClean="0">
                          <a:solidFill>
                            <a:srgbClr val="1D2D4B"/>
                          </a:solidFill>
                          <a:cs typeface="HDI-Gerling Sans Cond Light"/>
                        </a:rPr>
                        <a:t>         Verbesserte </a:t>
                      </a:r>
                      <a:r>
                        <a:rPr lang="de-DE" sz="1400" b="1" dirty="0">
                          <a:solidFill>
                            <a:srgbClr val="1D2D4B"/>
                          </a:solidFill>
                          <a:cs typeface="HDI-Gerling Sans Cond Light"/>
                        </a:rPr>
                        <a:t>Transparenz</a:t>
                      </a:r>
                      <a:r>
                        <a:rPr lang="de-DE" sz="1400" dirty="0">
                          <a:solidFill>
                            <a:srgbClr val="1D2D4B"/>
                          </a:solidFill>
                          <a:cs typeface="HDI-Gerling Sans Cond Light"/>
                        </a:rPr>
                        <a:t> und </a:t>
                      </a:r>
                      <a:r>
                        <a:rPr lang="de-DE" sz="1400" dirty="0" smtClean="0">
                          <a:solidFill>
                            <a:srgbClr val="1D2D4B"/>
                          </a:solidFill>
                          <a:cs typeface="HDI-Gerling Sans Cond Light"/>
                        </a:rPr>
                        <a:t>Verständlichkeit</a:t>
                      </a:r>
                      <a:endParaRPr lang="de-DE" sz="1400" dirty="0">
                        <a:solidFill>
                          <a:srgbClr val="1D2D4B"/>
                        </a:solidFill>
                        <a:cs typeface="HDI-Gerling Sans Cond Light"/>
                      </a:endParaRPr>
                    </a:p>
                  </a:txBody>
                  <a:tcPr marL="108000" marR="108000" marT="108000" marB="54000">
                    <a:lnL w="76200" cap="flat" cmpd="sng" algn="ctr">
                      <a:solidFill>
                        <a:srgbClr val="FFFFFF"/>
                      </a:solidFill>
                      <a:prstDash val="solid"/>
                      <a:round/>
                      <a:headEnd type="none" w="med" len="med"/>
                      <a:tailEnd type="none" w="med" len="med"/>
                    </a:lnL>
                    <a:lnR w="19050" cap="flat" cmpd="sng" algn="ctr">
                      <a:no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Pct val="120000"/>
                        <a:buFont typeface="Wingdings" pitchFamily="2" charset="2"/>
                        <a:buNone/>
                        <a:tabLst/>
                        <a:defRPr/>
                      </a:pPr>
                      <a:endParaRPr lang="de-DE" sz="1400" dirty="0">
                        <a:solidFill>
                          <a:srgbClr val="1D2D4B"/>
                        </a:solidFill>
                        <a:cs typeface="HDI-Gerling Sans Cond Light"/>
                      </a:endParaRPr>
                    </a:p>
                  </a:txBody>
                  <a:tcPr marL="108000" marR="108000" marT="108000" marB="54000">
                    <a:lnL w="19050" cap="flat" cmpd="sng" algn="ctr">
                      <a:noFill/>
                      <a:prstDash val="solid"/>
                      <a:round/>
                      <a:headEnd type="none" w="med" len="med"/>
                      <a:tailEnd type="none" w="med" len="med"/>
                    </a:lnL>
                    <a:lnR w="12700" cmpd="sng">
                      <a:noFill/>
                    </a:lnR>
                    <a:lnT w="76200" cap="flat" cmpd="sng" algn="ctr">
                      <a:solidFill>
                        <a:srgbClr val="FFFFFF"/>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extLst>
                  <a:ext uri="{0D108BD9-81ED-4DB2-BD59-A6C34878D82A}">
                    <a16:rowId xmlns="" xmlns:a16="http://schemas.microsoft.com/office/drawing/2014/main" val="2705520835"/>
                  </a:ext>
                </a:extLst>
              </a:tr>
              <a:tr h="1192203">
                <a:tc>
                  <a:txBody>
                    <a:bodyPr/>
                    <a:lstStyle/>
                    <a:p>
                      <a:pPr marL="171450" indent="-171450">
                        <a:spcBef>
                          <a:spcPts val="0"/>
                        </a:spcBef>
                        <a:buSzPct val="120000"/>
                        <a:buFont typeface="Wingdings" pitchFamily="2" charset="2"/>
                        <a:buChar char="§"/>
                        <a:defRPr/>
                      </a:pPr>
                      <a:endParaRPr lang="de-DE" sz="1400" dirty="0">
                        <a:solidFill>
                          <a:srgbClr val="1D2D4B"/>
                        </a:solidFill>
                        <a:cs typeface="HDI-Gerling Sans Cond Light"/>
                      </a:endParaRPr>
                    </a:p>
                  </a:txBody>
                  <a:tcPr marL="108000" marR="108000" marT="54000" marB="108000">
                    <a:lnL w="12700" cmpd="sng">
                      <a:noFill/>
                    </a:lnL>
                    <a:lnR w="1905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nSpc>
                          <a:spcPct val="150000"/>
                        </a:lnSpc>
                        <a:spcBef>
                          <a:spcPts val="0"/>
                        </a:spcBef>
                        <a:buSzPct val="120000"/>
                        <a:buFont typeface="Wingdings" pitchFamily="2" charset="2"/>
                        <a:buChar char="§"/>
                        <a:defRPr/>
                      </a:pPr>
                      <a:r>
                        <a:rPr lang="de-DE" sz="1400" b="0" dirty="0">
                          <a:solidFill>
                            <a:srgbClr val="1D2D4B"/>
                          </a:solidFill>
                          <a:cs typeface="HDI-Gerling Sans Cond Light"/>
                        </a:rPr>
                        <a:t>Einheitliche Regelung</a:t>
                      </a:r>
                    </a:p>
                    <a:p>
                      <a:pPr marL="171450" indent="-171450">
                        <a:spcBef>
                          <a:spcPts val="0"/>
                        </a:spcBef>
                        <a:buSzPct val="120000"/>
                        <a:buFont typeface="Wingdings" pitchFamily="2" charset="2"/>
                        <a:buChar char="§"/>
                        <a:defRPr/>
                      </a:pPr>
                      <a:r>
                        <a:rPr lang="de-DE" sz="1400" b="0" dirty="0">
                          <a:solidFill>
                            <a:srgbClr val="1D2D4B"/>
                          </a:solidFill>
                          <a:cs typeface="HDI-Gerling Sans Cond Light"/>
                        </a:rPr>
                        <a:t>Einhaltung </a:t>
                      </a:r>
                      <a:r>
                        <a:rPr lang="de-DE" sz="1400" b="0" dirty="0" smtClean="0">
                          <a:solidFill>
                            <a:srgbClr val="1D2D4B"/>
                          </a:solidFill>
                          <a:cs typeface="HDI-Gerling Sans Cond Light"/>
                        </a:rPr>
                        <a:t>Gleichbehandlungsgrundsatz</a:t>
                      </a:r>
                      <a:endParaRPr lang="de-DE" sz="1400" b="0" dirty="0">
                        <a:solidFill>
                          <a:srgbClr val="1D2D4B"/>
                        </a:solidFill>
                        <a:cs typeface="HDI-Gerling Sans Cond Light"/>
                      </a:endParaRPr>
                    </a:p>
                    <a:p>
                      <a:pPr marL="171450" indent="-171450">
                        <a:spcBef>
                          <a:spcPts val="0"/>
                        </a:spcBef>
                        <a:buSzPct val="120000"/>
                        <a:buFont typeface="Wingdings" pitchFamily="2" charset="2"/>
                        <a:buChar char="§"/>
                        <a:defRPr/>
                      </a:pPr>
                      <a:r>
                        <a:rPr lang="de-DE" sz="1400" b="0" dirty="0">
                          <a:solidFill>
                            <a:srgbClr val="1D2D4B"/>
                          </a:solidFill>
                          <a:cs typeface="HDI-Gerling Sans Cond Light"/>
                        </a:rPr>
                        <a:t>Klare Regelung bei entgeltfreien </a:t>
                      </a:r>
                      <a:r>
                        <a:rPr lang="de-DE" sz="1400" b="0" dirty="0" smtClean="0">
                          <a:solidFill>
                            <a:srgbClr val="1D2D4B"/>
                          </a:solidFill>
                          <a:cs typeface="HDI-Gerling Sans Cond Light"/>
                        </a:rPr>
                        <a:t>Zeiten </a:t>
                      </a:r>
                      <a:r>
                        <a:rPr lang="de-DE" sz="1400" b="0" dirty="0">
                          <a:solidFill>
                            <a:srgbClr val="1D2D4B"/>
                          </a:solidFill>
                          <a:cs typeface="HDI-Gerling Sans Cond Light"/>
                        </a:rPr>
                        <a:t>etc. </a:t>
                      </a:r>
                      <a:endParaRPr lang="de-DE" sz="1400" dirty="0">
                        <a:solidFill>
                          <a:srgbClr val="1D2D4B"/>
                        </a:solidFill>
                        <a:cs typeface="HDI-Gerling Sans Cond Light"/>
                      </a:endParaRPr>
                    </a:p>
                  </a:txBody>
                  <a:tcPr marL="108000" marR="108000" marT="54000" marB="108000">
                    <a:lnL w="12700" cmpd="sng">
                      <a:noFill/>
                    </a:lnL>
                    <a:lnR w="76200" cap="flat" cmpd="sng" algn="ctr">
                      <a:solidFill>
                        <a:srgbClr val="FFFFFF"/>
                      </a:solid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spcBef>
                          <a:spcPts val="0"/>
                        </a:spcBef>
                        <a:buSzPct val="120000"/>
                        <a:buFont typeface="Wingdings" pitchFamily="2" charset="2"/>
                        <a:buChar char="§"/>
                        <a:defRPr/>
                      </a:pPr>
                      <a:endParaRPr lang="de-DE" sz="1400" dirty="0">
                        <a:solidFill>
                          <a:srgbClr val="1D2D4B"/>
                        </a:solidFill>
                        <a:cs typeface="HDI-Gerling Sans Cond Light"/>
                      </a:endParaRPr>
                    </a:p>
                  </a:txBody>
                  <a:tcPr marL="108000" marR="108000" marT="54000" marB="108000">
                    <a:lnL w="76200" cap="flat" cmpd="sng" algn="ctr">
                      <a:solidFill>
                        <a:srgbClr val="FFFFFF"/>
                      </a:solidFill>
                      <a:prstDash val="solid"/>
                      <a:round/>
                      <a:headEnd type="none" w="med" len="med"/>
                      <a:tailEnd type="none" w="med" len="med"/>
                    </a:lnL>
                    <a:lnR w="1905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nSpc>
                          <a:spcPct val="150000"/>
                        </a:lnSpc>
                        <a:spcBef>
                          <a:spcPts val="0"/>
                        </a:spcBef>
                        <a:buSzPct val="120000"/>
                        <a:buFont typeface="Wingdings" pitchFamily="2" charset="2"/>
                        <a:buChar char="§"/>
                        <a:defRPr/>
                      </a:pPr>
                      <a:r>
                        <a:rPr lang="de-DE" sz="1400" b="0" dirty="0">
                          <a:solidFill>
                            <a:srgbClr val="1D2D4B"/>
                          </a:solidFill>
                          <a:cs typeface="HDI-Gerling Sans Cond Light"/>
                        </a:rPr>
                        <a:t>Strukturierter Rahmen</a:t>
                      </a:r>
                    </a:p>
                    <a:p>
                      <a:pPr marL="171450" indent="-171450">
                        <a:spcBef>
                          <a:spcPts val="0"/>
                        </a:spcBef>
                        <a:buSzPct val="120000"/>
                        <a:buFont typeface="Wingdings" pitchFamily="2" charset="2"/>
                        <a:buChar char="§"/>
                        <a:defRPr/>
                      </a:pPr>
                      <a:r>
                        <a:rPr lang="de-DE" sz="1400" b="0" dirty="0">
                          <a:solidFill>
                            <a:srgbClr val="1D2D4B"/>
                          </a:solidFill>
                          <a:cs typeface="HDI-Gerling Sans Cond Light"/>
                        </a:rPr>
                        <a:t>Bessere Kommunikation zum AN</a:t>
                      </a:r>
                    </a:p>
                    <a:p>
                      <a:pPr marL="171450" indent="-171450">
                        <a:spcBef>
                          <a:spcPts val="0"/>
                        </a:spcBef>
                        <a:buSzPct val="120000"/>
                        <a:buFont typeface="Wingdings" pitchFamily="2" charset="2"/>
                        <a:buChar char="§"/>
                        <a:defRPr/>
                      </a:pPr>
                      <a:r>
                        <a:rPr lang="de-DE" sz="1400" b="0" dirty="0">
                          <a:solidFill>
                            <a:srgbClr val="1D2D4B"/>
                          </a:solidFill>
                          <a:cs typeface="HDI-Gerling Sans Cond Light"/>
                        </a:rPr>
                        <a:t>Professionelle Außendarstellung </a:t>
                      </a:r>
                    </a:p>
                  </a:txBody>
                  <a:tcPr marL="108000" marR="108000" marT="54000" marB="108000">
                    <a:lnL w="19050" cap="flat" cmpd="sng" algn="ctr">
                      <a:noFill/>
                      <a:prstDash val="solid"/>
                      <a:round/>
                      <a:headEnd type="none" w="med" len="med"/>
                      <a:tailEnd type="none" w="med" len="med"/>
                    </a:lnL>
                    <a:lnR w="12700" cmpd="sng">
                      <a:noFill/>
                    </a:lnR>
                    <a:lnT w="76200" cap="flat" cmpd="sng" algn="ctr">
                      <a:no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3125776759"/>
                  </a:ext>
                </a:extLst>
              </a:tr>
              <a:tr h="545256">
                <a:tc gridSpan="2">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de-DE" sz="1400" b="1" dirty="0" smtClean="0">
                          <a:solidFill>
                            <a:srgbClr val="1D2D4B"/>
                          </a:solidFill>
                          <a:cs typeface="HDI-Gerling Sans Cond Light"/>
                        </a:rPr>
                        <a:t>         Standardisierung</a:t>
                      </a:r>
                      <a:r>
                        <a:rPr lang="de-DE" sz="1400" dirty="0" smtClean="0">
                          <a:solidFill>
                            <a:srgbClr val="1D2D4B"/>
                          </a:solidFill>
                          <a:cs typeface="HDI-Gerling Sans Cond Light"/>
                        </a:rPr>
                        <a:t> </a:t>
                      </a:r>
                      <a:r>
                        <a:rPr lang="de-DE" sz="1400" dirty="0">
                          <a:solidFill>
                            <a:srgbClr val="1D2D4B"/>
                          </a:solidFill>
                          <a:cs typeface="HDI-Gerling Sans Cond Light"/>
                        </a:rPr>
                        <a:t>der bAV </a:t>
                      </a:r>
                    </a:p>
                  </a:txBody>
                  <a:tcPr marL="108000" marR="108000" marT="108000" marB="54000">
                    <a:lnL w="12700" cmpd="sng">
                      <a:noFill/>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400" dirty="0">
                        <a:solidFill>
                          <a:srgbClr val="1D2D4B"/>
                        </a:solidFill>
                        <a:cs typeface="HDI-Gerling Sans Cond Light"/>
                      </a:endParaRPr>
                    </a:p>
                  </a:txBody>
                  <a:tcPr marL="108000" marR="108000" marT="108000" marB="54000">
                    <a:lnL w="12700" cmpd="sng">
                      <a:noFill/>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gridSpan="2">
                  <a:txBody>
                    <a:bodyPr/>
                    <a:lstStyle/>
                    <a:p>
                      <a:pPr marL="0" marR="0" lvl="0" indent="0" algn="l" defTabSz="914400" rtl="0" eaLnBrk="1" fontAlgn="auto" latinLnBrk="0" hangingPunct="1">
                        <a:lnSpc>
                          <a:spcPct val="150000"/>
                        </a:lnSpc>
                        <a:spcBef>
                          <a:spcPts val="0"/>
                        </a:spcBef>
                        <a:spcAft>
                          <a:spcPts val="0"/>
                        </a:spcAft>
                        <a:buClrTx/>
                        <a:buSzPct val="120000"/>
                        <a:buFont typeface="Wingdings" pitchFamily="2" charset="2"/>
                        <a:buNone/>
                        <a:tabLst/>
                        <a:defRPr/>
                      </a:pPr>
                      <a:r>
                        <a:rPr lang="de-DE" sz="1400" dirty="0" smtClean="0">
                          <a:solidFill>
                            <a:srgbClr val="1D2D4B"/>
                          </a:solidFill>
                          <a:cs typeface="HDI-Gerling Sans Cond Light"/>
                        </a:rPr>
                        <a:t>         Vereinfachung </a:t>
                      </a:r>
                      <a:r>
                        <a:rPr lang="de-DE" sz="1400" dirty="0">
                          <a:solidFill>
                            <a:srgbClr val="1D2D4B"/>
                          </a:solidFill>
                          <a:cs typeface="HDI-Gerling Sans Cond Light"/>
                        </a:rPr>
                        <a:t>der </a:t>
                      </a:r>
                      <a:r>
                        <a:rPr lang="de-DE" sz="1400" b="1" dirty="0">
                          <a:solidFill>
                            <a:srgbClr val="1D2D4B"/>
                          </a:solidFill>
                          <a:cs typeface="HDI-Gerling Sans Cond Light"/>
                        </a:rPr>
                        <a:t>Administration</a:t>
                      </a:r>
                    </a:p>
                  </a:txBody>
                  <a:tcPr marL="108000" marR="108000" marT="108000" marB="54000">
                    <a:lnL w="76200" cap="flat" cmpd="sng" algn="ctr">
                      <a:solidFill>
                        <a:srgbClr val="FFFFFF"/>
                      </a:solidFill>
                      <a:prstDash val="solid"/>
                      <a:round/>
                      <a:headEnd type="none" w="med" len="med"/>
                      <a:tailEnd type="none" w="med" len="med"/>
                    </a:lnL>
                    <a:lnR w="19050" cap="flat" cmpd="sng" algn="ctr">
                      <a:no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Pct val="120000"/>
                        <a:buFont typeface="Wingdings" pitchFamily="2" charset="2"/>
                        <a:buNone/>
                        <a:tabLst/>
                        <a:defRPr/>
                      </a:pPr>
                      <a:endParaRPr lang="de-DE" sz="1400" b="1" dirty="0">
                        <a:solidFill>
                          <a:srgbClr val="1D2D4B"/>
                        </a:solidFill>
                        <a:cs typeface="HDI-Gerling Sans Cond Light"/>
                      </a:endParaRPr>
                    </a:p>
                  </a:txBody>
                  <a:tcPr marL="108000" marR="108000" marT="108000" marB="54000">
                    <a:lnL w="19050" cap="flat" cmpd="sng" algn="ctr">
                      <a:noFill/>
                      <a:prstDash val="solid"/>
                      <a:round/>
                      <a:headEnd type="none" w="med" len="med"/>
                      <a:tailEnd type="none" w="med" len="med"/>
                    </a:lnL>
                    <a:lnR w="12700" cmpd="sng">
                      <a:noFill/>
                    </a:lnR>
                    <a:lnT w="76200" cap="flat" cmpd="sng" algn="ctr">
                      <a:solidFill>
                        <a:srgbClr val="FFFFFF"/>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extLst>
                  <a:ext uri="{0D108BD9-81ED-4DB2-BD59-A6C34878D82A}">
                    <a16:rowId xmlns="" xmlns:a16="http://schemas.microsoft.com/office/drawing/2014/main" val="3723538097"/>
                  </a:ext>
                </a:extLst>
              </a:tr>
              <a:tr h="1217698">
                <a:tc>
                  <a:txBody>
                    <a:bodyPr/>
                    <a:lstStyle/>
                    <a:p>
                      <a:pPr marL="171450" indent="-171450">
                        <a:spcBef>
                          <a:spcPts val="0"/>
                        </a:spcBef>
                        <a:buSzPct val="120000"/>
                        <a:buFont typeface="Wingdings" pitchFamily="2" charset="2"/>
                        <a:buChar char="§"/>
                        <a:defRPr/>
                      </a:pPr>
                      <a:endParaRPr lang="de-DE" sz="1400" b="0" dirty="0">
                        <a:solidFill>
                          <a:srgbClr val="1D2D4B"/>
                        </a:solidFill>
                        <a:cs typeface="HDI-Gerling Sans Cond Light"/>
                      </a:endParaRPr>
                    </a:p>
                  </a:txBody>
                  <a:tcPr marL="108000" marR="108000" marT="54000" marB="108000">
                    <a:lnL w="12700" cmpd="sng">
                      <a:noFill/>
                    </a:lnL>
                    <a:lnR w="1905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nSpc>
                          <a:spcPct val="150000"/>
                        </a:lnSpc>
                        <a:spcBef>
                          <a:spcPts val="0"/>
                        </a:spcBef>
                        <a:buSzPct val="120000"/>
                        <a:buFont typeface="Wingdings" pitchFamily="2" charset="2"/>
                        <a:buChar char="§"/>
                        <a:defRPr/>
                      </a:pPr>
                      <a:r>
                        <a:rPr lang="de-DE" sz="1400" b="0" dirty="0">
                          <a:solidFill>
                            <a:srgbClr val="1D2D4B"/>
                          </a:solidFill>
                          <a:cs typeface="HDI-Gerling Sans Cond Light"/>
                        </a:rPr>
                        <a:t>Gesamtlösung, die </a:t>
                      </a:r>
                      <a:r>
                        <a:rPr lang="de-DE" sz="1400" b="0" dirty="0" smtClean="0">
                          <a:solidFill>
                            <a:srgbClr val="1D2D4B"/>
                          </a:solidFill>
                          <a:cs typeface="HDI-Gerling Sans Cond Light"/>
                        </a:rPr>
                        <a:t>Unternehmensziel </a:t>
                      </a:r>
                      <a:r>
                        <a:rPr lang="de-DE" sz="1400" b="0" dirty="0">
                          <a:solidFill>
                            <a:srgbClr val="1D2D4B"/>
                          </a:solidFill>
                          <a:cs typeface="HDI-Gerling Sans Cond Light"/>
                        </a:rPr>
                        <a:t>folgt</a:t>
                      </a:r>
                    </a:p>
                    <a:p>
                      <a:pPr marL="171450" indent="-171450">
                        <a:spcBef>
                          <a:spcPts val="0"/>
                        </a:spcBef>
                        <a:buSzPct val="120000"/>
                        <a:buFont typeface="Wingdings" pitchFamily="2" charset="2"/>
                        <a:buChar char="§"/>
                        <a:defRPr/>
                      </a:pPr>
                      <a:r>
                        <a:rPr lang="de-DE" sz="1400" b="0" dirty="0">
                          <a:solidFill>
                            <a:srgbClr val="1D2D4B"/>
                          </a:solidFill>
                          <a:cs typeface="HDI-Gerling Sans Cond Light"/>
                        </a:rPr>
                        <a:t>Vereinfachung der Systeme  </a:t>
                      </a:r>
                    </a:p>
                    <a:p>
                      <a:pPr marL="171450" indent="-171450">
                        <a:spcBef>
                          <a:spcPts val="0"/>
                        </a:spcBef>
                        <a:buSzPct val="120000"/>
                        <a:buFont typeface="Wingdings" pitchFamily="2" charset="2"/>
                        <a:buChar char="§"/>
                        <a:defRPr/>
                      </a:pPr>
                      <a:r>
                        <a:rPr lang="de-DE" sz="1400" b="0" dirty="0">
                          <a:solidFill>
                            <a:srgbClr val="1D2D4B"/>
                          </a:solidFill>
                          <a:cs typeface="HDI-Gerling Sans Cond Light"/>
                        </a:rPr>
                        <a:t>Leichtere Steuerung/Pflege</a:t>
                      </a:r>
                    </a:p>
                  </a:txBody>
                  <a:tcPr marL="108000" marR="108000" marT="54000" marB="108000">
                    <a:lnL w="12700" cmpd="sng">
                      <a:noFill/>
                    </a:lnL>
                    <a:lnR w="76200" cap="flat" cmpd="sng" algn="ctr">
                      <a:solidFill>
                        <a:srgbClr val="FFFFFF"/>
                      </a:solid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spcBef>
                          <a:spcPts val="0"/>
                        </a:spcBef>
                        <a:buSzPct val="120000"/>
                        <a:buFont typeface="Wingdings" pitchFamily="2" charset="2"/>
                        <a:buChar char="§"/>
                        <a:defRPr/>
                      </a:pPr>
                      <a:endParaRPr lang="de-DE" sz="1400" b="0" dirty="0">
                        <a:solidFill>
                          <a:srgbClr val="1D2D4B"/>
                        </a:solidFill>
                        <a:cs typeface="HDI-Gerling Sans Cond Light"/>
                      </a:endParaRPr>
                    </a:p>
                  </a:txBody>
                  <a:tcPr marL="108000" marR="108000" marT="54000" marB="108000">
                    <a:lnL w="76200" cap="flat" cmpd="sng" algn="ctr">
                      <a:solidFill>
                        <a:srgbClr val="FFFFFF"/>
                      </a:solidFill>
                      <a:prstDash val="solid"/>
                      <a:round/>
                      <a:headEnd type="none" w="med" len="med"/>
                      <a:tailEnd type="none" w="med" len="med"/>
                    </a:lnL>
                    <a:lnR w="1905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nSpc>
                          <a:spcPct val="150000"/>
                        </a:lnSpc>
                        <a:spcBef>
                          <a:spcPts val="0"/>
                        </a:spcBef>
                        <a:buSzPct val="120000"/>
                        <a:buFont typeface="Wingdings" pitchFamily="2" charset="2"/>
                        <a:buChar char="§"/>
                        <a:defRPr/>
                      </a:pPr>
                      <a:r>
                        <a:rPr lang="de-DE" sz="1400" b="0" dirty="0">
                          <a:solidFill>
                            <a:srgbClr val="1D2D4B"/>
                          </a:solidFill>
                          <a:cs typeface="HDI-Gerling Sans Cond Light"/>
                        </a:rPr>
                        <a:t>Weniger Ausnahmen und Sonderfälle </a:t>
                      </a:r>
                    </a:p>
                    <a:p>
                      <a:pPr marL="171450" indent="-171450">
                        <a:spcBef>
                          <a:spcPts val="0"/>
                        </a:spcBef>
                        <a:buSzPct val="120000"/>
                        <a:buFont typeface="Wingdings" pitchFamily="2" charset="2"/>
                        <a:buChar char="§"/>
                        <a:defRPr/>
                      </a:pPr>
                      <a:r>
                        <a:rPr lang="de-DE" sz="1400" b="0" dirty="0">
                          <a:solidFill>
                            <a:srgbClr val="1D2D4B"/>
                          </a:solidFill>
                          <a:cs typeface="HDI-Gerling Sans Cond Light"/>
                        </a:rPr>
                        <a:t>Nur ein Kooperationspartner</a:t>
                      </a:r>
                    </a:p>
                    <a:p>
                      <a:pPr marL="171450" indent="-171450">
                        <a:spcBef>
                          <a:spcPts val="0"/>
                        </a:spcBef>
                        <a:buSzPct val="120000"/>
                        <a:buFont typeface="Wingdings" pitchFamily="2" charset="2"/>
                        <a:buChar char="§"/>
                        <a:defRPr/>
                      </a:pPr>
                      <a:r>
                        <a:rPr lang="de-DE" sz="1400" b="0" dirty="0">
                          <a:solidFill>
                            <a:srgbClr val="1D2D4B"/>
                          </a:solidFill>
                          <a:cs typeface="HDI-Gerling Sans Cond Light"/>
                        </a:rPr>
                        <a:t>Vereinfachung: Inkasso, </a:t>
                      </a:r>
                      <a:r>
                        <a:rPr lang="de-DE" sz="1400" b="0" dirty="0" smtClean="0">
                          <a:solidFill>
                            <a:srgbClr val="1D2D4B"/>
                          </a:solidFill>
                          <a:cs typeface="HDI-Gerling Sans Cond Light"/>
                        </a:rPr>
                        <a:t>Korrespondenz </a:t>
                      </a:r>
                      <a:r>
                        <a:rPr lang="de-DE" sz="1400" b="0" dirty="0">
                          <a:solidFill>
                            <a:srgbClr val="1D2D4B"/>
                          </a:solidFill>
                          <a:cs typeface="HDI-Gerling Sans Cond Light"/>
                        </a:rPr>
                        <a:t>etc. </a:t>
                      </a:r>
                    </a:p>
                  </a:txBody>
                  <a:tcPr marL="108000" marR="108000" marT="54000" marB="108000">
                    <a:lnL w="19050" cap="flat" cmpd="sng" algn="ctr">
                      <a:noFill/>
                      <a:prstDash val="solid"/>
                      <a:round/>
                      <a:headEnd type="none" w="med" len="med"/>
                      <a:tailEnd type="none" w="med" len="med"/>
                    </a:lnL>
                    <a:lnR w="12700" cmpd="sng">
                      <a:noFill/>
                    </a:lnR>
                    <a:lnT w="76200" cap="flat" cmpd="sng" algn="ctr">
                      <a:no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108740825"/>
                  </a:ext>
                </a:extLst>
              </a:tr>
              <a:tr h="520405">
                <a:tc gridSpan="2">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de-DE" sz="1400" baseline="0" dirty="0" smtClean="0">
                          <a:solidFill>
                            <a:srgbClr val="1D2D4B"/>
                          </a:solidFill>
                          <a:cs typeface="HDI-Gerling Sans Cond Light"/>
                        </a:rPr>
                        <a:t>          </a:t>
                      </a:r>
                      <a:r>
                        <a:rPr lang="de-DE" sz="1400" dirty="0" smtClean="0">
                          <a:solidFill>
                            <a:srgbClr val="1D2D4B"/>
                          </a:solidFill>
                          <a:cs typeface="HDI-Gerling Sans Cond Light"/>
                        </a:rPr>
                        <a:t>Bessere </a:t>
                      </a:r>
                      <a:r>
                        <a:rPr lang="de-DE" sz="1400" dirty="0">
                          <a:solidFill>
                            <a:srgbClr val="1D2D4B"/>
                          </a:solidFill>
                          <a:cs typeface="HDI-Gerling Sans Cond Light"/>
                        </a:rPr>
                        <a:t>Basis für </a:t>
                      </a:r>
                      <a:r>
                        <a:rPr lang="de-DE" sz="1400" b="1" dirty="0" smtClean="0">
                          <a:solidFill>
                            <a:srgbClr val="1D2D4B"/>
                          </a:solidFill>
                          <a:cs typeface="HDI-Gerling Sans Cond Light"/>
                        </a:rPr>
                        <a:t>Neuordnungen </a:t>
                      </a:r>
                      <a:endParaRPr lang="de-DE" sz="1400" b="1" dirty="0">
                        <a:solidFill>
                          <a:srgbClr val="1D2D4B"/>
                        </a:solidFill>
                        <a:cs typeface="HDI-Gerling Sans Cond Light"/>
                      </a:endParaRPr>
                    </a:p>
                  </a:txBody>
                  <a:tcPr marL="108000" marR="108000" marT="108000" marB="54000">
                    <a:lnL w="12700" cmpd="sng">
                      <a:noFill/>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400" b="1" dirty="0">
                        <a:solidFill>
                          <a:srgbClr val="1D2D4B"/>
                        </a:solidFill>
                        <a:cs typeface="HDI-Gerling Sans Cond Light"/>
                      </a:endParaRPr>
                    </a:p>
                  </a:txBody>
                  <a:tcPr marL="108000" marR="108000" marT="108000" marB="54000">
                    <a:lnL w="12700" cmpd="sng">
                      <a:noFill/>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gridSpan="2">
                  <a:txBody>
                    <a:bodyPr/>
                    <a:lstStyle/>
                    <a:p>
                      <a:pPr marL="0" marR="0" lvl="0" indent="0" algn="l" defTabSz="914400" rtl="0" eaLnBrk="1" fontAlgn="auto" latinLnBrk="0" hangingPunct="1">
                        <a:lnSpc>
                          <a:spcPct val="150000"/>
                        </a:lnSpc>
                        <a:spcBef>
                          <a:spcPts val="0"/>
                        </a:spcBef>
                        <a:spcAft>
                          <a:spcPts val="0"/>
                        </a:spcAft>
                        <a:buClrTx/>
                        <a:buSzPct val="120000"/>
                        <a:buFont typeface="Wingdings" pitchFamily="2" charset="2"/>
                        <a:buNone/>
                        <a:tabLst/>
                        <a:defRPr/>
                      </a:pPr>
                      <a:r>
                        <a:rPr lang="de-DE" sz="1400" dirty="0" smtClean="0">
                          <a:solidFill>
                            <a:srgbClr val="1D2D4B"/>
                          </a:solidFill>
                          <a:cs typeface="HDI-Gerling Sans Cond Light"/>
                        </a:rPr>
                        <a:t>         Optimierung </a:t>
                      </a:r>
                      <a:r>
                        <a:rPr lang="de-DE" sz="1400" dirty="0">
                          <a:solidFill>
                            <a:srgbClr val="1D2D4B"/>
                          </a:solidFill>
                          <a:cs typeface="HDI-Gerling Sans Cond Light"/>
                        </a:rPr>
                        <a:t>der </a:t>
                      </a:r>
                      <a:r>
                        <a:rPr lang="de-DE" sz="1400" b="1" dirty="0">
                          <a:solidFill>
                            <a:srgbClr val="1D2D4B"/>
                          </a:solidFill>
                          <a:cs typeface="HDI-Gerling Sans Cond Light"/>
                        </a:rPr>
                        <a:t>Konditionen </a:t>
                      </a:r>
                    </a:p>
                  </a:txBody>
                  <a:tcPr marL="108000" marR="108000" marT="108000" marB="54000">
                    <a:lnL w="76200" cap="flat" cmpd="sng" algn="ctr">
                      <a:solidFill>
                        <a:srgbClr val="FFFFFF"/>
                      </a:solidFill>
                      <a:prstDash val="solid"/>
                      <a:round/>
                      <a:headEnd type="none" w="med" len="med"/>
                      <a:tailEnd type="none" w="med" len="med"/>
                    </a:lnL>
                    <a:lnR w="19050" cap="flat" cmpd="sng" algn="ctr">
                      <a:no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Pct val="120000"/>
                        <a:buFont typeface="Wingdings" pitchFamily="2" charset="2"/>
                        <a:buNone/>
                        <a:tabLst/>
                        <a:defRPr/>
                      </a:pPr>
                      <a:endParaRPr lang="de-DE" sz="1400" b="1" dirty="0">
                        <a:solidFill>
                          <a:srgbClr val="1D2D4B"/>
                        </a:solidFill>
                        <a:cs typeface="HDI-Gerling Sans Cond Light"/>
                      </a:endParaRPr>
                    </a:p>
                  </a:txBody>
                  <a:tcPr marL="108000" marR="108000" marT="108000" marB="54000">
                    <a:lnL w="19050" cap="flat" cmpd="sng" algn="ctr">
                      <a:noFill/>
                      <a:prstDash val="solid"/>
                      <a:round/>
                      <a:headEnd type="none" w="med" len="med"/>
                      <a:tailEnd type="none" w="med" len="med"/>
                    </a:lnL>
                    <a:lnR w="12700" cmpd="sng">
                      <a:noFill/>
                    </a:lnR>
                    <a:lnT w="76200" cap="flat" cmpd="sng" algn="ctr">
                      <a:solidFill>
                        <a:srgbClr val="FFFFFF"/>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extLst>
                  <a:ext uri="{0D108BD9-81ED-4DB2-BD59-A6C34878D82A}">
                    <a16:rowId xmlns="" xmlns:a16="http://schemas.microsoft.com/office/drawing/2014/main" val="4166691091"/>
                  </a:ext>
                </a:extLst>
              </a:tr>
              <a:tr h="8457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solidFill>
                            <a:srgbClr val="1D2D4B"/>
                          </a:solidFill>
                          <a:cs typeface="HDI-Gerling Sans Cond Light"/>
                        </a:rPr>
                        <a:t> </a:t>
                      </a:r>
                      <a:endParaRPr lang="de-DE" sz="1400" b="0" dirty="0">
                        <a:solidFill>
                          <a:srgbClr val="1D2D4B"/>
                        </a:solidFill>
                        <a:cs typeface="HDI-Gerling Sans Cond Light"/>
                      </a:endParaRPr>
                    </a:p>
                  </a:txBody>
                  <a:tcPr marL="108000" marR="108000" marT="54000" marB="108000">
                    <a:lnL w="12700" cmpd="sng">
                      <a:noFill/>
                    </a:lnL>
                    <a:lnR w="1905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marR="0" lvl="0" indent="-285750" algn="l" defTabSz="914400" rtl="0" eaLnBrk="1" fontAlgn="auto" latinLnBrk="0" hangingPunct="1">
                        <a:lnSpc>
                          <a:spcPct val="150000"/>
                        </a:lnSpc>
                        <a:spcBef>
                          <a:spcPts val="0"/>
                        </a:spcBef>
                        <a:spcAft>
                          <a:spcPts val="0"/>
                        </a:spcAft>
                        <a:buClrTx/>
                        <a:buSzTx/>
                        <a:buFont typeface="Wingdings" charset="2"/>
                        <a:buChar char="§"/>
                        <a:tabLst/>
                        <a:defRPr/>
                      </a:pPr>
                      <a:r>
                        <a:rPr lang="de-DE" sz="1400" b="0" dirty="0">
                          <a:solidFill>
                            <a:srgbClr val="1D2D4B"/>
                          </a:solidFill>
                          <a:cs typeface="HDI-Gerling Sans Cond Light"/>
                        </a:rPr>
                        <a:t>Einheitliche Ablösung wohl grundsätzlich möglich </a:t>
                      </a:r>
                    </a:p>
                  </a:txBody>
                  <a:tcPr marL="108000" marR="108000" marT="54000" marB="108000">
                    <a:lnL w="12700" cmpd="sng">
                      <a:noFill/>
                    </a:lnL>
                    <a:lnR w="76200" cap="flat" cmpd="sng" algn="ctr">
                      <a:solidFill>
                        <a:srgbClr val="FFFFFF"/>
                      </a:solid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400" b="0" dirty="0">
                        <a:solidFill>
                          <a:srgbClr val="1D2D4B"/>
                        </a:solidFill>
                        <a:cs typeface="HDI-Gerling Sans Cond Light"/>
                      </a:endParaRPr>
                    </a:p>
                  </a:txBody>
                  <a:tcPr marL="108000" marR="108000" marT="54000" marB="108000">
                    <a:lnL w="76200" cap="flat" cmpd="sng" algn="ctr">
                      <a:solidFill>
                        <a:srgbClr val="FFFFFF"/>
                      </a:solidFill>
                      <a:prstDash val="solid"/>
                      <a:round/>
                      <a:headEnd type="none" w="med" len="med"/>
                      <a:tailEnd type="none" w="med" len="med"/>
                    </a:lnL>
                    <a:lnR w="1905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nSpc>
                          <a:spcPct val="150000"/>
                        </a:lnSpc>
                        <a:spcBef>
                          <a:spcPts val="0"/>
                        </a:spcBef>
                        <a:buSzPct val="120000"/>
                        <a:buFont typeface="Wingdings" pitchFamily="2" charset="2"/>
                        <a:buChar char="§"/>
                        <a:defRPr/>
                      </a:pPr>
                      <a:r>
                        <a:rPr lang="de-DE" sz="1400" b="0" dirty="0">
                          <a:solidFill>
                            <a:srgbClr val="1D2D4B"/>
                          </a:solidFill>
                          <a:cs typeface="HDI-Gerling Sans Cond Light"/>
                        </a:rPr>
                        <a:t>Leistungsvorteile für Belegschaft</a:t>
                      </a:r>
                    </a:p>
                    <a:p>
                      <a:pPr marL="171450" indent="-171450">
                        <a:spcBef>
                          <a:spcPts val="0"/>
                        </a:spcBef>
                        <a:buSzPct val="120000"/>
                        <a:buFont typeface="Wingdings" pitchFamily="2" charset="2"/>
                        <a:buChar char="§"/>
                        <a:defRPr/>
                      </a:pPr>
                      <a:r>
                        <a:rPr lang="de-DE" sz="1400" b="0" dirty="0">
                          <a:solidFill>
                            <a:srgbClr val="1D2D4B"/>
                          </a:solidFill>
                          <a:cs typeface="HDI-Gerling Sans Cond Light"/>
                        </a:rPr>
                        <a:t>G</a:t>
                      </a:r>
                      <a:r>
                        <a:rPr lang="de-DE" sz="1400" b="0" dirty="0" smtClean="0">
                          <a:solidFill>
                            <a:srgbClr val="1D2D4B"/>
                          </a:solidFill>
                          <a:cs typeface="HDI-Gerling Sans Cond Light"/>
                        </a:rPr>
                        <a:t>gf</a:t>
                      </a:r>
                      <a:r>
                        <a:rPr lang="de-DE" sz="1400" b="0" dirty="0">
                          <a:solidFill>
                            <a:srgbClr val="1D2D4B"/>
                          </a:solidFill>
                          <a:cs typeface="HDI-Gerling Sans Cond Light"/>
                        </a:rPr>
                        <a:t>. vereinfachte Gesundheitsprüfung</a:t>
                      </a:r>
                    </a:p>
                  </a:txBody>
                  <a:tcPr marL="108000" marR="108000" marT="54000" marB="108000">
                    <a:lnL w="19050" cap="flat" cmpd="sng" algn="ctr">
                      <a:noFill/>
                      <a:prstDash val="solid"/>
                      <a:round/>
                      <a:headEnd type="none" w="med" len="med"/>
                      <a:tailEnd type="none" w="med" len="med"/>
                    </a:lnL>
                    <a:lnR w="12700" cmpd="sng">
                      <a:noFill/>
                    </a:lnR>
                    <a:lnT w="76200" cap="flat" cmpd="sng" algn="ctr">
                      <a:no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756615831"/>
                  </a:ext>
                </a:extLst>
              </a:tr>
            </a:tbl>
          </a:graphicData>
        </a:graphic>
      </p:graphicFrame>
    </p:spTree>
    <p:extLst>
      <p:ext uri="{BB962C8B-B14F-4D97-AF65-F5344CB8AC3E}">
        <p14:creationId xmlns:p14="http://schemas.microsoft.com/office/powerpoint/2010/main" val="421715129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e 5">
            <a:extLst>
              <a:ext uri="{FF2B5EF4-FFF2-40B4-BE49-F238E27FC236}">
                <a16:creationId xmlns="" xmlns:a16="http://schemas.microsoft.com/office/drawing/2014/main" id="{019B82BC-4F43-984A-9819-926BB27182B3}"/>
              </a:ext>
            </a:extLst>
          </p:cNvPr>
          <p:cNvGraphicFramePr>
            <a:graphicFrameLocks noGrp="1"/>
          </p:cNvGraphicFramePr>
          <p:nvPr>
            <p:extLst>
              <p:ext uri="{D42A27DB-BD31-4B8C-83A1-F6EECF244321}">
                <p14:modId xmlns:p14="http://schemas.microsoft.com/office/powerpoint/2010/main" val="837713014"/>
              </p:ext>
            </p:extLst>
          </p:nvPr>
        </p:nvGraphicFramePr>
        <p:xfrm>
          <a:off x="2886480" y="2505872"/>
          <a:ext cx="9121300" cy="3569880"/>
        </p:xfrm>
        <a:graphic>
          <a:graphicData uri="http://schemas.openxmlformats.org/drawingml/2006/table">
            <a:tbl>
              <a:tblPr firstRow="1" bandRow="1">
                <a:tableStyleId>{5C22544A-7EE6-4342-B048-85BDC9FD1C3A}</a:tableStyleId>
              </a:tblPr>
              <a:tblGrid>
                <a:gridCol w="9121300">
                  <a:extLst>
                    <a:ext uri="{9D8B030D-6E8A-4147-A177-3AD203B41FA5}">
                      <a16:colId xmlns="" xmlns:a16="http://schemas.microsoft.com/office/drawing/2014/main" val="20001"/>
                    </a:ext>
                  </a:extLst>
                </a:gridCol>
              </a:tblGrid>
              <a:tr h="1659938">
                <a:tc>
                  <a:txBody>
                    <a:bodyPr/>
                    <a:lstStyle/>
                    <a:p>
                      <a:pPr marL="285750" lvl="0" indent="-285750" algn="l">
                        <a:spcBef>
                          <a:spcPts val="900"/>
                        </a:spcBef>
                        <a:buFont typeface="Wingdings" charset="2"/>
                        <a:buChar char="§"/>
                      </a:pPr>
                      <a:r>
                        <a:rPr lang="de-DE" sz="1800" b="0" dirty="0" smtClean="0">
                          <a:solidFill>
                            <a:srgbClr val="1D2D4B"/>
                          </a:solidFill>
                          <a:latin typeface="+mn-lt"/>
                          <a:ea typeface="+mn-ea"/>
                        </a:rPr>
                        <a:t>Mitarbeiterbindungsinstrument generell und Attraktivität des Angebotes speziell</a:t>
                      </a:r>
                    </a:p>
                    <a:p>
                      <a:pPr marL="285750" lvl="0" indent="-285750" algn="l">
                        <a:spcBef>
                          <a:spcPts val="900"/>
                        </a:spcBef>
                        <a:buFont typeface="Wingdings" charset="2"/>
                        <a:buChar char="§"/>
                      </a:pPr>
                      <a:r>
                        <a:rPr lang="de-DE" sz="1800" b="0" dirty="0" smtClean="0">
                          <a:solidFill>
                            <a:srgbClr val="1D2D4B"/>
                          </a:solidFill>
                          <a:latin typeface="+mn-lt"/>
                          <a:ea typeface="+mn-ea"/>
                        </a:rPr>
                        <a:t>Innovative und zeitgemäße Belegschaftskonzepte  </a:t>
                      </a:r>
                    </a:p>
                    <a:p>
                      <a:pPr marL="285750" lvl="0" indent="-285750" algn="l">
                        <a:spcBef>
                          <a:spcPts val="900"/>
                        </a:spcBef>
                        <a:buFont typeface="Wingdings" charset="2"/>
                        <a:buChar char="§"/>
                      </a:pPr>
                      <a:r>
                        <a:rPr lang="de-DE" sz="1800" b="0" dirty="0" smtClean="0">
                          <a:solidFill>
                            <a:srgbClr val="1D2D4B"/>
                          </a:solidFill>
                          <a:latin typeface="+mn-lt"/>
                          <a:ea typeface="+mn-ea"/>
                        </a:rPr>
                        <a:t>Vereinfachter Zugang zur Einkommensvorsorge für Ihre Mitarbeiter</a:t>
                      </a:r>
                    </a:p>
                    <a:p>
                      <a:pPr marL="285750" lvl="0" indent="-285750" algn="l">
                        <a:spcBef>
                          <a:spcPts val="900"/>
                        </a:spcBef>
                        <a:buFont typeface="Wingdings" charset="2"/>
                        <a:buChar char="§"/>
                      </a:pPr>
                      <a:r>
                        <a:rPr lang="de-DE" sz="1800" b="0" dirty="0" smtClean="0">
                          <a:solidFill>
                            <a:srgbClr val="1D2D4B"/>
                          </a:solidFill>
                          <a:latin typeface="+mn-lt"/>
                          <a:ea typeface="+mn-ea"/>
                        </a:rPr>
                        <a:t>Auch </a:t>
                      </a:r>
                      <a:r>
                        <a:rPr lang="de-DE" sz="1800" b="0" dirty="0" err="1" smtClean="0">
                          <a:solidFill>
                            <a:srgbClr val="1D2D4B"/>
                          </a:solidFill>
                          <a:latin typeface="+mn-lt"/>
                          <a:ea typeface="+mn-ea"/>
                        </a:rPr>
                        <a:t>bKV</a:t>
                      </a:r>
                      <a:r>
                        <a:rPr lang="de-DE" sz="1800" b="0" dirty="0" smtClean="0">
                          <a:solidFill>
                            <a:srgbClr val="1D2D4B"/>
                          </a:solidFill>
                          <a:latin typeface="+mn-lt"/>
                          <a:ea typeface="+mn-ea"/>
                        </a:rPr>
                        <a:t>-Lösungen implementierbar</a:t>
                      </a:r>
                    </a:p>
                    <a:p>
                      <a:pPr marL="285750" lvl="0" indent="-285750" algn="l">
                        <a:spcBef>
                          <a:spcPts val="900"/>
                        </a:spcBef>
                        <a:buFont typeface="Wingdings" charset="2"/>
                        <a:buChar char="§"/>
                      </a:pPr>
                      <a:endParaRPr lang="de-DE" sz="1800" b="0" dirty="0" smtClean="0">
                        <a:solidFill>
                          <a:srgbClr val="1D2D4B"/>
                        </a:solidFill>
                        <a:latin typeface="+mn-lt"/>
                        <a:ea typeface="+mn-ea"/>
                      </a:endParaRPr>
                    </a:p>
                    <a:p>
                      <a:pPr marL="285750" lvl="0" indent="-285750" algn="l">
                        <a:spcBef>
                          <a:spcPts val="900"/>
                        </a:spcBef>
                        <a:buFont typeface="Wingdings" charset="2"/>
                        <a:buChar char="§"/>
                      </a:pPr>
                      <a:endParaRPr lang="de-DE" sz="1800" b="0" dirty="0" smtClean="0">
                        <a:solidFill>
                          <a:srgbClr val="1D2D4B"/>
                        </a:solidFill>
                        <a:latin typeface="+mn-lt"/>
                        <a:ea typeface="+mn-ea"/>
                      </a:endParaRPr>
                    </a:p>
                    <a:p>
                      <a:pPr marL="0" lvl="0" indent="0" algn="l">
                        <a:spcBef>
                          <a:spcPts val="900"/>
                        </a:spcBef>
                        <a:buFont typeface="Wingdings" charset="2"/>
                        <a:buNone/>
                      </a:pPr>
                      <a:r>
                        <a:rPr lang="de-DE" sz="1800" b="1" dirty="0" smtClean="0">
                          <a:solidFill>
                            <a:srgbClr val="FF0000"/>
                          </a:solidFill>
                          <a:latin typeface="+mn-lt"/>
                          <a:ea typeface="+mn-ea"/>
                        </a:rPr>
                        <a:t>ZUSCHUSSMODELL: </a:t>
                      </a:r>
                      <a:r>
                        <a:rPr lang="de-DE" sz="1800" b="1" dirty="0" err="1" smtClean="0">
                          <a:solidFill>
                            <a:srgbClr val="FF0000"/>
                          </a:solidFill>
                          <a:latin typeface="+mn-lt"/>
                          <a:ea typeface="+mn-ea"/>
                        </a:rPr>
                        <a:t>Xempus</a:t>
                      </a:r>
                      <a:r>
                        <a:rPr lang="de-DE" sz="1800" b="1" dirty="0" smtClean="0">
                          <a:solidFill>
                            <a:srgbClr val="FF0000"/>
                          </a:solidFill>
                          <a:latin typeface="+mn-lt"/>
                          <a:ea typeface="+mn-ea"/>
                        </a:rPr>
                        <a:t> –</a:t>
                      </a:r>
                      <a:r>
                        <a:rPr lang="de-DE" sz="1800" b="1" baseline="0" dirty="0" smtClean="0">
                          <a:solidFill>
                            <a:srgbClr val="FF0000"/>
                          </a:solidFill>
                          <a:latin typeface="+mn-lt"/>
                          <a:ea typeface="+mn-ea"/>
                        </a:rPr>
                        <a:t> AG Aufwandsberechnung –min-50%</a:t>
                      </a:r>
                      <a:endParaRPr lang="de-DE" sz="1800" b="1" dirty="0">
                        <a:solidFill>
                          <a:srgbClr val="FF0000"/>
                        </a:solidFill>
                        <a:latin typeface="+mn-lt"/>
                        <a:ea typeface="+mn-ea"/>
                      </a:endParaRPr>
                    </a:p>
                  </a:txBody>
                  <a:tcPr marL="108000" marR="108000" marT="108000" marB="252000" anchor="ctr">
                    <a:lnL w="12700" cmpd="sng">
                      <a:noFill/>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892818707"/>
                  </a:ext>
                </a:extLst>
              </a:tr>
              <a:tr h="575714">
                <a:tc>
                  <a:txBody>
                    <a:bodyPr/>
                    <a:lstStyle/>
                    <a:p>
                      <a:pPr marL="0" lvl="0" indent="0" algn="l">
                        <a:spcBef>
                          <a:spcPts val="900"/>
                        </a:spcBef>
                        <a:buFont typeface="Wingdings" charset="2"/>
                        <a:buNone/>
                      </a:pPr>
                      <a:endParaRPr lang="de-DE" sz="1600" dirty="0">
                        <a:solidFill>
                          <a:srgbClr val="C60000"/>
                        </a:solidFill>
                        <a:latin typeface="+mn-lt"/>
                        <a:ea typeface="+mn-ea"/>
                      </a:endParaRPr>
                    </a:p>
                  </a:txBody>
                  <a:tcPr marL="108000" marR="108000" marT="108000" marB="252000" anchor="ctr">
                    <a:lnL w="12700" cmpd="sng">
                      <a:noFill/>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2" name="Foliennummernplatzhalter 1"/>
          <p:cNvSpPr>
            <a:spLocks noGrp="1"/>
          </p:cNvSpPr>
          <p:nvPr>
            <p:ph type="sldNum" sz="quarter" idx="4"/>
          </p:nvPr>
        </p:nvSpPr>
        <p:spPr/>
        <p:txBody>
          <a:bodyPr/>
          <a:lstStyle/>
          <a:p>
            <a:fld id="{EA952CFE-AF4B-4BE9-B2E2-E1420D3F9B32}" type="slidenum">
              <a:rPr lang="de-DE" smtClean="0"/>
              <a:pPr/>
              <a:t>24</a:t>
            </a:fld>
            <a:endParaRPr lang="de-DE" dirty="0"/>
          </a:p>
        </p:txBody>
      </p:sp>
      <p:sp>
        <p:nvSpPr>
          <p:cNvPr id="4" name="Titel 3"/>
          <p:cNvSpPr>
            <a:spLocks noGrp="1"/>
          </p:cNvSpPr>
          <p:nvPr>
            <p:ph type="title"/>
          </p:nvPr>
        </p:nvSpPr>
        <p:spPr/>
        <p:txBody>
          <a:bodyPr/>
          <a:lstStyle/>
          <a:p>
            <a:r>
              <a:rPr lang="de-DE" dirty="0" smtClean="0"/>
              <a:t>ARBEITGEBERMOTIVE FÜR DIE </a:t>
            </a:r>
            <a:r>
              <a:rPr lang="de-DE" cap="none" dirty="0" smtClean="0"/>
              <a:t>b</a:t>
            </a:r>
            <a:r>
              <a:rPr lang="de-DE" dirty="0" smtClean="0"/>
              <a:t>AV – </a:t>
            </a:r>
            <a:r>
              <a:rPr lang="de-DE" b="1" dirty="0" smtClean="0">
                <a:solidFill>
                  <a:srgbClr val="FF0000"/>
                </a:solidFill>
              </a:rPr>
              <a:t>Ist Gesprächspartner betroffener oder </a:t>
            </a:r>
            <a:r>
              <a:rPr lang="de-DE" b="1" dirty="0" err="1" smtClean="0">
                <a:solidFill>
                  <a:srgbClr val="FF0000"/>
                </a:solidFill>
              </a:rPr>
              <a:t>ggf</a:t>
            </a:r>
            <a:r>
              <a:rPr lang="de-DE" b="1" dirty="0" smtClean="0">
                <a:solidFill>
                  <a:srgbClr val="FF0000"/>
                </a:solidFill>
              </a:rPr>
              <a:t>?</a:t>
            </a:r>
            <a:endParaRPr lang="de-DE" dirty="0"/>
          </a:p>
        </p:txBody>
      </p:sp>
      <p:graphicFrame>
        <p:nvGraphicFramePr>
          <p:cNvPr id="11" name="Tabelle 10">
            <a:extLst>
              <a:ext uri="{FF2B5EF4-FFF2-40B4-BE49-F238E27FC236}">
                <a16:creationId xmlns="" xmlns:a16="http://schemas.microsoft.com/office/drawing/2014/main" id="{019B82BC-4F43-984A-9819-926BB27182B3}"/>
              </a:ext>
            </a:extLst>
          </p:cNvPr>
          <p:cNvGraphicFramePr>
            <a:graphicFrameLocks noGrp="1"/>
          </p:cNvGraphicFramePr>
          <p:nvPr>
            <p:extLst>
              <p:ext uri="{D42A27DB-BD31-4B8C-83A1-F6EECF244321}">
                <p14:modId xmlns:p14="http://schemas.microsoft.com/office/powerpoint/2010/main" val="4186587086"/>
              </p:ext>
            </p:extLst>
          </p:nvPr>
        </p:nvGraphicFramePr>
        <p:xfrm>
          <a:off x="2886480" y="1700932"/>
          <a:ext cx="8091716" cy="520800"/>
        </p:xfrm>
        <a:graphic>
          <a:graphicData uri="http://schemas.openxmlformats.org/drawingml/2006/table">
            <a:tbl>
              <a:tblPr firstRow="1" bandRow="1">
                <a:tableStyleId>{5C22544A-7EE6-4342-B048-85BDC9FD1C3A}</a:tableStyleId>
              </a:tblPr>
              <a:tblGrid>
                <a:gridCol w="8091716">
                  <a:extLst>
                    <a:ext uri="{9D8B030D-6E8A-4147-A177-3AD203B41FA5}">
                      <a16:colId xmlns="" xmlns:a16="http://schemas.microsoft.com/office/drawing/2014/main" val="20001"/>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2000" b="0" dirty="0" smtClean="0">
                          <a:solidFill>
                            <a:schemeClr val="bg1"/>
                          </a:solidFill>
                        </a:rPr>
                        <a:t>Arbeitsplatzattraktivität</a:t>
                      </a:r>
                      <a:r>
                        <a:rPr lang="de-DE" sz="2000" b="0" baseline="0" dirty="0" smtClean="0">
                          <a:solidFill>
                            <a:schemeClr val="bg1"/>
                          </a:solidFill>
                        </a:rPr>
                        <a:t> steigern</a:t>
                      </a:r>
                      <a:endParaRPr lang="de-DE" sz="2000" b="0" dirty="0">
                        <a:solidFill>
                          <a:schemeClr val="bg1"/>
                        </a:solidFill>
                      </a:endParaRPr>
                    </a:p>
                  </a:txBody>
                  <a:tcPr marL="108000" marR="108000" marT="108000" marB="108000" anchor="ctr">
                    <a:lnL w="12700" cmpd="sng">
                      <a:noFill/>
                    </a:lnL>
                    <a:lnR w="38100" cap="flat" cmpd="sng" algn="ctr">
                      <a:no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extLst>
                  <a:ext uri="{0D108BD9-81ED-4DB2-BD59-A6C34878D82A}">
                    <a16:rowId xmlns="" xmlns:a16="http://schemas.microsoft.com/office/drawing/2014/main" val="183065680"/>
                  </a:ext>
                </a:extLst>
              </a:tr>
            </a:tbl>
          </a:graphicData>
        </a:graphic>
      </p:graphicFrame>
      <p:graphicFrame>
        <p:nvGraphicFramePr>
          <p:cNvPr id="12" name="Tabelle 11"/>
          <p:cNvGraphicFramePr>
            <a:graphicFrameLocks noGrp="1"/>
          </p:cNvGraphicFramePr>
          <p:nvPr>
            <p:extLst>
              <p:ext uri="{D42A27DB-BD31-4B8C-83A1-F6EECF244321}">
                <p14:modId xmlns:p14="http://schemas.microsoft.com/office/powerpoint/2010/main" val="1602074275"/>
              </p:ext>
            </p:extLst>
          </p:nvPr>
        </p:nvGraphicFramePr>
        <p:xfrm>
          <a:off x="364220" y="1695766"/>
          <a:ext cx="2022929" cy="1270178"/>
        </p:xfrm>
        <a:graphic>
          <a:graphicData uri="http://schemas.openxmlformats.org/drawingml/2006/table">
            <a:tbl>
              <a:tblPr firstRow="1" bandRow="1">
                <a:tableStyleId>{5C22544A-7EE6-4342-B048-85BDC9FD1C3A}</a:tableStyleId>
              </a:tblPr>
              <a:tblGrid>
                <a:gridCol w="2022929">
                  <a:extLst>
                    <a:ext uri="{9D8B030D-6E8A-4147-A177-3AD203B41FA5}">
                      <a16:colId xmlns="" xmlns:a16="http://schemas.microsoft.com/office/drawing/2014/main" val="20000"/>
                    </a:ext>
                  </a:extLst>
                </a:gridCol>
              </a:tblGrid>
              <a:tr h="1270178">
                <a:tc>
                  <a:txBody>
                    <a:bodyPr/>
                    <a:lstStyle/>
                    <a:p>
                      <a:pPr algn="ctr"/>
                      <a:r>
                        <a:rPr lang="de-DE" sz="1200" b="0" dirty="0" smtClean="0">
                          <a:solidFill>
                            <a:schemeClr val="bg1"/>
                          </a:solidFill>
                          <a:latin typeface="Arial" panose="020B0604020202020204" pitchFamily="34" charset="0"/>
                          <a:cs typeface="Arial" panose="020B0604020202020204" pitchFamily="34" charset="0"/>
                        </a:rPr>
                        <a:t>Verwaltungskosten</a:t>
                      </a:r>
                      <a:endParaRPr lang="de-DE" sz="1200" b="0" dirty="0">
                        <a:solidFill>
                          <a:schemeClr val="bg1"/>
                        </a:solidFill>
                        <a:latin typeface="Arial" panose="020B0604020202020204" pitchFamily="34" charset="0"/>
                        <a:cs typeface="Arial" panose="020B0604020202020204" pitchFamily="34" charset="0"/>
                      </a:endParaRPr>
                    </a:p>
                    <a:p>
                      <a:pPr algn="ctr"/>
                      <a:endParaRPr lang="de-DE" sz="1200" b="1"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D6E1EA"/>
                    </a:solidFill>
                  </a:tcPr>
                </a:tc>
                <a:extLst>
                  <a:ext uri="{0D108BD9-81ED-4DB2-BD59-A6C34878D82A}">
                    <a16:rowId xmlns="" xmlns:a16="http://schemas.microsoft.com/office/drawing/2014/main" val="10000"/>
                  </a:ext>
                </a:extLst>
              </a:tr>
            </a:tbl>
          </a:graphicData>
        </a:graphic>
      </p:graphicFrame>
      <p:graphicFrame>
        <p:nvGraphicFramePr>
          <p:cNvPr id="14" name="Tabelle 13"/>
          <p:cNvGraphicFramePr>
            <a:graphicFrameLocks noGrp="1"/>
          </p:cNvGraphicFramePr>
          <p:nvPr>
            <p:extLst>
              <p:ext uri="{D42A27DB-BD31-4B8C-83A1-F6EECF244321}">
                <p14:modId xmlns:p14="http://schemas.microsoft.com/office/powerpoint/2010/main" val="2757214188"/>
              </p:ext>
            </p:extLst>
          </p:nvPr>
        </p:nvGraphicFramePr>
        <p:xfrm>
          <a:off x="364220" y="2939796"/>
          <a:ext cx="2022929" cy="1270178"/>
        </p:xfrm>
        <a:graphic>
          <a:graphicData uri="http://schemas.openxmlformats.org/drawingml/2006/table">
            <a:tbl>
              <a:tblPr firstRow="1" bandRow="1">
                <a:tableStyleId>{5C22544A-7EE6-4342-B048-85BDC9FD1C3A}</a:tableStyleId>
              </a:tblPr>
              <a:tblGrid>
                <a:gridCol w="2022929">
                  <a:extLst>
                    <a:ext uri="{9D8B030D-6E8A-4147-A177-3AD203B41FA5}">
                      <a16:colId xmlns="" xmlns:a16="http://schemas.microsoft.com/office/drawing/2014/main" val="20001"/>
                    </a:ext>
                  </a:extLst>
                </a:gridCol>
              </a:tblGrid>
              <a:tr h="1270178">
                <a:tc>
                  <a:txBody>
                    <a:bodyPr/>
                    <a:lstStyle/>
                    <a:p>
                      <a:pPr algn="ctr"/>
                      <a:r>
                        <a:rPr lang="de-DE" sz="1200" b="0" i="0" dirty="0" smtClean="0">
                          <a:solidFill>
                            <a:schemeClr val="bg1"/>
                          </a:solidFill>
                          <a:latin typeface="Arial" panose="020B0604020202020204" pitchFamily="34" charset="0"/>
                          <a:cs typeface="Arial" panose="020B0604020202020204" pitchFamily="34" charset="0"/>
                        </a:rPr>
                        <a:t>Haftungsrisiken</a:t>
                      </a:r>
                      <a:endParaRPr lang="de-DE" sz="1200" b="0" i="0" dirty="0">
                        <a:solidFill>
                          <a:schemeClr val="bg1"/>
                        </a:solidFill>
                        <a:latin typeface="Arial" panose="020B0604020202020204" pitchFamily="34" charset="0"/>
                        <a:cs typeface="Arial" panose="020B0604020202020204" pitchFamily="34" charset="0"/>
                      </a:endParaRPr>
                    </a:p>
                    <a:p>
                      <a:pPr algn="ctr"/>
                      <a:endParaRPr lang="de-DE" sz="1200" b="1"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D6E1EA"/>
                    </a:solidFill>
                  </a:tcPr>
                </a:tc>
                <a:extLst>
                  <a:ext uri="{0D108BD9-81ED-4DB2-BD59-A6C34878D82A}">
                    <a16:rowId xmlns="" xmlns:a16="http://schemas.microsoft.com/office/drawing/2014/main" val="10000"/>
                  </a:ext>
                </a:extLst>
              </a:tr>
            </a:tbl>
          </a:graphicData>
        </a:graphic>
      </p:graphicFrame>
      <p:sp>
        <p:nvSpPr>
          <p:cNvPr id="15" name="Textfeld 14"/>
          <p:cNvSpPr txBox="1"/>
          <p:nvPr/>
        </p:nvSpPr>
        <p:spPr>
          <a:xfrm>
            <a:off x="1098354" y="2970812"/>
            <a:ext cx="527007" cy="830997"/>
          </a:xfrm>
          <a:prstGeom prst="rect">
            <a:avLst/>
          </a:prstGeom>
          <a:noFill/>
        </p:spPr>
        <p:txBody>
          <a:bodyPr wrap="none" rtlCol="0">
            <a:spAutoFit/>
          </a:bodyPr>
          <a:lstStyle/>
          <a:p>
            <a:r>
              <a:rPr lang="de-DE" sz="4800" b="1" dirty="0">
                <a:solidFill>
                  <a:srgbClr val="EDEDED"/>
                </a:solidFill>
              </a:rPr>
              <a:t>§</a:t>
            </a:r>
          </a:p>
        </p:txBody>
      </p:sp>
      <p:graphicFrame>
        <p:nvGraphicFramePr>
          <p:cNvPr id="16" name="Tabelle 15"/>
          <p:cNvGraphicFramePr>
            <a:graphicFrameLocks noGrp="1"/>
          </p:cNvGraphicFramePr>
          <p:nvPr>
            <p:extLst>
              <p:ext uri="{D42A27DB-BD31-4B8C-83A1-F6EECF244321}">
                <p14:modId xmlns:p14="http://schemas.microsoft.com/office/powerpoint/2010/main" val="1811857189"/>
              </p:ext>
            </p:extLst>
          </p:nvPr>
        </p:nvGraphicFramePr>
        <p:xfrm>
          <a:off x="364220" y="4182436"/>
          <a:ext cx="2022929" cy="1270178"/>
        </p:xfrm>
        <a:graphic>
          <a:graphicData uri="http://schemas.openxmlformats.org/drawingml/2006/table">
            <a:tbl>
              <a:tblPr firstRow="1" bandRow="1">
                <a:tableStyleId>{5C22544A-7EE6-4342-B048-85BDC9FD1C3A}</a:tableStyleId>
              </a:tblPr>
              <a:tblGrid>
                <a:gridCol w="2022929"/>
              </a:tblGrid>
              <a:tr h="1270178">
                <a:tc>
                  <a:txBody>
                    <a:bodyPr/>
                    <a:lstStyle/>
                    <a:p>
                      <a:pPr algn="ctr"/>
                      <a:r>
                        <a:rPr lang="de-DE" sz="1200" b="0" dirty="0" smtClean="0">
                          <a:solidFill>
                            <a:schemeClr val="bg1"/>
                          </a:solidFill>
                          <a:latin typeface="Arial" panose="020B0604020202020204" pitchFamily="34" charset="0"/>
                          <a:cs typeface="Arial" panose="020B0604020202020204" pitchFamily="34" charset="0"/>
                        </a:rPr>
                        <a:t>Arbeitsplatzattraktivität</a:t>
                      </a:r>
                      <a:r>
                        <a:rPr lang="de-DE" sz="1200" b="1" dirty="0">
                          <a:solidFill>
                            <a:schemeClr val="bg1"/>
                          </a:solidFill>
                          <a:latin typeface="Arial" panose="020B0604020202020204" pitchFamily="34" charset="0"/>
                          <a:cs typeface="Arial" panose="020B0604020202020204" pitchFamily="34" charset="0"/>
                        </a:rPr>
                        <a:t/>
                      </a:r>
                      <a:br>
                        <a:rPr lang="de-DE" sz="1200" b="1" dirty="0">
                          <a:solidFill>
                            <a:schemeClr val="bg1"/>
                          </a:solidFill>
                          <a:latin typeface="Arial" panose="020B0604020202020204" pitchFamily="34" charset="0"/>
                          <a:cs typeface="Arial" panose="020B0604020202020204" pitchFamily="34" charset="0"/>
                        </a:rPr>
                      </a:br>
                      <a:endParaRPr lang="de-DE" sz="1200" b="1"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137C9B"/>
                    </a:solidFill>
                  </a:tcPr>
                </a:tc>
              </a:tr>
            </a:tbl>
          </a:graphicData>
        </a:graphic>
      </p:graphicFrame>
      <p:pic>
        <p:nvPicPr>
          <p:cNvPr id="17" name="Grafik 16"/>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993748" y="4249433"/>
            <a:ext cx="793861" cy="793861"/>
          </a:xfrm>
          <a:prstGeom prst="rect">
            <a:avLst/>
          </a:prstGeom>
        </p:spPr>
      </p:pic>
      <p:pic>
        <p:nvPicPr>
          <p:cNvPr id="18" name="Picture 2" descr="\\fileserver1.frankfur\homedir$\sld24r\WIN7PROFILE\Desktop\Ablage\Präsentationen\2017\Produktpräsentation WeitBlick\Icons\Auszahlplan.png"/>
          <p:cNvPicPr>
            <a:picLocks noChangeAspect="1" noChangeArrowheads="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15111" y="5578064"/>
            <a:ext cx="521146" cy="569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9" name="Tabelle 18"/>
          <p:cNvGraphicFramePr>
            <a:graphicFrameLocks noGrp="1"/>
          </p:cNvGraphicFramePr>
          <p:nvPr>
            <p:extLst>
              <p:ext uri="{D42A27DB-BD31-4B8C-83A1-F6EECF244321}">
                <p14:modId xmlns:p14="http://schemas.microsoft.com/office/powerpoint/2010/main" val="1057397996"/>
              </p:ext>
            </p:extLst>
          </p:nvPr>
        </p:nvGraphicFramePr>
        <p:xfrm>
          <a:off x="364220" y="5452614"/>
          <a:ext cx="2022929" cy="1270178"/>
        </p:xfrm>
        <a:graphic>
          <a:graphicData uri="http://schemas.openxmlformats.org/drawingml/2006/table">
            <a:tbl>
              <a:tblPr firstRow="1" bandRow="1">
                <a:tableStyleId>{5C22544A-7EE6-4342-B048-85BDC9FD1C3A}</a:tableStyleId>
              </a:tblPr>
              <a:tblGrid>
                <a:gridCol w="2022929"/>
              </a:tblGrid>
              <a:tr h="1270178">
                <a:tc>
                  <a:txBody>
                    <a:bodyPr/>
                    <a:lstStyle/>
                    <a:p>
                      <a:pPr algn="ctr"/>
                      <a:r>
                        <a:rPr lang="de-DE" sz="1200" b="0" dirty="0" smtClean="0">
                          <a:solidFill>
                            <a:schemeClr val="bg1"/>
                          </a:solidFill>
                          <a:latin typeface="Arial" panose="020B0604020202020204" pitchFamily="34" charset="0"/>
                          <a:cs typeface="Arial" panose="020B0604020202020204" pitchFamily="34" charset="0"/>
                        </a:rPr>
                        <a:t>Kosten</a:t>
                      </a:r>
                      <a:r>
                        <a:rPr lang="de-DE" sz="1200" b="0" baseline="0" dirty="0" smtClean="0">
                          <a:solidFill>
                            <a:schemeClr val="bg1"/>
                          </a:solidFill>
                          <a:latin typeface="Arial" panose="020B0604020202020204" pitchFamily="34" charset="0"/>
                          <a:cs typeface="Arial" panose="020B0604020202020204" pitchFamily="34" charset="0"/>
                        </a:rPr>
                        <a:t> senken</a:t>
                      </a:r>
                      <a:r>
                        <a:rPr lang="de-DE" sz="1200" b="0" dirty="0">
                          <a:solidFill>
                            <a:schemeClr val="bg1"/>
                          </a:solidFill>
                          <a:latin typeface="Arial" panose="020B0604020202020204" pitchFamily="34" charset="0"/>
                          <a:cs typeface="Arial" panose="020B0604020202020204" pitchFamily="34" charset="0"/>
                        </a:rPr>
                        <a:t/>
                      </a:r>
                      <a:br>
                        <a:rPr lang="de-DE" sz="1200" b="0" dirty="0">
                          <a:solidFill>
                            <a:schemeClr val="bg1"/>
                          </a:solidFill>
                          <a:latin typeface="Arial" panose="020B0604020202020204" pitchFamily="34" charset="0"/>
                          <a:cs typeface="Arial" panose="020B0604020202020204" pitchFamily="34" charset="0"/>
                        </a:rPr>
                      </a:b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5C87AA">
                        <a:alpha val="25000"/>
                      </a:srgbClr>
                    </a:solidFill>
                  </a:tcPr>
                </a:tc>
              </a:tr>
            </a:tbl>
          </a:graphicData>
        </a:graphic>
      </p:graphicFrame>
      <p:pic>
        <p:nvPicPr>
          <p:cNvPr id="20" name="Grafik 19"/>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095007" y="1821216"/>
            <a:ext cx="635093" cy="635093"/>
          </a:xfrm>
          <a:prstGeom prst="rect">
            <a:avLst/>
          </a:prstGeom>
        </p:spPr>
      </p:pic>
    </p:spTree>
    <p:extLst>
      <p:ext uri="{BB962C8B-B14F-4D97-AF65-F5344CB8AC3E}">
        <p14:creationId xmlns:p14="http://schemas.microsoft.com/office/powerpoint/2010/main" val="38752909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25</a:t>
            </a:fld>
            <a:endParaRPr lang="de-DE" dirty="0"/>
          </a:p>
        </p:txBody>
      </p:sp>
      <p:sp>
        <p:nvSpPr>
          <p:cNvPr id="4" name="Titel 3"/>
          <p:cNvSpPr>
            <a:spLocks noGrp="1"/>
          </p:cNvSpPr>
          <p:nvPr>
            <p:ph type="title"/>
          </p:nvPr>
        </p:nvSpPr>
        <p:spPr/>
        <p:txBody>
          <a:bodyPr/>
          <a:lstStyle/>
          <a:p>
            <a:r>
              <a:rPr lang="de-DE" dirty="0" smtClean="0"/>
              <a:t>Mitarbeiterversorgung </a:t>
            </a:r>
            <a:br>
              <a:rPr lang="de-DE" dirty="0" smtClean="0"/>
            </a:br>
            <a:r>
              <a:rPr lang="de-DE" dirty="0" smtClean="0"/>
              <a:t>aus neuer Perspektive betrachten</a:t>
            </a:r>
            <a:endParaRPr lang="de-DE" dirty="0"/>
          </a:p>
        </p:txBody>
      </p:sp>
      <p:sp>
        <p:nvSpPr>
          <p:cNvPr id="10" name="Textplatzhalter 9"/>
          <p:cNvSpPr>
            <a:spLocks noGrp="1"/>
          </p:cNvSpPr>
          <p:nvPr>
            <p:ph type="body" sz="half" idx="2"/>
          </p:nvPr>
        </p:nvSpPr>
        <p:spPr/>
        <p:txBody>
          <a:bodyPr/>
          <a:lstStyle/>
          <a:p>
            <a:pPr>
              <a:defRPr/>
            </a:pPr>
            <a:r>
              <a:rPr lang="de-DE" altLang="de-DE" dirty="0"/>
              <a:t>Fachkräftemangel „War </a:t>
            </a:r>
            <a:r>
              <a:rPr lang="de-DE" altLang="de-DE" b="1" i="1" u="sng" dirty="0" err="1"/>
              <a:t>for</a:t>
            </a:r>
            <a:r>
              <a:rPr lang="de-DE" altLang="de-DE" dirty="0"/>
              <a:t> </a:t>
            </a:r>
            <a:r>
              <a:rPr lang="de-DE" altLang="de-DE" dirty="0" err="1"/>
              <a:t>talents</a:t>
            </a:r>
            <a:r>
              <a:rPr lang="de-DE" altLang="de-DE" dirty="0"/>
              <a:t>“</a:t>
            </a:r>
            <a:br>
              <a:rPr lang="de-DE" altLang="de-DE" dirty="0"/>
            </a:br>
            <a:r>
              <a:rPr lang="de-DE" altLang="de-DE" dirty="0">
                <a:solidFill>
                  <a:schemeClr val="bg1">
                    <a:lumMod val="65000"/>
                  </a:schemeClr>
                </a:solidFill>
              </a:rPr>
              <a:t>Geburten- und Qualifikationsrückgang</a:t>
            </a:r>
          </a:p>
          <a:p>
            <a:pPr>
              <a:defRPr/>
            </a:pPr>
            <a:r>
              <a:rPr lang="de-DE" altLang="de-DE" dirty="0"/>
              <a:t>Demografie der Belegschaft </a:t>
            </a:r>
            <a:br>
              <a:rPr lang="de-DE" altLang="de-DE" dirty="0"/>
            </a:br>
            <a:r>
              <a:rPr lang="de-DE" altLang="de-DE" dirty="0">
                <a:solidFill>
                  <a:schemeClr val="bg1">
                    <a:lumMod val="65000"/>
                  </a:schemeClr>
                </a:solidFill>
              </a:rPr>
              <a:t>Alterung der Gesellschaft</a:t>
            </a:r>
          </a:p>
          <a:p>
            <a:pPr>
              <a:defRPr/>
            </a:pPr>
            <a:r>
              <a:rPr lang="de-DE" altLang="de-DE" dirty="0"/>
              <a:t>Mitarbeiterleistung honorieren </a:t>
            </a:r>
            <a:br>
              <a:rPr lang="de-DE" altLang="de-DE" dirty="0"/>
            </a:br>
            <a:r>
              <a:rPr lang="de-DE" altLang="de-DE" dirty="0">
                <a:solidFill>
                  <a:schemeClr val="bg1">
                    <a:lumMod val="65000"/>
                  </a:schemeClr>
                </a:solidFill>
              </a:rPr>
              <a:t>Wettbewerbsfaktor</a:t>
            </a:r>
          </a:p>
          <a:p>
            <a:pPr>
              <a:defRPr/>
            </a:pPr>
            <a:r>
              <a:rPr lang="de-DE" altLang="de-DE" dirty="0"/>
              <a:t>Motivationssteigerung der Belegschaft </a:t>
            </a:r>
            <a:br>
              <a:rPr lang="de-DE" altLang="de-DE" dirty="0"/>
            </a:br>
            <a:r>
              <a:rPr lang="de-DE" altLang="de-DE" dirty="0">
                <a:solidFill>
                  <a:schemeClr val="bg1">
                    <a:lumMod val="65000"/>
                  </a:schemeClr>
                </a:solidFill>
              </a:rPr>
              <a:t>Unternehmensziele</a:t>
            </a:r>
          </a:p>
          <a:p>
            <a:pPr>
              <a:defRPr/>
            </a:pPr>
            <a:r>
              <a:rPr lang="de-DE" altLang="de-DE" dirty="0"/>
              <a:t>Attraktivität am Arbeitsmarkt steigern </a:t>
            </a:r>
            <a:br>
              <a:rPr lang="de-DE" altLang="de-DE" dirty="0"/>
            </a:br>
            <a:r>
              <a:rPr lang="de-DE" altLang="de-DE" dirty="0" smtClean="0">
                <a:solidFill>
                  <a:schemeClr val="bg1">
                    <a:lumMod val="65000"/>
                  </a:schemeClr>
                </a:solidFill>
              </a:rPr>
              <a:t>Imagegewinn </a:t>
            </a:r>
            <a:r>
              <a:rPr lang="de-DE" altLang="de-DE" dirty="0" smtClean="0">
                <a:solidFill>
                  <a:srgbClr val="FF0000"/>
                </a:solidFill>
              </a:rPr>
              <a:t> </a:t>
            </a:r>
          </a:p>
          <a:p>
            <a:pPr>
              <a:defRPr/>
            </a:pPr>
            <a:r>
              <a:rPr lang="de-DE" altLang="de-DE" dirty="0" smtClean="0"/>
              <a:t>Soziale Verantwortung übernehmen</a:t>
            </a:r>
            <a:br>
              <a:rPr lang="de-DE" altLang="de-DE" dirty="0" smtClean="0"/>
            </a:br>
            <a:r>
              <a:rPr lang="de-DE" altLang="de-DE" dirty="0" smtClean="0">
                <a:solidFill>
                  <a:schemeClr val="bg1">
                    <a:lumMod val="65000"/>
                  </a:schemeClr>
                </a:solidFill>
              </a:rPr>
              <a:t>Nachhaltige </a:t>
            </a:r>
            <a:r>
              <a:rPr lang="de-DE" altLang="de-DE" dirty="0">
                <a:solidFill>
                  <a:schemeClr val="bg1">
                    <a:lumMod val="65000"/>
                  </a:schemeClr>
                </a:solidFill>
              </a:rPr>
              <a:t>Produktauswahl </a:t>
            </a:r>
            <a:r>
              <a:rPr lang="de-DE" altLang="de-DE" dirty="0" smtClean="0">
                <a:solidFill>
                  <a:schemeClr val="bg1">
                    <a:lumMod val="65000"/>
                  </a:schemeClr>
                </a:solidFill>
              </a:rPr>
              <a:t>(afm-Nachhaltigkeitssiegel) | Digitale Prozesse  </a:t>
            </a:r>
            <a:endParaRPr lang="de-DE" altLang="de-DE" dirty="0"/>
          </a:p>
          <a:p>
            <a:pPr marL="0" indent="0">
              <a:buNone/>
              <a:defRPr/>
            </a:pPr>
            <a:r>
              <a:rPr lang="de-DE" altLang="de-DE" dirty="0" smtClean="0"/>
              <a:t/>
            </a:r>
            <a:br>
              <a:rPr lang="de-DE" altLang="de-DE" dirty="0" smtClean="0"/>
            </a:br>
            <a:endParaRPr lang="de-DE" dirty="0"/>
          </a:p>
        </p:txBody>
      </p:sp>
      <p:sp>
        <p:nvSpPr>
          <p:cNvPr id="6" name="Textplatzhalter 2"/>
          <p:cNvSpPr txBox="1">
            <a:spLocks/>
          </p:cNvSpPr>
          <p:nvPr/>
        </p:nvSpPr>
        <p:spPr>
          <a:xfrm>
            <a:off x="519496" y="1955781"/>
            <a:ext cx="4392746"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defRPr/>
            </a:pPr>
            <a:endParaRPr lang="de-DE" altLang="de-DE" sz="1800" dirty="0"/>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18401" y="1827276"/>
            <a:ext cx="4395724" cy="4395724"/>
          </a:xfrm>
          <a:prstGeom prst="rect">
            <a:avLst/>
          </a:prstGeom>
        </p:spPr>
      </p:pic>
      <p:pic>
        <p:nvPicPr>
          <p:cNvPr id="3" name="Grafik 2"/>
          <p:cNvPicPr>
            <a:picLocks noChangeAspect="1"/>
          </p:cNvPicPr>
          <p:nvPr/>
        </p:nvPicPr>
        <p:blipFill>
          <a:blip r:embed="rId3"/>
          <a:stretch>
            <a:fillRect/>
          </a:stretch>
        </p:blipFill>
        <p:spPr>
          <a:xfrm>
            <a:off x="5658856" y="5440430"/>
            <a:ext cx="778617" cy="782570"/>
          </a:xfrm>
          <a:prstGeom prst="rect">
            <a:avLst/>
          </a:prstGeom>
        </p:spPr>
      </p:pic>
    </p:spTree>
    <p:extLst>
      <p:ext uri="{BB962C8B-B14F-4D97-AF65-F5344CB8AC3E}">
        <p14:creationId xmlns:p14="http://schemas.microsoft.com/office/powerpoint/2010/main" val="40168785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26</a:t>
            </a:fld>
            <a:endParaRPr lang="de-DE" dirty="0"/>
          </a:p>
        </p:txBody>
      </p:sp>
      <p:sp>
        <p:nvSpPr>
          <p:cNvPr id="4" name="Titel 3"/>
          <p:cNvSpPr>
            <a:spLocks noGrp="1"/>
          </p:cNvSpPr>
          <p:nvPr>
            <p:ph type="title"/>
          </p:nvPr>
        </p:nvSpPr>
        <p:spPr/>
        <p:txBody>
          <a:bodyPr/>
          <a:lstStyle/>
          <a:p>
            <a:r>
              <a:rPr lang="de-DE" dirty="0" smtClean="0"/>
              <a:t>ARBEITGEBERMOTIVE FÜR DIE </a:t>
            </a:r>
            <a:r>
              <a:rPr lang="de-DE" cap="none" dirty="0"/>
              <a:t>b</a:t>
            </a:r>
            <a:r>
              <a:rPr lang="de-DE" dirty="0"/>
              <a:t>AV</a:t>
            </a:r>
          </a:p>
        </p:txBody>
      </p:sp>
      <p:pic>
        <p:nvPicPr>
          <p:cNvPr id="8" name="Grafik 7"/>
          <p:cNvPicPr>
            <a:picLocks noChangeAspect="1"/>
          </p:cNvPicPr>
          <p:nvPr/>
        </p:nvPicPr>
        <p:blipFill>
          <a:blip r:embed="rId2"/>
          <a:stretch>
            <a:fillRect/>
          </a:stretch>
        </p:blipFill>
        <p:spPr>
          <a:xfrm>
            <a:off x="605645" y="1866799"/>
            <a:ext cx="9831355" cy="4667919"/>
          </a:xfrm>
          <a:prstGeom prst="rect">
            <a:avLst/>
          </a:prstGeom>
        </p:spPr>
      </p:pic>
    </p:spTree>
    <p:extLst>
      <p:ext uri="{BB962C8B-B14F-4D97-AF65-F5344CB8AC3E}">
        <p14:creationId xmlns:p14="http://schemas.microsoft.com/office/powerpoint/2010/main" val="32599988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27</a:t>
            </a:fld>
            <a:endParaRPr lang="de-DE" dirty="0"/>
          </a:p>
        </p:txBody>
      </p:sp>
      <p:sp>
        <p:nvSpPr>
          <p:cNvPr id="4" name="Titel 3"/>
          <p:cNvSpPr>
            <a:spLocks noGrp="1"/>
          </p:cNvSpPr>
          <p:nvPr>
            <p:ph type="title"/>
          </p:nvPr>
        </p:nvSpPr>
        <p:spPr/>
        <p:txBody>
          <a:bodyPr/>
          <a:lstStyle/>
          <a:p>
            <a:r>
              <a:rPr lang="de-DE" dirty="0" smtClean="0"/>
              <a:t>ARBEITGEBERMOTIVE FÜR DIE </a:t>
            </a:r>
            <a:r>
              <a:rPr lang="de-DE" cap="none" dirty="0"/>
              <a:t>b</a:t>
            </a:r>
            <a:r>
              <a:rPr lang="de-DE" dirty="0"/>
              <a:t>AV</a:t>
            </a:r>
          </a:p>
        </p:txBody>
      </p:sp>
      <p:graphicFrame>
        <p:nvGraphicFramePr>
          <p:cNvPr id="11" name="Tabelle 10">
            <a:extLst>
              <a:ext uri="{FF2B5EF4-FFF2-40B4-BE49-F238E27FC236}">
                <a16:creationId xmlns="" xmlns:a16="http://schemas.microsoft.com/office/drawing/2014/main" id="{019B82BC-4F43-984A-9819-926BB27182B3}"/>
              </a:ext>
            </a:extLst>
          </p:cNvPr>
          <p:cNvGraphicFramePr>
            <a:graphicFrameLocks noGrp="1"/>
          </p:cNvGraphicFramePr>
          <p:nvPr>
            <p:extLst>
              <p:ext uri="{D42A27DB-BD31-4B8C-83A1-F6EECF244321}">
                <p14:modId xmlns:p14="http://schemas.microsoft.com/office/powerpoint/2010/main" val="3455988768"/>
              </p:ext>
            </p:extLst>
          </p:nvPr>
        </p:nvGraphicFramePr>
        <p:xfrm>
          <a:off x="2886480" y="1700932"/>
          <a:ext cx="8091716" cy="520800"/>
        </p:xfrm>
        <a:graphic>
          <a:graphicData uri="http://schemas.openxmlformats.org/drawingml/2006/table">
            <a:tbl>
              <a:tblPr firstRow="1" bandRow="1">
                <a:tableStyleId>{5C22544A-7EE6-4342-B048-85BDC9FD1C3A}</a:tableStyleId>
              </a:tblPr>
              <a:tblGrid>
                <a:gridCol w="8091716">
                  <a:extLst>
                    <a:ext uri="{9D8B030D-6E8A-4147-A177-3AD203B41FA5}">
                      <a16:colId xmlns="" xmlns:a16="http://schemas.microsoft.com/office/drawing/2014/main" val="20001"/>
                    </a:ext>
                  </a:extLst>
                </a:gridCol>
              </a:tblGrid>
              <a:tr h="0">
                <a:tc>
                  <a:txBody>
                    <a:bodyPr/>
                    <a:lstStyle/>
                    <a:p>
                      <a:pPr lvl="0" algn="l"/>
                      <a:r>
                        <a:rPr lang="de-DE" sz="2000" b="0" dirty="0" smtClean="0">
                          <a:solidFill>
                            <a:schemeClr val="bg1"/>
                          </a:solidFill>
                        </a:rPr>
                        <a:t>Kosten senken und Liquidität verbessern</a:t>
                      </a:r>
                      <a:endParaRPr lang="de-DE" sz="2000" b="0" dirty="0">
                        <a:solidFill>
                          <a:schemeClr val="bg1"/>
                        </a:solidFill>
                      </a:endParaRPr>
                    </a:p>
                  </a:txBody>
                  <a:tcPr marL="108000" marR="108000" marT="108000" marB="108000" anchor="ctr">
                    <a:lnL w="12700" cmpd="sng">
                      <a:noFill/>
                    </a:lnL>
                    <a:lnR w="38100" cap="flat" cmpd="sng" algn="ctr">
                      <a:no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2D4B"/>
                    </a:solidFill>
                  </a:tcPr>
                </a:tc>
                <a:extLst>
                  <a:ext uri="{0D108BD9-81ED-4DB2-BD59-A6C34878D82A}">
                    <a16:rowId xmlns="" xmlns:a16="http://schemas.microsoft.com/office/drawing/2014/main" val="183065680"/>
                  </a:ext>
                </a:extLst>
              </a:tr>
            </a:tbl>
          </a:graphicData>
        </a:graphic>
      </p:graphicFrame>
      <p:graphicFrame>
        <p:nvGraphicFramePr>
          <p:cNvPr id="12" name="Tabelle 11"/>
          <p:cNvGraphicFramePr>
            <a:graphicFrameLocks noGrp="1"/>
          </p:cNvGraphicFramePr>
          <p:nvPr>
            <p:extLst>
              <p:ext uri="{D42A27DB-BD31-4B8C-83A1-F6EECF244321}">
                <p14:modId xmlns:p14="http://schemas.microsoft.com/office/powerpoint/2010/main" val="2794044293"/>
              </p:ext>
            </p:extLst>
          </p:nvPr>
        </p:nvGraphicFramePr>
        <p:xfrm>
          <a:off x="364220" y="1695766"/>
          <a:ext cx="2022929" cy="1270178"/>
        </p:xfrm>
        <a:graphic>
          <a:graphicData uri="http://schemas.openxmlformats.org/drawingml/2006/table">
            <a:tbl>
              <a:tblPr firstRow="1" bandRow="1">
                <a:tableStyleId>{5C22544A-7EE6-4342-B048-85BDC9FD1C3A}</a:tableStyleId>
              </a:tblPr>
              <a:tblGrid>
                <a:gridCol w="2022929">
                  <a:extLst>
                    <a:ext uri="{9D8B030D-6E8A-4147-A177-3AD203B41FA5}">
                      <a16:colId xmlns="" xmlns:a16="http://schemas.microsoft.com/office/drawing/2014/main" val="20000"/>
                    </a:ext>
                  </a:extLst>
                </a:gridCol>
              </a:tblGrid>
              <a:tr h="1270178">
                <a:tc>
                  <a:txBody>
                    <a:bodyPr/>
                    <a:lstStyle/>
                    <a:p>
                      <a:pPr algn="ctr"/>
                      <a:r>
                        <a:rPr lang="de-DE" sz="1200" b="0" dirty="0" smtClean="0">
                          <a:solidFill>
                            <a:schemeClr val="bg1"/>
                          </a:solidFill>
                          <a:latin typeface="Arial" panose="020B0604020202020204" pitchFamily="34" charset="0"/>
                          <a:cs typeface="Arial" panose="020B0604020202020204" pitchFamily="34" charset="0"/>
                        </a:rPr>
                        <a:t>Verwaltungskosten</a:t>
                      </a:r>
                      <a:endParaRPr lang="de-DE" sz="1200" b="0" dirty="0">
                        <a:solidFill>
                          <a:schemeClr val="bg1"/>
                        </a:solidFill>
                        <a:latin typeface="Arial" panose="020B0604020202020204" pitchFamily="34" charset="0"/>
                        <a:cs typeface="Arial" panose="020B0604020202020204" pitchFamily="34" charset="0"/>
                      </a:endParaRPr>
                    </a:p>
                    <a:p>
                      <a:pPr algn="ctr"/>
                      <a:endParaRPr lang="de-DE" sz="1200" b="1"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D6E1EA"/>
                    </a:solidFill>
                  </a:tcPr>
                </a:tc>
                <a:extLst>
                  <a:ext uri="{0D108BD9-81ED-4DB2-BD59-A6C34878D82A}">
                    <a16:rowId xmlns="" xmlns:a16="http://schemas.microsoft.com/office/drawing/2014/main" val="10000"/>
                  </a:ext>
                </a:extLst>
              </a:tr>
            </a:tbl>
          </a:graphicData>
        </a:graphic>
      </p:graphicFrame>
      <p:graphicFrame>
        <p:nvGraphicFramePr>
          <p:cNvPr id="14" name="Tabelle 13"/>
          <p:cNvGraphicFramePr>
            <a:graphicFrameLocks noGrp="1"/>
          </p:cNvGraphicFramePr>
          <p:nvPr>
            <p:extLst>
              <p:ext uri="{D42A27DB-BD31-4B8C-83A1-F6EECF244321}">
                <p14:modId xmlns:p14="http://schemas.microsoft.com/office/powerpoint/2010/main" val="3462749139"/>
              </p:ext>
            </p:extLst>
          </p:nvPr>
        </p:nvGraphicFramePr>
        <p:xfrm>
          <a:off x="364220" y="2939796"/>
          <a:ext cx="2022929" cy="1270178"/>
        </p:xfrm>
        <a:graphic>
          <a:graphicData uri="http://schemas.openxmlformats.org/drawingml/2006/table">
            <a:tbl>
              <a:tblPr firstRow="1" bandRow="1">
                <a:tableStyleId>{5C22544A-7EE6-4342-B048-85BDC9FD1C3A}</a:tableStyleId>
              </a:tblPr>
              <a:tblGrid>
                <a:gridCol w="2022929">
                  <a:extLst>
                    <a:ext uri="{9D8B030D-6E8A-4147-A177-3AD203B41FA5}">
                      <a16:colId xmlns="" xmlns:a16="http://schemas.microsoft.com/office/drawing/2014/main" val="20001"/>
                    </a:ext>
                  </a:extLst>
                </a:gridCol>
              </a:tblGrid>
              <a:tr h="1270178">
                <a:tc>
                  <a:txBody>
                    <a:bodyPr/>
                    <a:lstStyle/>
                    <a:p>
                      <a:pPr algn="ctr"/>
                      <a:r>
                        <a:rPr lang="de-DE" sz="1200" b="0" dirty="0" smtClean="0">
                          <a:solidFill>
                            <a:schemeClr val="bg1"/>
                          </a:solidFill>
                          <a:latin typeface="Arial" panose="020B0604020202020204" pitchFamily="34" charset="0"/>
                          <a:cs typeface="Arial" panose="020B0604020202020204" pitchFamily="34" charset="0"/>
                        </a:rPr>
                        <a:t>Haftungsrisiken</a:t>
                      </a:r>
                      <a:endParaRPr lang="de-DE" sz="1200" b="0" dirty="0">
                        <a:solidFill>
                          <a:schemeClr val="bg1"/>
                        </a:solidFill>
                        <a:latin typeface="Arial" panose="020B0604020202020204" pitchFamily="34" charset="0"/>
                        <a:cs typeface="Arial" panose="020B0604020202020204" pitchFamily="34" charset="0"/>
                      </a:endParaRPr>
                    </a:p>
                    <a:p>
                      <a:pPr algn="ctr"/>
                      <a:endParaRPr lang="de-DE" sz="1200" b="1"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D6E1EA"/>
                    </a:solidFill>
                  </a:tcPr>
                </a:tc>
                <a:extLst>
                  <a:ext uri="{0D108BD9-81ED-4DB2-BD59-A6C34878D82A}">
                    <a16:rowId xmlns="" xmlns:a16="http://schemas.microsoft.com/office/drawing/2014/main" val="10000"/>
                  </a:ext>
                </a:extLst>
              </a:tr>
            </a:tbl>
          </a:graphicData>
        </a:graphic>
      </p:graphicFrame>
      <p:sp>
        <p:nvSpPr>
          <p:cNvPr id="15" name="Textfeld 14"/>
          <p:cNvSpPr txBox="1"/>
          <p:nvPr/>
        </p:nvSpPr>
        <p:spPr>
          <a:xfrm>
            <a:off x="1098354" y="2970812"/>
            <a:ext cx="527007" cy="830997"/>
          </a:xfrm>
          <a:prstGeom prst="rect">
            <a:avLst/>
          </a:prstGeom>
          <a:noFill/>
        </p:spPr>
        <p:txBody>
          <a:bodyPr wrap="none" rtlCol="0">
            <a:spAutoFit/>
          </a:bodyPr>
          <a:lstStyle/>
          <a:p>
            <a:r>
              <a:rPr lang="de-DE" sz="4800" b="1" dirty="0">
                <a:solidFill>
                  <a:srgbClr val="EDEDED"/>
                </a:solidFill>
              </a:rPr>
              <a:t>§</a:t>
            </a:r>
          </a:p>
        </p:txBody>
      </p:sp>
      <p:graphicFrame>
        <p:nvGraphicFramePr>
          <p:cNvPr id="16" name="Tabelle 15"/>
          <p:cNvGraphicFramePr>
            <a:graphicFrameLocks noGrp="1"/>
          </p:cNvGraphicFramePr>
          <p:nvPr>
            <p:extLst>
              <p:ext uri="{D42A27DB-BD31-4B8C-83A1-F6EECF244321}">
                <p14:modId xmlns:p14="http://schemas.microsoft.com/office/powerpoint/2010/main" val="2774206285"/>
              </p:ext>
            </p:extLst>
          </p:nvPr>
        </p:nvGraphicFramePr>
        <p:xfrm>
          <a:off x="364220" y="4182436"/>
          <a:ext cx="2022929" cy="1270178"/>
        </p:xfrm>
        <a:graphic>
          <a:graphicData uri="http://schemas.openxmlformats.org/drawingml/2006/table">
            <a:tbl>
              <a:tblPr firstRow="1" bandRow="1">
                <a:tableStyleId>{5C22544A-7EE6-4342-B048-85BDC9FD1C3A}</a:tableStyleId>
              </a:tblPr>
              <a:tblGrid>
                <a:gridCol w="2022929"/>
              </a:tblGrid>
              <a:tr h="1270178">
                <a:tc>
                  <a:txBody>
                    <a:bodyPr/>
                    <a:lstStyle/>
                    <a:p>
                      <a:pPr algn="ctr"/>
                      <a:r>
                        <a:rPr lang="de-DE" sz="1200" b="0" dirty="0" smtClean="0">
                          <a:solidFill>
                            <a:schemeClr val="bg1"/>
                          </a:solidFill>
                          <a:latin typeface="Arial" panose="020B0604020202020204" pitchFamily="34" charset="0"/>
                          <a:cs typeface="Arial" panose="020B0604020202020204" pitchFamily="34" charset="0"/>
                        </a:rPr>
                        <a:t>Arbeitsplatzattraktivität</a:t>
                      </a:r>
                      <a:r>
                        <a:rPr lang="de-DE" sz="1200" b="1" dirty="0">
                          <a:solidFill>
                            <a:schemeClr val="bg1"/>
                          </a:solidFill>
                          <a:latin typeface="Arial" panose="020B0604020202020204" pitchFamily="34" charset="0"/>
                          <a:cs typeface="Arial" panose="020B0604020202020204" pitchFamily="34" charset="0"/>
                        </a:rPr>
                        <a:t/>
                      </a:r>
                      <a:br>
                        <a:rPr lang="de-DE" sz="1200" b="1" dirty="0">
                          <a:solidFill>
                            <a:schemeClr val="bg1"/>
                          </a:solidFill>
                          <a:latin typeface="Arial" panose="020B0604020202020204" pitchFamily="34" charset="0"/>
                          <a:cs typeface="Arial" panose="020B0604020202020204" pitchFamily="34" charset="0"/>
                        </a:rPr>
                      </a:br>
                      <a:endParaRPr lang="de-DE" sz="1200" b="1"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D6E1EA"/>
                    </a:solidFill>
                  </a:tcPr>
                </a:tc>
              </a:tr>
            </a:tbl>
          </a:graphicData>
        </a:graphic>
      </p:graphicFrame>
      <p:pic>
        <p:nvPicPr>
          <p:cNvPr id="17" name="Grafik 16"/>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993748" y="4249433"/>
            <a:ext cx="793861" cy="793861"/>
          </a:xfrm>
          <a:prstGeom prst="rect">
            <a:avLst/>
          </a:prstGeom>
        </p:spPr>
      </p:pic>
      <p:pic>
        <p:nvPicPr>
          <p:cNvPr id="18" name="Picture 2" descr="\\fileserver1.frankfur\homedir$\sld24r\WIN7PROFILE\Desktop\Ablage\Präsentationen\2017\Produktpräsentation WeitBlick\Icons\Auszahlplan.png"/>
          <p:cNvPicPr>
            <a:picLocks noChangeAspect="1" noChangeArrowheads="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15111" y="5578064"/>
            <a:ext cx="521146" cy="569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9" name="Tabelle 18"/>
          <p:cNvGraphicFramePr>
            <a:graphicFrameLocks noGrp="1"/>
          </p:cNvGraphicFramePr>
          <p:nvPr>
            <p:extLst>
              <p:ext uri="{D42A27DB-BD31-4B8C-83A1-F6EECF244321}">
                <p14:modId xmlns:p14="http://schemas.microsoft.com/office/powerpoint/2010/main" val="204046374"/>
              </p:ext>
            </p:extLst>
          </p:nvPr>
        </p:nvGraphicFramePr>
        <p:xfrm>
          <a:off x="364220" y="5452614"/>
          <a:ext cx="2022929" cy="1270178"/>
        </p:xfrm>
        <a:graphic>
          <a:graphicData uri="http://schemas.openxmlformats.org/drawingml/2006/table">
            <a:tbl>
              <a:tblPr firstRow="1" bandRow="1">
                <a:tableStyleId>{5C22544A-7EE6-4342-B048-85BDC9FD1C3A}</a:tableStyleId>
              </a:tblPr>
              <a:tblGrid>
                <a:gridCol w="2022929"/>
              </a:tblGrid>
              <a:tr h="1270178">
                <a:tc>
                  <a:txBody>
                    <a:bodyPr/>
                    <a:lstStyle/>
                    <a:p>
                      <a:pPr algn="ctr"/>
                      <a:r>
                        <a:rPr lang="de-DE" sz="1200" b="0" dirty="0" smtClean="0">
                          <a:solidFill>
                            <a:schemeClr val="bg1"/>
                          </a:solidFill>
                          <a:latin typeface="Arial" panose="020B0604020202020204" pitchFamily="34" charset="0"/>
                          <a:cs typeface="Arial" panose="020B0604020202020204" pitchFamily="34" charset="0"/>
                        </a:rPr>
                        <a:t>Kosten</a:t>
                      </a:r>
                      <a:r>
                        <a:rPr lang="de-DE" sz="1200" b="0" baseline="0" dirty="0" smtClean="0">
                          <a:solidFill>
                            <a:schemeClr val="bg1"/>
                          </a:solidFill>
                          <a:latin typeface="Arial" panose="020B0604020202020204" pitchFamily="34" charset="0"/>
                          <a:cs typeface="Arial" panose="020B0604020202020204" pitchFamily="34" charset="0"/>
                        </a:rPr>
                        <a:t> senken</a:t>
                      </a:r>
                      <a:r>
                        <a:rPr lang="de-DE" sz="1200" b="1" dirty="0">
                          <a:solidFill>
                            <a:schemeClr val="bg1"/>
                          </a:solidFill>
                          <a:latin typeface="Arial" panose="020B0604020202020204" pitchFamily="34" charset="0"/>
                          <a:cs typeface="Arial" panose="020B0604020202020204" pitchFamily="34" charset="0"/>
                        </a:rPr>
                        <a:t/>
                      </a:r>
                      <a:br>
                        <a:rPr lang="de-DE" sz="1200" b="1" dirty="0">
                          <a:solidFill>
                            <a:schemeClr val="bg1"/>
                          </a:solidFill>
                          <a:latin typeface="Arial" panose="020B0604020202020204" pitchFamily="34" charset="0"/>
                          <a:cs typeface="Arial" panose="020B0604020202020204" pitchFamily="34" charset="0"/>
                        </a:rPr>
                      </a:br>
                      <a:endParaRPr lang="de-DE" sz="1200" b="1"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1D2D4B"/>
                    </a:solidFill>
                  </a:tcPr>
                </a:tc>
              </a:tr>
            </a:tbl>
          </a:graphicData>
        </a:graphic>
      </p:graphicFrame>
      <p:pic>
        <p:nvPicPr>
          <p:cNvPr id="20" name="Picture 2" descr="\\fileserver1.frankfur\homedir$\sld24r\WIN7PROFILE\Desktop\Ablage\Präsentationen\2017\Produktpräsentation WeitBlick\Icons\Auszahlplan.png"/>
          <p:cNvPicPr>
            <a:picLocks noChangeAspect="1" noChangeArrowheads="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15111" y="5664687"/>
            <a:ext cx="521146" cy="569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1" name="Tabelle 20">
            <a:extLst>
              <a:ext uri="{FF2B5EF4-FFF2-40B4-BE49-F238E27FC236}">
                <a16:creationId xmlns="" xmlns:a16="http://schemas.microsoft.com/office/drawing/2014/main" id="{019B82BC-4F43-984A-9819-926BB27182B3}"/>
              </a:ext>
            </a:extLst>
          </p:cNvPr>
          <p:cNvGraphicFramePr>
            <a:graphicFrameLocks noGrp="1"/>
          </p:cNvGraphicFramePr>
          <p:nvPr>
            <p:extLst>
              <p:ext uri="{D42A27DB-BD31-4B8C-83A1-F6EECF244321}">
                <p14:modId xmlns:p14="http://schemas.microsoft.com/office/powerpoint/2010/main" val="1905653358"/>
              </p:ext>
            </p:extLst>
          </p:nvPr>
        </p:nvGraphicFramePr>
        <p:xfrm>
          <a:off x="2886480" y="2505872"/>
          <a:ext cx="9121300" cy="3455580"/>
        </p:xfrm>
        <a:graphic>
          <a:graphicData uri="http://schemas.openxmlformats.org/drawingml/2006/table">
            <a:tbl>
              <a:tblPr firstRow="1" bandRow="1">
                <a:tableStyleId>{5C22544A-7EE6-4342-B048-85BDC9FD1C3A}</a:tableStyleId>
              </a:tblPr>
              <a:tblGrid>
                <a:gridCol w="9121300">
                  <a:extLst>
                    <a:ext uri="{9D8B030D-6E8A-4147-A177-3AD203B41FA5}">
                      <a16:colId xmlns="" xmlns:a16="http://schemas.microsoft.com/office/drawing/2014/main" val="20001"/>
                    </a:ext>
                  </a:extLst>
                </a:gridCol>
              </a:tblGrid>
              <a:tr h="1659938">
                <a:tc>
                  <a:txBody>
                    <a:bodyPr/>
                    <a:lstStyle/>
                    <a:p>
                      <a:pPr marL="285750" lvl="0" indent="-285750" algn="l">
                        <a:spcBef>
                          <a:spcPts val="900"/>
                        </a:spcBef>
                        <a:buFont typeface="Wingdings" charset="2"/>
                        <a:buChar char="§"/>
                      </a:pPr>
                      <a:r>
                        <a:rPr lang="de-DE" sz="1800" b="0" dirty="0" smtClean="0">
                          <a:solidFill>
                            <a:srgbClr val="1D2D4B"/>
                          </a:solidFill>
                        </a:rPr>
                        <a:t>Effiziente Zuschussmodelle</a:t>
                      </a:r>
                    </a:p>
                    <a:p>
                      <a:pPr marL="285750" lvl="0" indent="-285750" algn="l">
                        <a:spcBef>
                          <a:spcPts val="900"/>
                        </a:spcBef>
                        <a:buFont typeface="Wingdings" charset="2"/>
                        <a:buChar char="§"/>
                      </a:pPr>
                      <a:r>
                        <a:rPr lang="de-DE" sz="1800" b="0" dirty="0" smtClean="0">
                          <a:solidFill>
                            <a:srgbClr val="1D2D4B"/>
                          </a:solidFill>
                        </a:rPr>
                        <a:t>Verwaltungskosten vermeiden durch einheitliche Abwicklung und</a:t>
                      </a:r>
                      <a:r>
                        <a:rPr lang="de-DE" sz="1800" b="0" baseline="0" dirty="0" smtClean="0">
                          <a:solidFill>
                            <a:srgbClr val="1D2D4B"/>
                          </a:solidFill>
                        </a:rPr>
                        <a:t> Digitalisierung sowie Auslagerung von bAV-Prozessen</a:t>
                      </a:r>
                      <a:endParaRPr lang="de-DE" sz="1800" b="0" dirty="0" smtClean="0">
                        <a:solidFill>
                          <a:srgbClr val="1D2D4B"/>
                        </a:solidFill>
                      </a:endParaRPr>
                    </a:p>
                    <a:p>
                      <a:pPr marL="285750" marR="0" lvl="0" indent="-285750" algn="l" defTabSz="914400" rtl="0" eaLnBrk="1" fontAlgn="auto" latinLnBrk="0" hangingPunct="1">
                        <a:lnSpc>
                          <a:spcPct val="100000"/>
                        </a:lnSpc>
                        <a:spcBef>
                          <a:spcPts val="900"/>
                        </a:spcBef>
                        <a:spcAft>
                          <a:spcPts val="0"/>
                        </a:spcAft>
                        <a:buClrTx/>
                        <a:buSzTx/>
                        <a:buFont typeface="Wingdings" charset="2"/>
                        <a:buChar char="§"/>
                        <a:tabLst/>
                        <a:defRPr/>
                      </a:pPr>
                      <a:r>
                        <a:rPr lang="de-DE" sz="1800" b="0" dirty="0" smtClean="0">
                          <a:solidFill>
                            <a:srgbClr val="1D2D4B"/>
                          </a:solidFill>
                          <a:latin typeface="+mn-lt"/>
                          <a:ea typeface="+mn-ea"/>
                        </a:rPr>
                        <a:t>Auch </a:t>
                      </a:r>
                      <a:r>
                        <a:rPr lang="de-DE" sz="1800" b="0" dirty="0" err="1" smtClean="0">
                          <a:solidFill>
                            <a:srgbClr val="1D2D4B"/>
                          </a:solidFill>
                          <a:latin typeface="+mn-lt"/>
                          <a:ea typeface="+mn-ea"/>
                        </a:rPr>
                        <a:t>bKV</a:t>
                      </a:r>
                      <a:r>
                        <a:rPr lang="de-DE" sz="1800" b="0" dirty="0" smtClean="0">
                          <a:solidFill>
                            <a:srgbClr val="1D2D4B"/>
                          </a:solidFill>
                          <a:latin typeface="+mn-lt"/>
                          <a:ea typeface="+mn-ea"/>
                        </a:rPr>
                        <a:t>-Lösungen implementierbar</a:t>
                      </a:r>
                    </a:p>
                    <a:p>
                      <a:pPr marL="285750" marR="0" lvl="0" indent="-285750" algn="l" defTabSz="914400" rtl="0" eaLnBrk="1" fontAlgn="auto" latinLnBrk="0" hangingPunct="1">
                        <a:lnSpc>
                          <a:spcPct val="100000"/>
                        </a:lnSpc>
                        <a:spcBef>
                          <a:spcPts val="900"/>
                        </a:spcBef>
                        <a:spcAft>
                          <a:spcPts val="0"/>
                        </a:spcAft>
                        <a:buClrTx/>
                        <a:buSzTx/>
                        <a:buFont typeface="Wingdings" charset="2"/>
                        <a:buChar char="§"/>
                        <a:tabLst/>
                        <a:defRPr/>
                      </a:pPr>
                      <a:r>
                        <a:rPr lang="de-DE" sz="1800" b="0" dirty="0" smtClean="0">
                          <a:solidFill>
                            <a:srgbClr val="1D2D4B"/>
                          </a:solidFill>
                          <a:latin typeface="+mn-lt"/>
                          <a:ea typeface="+mn-ea"/>
                        </a:rPr>
                        <a:t>Staatliche Förderungen optimal </a:t>
                      </a:r>
                      <a:r>
                        <a:rPr lang="de-DE" sz="1800" b="1" u="sng" dirty="0" smtClean="0">
                          <a:solidFill>
                            <a:srgbClr val="FF0000"/>
                          </a:solidFill>
                          <a:latin typeface="+mn-lt"/>
                          <a:ea typeface="+mn-ea"/>
                        </a:rPr>
                        <a:t>nutzen (z.B.§100 EStG)</a:t>
                      </a:r>
                    </a:p>
                    <a:p>
                      <a:pPr marL="285750" marR="0" lvl="0" indent="-285750" algn="l" defTabSz="914400" rtl="0" eaLnBrk="1" fontAlgn="auto" latinLnBrk="0" hangingPunct="1">
                        <a:lnSpc>
                          <a:spcPct val="100000"/>
                        </a:lnSpc>
                        <a:spcBef>
                          <a:spcPts val="900"/>
                        </a:spcBef>
                        <a:spcAft>
                          <a:spcPts val="0"/>
                        </a:spcAft>
                        <a:buClrTx/>
                        <a:buSzTx/>
                        <a:buFont typeface="Wingdings" charset="2"/>
                        <a:buChar char="§"/>
                        <a:tabLst/>
                        <a:defRPr/>
                      </a:pPr>
                      <a:endParaRPr lang="de-DE" sz="1800" b="0" dirty="0" smtClean="0">
                        <a:solidFill>
                          <a:srgbClr val="1D2D4B"/>
                        </a:solidFill>
                        <a:latin typeface="+mn-lt"/>
                        <a:ea typeface="+mn-ea"/>
                      </a:endParaRPr>
                    </a:p>
                    <a:p>
                      <a:pPr marL="0" lvl="0" indent="0" algn="l">
                        <a:spcBef>
                          <a:spcPts val="900"/>
                        </a:spcBef>
                        <a:buFont typeface="Wingdings" charset="2"/>
                        <a:buNone/>
                      </a:pPr>
                      <a:endParaRPr lang="de-DE" sz="1800" b="0" dirty="0">
                        <a:solidFill>
                          <a:srgbClr val="1D2D4B"/>
                        </a:solidFill>
                      </a:endParaRPr>
                    </a:p>
                  </a:txBody>
                  <a:tcPr marL="108000" marR="108000" marT="108000" marB="252000" anchor="ctr">
                    <a:lnL w="12700" cmpd="sng">
                      <a:noFill/>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892818707"/>
                  </a:ext>
                </a:extLst>
              </a:tr>
              <a:tr h="575714">
                <a:tc>
                  <a:txBody>
                    <a:bodyPr/>
                    <a:lstStyle/>
                    <a:p>
                      <a:pPr marL="0" lvl="0" indent="0" algn="l">
                        <a:spcBef>
                          <a:spcPts val="900"/>
                        </a:spcBef>
                        <a:buFont typeface="Wingdings" charset="2"/>
                        <a:buNone/>
                      </a:pPr>
                      <a:endParaRPr lang="de-DE" sz="1600" dirty="0">
                        <a:solidFill>
                          <a:srgbClr val="C60000"/>
                        </a:solidFill>
                        <a:latin typeface="+mn-lt"/>
                        <a:ea typeface="+mn-ea"/>
                      </a:endParaRPr>
                    </a:p>
                  </a:txBody>
                  <a:tcPr marL="108000" marR="108000" marT="108000" marB="252000" anchor="ctr">
                    <a:lnL w="12700" cmpd="sng">
                      <a:noFill/>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pic>
        <p:nvPicPr>
          <p:cNvPr id="22" name="Grafik 21"/>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095007" y="1821216"/>
            <a:ext cx="635093" cy="635093"/>
          </a:xfrm>
          <a:prstGeom prst="rect">
            <a:avLst/>
          </a:prstGeom>
        </p:spPr>
      </p:pic>
    </p:spTree>
    <p:extLst>
      <p:ext uri="{BB962C8B-B14F-4D97-AF65-F5344CB8AC3E}">
        <p14:creationId xmlns:p14="http://schemas.microsoft.com/office/powerpoint/2010/main" val="358765104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28</a:t>
            </a:fld>
            <a:endParaRPr lang="de-DE" dirty="0"/>
          </a:p>
        </p:txBody>
      </p:sp>
      <p:sp>
        <p:nvSpPr>
          <p:cNvPr id="6" name="Titel 5"/>
          <p:cNvSpPr>
            <a:spLocks noGrp="1"/>
          </p:cNvSpPr>
          <p:nvPr>
            <p:ph type="title"/>
          </p:nvPr>
        </p:nvSpPr>
        <p:spPr/>
        <p:txBody>
          <a:bodyPr/>
          <a:lstStyle/>
          <a:p>
            <a:r>
              <a:rPr lang="de-DE" dirty="0" smtClean="0"/>
              <a:t>GANZHEITLICHE KOMMUNIKATION</a:t>
            </a:r>
            <a:endParaRPr lang="de-DE" dirty="0"/>
          </a:p>
        </p:txBody>
      </p:sp>
      <p:pic>
        <p:nvPicPr>
          <p:cNvPr id="3" name="Grafi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9425" y="2040165"/>
            <a:ext cx="10672638" cy="3601358"/>
          </a:xfrm>
          <a:prstGeom prst="rect">
            <a:avLst/>
          </a:prstGeom>
        </p:spPr>
      </p:pic>
      <p:sp>
        <p:nvSpPr>
          <p:cNvPr id="4" name="Textfeld 3"/>
          <p:cNvSpPr txBox="1"/>
          <p:nvPr/>
        </p:nvSpPr>
        <p:spPr>
          <a:xfrm>
            <a:off x="1473958" y="6127845"/>
            <a:ext cx="8952932" cy="400110"/>
          </a:xfrm>
          <a:prstGeom prst="rect">
            <a:avLst/>
          </a:prstGeom>
          <a:noFill/>
        </p:spPr>
        <p:txBody>
          <a:bodyPr wrap="square" rtlCol="0">
            <a:spAutoFit/>
          </a:bodyPr>
          <a:lstStyle/>
          <a:p>
            <a:r>
              <a:rPr lang="de-DE" sz="2000" b="1" dirty="0" smtClean="0"/>
              <a:t>TOOLS: </a:t>
            </a:r>
            <a:r>
              <a:rPr lang="de-DE" sz="2000" b="1" dirty="0" err="1" smtClean="0"/>
              <a:t>Xempus</a:t>
            </a:r>
            <a:r>
              <a:rPr lang="de-DE" sz="2000" b="1" dirty="0" smtClean="0"/>
              <a:t> </a:t>
            </a:r>
            <a:r>
              <a:rPr lang="de-DE" sz="2000" b="1" dirty="0" err="1" smtClean="0"/>
              <a:t>advisor</a:t>
            </a:r>
            <a:r>
              <a:rPr lang="de-DE" sz="2000" b="1" dirty="0" smtClean="0"/>
              <a:t> | AIP-Muster (eigene) | Berechnungstools</a:t>
            </a:r>
            <a:endParaRPr lang="de-DE" sz="2000" b="1" dirty="0"/>
          </a:p>
        </p:txBody>
      </p:sp>
    </p:spTree>
    <p:extLst>
      <p:ext uri="{BB962C8B-B14F-4D97-AF65-F5344CB8AC3E}">
        <p14:creationId xmlns:p14="http://schemas.microsoft.com/office/powerpoint/2010/main" val="385779371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29</a:t>
            </a:fld>
            <a:endParaRPr lang="de-DE"/>
          </a:p>
        </p:txBody>
      </p:sp>
      <p:sp>
        <p:nvSpPr>
          <p:cNvPr id="6" name="Titel 5"/>
          <p:cNvSpPr>
            <a:spLocks noGrp="1"/>
          </p:cNvSpPr>
          <p:nvPr>
            <p:ph type="title"/>
          </p:nvPr>
        </p:nvSpPr>
        <p:spPr/>
        <p:txBody>
          <a:bodyPr/>
          <a:lstStyle/>
          <a:p>
            <a:r>
              <a:rPr lang="de-DE" dirty="0"/>
              <a:t>Das </a:t>
            </a:r>
            <a:r>
              <a:rPr lang="de-DE" dirty="0" smtClean="0"/>
              <a:t>Arbeitnehmer-Portal | Informieren und Berechnen </a:t>
            </a:r>
            <a:r>
              <a:rPr lang="de-DE" dirty="0"/>
              <a:t/>
            </a:r>
            <a:br>
              <a:rPr lang="de-DE" dirty="0"/>
            </a:br>
            <a:r>
              <a:rPr lang="de-DE" dirty="0"/>
              <a:t>Firmenindividuell anpassbar</a:t>
            </a:r>
          </a:p>
        </p:txBody>
      </p:sp>
      <p:pic>
        <p:nvPicPr>
          <p:cNvPr id="8" name="Inhaltsplatzhalter 4"/>
          <p:cNvPicPr>
            <a:picLocks noChangeAspect="1"/>
          </p:cNvPicPr>
          <p:nvPr/>
        </p:nvPicPr>
        <p:blipFill>
          <a:blip r:embed="rId2"/>
          <a:stretch>
            <a:fillRect/>
          </a:stretch>
        </p:blipFill>
        <p:spPr>
          <a:xfrm>
            <a:off x="286728" y="1530910"/>
            <a:ext cx="4375133" cy="5106864"/>
          </a:xfrm>
          <a:prstGeom prst="rect">
            <a:avLst/>
          </a:prstGeom>
        </p:spPr>
      </p:pic>
      <p:pic>
        <p:nvPicPr>
          <p:cNvPr id="9" name="Grafik 8"/>
          <p:cNvPicPr>
            <a:picLocks noChangeAspect="1"/>
          </p:cNvPicPr>
          <p:nvPr/>
        </p:nvPicPr>
        <p:blipFill>
          <a:blip r:embed="rId3"/>
          <a:stretch>
            <a:fillRect/>
          </a:stretch>
        </p:blipFill>
        <p:spPr>
          <a:xfrm>
            <a:off x="5312790" y="1632318"/>
            <a:ext cx="5323460" cy="1826487"/>
          </a:xfrm>
          <a:prstGeom prst="rect">
            <a:avLst/>
          </a:prstGeom>
        </p:spPr>
      </p:pic>
      <p:sp>
        <p:nvSpPr>
          <p:cNvPr id="10" name="Textfeld 9"/>
          <p:cNvSpPr txBox="1"/>
          <p:nvPr/>
        </p:nvSpPr>
        <p:spPr>
          <a:xfrm>
            <a:off x="5339412" y="3384615"/>
            <a:ext cx="5112568" cy="307777"/>
          </a:xfrm>
          <a:prstGeom prst="rect">
            <a:avLst/>
          </a:prstGeom>
          <a:noFill/>
        </p:spPr>
        <p:txBody>
          <a:bodyPr wrap="square" rtlCol="0">
            <a:spAutoFit/>
          </a:bodyPr>
          <a:lstStyle/>
          <a:p>
            <a:pPr marL="342900" lvl="0" indent="-342900">
              <a:spcBef>
                <a:spcPct val="20000"/>
              </a:spcBef>
            </a:pPr>
            <a:r>
              <a:rPr lang="de-DE" sz="1400" b="1" u="sng" kern="0" dirty="0">
                <a:latin typeface="Arial"/>
                <a:ea typeface="ＭＳ Ｐゴシック"/>
                <a:hlinkClick r:id="rId4"/>
              </a:rPr>
              <a:t>https://bavinfo.net/Muster_GmbH</a:t>
            </a:r>
            <a:endParaRPr lang="de-DE" sz="1400" kern="0" dirty="0">
              <a:latin typeface="Arial"/>
              <a:ea typeface="ＭＳ Ｐゴシック"/>
            </a:endParaRPr>
          </a:p>
        </p:txBody>
      </p:sp>
      <p:sp>
        <p:nvSpPr>
          <p:cNvPr id="3" name="Textfeld 2"/>
          <p:cNvSpPr txBox="1"/>
          <p:nvPr/>
        </p:nvSpPr>
        <p:spPr>
          <a:xfrm>
            <a:off x="5312790" y="6112534"/>
            <a:ext cx="6498305" cy="369332"/>
          </a:xfrm>
          <a:prstGeom prst="rect">
            <a:avLst/>
          </a:prstGeom>
          <a:noFill/>
        </p:spPr>
        <p:txBody>
          <a:bodyPr wrap="square" rtlCol="0">
            <a:spAutoFit/>
          </a:bodyPr>
          <a:lstStyle/>
          <a:p>
            <a:r>
              <a:rPr lang="de-DE" u="sng" dirty="0">
                <a:solidFill>
                  <a:srgbClr val="000000"/>
                </a:solidFill>
                <a:latin typeface="Arial" panose="020B0604020202020204" pitchFamily="34" charset="0"/>
                <a:ea typeface="Calibri" panose="020F0502020204030204" pitchFamily="34" charset="0"/>
                <a:hlinkClick r:id="rId5"/>
              </a:rPr>
              <a:t>https://bavinfo.net/afmassekuranz-finanz-maklerGmbH</a:t>
            </a:r>
            <a:endParaRPr lang="de-DE" dirty="0"/>
          </a:p>
        </p:txBody>
      </p:sp>
      <p:pic>
        <p:nvPicPr>
          <p:cNvPr id="4" name="Grafik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97058" y="1743322"/>
            <a:ext cx="1894114" cy="1894114"/>
          </a:xfrm>
          <a:prstGeom prst="rect">
            <a:avLst/>
          </a:prstGeom>
        </p:spPr>
      </p:pic>
      <p:pic>
        <p:nvPicPr>
          <p:cNvPr id="5" name="Grafik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07555" y="3956060"/>
            <a:ext cx="1968370" cy="1968370"/>
          </a:xfrm>
          <a:prstGeom prst="rect">
            <a:avLst/>
          </a:prstGeom>
        </p:spPr>
      </p:pic>
    </p:spTree>
    <p:extLst>
      <p:ext uri="{BB962C8B-B14F-4D97-AF65-F5344CB8AC3E}">
        <p14:creationId xmlns:p14="http://schemas.microsoft.com/office/powerpoint/2010/main" val="36585549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a:t>
            </a:fld>
            <a:endParaRPr lang="de-DE" dirty="0"/>
          </a:p>
        </p:txBody>
      </p:sp>
      <p:sp>
        <p:nvSpPr>
          <p:cNvPr id="3" name="Bildplatzhalter 2"/>
          <p:cNvSpPr>
            <a:spLocks noGrp="1"/>
          </p:cNvSpPr>
          <p:nvPr>
            <p:ph type="pic" sz="quarter" idx="10"/>
          </p:nvPr>
        </p:nvSpPr>
        <p:spPr/>
      </p:sp>
      <p:sp>
        <p:nvSpPr>
          <p:cNvPr id="4" name="Titel 3"/>
          <p:cNvSpPr>
            <a:spLocks noGrp="1"/>
          </p:cNvSpPr>
          <p:nvPr>
            <p:ph type="title"/>
          </p:nvPr>
        </p:nvSpPr>
        <p:spPr/>
        <p:txBody>
          <a:bodyPr/>
          <a:lstStyle/>
          <a:p>
            <a:endParaRPr lang="de-DE"/>
          </a:p>
        </p:txBody>
      </p:sp>
      <p:pic>
        <p:nvPicPr>
          <p:cNvPr id="5" name="Grafik 4"/>
          <p:cNvPicPr>
            <a:picLocks noChangeAspect="1"/>
          </p:cNvPicPr>
          <p:nvPr/>
        </p:nvPicPr>
        <p:blipFill>
          <a:blip r:embed="rId2"/>
          <a:stretch>
            <a:fillRect/>
          </a:stretch>
        </p:blipFill>
        <p:spPr>
          <a:xfrm>
            <a:off x="364220" y="2363852"/>
            <a:ext cx="10627374" cy="3579747"/>
          </a:xfrm>
          <a:prstGeom prst="rect">
            <a:avLst/>
          </a:prstGeom>
        </p:spPr>
      </p:pic>
    </p:spTree>
    <p:extLst>
      <p:ext uri="{BB962C8B-B14F-4D97-AF65-F5344CB8AC3E}">
        <p14:creationId xmlns:p14="http://schemas.microsoft.com/office/powerpoint/2010/main" val="6914994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p:cNvPicPr>
            <a:picLocks noChangeAspect="1"/>
          </p:cNvPicPr>
          <p:nvPr/>
        </p:nvPicPr>
        <p:blipFill>
          <a:blip r:embed="rId2"/>
          <a:stretch>
            <a:fillRect/>
          </a:stretch>
        </p:blipFill>
        <p:spPr>
          <a:xfrm>
            <a:off x="6328756" y="1878328"/>
            <a:ext cx="4991100" cy="4686300"/>
          </a:xfrm>
          <a:prstGeom prst="rect">
            <a:avLst/>
          </a:prstGeom>
        </p:spPr>
      </p:pic>
      <p:pic>
        <p:nvPicPr>
          <p:cNvPr id="6" name="Grafik 5"/>
          <p:cNvPicPr>
            <a:picLocks noChangeAspect="1"/>
          </p:cNvPicPr>
          <p:nvPr/>
        </p:nvPicPr>
        <p:blipFill>
          <a:blip r:embed="rId3"/>
          <a:stretch>
            <a:fillRect/>
          </a:stretch>
        </p:blipFill>
        <p:spPr>
          <a:xfrm>
            <a:off x="444111" y="1878328"/>
            <a:ext cx="5057775" cy="4752975"/>
          </a:xfrm>
          <a:prstGeom prst="rect">
            <a:avLst/>
          </a:prstGeom>
        </p:spPr>
      </p:pic>
      <p:sp>
        <p:nvSpPr>
          <p:cNvPr id="2" name="Foliennummernplatzhalter 1"/>
          <p:cNvSpPr>
            <a:spLocks noGrp="1"/>
          </p:cNvSpPr>
          <p:nvPr>
            <p:ph type="sldNum" sz="quarter" idx="4"/>
          </p:nvPr>
        </p:nvSpPr>
        <p:spPr/>
        <p:txBody>
          <a:bodyPr/>
          <a:lstStyle/>
          <a:p>
            <a:fld id="{EA952CFE-AF4B-4BE9-B2E2-E1420D3F9B32}" type="slidenum">
              <a:rPr lang="de-DE" smtClean="0"/>
              <a:pPr/>
              <a:t>30</a:t>
            </a:fld>
            <a:endParaRPr lang="de-DE" dirty="0"/>
          </a:p>
        </p:txBody>
      </p:sp>
      <p:sp>
        <p:nvSpPr>
          <p:cNvPr id="7" name="Titel 6"/>
          <p:cNvSpPr>
            <a:spLocks noGrp="1"/>
          </p:cNvSpPr>
          <p:nvPr>
            <p:ph type="title"/>
          </p:nvPr>
        </p:nvSpPr>
        <p:spPr>
          <a:ln>
            <a:noFill/>
          </a:ln>
        </p:spPr>
        <p:txBody>
          <a:bodyPr>
            <a:normAutofit/>
          </a:bodyPr>
          <a:lstStyle/>
          <a:p>
            <a:r>
              <a:rPr lang="de-DE" cap="none" dirty="0" smtClean="0"/>
              <a:t>WIN-WIN:  </a:t>
            </a:r>
            <a:r>
              <a:rPr lang="de-DE" cap="none" dirty="0" smtClean="0">
                <a:solidFill>
                  <a:srgbClr val="FF0000"/>
                </a:solidFill>
              </a:rPr>
              <a:t>Dokumentation für AG und MA </a:t>
            </a:r>
            <a:r>
              <a:rPr lang="de-DE" cap="none" dirty="0" smtClean="0"/>
              <a:t>b</a:t>
            </a:r>
            <a:r>
              <a:rPr lang="de-DE" dirty="0" smtClean="0"/>
              <a:t>AV: Vorher – Nachher</a:t>
            </a:r>
            <a:endParaRPr lang="de-DE" dirty="0"/>
          </a:p>
        </p:txBody>
      </p:sp>
      <p:sp>
        <p:nvSpPr>
          <p:cNvPr id="17" name="Textplatzhalter 16"/>
          <p:cNvSpPr>
            <a:spLocks noGrp="1"/>
          </p:cNvSpPr>
          <p:nvPr>
            <p:ph type="body" sz="half" idx="11"/>
          </p:nvPr>
        </p:nvSpPr>
        <p:spPr>
          <a:xfrm>
            <a:off x="364220" y="6534718"/>
            <a:ext cx="10786279" cy="316699"/>
          </a:xfrm>
        </p:spPr>
        <p:txBody>
          <a:bodyPr/>
          <a:lstStyle/>
          <a:p>
            <a:r>
              <a:rPr lang="de-DE" dirty="0"/>
              <a:t>Bruttoeinkommen 3.000 €; </a:t>
            </a:r>
            <a:r>
              <a:rPr lang="de-DE" dirty="0" err="1"/>
              <a:t>StKl</a:t>
            </a:r>
            <a:r>
              <a:rPr lang="de-DE" dirty="0"/>
              <a:t> I; Kirchensteuerpflicht: ja; GKV-Zusatzbeitrag </a:t>
            </a:r>
            <a:r>
              <a:rPr lang="de-DE" dirty="0" smtClean="0"/>
              <a:t>1,7 %; </a:t>
            </a:r>
            <a:r>
              <a:rPr lang="de-DE" dirty="0"/>
              <a:t>Bundesland </a:t>
            </a:r>
            <a:r>
              <a:rPr lang="de-DE" dirty="0" smtClean="0"/>
              <a:t>Hamburg</a:t>
            </a:r>
            <a:endParaRPr lang="de-DE" dirty="0"/>
          </a:p>
        </p:txBody>
      </p:sp>
      <p:sp>
        <p:nvSpPr>
          <p:cNvPr id="12" name="Text Box 9"/>
          <p:cNvSpPr txBox="1">
            <a:spLocks noChangeArrowheads="1"/>
          </p:cNvSpPr>
          <p:nvPr/>
        </p:nvSpPr>
        <p:spPr bwMode="auto">
          <a:xfrm>
            <a:off x="1490764" y="1539774"/>
            <a:ext cx="2964470" cy="338554"/>
          </a:xfrm>
          <a:prstGeom prst="rect">
            <a:avLst/>
          </a:prstGeom>
          <a:solidFill>
            <a:schemeClr val="accent2"/>
          </a:solidFill>
          <a:ln w="28575" algn="ctr">
            <a:noFill/>
            <a:miter lim="800000"/>
            <a:headEnd/>
            <a:tailEnd/>
          </a:ln>
          <a:effectLst/>
        </p:spPr>
        <p:txBody>
          <a:bodyPr wrap="square">
            <a:spAutoFit/>
          </a:bodyPr>
          <a:lstStyle/>
          <a:p>
            <a:pPr algn="ctr">
              <a:spcBef>
                <a:spcPct val="50000"/>
              </a:spcBef>
            </a:pPr>
            <a:r>
              <a:rPr lang="de-DE" sz="1600" dirty="0">
                <a:solidFill>
                  <a:prstClr val="white"/>
                </a:solidFill>
                <a:cs typeface="Arial" panose="020B0604020202020204" pitchFamily="34" charset="0"/>
              </a:rPr>
              <a:t>Bisher ohne bAV</a:t>
            </a:r>
          </a:p>
        </p:txBody>
      </p:sp>
      <p:sp>
        <p:nvSpPr>
          <p:cNvPr id="11" name="Text Box 8"/>
          <p:cNvSpPr txBox="1">
            <a:spLocks noChangeArrowheads="1"/>
          </p:cNvSpPr>
          <p:nvPr/>
        </p:nvSpPr>
        <p:spPr bwMode="auto">
          <a:xfrm>
            <a:off x="7342071" y="1539774"/>
            <a:ext cx="2964470" cy="338554"/>
          </a:xfrm>
          <a:prstGeom prst="rect">
            <a:avLst/>
          </a:prstGeom>
          <a:solidFill>
            <a:schemeClr val="accent2"/>
          </a:solidFill>
          <a:ln w="28575" algn="ctr">
            <a:noFill/>
            <a:miter lim="800000"/>
            <a:headEnd/>
            <a:tailEnd/>
          </a:ln>
          <a:effectLst/>
        </p:spPr>
        <p:txBody>
          <a:bodyPr wrap="square">
            <a:spAutoFit/>
          </a:bodyPr>
          <a:lstStyle/>
          <a:p>
            <a:pPr algn="ctr">
              <a:spcBef>
                <a:spcPct val="50000"/>
              </a:spcBef>
            </a:pPr>
            <a:r>
              <a:rPr lang="de-DE" sz="1600" dirty="0">
                <a:solidFill>
                  <a:prstClr val="white"/>
                </a:solidFill>
                <a:cs typeface="Arial" panose="020B0604020202020204" pitchFamily="34" charset="0"/>
              </a:rPr>
              <a:t>Neu mit bAV</a:t>
            </a:r>
          </a:p>
        </p:txBody>
      </p:sp>
    </p:spTree>
    <p:extLst>
      <p:ext uri="{BB962C8B-B14F-4D97-AF65-F5344CB8AC3E}">
        <p14:creationId xmlns:p14="http://schemas.microsoft.com/office/powerpoint/2010/main" val="132192262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31</a:t>
            </a:fld>
            <a:endParaRPr lang="de-DE"/>
          </a:p>
        </p:txBody>
      </p:sp>
      <p:sp>
        <p:nvSpPr>
          <p:cNvPr id="5" name="Titel 4"/>
          <p:cNvSpPr>
            <a:spLocks noGrp="1"/>
          </p:cNvSpPr>
          <p:nvPr>
            <p:ph type="title"/>
          </p:nvPr>
        </p:nvSpPr>
        <p:spPr/>
        <p:txBody>
          <a:bodyPr/>
          <a:lstStyle/>
          <a:p>
            <a:r>
              <a:rPr lang="de-DE" dirty="0" smtClean="0"/>
              <a:t>High Level Beratung | Berücksichtigung aller Effekte </a:t>
            </a:r>
            <a:endParaRPr lang="de-DE" dirty="0"/>
          </a:p>
        </p:txBody>
      </p:sp>
      <p:pic>
        <p:nvPicPr>
          <p:cNvPr id="4" name="Grafik 3"/>
          <p:cNvPicPr>
            <a:picLocks noChangeAspect="1"/>
          </p:cNvPicPr>
          <p:nvPr/>
        </p:nvPicPr>
        <p:blipFill>
          <a:blip r:embed="rId2"/>
          <a:stretch>
            <a:fillRect/>
          </a:stretch>
        </p:blipFill>
        <p:spPr>
          <a:xfrm>
            <a:off x="364220" y="1807222"/>
            <a:ext cx="10314206" cy="4433478"/>
          </a:xfrm>
          <a:prstGeom prst="rect">
            <a:avLst/>
          </a:prstGeom>
        </p:spPr>
      </p:pic>
    </p:spTree>
    <p:extLst>
      <p:ext uri="{BB962C8B-B14F-4D97-AF65-F5344CB8AC3E}">
        <p14:creationId xmlns:p14="http://schemas.microsoft.com/office/powerpoint/2010/main" val="86568785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32</a:t>
            </a:fld>
            <a:endParaRPr lang="de-DE" dirty="0"/>
          </a:p>
        </p:txBody>
      </p:sp>
      <p:sp>
        <p:nvSpPr>
          <p:cNvPr id="9" name="Textplatzhalter 8"/>
          <p:cNvSpPr>
            <a:spLocks noGrp="1"/>
          </p:cNvSpPr>
          <p:nvPr>
            <p:ph type="body" sz="half" idx="2"/>
          </p:nvPr>
        </p:nvSpPr>
        <p:spPr/>
        <p:txBody>
          <a:bodyPr/>
          <a:lstStyle/>
          <a:p>
            <a:pPr lvl="0" fontAlgn="base">
              <a:spcAft>
                <a:spcPct val="0"/>
              </a:spcAft>
              <a:defRPr/>
            </a:pPr>
            <a:r>
              <a:rPr lang="de-DE" dirty="0">
                <a:solidFill>
                  <a:srgbClr val="1D284B"/>
                </a:solidFill>
              </a:rPr>
              <a:t>Detailbesprechung und Erläuterung der Gestaltungsoptionen sowie steuerlicher und rechtlicher Hintergründe</a:t>
            </a:r>
          </a:p>
          <a:p>
            <a:pPr lvl="0" fontAlgn="base">
              <a:spcAft>
                <a:spcPct val="0"/>
              </a:spcAft>
              <a:defRPr/>
            </a:pPr>
            <a:r>
              <a:rPr lang="de-DE" dirty="0">
                <a:solidFill>
                  <a:srgbClr val="1D284B"/>
                </a:solidFill>
              </a:rPr>
              <a:t>Festlegung eines Budgets (AG-Zuschussmodell) für die einzuführende Mitarbeiter- und  Führungskräfteversorgung </a:t>
            </a:r>
          </a:p>
          <a:p>
            <a:pPr lvl="0" fontAlgn="base">
              <a:spcAft>
                <a:spcPct val="0"/>
              </a:spcAft>
              <a:defRPr/>
            </a:pPr>
            <a:r>
              <a:rPr lang="de-DE" dirty="0">
                <a:solidFill>
                  <a:srgbClr val="1D284B"/>
                </a:solidFill>
              </a:rPr>
              <a:t>Ausgestaltung der Versorgungsordnung</a:t>
            </a:r>
          </a:p>
          <a:p>
            <a:pPr fontAlgn="base">
              <a:spcAft>
                <a:spcPct val="0"/>
              </a:spcAft>
              <a:defRPr/>
            </a:pPr>
            <a:r>
              <a:rPr lang="de-DE" dirty="0">
                <a:solidFill>
                  <a:srgbClr val="1D284B"/>
                </a:solidFill>
              </a:rPr>
              <a:t>Entscheidungsfindung </a:t>
            </a:r>
            <a:r>
              <a:rPr lang="de-DE" dirty="0" smtClean="0">
                <a:solidFill>
                  <a:srgbClr val="1D284B"/>
                </a:solidFill>
              </a:rPr>
              <a:t>ausgewählter </a:t>
            </a:r>
            <a:r>
              <a:rPr lang="de-DE" dirty="0">
                <a:solidFill>
                  <a:srgbClr val="1D284B"/>
                </a:solidFill>
              </a:rPr>
              <a:t>Versorgungsträger nach definiertem Anforderungsprofil </a:t>
            </a:r>
            <a:r>
              <a:rPr lang="de-DE" dirty="0" smtClean="0">
                <a:solidFill>
                  <a:srgbClr val="1D284B"/>
                </a:solidFill>
              </a:rPr>
              <a:t/>
            </a:r>
            <a:br>
              <a:rPr lang="de-DE" dirty="0" smtClean="0">
                <a:solidFill>
                  <a:srgbClr val="1D284B"/>
                </a:solidFill>
              </a:rPr>
            </a:br>
            <a:r>
              <a:rPr lang="de-DE" dirty="0" smtClean="0">
                <a:solidFill>
                  <a:srgbClr val="1D284B"/>
                </a:solidFill>
              </a:rPr>
              <a:t>und </a:t>
            </a:r>
            <a:r>
              <a:rPr lang="de-DE" dirty="0">
                <a:solidFill>
                  <a:srgbClr val="1D284B"/>
                </a:solidFill>
              </a:rPr>
              <a:t>Marktausschreibung</a:t>
            </a:r>
          </a:p>
          <a:p>
            <a:pPr fontAlgn="base">
              <a:spcAft>
                <a:spcPct val="0"/>
              </a:spcAft>
              <a:defRPr/>
            </a:pPr>
            <a:r>
              <a:rPr lang="de-DE" dirty="0">
                <a:solidFill>
                  <a:srgbClr val="1D284B"/>
                </a:solidFill>
              </a:rPr>
              <a:t>Festlegung der Versorgungsordnung und des Dienstleistungsumfangs </a:t>
            </a:r>
          </a:p>
          <a:p>
            <a:pPr fontAlgn="base">
              <a:spcAft>
                <a:spcPct val="0"/>
              </a:spcAft>
              <a:defRPr/>
            </a:pPr>
            <a:r>
              <a:rPr lang="de-DE" dirty="0">
                <a:solidFill>
                  <a:srgbClr val="1D284B"/>
                </a:solidFill>
              </a:rPr>
              <a:t>Einrichtung und Start der festgelegten </a:t>
            </a:r>
            <a:r>
              <a:rPr lang="de-DE" dirty="0" smtClean="0">
                <a:solidFill>
                  <a:srgbClr val="1D284B"/>
                </a:solidFill>
              </a:rPr>
              <a:t>Mitarbeiterkommunikationsstrategie, die </a:t>
            </a:r>
            <a:r>
              <a:rPr lang="de-DE" dirty="0">
                <a:solidFill>
                  <a:srgbClr val="1D284B"/>
                </a:solidFill>
              </a:rPr>
              <a:t>spezifische Mitarbeitergruppen berücksichtigt (Timing und Rollout</a:t>
            </a:r>
            <a:r>
              <a:rPr lang="de-DE" dirty="0" smtClean="0">
                <a:solidFill>
                  <a:srgbClr val="1D284B"/>
                </a:solidFill>
              </a:rPr>
              <a:t>)</a:t>
            </a:r>
            <a:endParaRPr lang="de-DE" dirty="0">
              <a:solidFill>
                <a:srgbClr val="1D284B"/>
              </a:solidFill>
            </a:endParaRPr>
          </a:p>
          <a:p>
            <a:pPr fontAlgn="base">
              <a:spcAft>
                <a:spcPct val="0"/>
              </a:spcAft>
              <a:defRPr/>
            </a:pPr>
            <a:r>
              <a:rPr lang="de-DE" dirty="0">
                <a:solidFill>
                  <a:srgbClr val="1D284B"/>
                </a:solidFill>
              </a:rPr>
              <a:t>Abstimmung mit HR (Personalabteilung) zur </a:t>
            </a:r>
            <a:r>
              <a:rPr lang="de-DE" dirty="0" smtClean="0">
                <a:solidFill>
                  <a:srgbClr val="1D284B"/>
                </a:solidFill>
              </a:rPr>
              <a:t>Administration und der digitalen Prozesse</a:t>
            </a:r>
            <a:endParaRPr lang="de-DE" dirty="0">
              <a:solidFill>
                <a:srgbClr val="1D284B"/>
              </a:solidFill>
            </a:endParaRPr>
          </a:p>
          <a:p>
            <a:pPr fontAlgn="base">
              <a:spcAft>
                <a:spcPct val="0"/>
              </a:spcAft>
              <a:defRPr/>
            </a:pPr>
            <a:r>
              <a:rPr lang="de-DE" dirty="0">
                <a:solidFill>
                  <a:srgbClr val="1D284B"/>
                </a:solidFill>
              </a:rPr>
              <a:t>Laufende Begleitung der Prozesse und der Kommunikation für das Unternehmen und die </a:t>
            </a:r>
            <a:r>
              <a:rPr lang="de-DE" dirty="0" smtClean="0">
                <a:solidFill>
                  <a:srgbClr val="1D284B"/>
                </a:solidFill>
              </a:rPr>
              <a:t>Mitarbeiter</a:t>
            </a:r>
          </a:p>
          <a:p>
            <a:pPr fontAlgn="base">
              <a:spcAft>
                <a:spcPct val="0"/>
              </a:spcAft>
              <a:defRPr/>
            </a:pPr>
            <a:r>
              <a:rPr lang="de-DE" b="1" dirty="0" smtClean="0">
                <a:solidFill>
                  <a:srgbClr val="FF0000"/>
                </a:solidFill>
              </a:rPr>
              <a:t>TOOL: Erstberatungsprotokoll bAV</a:t>
            </a:r>
            <a:endParaRPr lang="de-DE" b="1" dirty="0">
              <a:solidFill>
                <a:srgbClr val="FF0000"/>
              </a:solidFill>
            </a:endParaRPr>
          </a:p>
          <a:p>
            <a:pPr marL="0" indent="0">
              <a:buNone/>
            </a:pPr>
            <a:endParaRPr lang="de-DE" dirty="0">
              <a:solidFill>
                <a:srgbClr val="1D284B"/>
              </a:solidFill>
            </a:endParaRPr>
          </a:p>
        </p:txBody>
      </p:sp>
      <p:sp>
        <p:nvSpPr>
          <p:cNvPr id="5" name="Titel 4"/>
          <p:cNvSpPr>
            <a:spLocks noGrp="1"/>
          </p:cNvSpPr>
          <p:nvPr>
            <p:ph type="title"/>
          </p:nvPr>
        </p:nvSpPr>
        <p:spPr/>
        <p:txBody>
          <a:bodyPr/>
          <a:lstStyle/>
          <a:p>
            <a:r>
              <a:rPr lang="de-DE" dirty="0" smtClean="0"/>
              <a:t>DIE NÄCHSTEN SCHRITTE: </a:t>
            </a:r>
            <a:br>
              <a:rPr lang="de-DE" dirty="0" smtClean="0"/>
            </a:br>
            <a:r>
              <a:rPr lang="de-DE" dirty="0" smtClean="0"/>
              <a:t>PROJEKTGESTALTUNG UND UMSETZUNGSSTRATEGIE</a:t>
            </a:r>
            <a:endParaRPr lang="de-DE" dirty="0"/>
          </a:p>
        </p:txBody>
      </p:sp>
    </p:spTree>
    <p:extLst>
      <p:ext uri="{BB962C8B-B14F-4D97-AF65-F5344CB8AC3E}">
        <p14:creationId xmlns:p14="http://schemas.microsoft.com/office/powerpoint/2010/main" val="18313103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33</a:t>
            </a:fld>
            <a:endParaRPr lang="de-DE"/>
          </a:p>
        </p:txBody>
      </p:sp>
      <p:sp>
        <p:nvSpPr>
          <p:cNvPr id="3" name="Textplatzhalter 2"/>
          <p:cNvSpPr>
            <a:spLocks noGrp="1"/>
          </p:cNvSpPr>
          <p:nvPr>
            <p:ph type="body" sz="half" idx="2"/>
          </p:nvPr>
        </p:nvSpPr>
        <p:spPr>
          <a:solidFill>
            <a:srgbClr val="FF0000"/>
          </a:solidFill>
        </p:spPr>
        <p:txBody>
          <a:bodyPr/>
          <a:lstStyle/>
          <a:p>
            <a:endParaRPr lang="de-DE"/>
          </a:p>
        </p:txBody>
      </p:sp>
      <p:sp>
        <p:nvSpPr>
          <p:cNvPr id="4" name="Titel 3"/>
          <p:cNvSpPr>
            <a:spLocks noGrp="1"/>
          </p:cNvSpPr>
          <p:nvPr>
            <p:ph type="title"/>
          </p:nvPr>
        </p:nvSpPr>
        <p:spPr/>
        <p:txBody>
          <a:bodyPr/>
          <a:lstStyle/>
          <a:p>
            <a:endParaRPr lang="de-DE"/>
          </a:p>
        </p:txBody>
      </p:sp>
    </p:spTree>
    <p:extLst>
      <p:ext uri="{BB962C8B-B14F-4D97-AF65-F5344CB8AC3E}">
        <p14:creationId xmlns:p14="http://schemas.microsoft.com/office/powerpoint/2010/main" val="32182220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34</a:t>
            </a:fld>
            <a:endParaRPr lang="de-DE"/>
          </a:p>
        </p:txBody>
      </p:sp>
      <p:sp>
        <p:nvSpPr>
          <p:cNvPr id="3" name="Textplatzhalter 2"/>
          <p:cNvSpPr>
            <a:spLocks noGrp="1"/>
          </p:cNvSpPr>
          <p:nvPr>
            <p:ph type="body" sz="half" idx="2"/>
          </p:nvPr>
        </p:nvSpPr>
        <p:spPr/>
        <p:txBody>
          <a:bodyPr/>
          <a:lstStyle/>
          <a:p>
            <a:endParaRPr lang="de-DE"/>
          </a:p>
        </p:txBody>
      </p:sp>
      <p:sp>
        <p:nvSpPr>
          <p:cNvPr id="4" name="Titel 3"/>
          <p:cNvSpPr>
            <a:spLocks noGrp="1"/>
          </p:cNvSpPr>
          <p:nvPr>
            <p:ph type="title"/>
          </p:nvPr>
        </p:nvSpPr>
        <p:spPr/>
        <p:txBody>
          <a:bodyPr/>
          <a:lstStyle/>
          <a:p>
            <a:r>
              <a:rPr lang="de-DE" dirty="0" smtClean="0"/>
              <a:t>BACK UP</a:t>
            </a:r>
            <a:endParaRPr lang="de-DE" dirty="0"/>
          </a:p>
        </p:txBody>
      </p:sp>
    </p:spTree>
    <p:extLst>
      <p:ext uri="{BB962C8B-B14F-4D97-AF65-F5344CB8AC3E}">
        <p14:creationId xmlns:p14="http://schemas.microsoft.com/office/powerpoint/2010/main" val="15723799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p:cNvPicPr>
            <a:picLocks noChangeAspect="1"/>
          </p:cNvPicPr>
          <p:nvPr/>
        </p:nvPicPr>
        <p:blipFill rotWithShape="1">
          <a:blip r:embed="rId2">
            <a:extLst>
              <a:ext uri="{28A0092B-C50C-407E-A947-70E740481C1C}">
                <a14:useLocalDpi xmlns:a14="http://schemas.microsoft.com/office/drawing/2010/main" val="0"/>
              </a:ext>
            </a:extLst>
          </a:blip>
          <a:srcRect t="10608" b="22671"/>
          <a:stretch/>
        </p:blipFill>
        <p:spPr>
          <a:xfrm>
            <a:off x="0" y="1480140"/>
            <a:ext cx="12192000" cy="5377860"/>
          </a:xfrm>
          <a:prstGeom prst="rect">
            <a:avLst/>
          </a:prstGeom>
        </p:spPr>
      </p:pic>
      <p:sp>
        <p:nvSpPr>
          <p:cNvPr id="2" name="Foliennummernplatzhalter 1"/>
          <p:cNvSpPr>
            <a:spLocks noGrp="1"/>
          </p:cNvSpPr>
          <p:nvPr>
            <p:ph type="sldNum" sz="quarter" idx="4"/>
          </p:nvPr>
        </p:nvSpPr>
        <p:spPr/>
        <p:txBody>
          <a:bodyPr/>
          <a:lstStyle/>
          <a:p>
            <a:fld id="{EA952CFE-AF4B-4BE9-B2E2-E1420D3F9B32}" type="slidenum">
              <a:rPr lang="de-DE" smtClean="0"/>
              <a:pPr/>
              <a:t>35</a:t>
            </a:fld>
            <a:endParaRPr lang="de-DE" dirty="0"/>
          </a:p>
        </p:txBody>
      </p:sp>
      <p:sp>
        <p:nvSpPr>
          <p:cNvPr id="6" name="Titel 5"/>
          <p:cNvSpPr>
            <a:spLocks noGrp="1"/>
          </p:cNvSpPr>
          <p:nvPr>
            <p:ph type="title"/>
          </p:nvPr>
        </p:nvSpPr>
        <p:spPr/>
        <p:txBody>
          <a:bodyPr/>
          <a:lstStyle/>
          <a:p>
            <a:r>
              <a:rPr lang="de-DE" cap="none" dirty="0"/>
              <a:t>b</a:t>
            </a:r>
            <a:r>
              <a:rPr lang="de-DE" dirty="0"/>
              <a:t>AV</a:t>
            </a:r>
            <a:r>
              <a:rPr lang="de-DE" altLang="de-DE" dirty="0" smtClean="0"/>
              <a:t> – INSTRUMENT IM PERSONALMANAGEMENT</a:t>
            </a:r>
            <a:endParaRPr lang="de-DE" dirty="0"/>
          </a:p>
        </p:txBody>
      </p:sp>
    </p:spTree>
    <p:extLst>
      <p:ext uri="{BB962C8B-B14F-4D97-AF65-F5344CB8AC3E}">
        <p14:creationId xmlns:p14="http://schemas.microsoft.com/office/powerpoint/2010/main" val="394315452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36</a:t>
            </a:fld>
            <a:endParaRPr lang="de-DE" dirty="0"/>
          </a:p>
        </p:txBody>
      </p:sp>
      <p:sp>
        <p:nvSpPr>
          <p:cNvPr id="4" name="Titel 3"/>
          <p:cNvSpPr>
            <a:spLocks noGrp="1"/>
          </p:cNvSpPr>
          <p:nvPr>
            <p:ph type="title"/>
          </p:nvPr>
        </p:nvSpPr>
        <p:spPr/>
        <p:txBody>
          <a:bodyPr/>
          <a:lstStyle/>
          <a:p>
            <a:r>
              <a:rPr lang="de-DE" cap="none" dirty="0" smtClean="0"/>
              <a:t>b</a:t>
            </a:r>
            <a:r>
              <a:rPr lang="de-DE" dirty="0" smtClean="0"/>
              <a:t>AV</a:t>
            </a:r>
            <a:r>
              <a:rPr lang="de-DE" dirty="0"/>
              <a:t>: </a:t>
            </a:r>
            <a:r>
              <a:rPr lang="de-DE" dirty="0" smtClean="0"/>
              <a:t>AUSZUG EINIGER KONZEPTE UND DEREN WIRKUNG</a:t>
            </a:r>
            <a:endParaRPr lang="de-DE" dirty="0"/>
          </a:p>
        </p:txBody>
      </p:sp>
      <p:graphicFrame>
        <p:nvGraphicFramePr>
          <p:cNvPr id="7" name="Tabelle 6"/>
          <p:cNvGraphicFramePr>
            <a:graphicFrameLocks noGrp="1"/>
          </p:cNvGraphicFramePr>
          <p:nvPr>
            <p:extLst>
              <p:ext uri="{D42A27DB-BD31-4B8C-83A1-F6EECF244321}">
                <p14:modId xmlns:p14="http://schemas.microsoft.com/office/powerpoint/2010/main" val="1281037168"/>
              </p:ext>
            </p:extLst>
          </p:nvPr>
        </p:nvGraphicFramePr>
        <p:xfrm>
          <a:off x="479423" y="2060575"/>
          <a:ext cx="10656662" cy="3977640"/>
        </p:xfrm>
        <a:graphic>
          <a:graphicData uri="http://schemas.openxmlformats.org/drawingml/2006/table">
            <a:tbl>
              <a:tblPr firstRow="1" bandRow="1">
                <a:tableStyleId>{5C22544A-7EE6-4342-B048-85BDC9FD1C3A}</a:tableStyleId>
              </a:tblPr>
              <a:tblGrid>
                <a:gridCol w="5328331"/>
                <a:gridCol w="5328331"/>
              </a:tblGrid>
              <a:tr h="5479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500" b="1" dirty="0" smtClean="0">
                          <a:solidFill>
                            <a:srgbClr val="FF0000"/>
                          </a:solidFill>
                        </a:rPr>
                        <a:t>Optierung der vermögenswirksamen Leistungen</a:t>
                      </a:r>
                      <a:endParaRPr lang="de-DE" sz="1500" b="1" dirty="0">
                        <a:solidFill>
                          <a:srgbClr val="FF0000"/>
                        </a:solidFill>
                      </a:endParaRPr>
                    </a:p>
                  </a:txBody>
                  <a:tcPr anchor="ctr">
                    <a:solidFill>
                      <a:srgbClr val="EDEDE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500" b="0" dirty="0" smtClean="0">
                          <a:solidFill>
                            <a:srgbClr val="1D2D4B"/>
                          </a:solidFill>
                        </a:rPr>
                        <a:t>Aufwandsneutrale Erhöhung des Anlagebetrages für die Mitarbeiter</a:t>
                      </a:r>
                      <a:endParaRPr lang="de-DE" sz="1500" dirty="0">
                        <a:solidFill>
                          <a:srgbClr val="1D2D4B"/>
                        </a:solidFill>
                      </a:endParaRPr>
                    </a:p>
                  </a:txBody>
                  <a:tcPr anchor="ctr">
                    <a:solidFill>
                      <a:srgbClr val="EDEDED"/>
                    </a:solidFill>
                  </a:tcPr>
                </a:tc>
              </a:tr>
              <a:tr h="5434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500" b="1" dirty="0" err="1" smtClean="0">
                          <a:solidFill>
                            <a:srgbClr val="FF0000"/>
                          </a:solidFill>
                        </a:rPr>
                        <a:t>Opting</a:t>
                      </a:r>
                      <a:r>
                        <a:rPr lang="de-DE" sz="1500" b="1" dirty="0" smtClean="0">
                          <a:solidFill>
                            <a:srgbClr val="FF0000"/>
                          </a:solidFill>
                        </a:rPr>
                        <a:t>-out/Mischfinanzierung</a:t>
                      </a:r>
                      <a:endParaRPr lang="de-DE" sz="1500" b="1" dirty="0">
                        <a:solidFill>
                          <a:srgbClr val="FF0000"/>
                        </a:solidFill>
                      </a:endParaRPr>
                    </a:p>
                  </a:txBody>
                  <a:tcPr anchor="ctr">
                    <a:solidFill>
                      <a:schemeClr val="accent3">
                        <a:lumMod val="40000"/>
                        <a:lumOff val="60000"/>
                      </a:schemeClr>
                    </a:solidFill>
                  </a:tcPr>
                </a:tc>
                <a:tc>
                  <a:txBody>
                    <a:bodyPr/>
                    <a:lstStyle/>
                    <a:p>
                      <a:r>
                        <a:rPr lang="de-DE" sz="1500" b="0" dirty="0" smtClean="0">
                          <a:solidFill>
                            <a:srgbClr val="1D2D4B"/>
                          </a:solidFill>
                        </a:rPr>
                        <a:t>Wirkungsverbesserung</a:t>
                      </a:r>
                    </a:p>
                    <a:p>
                      <a:r>
                        <a:rPr lang="de-DE" sz="1500" b="0" dirty="0" smtClean="0">
                          <a:solidFill>
                            <a:srgbClr val="1D2D4B"/>
                          </a:solidFill>
                        </a:rPr>
                        <a:t>Erhöhung der Teilnahmequote im Unternehmen</a:t>
                      </a:r>
                      <a:endParaRPr lang="de-DE" sz="1500" dirty="0">
                        <a:solidFill>
                          <a:srgbClr val="1D2D4B"/>
                        </a:solidFill>
                      </a:endParaRPr>
                    </a:p>
                  </a:txBody>
                  <a:tcPr anchor="ctr">
                    <a:solidFill>
                      <a:schemeClr val="accent3">
                        <a:lumMod val="40000"/>
                        <a:lumOff val="60000"/>
                      </a:schemeClr>
                    </a:solidFill>
                  </a:tcPr>
                </a:tc>
              </a:tr>
              <a:tr h="7699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500" b="0" dirty="0" smtClean="0">
                          <a:solidFill>
                            <a:srgbClr val="1D2D4B"/>
                          </a:solidFill>
                        </a:rPr>
                        <a:t>Gehaltserhöhungsoptierung</a:t>
                      </a:r>
                      <a:endParaRPr lang="de-DE" sz="1500" dirty="0">
                        <a:solidFill>
                          <a:srgbClr val="1D2D4B"/>
                        </a:solidFill>
                      </a:endParaRPr>
                    </a:p>
                  </a:txBody>
                  <a:tcPr anchor="ctr">
                    <a:solidFill>
                      <a:srgbClr val="EDEDE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500" b="0" dirty="0" smtClean="0">
                          <a:solidFill>
                            <a:srgbClr val="1D2D4B"/>
                          </a:solidFill>
                        </a:rPr>
                        <a:t>Dauerhafte Sozialversicherungs- und Lohnnebenkostenersparnisse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500" b="0" dirty="0" smtClean="0">
                          <a:solidFill>
                            <a:srgbClr val="1D2D4B"/>
                          </a:solidFill>
                        </a:rPr>
                        <a:t>Mitarbeiterbindungsinstrument mit </a:t>
                      </a:r>
                      <a:r>
                        <a:rPr lang="de-DE" sz="1500" b="0" dirty="0" err="1" smtClean="0">
                          <a:solidFill>
                            <a:srgbClr val="1D2D4B"/>
                          </a:solidFill>
                        </a:rPr>
                        <a:t>Erdienungsfristen</a:t>
                      </a:r>
                      <a:endParaRPr lang="de-DE" sz="1500" dirty="0">
                        <a:solidFill>
                          <a:srgbClr val="1D2D4B"/>
                        </a:solidFill>
                      </a:endParaRPr>
                    </a:p>
                  </a:txBody>
                  <a:tcPr anchor="ctr">
                    <a:solidFill>
                      <a:srgbClr val="EDEDED"/>
                    </a:solidFill>
                  </a:tcPr>
                </a:tc>
              </a:tr>
              <a:tr h="5434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500" b="0" dirty="0" smtClean="0">
                          <a:solidFill>
                            <a:srgbClr val="1D2D4B"/>
                          </a:solidFill>
                        </a:rPr>
                        <a:t>Anbieter-/Durchführungswechsel</a:t>
                      </a:r>
                      <a:endParaRPr lang="de-DE" sz="1500" dirty="0">
                        <a:solidFill>
                          <a:srgbClr val="1D2D4B"/>
                        </a:solidFill>
                      </a:endParaRPr>
                    </a:p>
                  </a:txBody>
                  <a:tcPr anchor="ctr">
                    <a:solidFill>
                      <a:schemeClr val="accent3">
                        <a:lumMod val="40000"/>
                        <a:lumOff val="60000"/>
                      </a:schemeClr>
                    </a:solidFill>
                  </a:tcPr>
                </a:tc>
                <a:tc>
                  <a:txBody>
                    <a:bodyPr/>
                    <a:lstStyle/>
                    <a:p>
                      <a:r>
                        <a:rPr lang="de-DE" sz="1500" b="0" dirty="0" smtClean="0">
                          <a:solidFill>
                            <a:srgbClr val="1D2D4B"/>
                          </a:solidFill>
                        </a:rPr>
                        <a:t>Reduzierung von Verwaltungsaufwendungen </a:t>
                      </a:r>
                    </a:p>
                    <a:p>
                      <a:r>
                        <a:rPr lang="de-DE" sz="1500" b="0" dirty="0" smtClean="0">
                          <a:solidFill>
                            <a:srgbClr val="1D2D4B"/>
                          </a:solidFill>
                        </a:rPr>
                        <a:t>Kollektive Leistungserhöhung </a:t>
                      </a:r>
                      <a:r>
                        <a:rPr lang="de-DE" sz="1500" b="0" dirty="0" err="1" smtClean="0">
                          <a:solidFill>
                            <a:srgbClr val="1D2D4B"/>
                          </a:solidFill>
                        </a:rPr>
                        <a:t>Enthaftung</a:t>
                      </a:r>
                      <a:endParaRPr lang="de-DE" sz="1500" dirty="0">
                        <a:solidFill>
                          <a:srgbClr val="1D2D4B"/>
                        </a:solidFill>
                      </a:endParaRPr>
                    </a:p>
                  </a:txBody>
                  <a:tcPr anchor="ctr">
                    <a:solidFill>
                      <a:schemeClr val="accent3">
                        <a:lumMod val="40000"/>
                        <a:lumOff val="60000"/>
                      </a:schemeClr>
                    </a:solidFill>
                  </a:tcPr>
                </a:tc>
              </a:tr>
              <a:tr h="9963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500" b="0" dirty="0" smtClean="0">
                          <a:solidFill>
                            <a:srgbClr val="1D2D4B"/>
                          </a:solidFill>
                        </a:rPr>
                        <a:t>Kollektivvertragsgestaltung/Deckungskapitalübertragung</a:t>
                      </a:r>
                      <a:endParaRPr lang="de-DE" sz="1500" dirty="0">
                        <a:solidFill>
                          <a:srgbClr val="1D2D4B"/>
                        </a:solidFill>
                      </a:endParaRPr>
                    </a:p>
                  </a:txBody>
                  <a:tcPr anchor="ctr">
                    <a:solidFill>
                      <a:srgbClr val="EDEDED"/>
                    </a:solidFill>
                  </a:tcPr>
                </a:tc>
                <a:tc>
                  <a:txBody>
                    <a:bodyPr/>
                    <a:lstStyle/>
                    <a:p>
                      <a:r>
                        <a:rPr lang="de-DE" sz="1500" b="0" dirty="0" smtClean="0">
                          <a:solidFill>
                            <a:srgbClr val="1D2D4B"/>
                          </a:solidFill>
                        </a:rPr>
                        <a:t>Leistungsverbesserungen</a:t>
                      </a:r>
                    </a:p>
                    <a:p>
                      <a:r>
                        <a:rPr lang="de-DE" sz="1500" b="0" dirty="0" smtClean="0">
                          <a:solidFill>
                            <a:srgbClr val="1D2D4B"/>
                          </a:solidFill>
                        </a:rPr>
                        <a:t>Erhöhung der Teilnahmequote im Unternehmen</a:t>
                      </a:r>
                    </a:p>
                    <a:p>
                      <a:r>
                        <a:rPr lang="de-DE" sz="1500" b="0" dirty="0" smtClean="0">
                          <a:solidFill>
                            <a:srgbClr val="1D2D4B"/>
                          </a:solidFill>
                        </a:rPr>
                        <a:t>Reduzierung des Verwaltungsaufwands</a:t>
                      </a:r>
                    </a:p>
                    <a:p>
                      <a:r>
                        <a:rPr lang="de-DE" sz="1500" b="0" dirty="0" smtClean="0">
                          <a:solidFill>
                            <a:srgbClr val="1D2D4B"/>
                          </a:solidFill>
                        </a:rPr>
                        <a:t>Haftungsbefreiung</a:t>
                      </a:r>
                      <a:endParaRPr lang="de-DE" sz="1500" dirty="0">
                        <a:solidFill>
                          <a:srgbClr val="1D2D4B"/>
                        </a:solidFill>
                      </a:endParaRPr>
                    </a:p>
                  </a:txBody>
                  <a:tcPr anchor="ctr">
                    <a:solidFill>
                      <a:srgbClr val="EDEDED"/>
                    </a:solidFill>
                  </a:tcPr>
                </a:tc>
              </a:tr>
              <a:tr h="5434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500" b="0" dirty="0" smtClean="0">
                          <a:solidFill>
                            <a:srgbClr val="1D2D4B"/>
                          </a:solidFill>
                        </a:rPr>
                        <a:t>Betrieblicher Berufsunfähigkeitsschutz</a:t>
                      </a:r>
                      <a:endParaRPr lang="de-DE" sz="1500" dirty="0">
                        <a:solidFill>
                          <a:srgbClr val="1D2D4B"/>
                        </a:solidFill>
                      </a:endParaRPr>
                    </a:p>
                  </a:txBody>
                  <a:tcPr anchor="ctr">
                    <a:solidFill>
                      <a:schemeClr val="accent3">
                        <a:lumMod val="40000"/>
                        <a:lumOff val="60000"/>
                      </a:schemeClr>
                    </a:solidFill>
                  </a:tcPr>
                </a:tc>
                <a:tc>
                  <a:txBody>
                    <a:bodyPr/>
                    <a:lstStyle/>
                    <a:p>
                      <a:r>
                        <a:rPr lang="de-DE" sz="1500" b="0" dirty="0" smtClean="0">
                          <a:solidFill>
                            <a:srgbClr val="1D2D4B"/>
                          </a:solidFill>
                        </a:rPr>
                        <a:t>Nettobeitragsvorteile</a:t>
                      </a:r>
                    </a:p>
                    <a:p>
                      <a:r>
                        <a:rPr lang="de-DE" sz="1500" b="0" dirty="0" smtClean="0">
                          <a:solidFill>
                            <a:srgbClr val="1D2D4B"/>
                          </a:solidFill>
                        </a:rPr>
                        <a:t>Vereinfachte Risikoprüfung</a:t>
                      </a:r>
                      <a:endParaRPr lang="de-DE" sz="1500" dirty="0">
                        <a:solidFill>
                          <a:srgbClr val="1D2D4B"/>
                        </a:solidFill>
                      </a:endParaRPr>
                    </a:p>
                  </a:txBody>
                  <a:tcPr anchor="ctr">
                    <a:solidFill>
                      <a:schemeClr val="accent3">
                        <a:lumMod val="40000"/>
                        <a:lumOff val="60000"/>
                      </a:schemeClr>
                    </a:solidFill>
                  </a:tcPr>
                </a:tc>
              </a:tr>
            </a:tbl>
          </a:graphicData>
        </a:graphic>
      </p:graphicFrame>
      <p:sp>
        <p:nvSpPr>
          <p:cNvPr id="3" name="Textfeld 2"/>
          <p:cNvSpPr txBox="1"/>
          <p:nvPr/>
        </p:nvSpPr>
        <p:spPr>
          <a:xfrm>
            <a:off x="1009934" y="6352156"/>
            <a:ext cx="5036024" cy="369332"/>
          </a:xfrm>
          <a:prstGeom prst="rect">
            <a:avLst/>
          </a:prstGeom>
          <a:noFill/>
        </p:spPr>
        <p:txBody>
          <a:bodyPr wrap="square" rtlCol="0">
            <a:spAutoFit/>
          </a:bodyPr>
          <a:lstStyle/>
          <a:p>
            <a:r>
              <a:rPr lang="de-DE" b="1" dirty="0" smtClean="0">
                <a:solidFill>
                  <a:srgbClr val="FF0000"/>
                </a:solidFill>
              </a:rPr>
              <a:t>AWSH-Beispiel</a:t>
            </a:r>
            <a:endParaRPr lang="de-DE" b="1" dirty="0">
              <a:solidFill>
                <a:srgbClr val="FF0000"/>
              </a:solidFill>
            </a:endParaRPr>
          </a:p>
        </p:txBody>
      </p:sp>
    </p:spTree>
    <p:extLst>
      <p:ext uri="{BB962C8B-B14F-4D97-AF65-F5344CB8AC3E}">
        <p14:creationId xmlns:p14="http://schemas.microsoft.com/office/powerpoint/2010/main" val="49664489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37</a:t>
            </a:fld>
            <a:endParaRPr lang="de-DE" dirty="0"/>
          </a:p>
        </p:txBody>
      </p:sp>
      <p:sp>
        <p:nvSpPr>
          <p:cNvPr id="4" name="Titel 3"/>
          <p:cNvSpPr>
            <a:spLocks noGrp="1"/>
          </p:cNvSpPr>
          <p:nvPr>
            <p:ph type="title"/>
          </p:nvPr>
        </p:nvSpPr>
        <p:spPr/>
        <p:txBody>
          <a:bodyPr/>
          <a:lstStyle/>
          <a:p>
            <a:r>
              <a:rPr lang="de-DE" cap="none" dirty="0" smtClean="0"/>
              <a:t>b</a:t>
            </a:r>
            <a:r>
              <a:rPr lang="de-DE" dirty="0" smtClean="0"/>
              <a:t>AV</a:t>
            </a:r>
            <a:r>
              <a:rPr lang="de-DE" dirty="0"/>
              <a:t>: </a:t>
            </a:r>
            <a:r>
              <a:rPr lang="de-DE" dirty="0" smtClean="0"/>
              <a:t>AUSZUG EINIGER KONZEPTE UND DEREN WIRKUNG</a:t>
            </a:r>
            <a:endParaRPr lang="de-DE" dirty="0"/>
          </a:p>
        </p:txBody>
      </p:sp>
      <p:graphicFrame>
        <p:nvGraphicFramePr>
          <p:cNvPr id="7" name="Tabelle 6"/>
          <p:cNvGraphicFramePr>
            <a:graphicFrameLocks noGrp="1"/>
          </p:cNvGraphicFramePr>
          <p:nvPr>
            <p:extLst/>
          </p:nvPr>
        </p:nvGraphicFramePr>
        <p:xfrm>
          <a:off x="479425" y="2060575"/>
          <a:ext cx="10652580" cy="3657600"/>
        </p:xfrm>
        <a:graphic>
          <a:graphicData uri="http://schemas.openxmlformats.org/drawingml/2006/table">
            <a:tbl>
              <a:tblPr firstRow="1" bandRow="1">
                <a:tableStyleId>{5C22544A-7EE6-4342-B048-85BDC9FD1C3A}</a:tableStyleId>
              </a:tblPr>
              <a:tblGrid>
                <a:gridCol w="5326290"/>
                <a:gridCol w="5326290"/>
              </a:tblGrid>
              <a:tr h="7765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500" b="0" dirty="0" smtClean="0">
                          <a:solidFill>
                            <a:srgbClr val="1D2D4B"/>
                          </a:solidFill>
                        </a:rPr>
                        <a:t>Gesonderter Durchführungsweg für Führungs- und Fachkräfte</a:t>
                      </a:r>
                      <a:endParaRPr lang="de-DE" sz="1500" dirty="0">
                        <a:solidFill>
                          <a:srgbClr val="1D2D4B"/>
                        </a:solidFill>
                      </a:endParaRPr>
                    </a:p>
                  </a:txBody>
                  <a:tcPr anchor="ctr">
                    <a:solidFill>
                      <a:schemeClr val="accent3">
                        <a:lumMod val="40000"/>
                        <a:lumOff val="60000"/>
                      </a:schemeClr>
                    </a:solidFill>
                  </a:tcPr>
                </a:tc>
                <a:tc>
                  <a:txBody>
                    <a:bodyPr/>
                    <a:lstStyle/>
                    <a:p>
                      <a:r>
                        <a:rPr lang="de-DE" sz="1500" b="0" dirty="0" smtClean="0">
                          <a:solidFill>
                            <a:srgbClr val="1D2D4B"/>
                          </a:solidFill>
                        </a:rPr>
                        <a:t>Arbeitsrechtlich gesicherte Abgrenzung</a:t>
                      </a:r>
                    </a:p>
                    <a:p>
                      <a:r>
                        <a:rPr lang="de-DE" sz="1500" b="0" dirty="0" smtClean="0">
                          <a:solidFill>
                            <a:srgbClr val="1D2D4B"/>
                          </a:solidFill>
                        </a:rPr>
                        <a:t>Fachkräftebindung</a:t>
                      </a:r>
                    </a:p>
                    <a:p>
                      <a:r>
                        <a:rPr lang="de-DE" sz="1500" b="0" dirty="0" smtClean="0">
                          <a:solidFill>
                            <a:srgbClr val="1D2D4B"/>
                          </a:solidFill>
                        </a:rPr>
                        <a:t>Erhöhung des Dotierungsrahmens</a:t>
                      </a:r>
                      <a:endParaRPr lang="de-DE" sz="1500" b="0" dirty="0">
                        <a:solidFill>
                          <a:srgbClr val="1D2D4B"/>
                        </a:solidFill>
                      </a:endParaRPr>
                    </a:p>
                  </a:txBody>
                  <a:tcPr anchor="ctr">
                    <a:solidFill>
                      <a:schemeClr val="accent3">
                        <a:lumMod val="40000"/>
                        <a:lumOff val="60000"/>
                      </a:schemeClr>
                    </a:solidFill>
                  </a:tcPr>
                </a:tc>
              </a:tr>
              <a:tr h="5175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500" b="0" dirty="0" smtClean="0">
                          <a:solidFill>
                            <a:srgbClr val="1D2D4B"/>
                          </a:solidFill>
                        </a:rPr>
                        <a:t>Überstundenmodell</a:t>
                      </a:r>
                      <a:endParaRPr lang="de-DE" sz="1500" dirty="0">
                        <a:solidFill>
                          <a:srgbClr val="1D2D4B"/>
                        </a:solidFill>
                      </a:endParaRPr>
                    </a:p>
                  </a:txBody>
                  <a:tcPr anchor="ctr">
                    <a:solidFill>
                      <a:srgbClr val="EDEDED"/>
                    </a:solidFill>
                  </a:tcPr>
                </a:tc>
                <a:tc>
                  <a:txBody>
                    <a:bodyPr/>
                    <a:lstStyle/>
                    <a:p>
                      <a:r>
                        <a:rPr lang="de-DE" sz="1500" b="0" dirty="0" smtClean="0">
                          <a:solidFill>
                            <a:srgbClr val="1D2D4B"/>
                          </a:solidFill>
                        </a:rPr>
                        <a:t>Lohnnebenkostensenkung</a:t>
                      </a:r>
                    </a:p>
                    <a:p>
                      <a:r>
                        <a:rPr lang="de-DE" sz="1500" b="0" dirty="0" smtClean="0">
                          <a:solidFill>
                            <a:srgbClr val="1D2D4B"/>
                          </a:solidFill>
                        </a:rPr>
                        <a:t>Mitarbeiterbindungsinstrument</a:t>
                      </a:r>
                      <a:endParaRPr lang="de-DE" sz="1500" b="0" dirty="0">
                        <a:solidFill>
                          <a:srgbClr val="1D2D4B"/>
                        </a:solidFill>
                      </a:endParaRPr>
                    </a:p>
                  </a:txBody>
                  <a:tcPr anchor="ctr">
                    <a:solidFill>
                      <a:srgbClr val="EDEDED"/>
                    </a:solidFill>
                  </a:tcPr>
                </a:tc>
              </a:tr>
              <a:tr h="5175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500" b="0" dirty="0" smtClean="0">
                          <a:solidFill>
                            <a:srgbClr val="1D2D4B"/>
                          </a:solidFill>
                        </a:rPr>
                        <a:t>Vorruhestandskonzepte</a:t>
                      </a:r>
                      <a:endParaRPr lang="de-DE" sz="1500" b="0" dirty="0">
                        <a:solidFill>
                          <a:srgbClr val="1D2D4B"/>
                        </a:solidFill>
                      </a:endParaRPr>
                    </a:p>
                  </a:txBody>
                  <a:tcPr anchor="ctr">
                    <a:solidFill>
                      <a:schemeClr val="accent3">
                        <a:lumMod val="40000"/>
                        <a:lumOff val="60000"/>
                      </a:schemeClr>
                    </a:solidFill>
                  </a:tcPr>
                </a:tc>
                <a:tc>
                  <a:txBody>
                    <a:bodyPr/>
                    <a:lstStyle/>
                    <a:p>
                      <a:r>
                        <a:rPr lang="de-DE" sz="1500" dirty="0" smtClean="0">
                          <a:solidFill>
                            <a:srgbClr val="1D2D4B"/>
                          </a:solidFill>
                        </a:rPr>
                        <a:t>Arbeitszeitkontenmodelle</a:t>
                      </a:r>
                    </a:p>
                    <a:p>
                      <a:r>
                        <a:rPr lang="de-DE" sz="1500" dirty="0" smtClean="0">
                          <a:solidFill>
                            <a:srgbClr val="1D2D4B"/>
                          </a:solidFill>
                        </a:rPr>
                        <a:t>Insolvenzschutz</a:t>
                      </a:r>
                      <a:endParaRPr lang="de-DE" sz="1500" dirty="0">
                        <a:solidFill>
                          <a:srgbClr val="1D2D4B"/>
                        </a:solidFill>
                      </a:endParaRPr>
                    </a:p>
                  </a:txBody>
                  <a:tcPr anchor="ctr">
                    <a:solidFill>
                      <a:schemeClr val="accent3">
                        <a:lumMod val="40000"/>
                        <a:lumOff val="60000"/>
                      </a:schemeClr>
                    </a:solidFill>
                  </a:tcPr>
                </a:tc>
              </a:tr>
              <a:tr h="756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500" b="0" dirty="0" smtClean="0">
                          <a:solidFill>
                            <a:srgbClr val="1D2D4B"/>
                          </a:solidFill>
                        </a:rPr>
                        <a:t>Schwachstellenanalyse für Pensionszusagen</a:t>
                      </a:r>
                      <a:endParaRPr lang="de-DE" sz="1500" dirty="0">
                        <a:solidFill>
                          <a:srgbClr val="1D2D4B"/>
                        </a:solidFill>
                      </a:endParaRPr>
                    </a:p>
                  </a:txBody>
                  <a:tcPr anchor="ctr">
                    <a:solidFill>
                      <a:srgbClr val="EDEDED"/>
                    </a:solidFill>
                  </a:tcPr>
                </a:tc>
                <a:tc>
                  <a:txBody>
                    <a:bodyPr/>
                    <a:lstStyle/>
                    <a:p>
                      <a:r>
                        <a:rPr lang="de-DE" sz="1500" b="0" dirty="0" smtClean="0">
                          <a:solidFill>
                            <a:srgbClr val="1D2D4B"/>
                          </a:solidFill>
                        </a:rPr>
                        <a:t>Verlässliche Ausfinanzierung</a:t>
                      </a:r>
                    </a:p>
                    <a:p>
                      <a:r>
                        <a:rPr lang="de-DE" sz="1500" b="0" dirty="0" smtClean="0">
                          <a:solidFill>
                            <a:srgbClr val="1D2D4B"/>
                          </a:solidFill>
                        </a:rPr>
                        <a:t>Verbesserung der Unternehmensbilanz</a:t>
                      </a:r>
                    </a:p>
                    <a:p>
                      <a:r>
                        <a:rPr lang="de-DE" sz="1500" b="0" dirty="0" smtClean="0">
                          <a:solidFill>
                            <a:srgbClr val="1D2D4B"/>
                          </a:solidFill>
                        </a:rPr>
                        <a:t>Insolvenzschutz</a:t>
                      </a:r>
                    </a:p>
                    <a:p>
                      <a:r>
                        <a:rPr lang="de-DE" sz="1500" b="0" dirty="0" smtClean="0">
                          <a:solidFill>
                            <a:srgbClr val="1D2D4B"/>
                          </a:solidFill>
                        </a:rPr>
                        <a:t>Steuerliche Rechtssicherheit</a:t>
                      </a:r>
                      <a:endParaRPr lang="de-DE" sz="1500" dirty="0">
                        <a:solidFill>
                          <a:srgbClr val="1D2D4B"/>
                        </a:solidFill>
                      </a:endParaRPr>
                    </a:p>
                  </a:txBody>
                  <a:tcPr anchor="ctr">
                    <a:solidFill>
                      <a:srgbClr val="EDEDED"/>
                    </a:solidFill>
                  </a:tcPr>
                </a:tc>
              </a:tr>
              <a:tr h="5175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500" b="0" dirty="0" smtClean="0">
                          <a:solidFill>
                            <a:srgbClr val="1D2D4B"/>
                          </a:solidFill>
                        </a:rPr>
                        <a:t>Sozialversicherungsrechtliche Beurteilung für Geschäftsführer und mitarbeitende Familienangehörige</a:t>
                      </a:r>
                      <a:endParaRPr lang="de-DE" sz="1500" b="0" dirty="0">
                        <a:solidFill>
                          <a:srgbClr val="1D2D4B"/>
                        </a:solidFill>
                      </a:endParaRPr>
                    </a:p>
                  </a:txBody>
                  <a:tcPr anchor="ctr">
                    <a:solidFill>
                      <a:schemeClr val="accent3">
                        <a:lumMod val="40000"/>
                        <a:lumOff val="60000"/>
                      </a:schemeClr>
                    </a:solidFill>
                  </a:tcPr>
                </a:tc>
                <a:tc>
                  <a:txBody>
                    <a:bodyPr/>
                    <a:lstStyle/>
                    <a:p>
                      <a:r>
                        <a:rPr lang="de-DE" sz="1500" b="0" dirty="0" smtClean="0">
                          <a:solidFill>
                            <a:srgbClr val="1D2D4B"/>
                          </a:solidFill>
                        </a:rPr>
                        <a:t>Versorgungsoptimierung</a:t>
                      </a:r>
                    </a:p>
                    <a:p>
                      <a:r>
                        <a:rPr lang="de-DE" sz="1500" b="0" dirty="0" smtClean="0">
                          <a:solidFill>
                            <a:srgbClr val="1D2D4B"/>
                          </a:solidFill>
                        </a:rPr>
                        <a:t>Rechtssicherheit</a:t>
                      </a:r>
                    </a:p>
                    <a:p>
                      <a:endParaRPr lang="de-DE" sz="1500" dirty="0">
                        <a:solidFill>
                          <a:srgbClr val="1D2D4B"/>
                        </a:solidFill>
                      </a:endParaRPr>
                    </a:p>
                  </a:txBody>
                  <a:tcPr anchor="ctr">
                    <a:solidFill>
                      <a:schemeClr val="accent3">
                        <a:lumMod val="40000"/>
                        <a:lumOff val="60000"/>
                      </a:schemeClr>
                    </a:solidFill>
                  </a:tcPr>
                </a:tc>
              </a:tr>
            </a:tbl>
          </a:graphicData>
        </a:graphic>
      </p:graphicFrame>
    </p:spTree>
    <p:extLst>
      <p:ext uri="{BB962C8B-B14F-4D97-AF65-F5344CB8AC3E}">
        <p14:creationId xmlns:p14="http://schemas.microsoft.com/office/powerpoint/2010/main" val="355230702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38</a:t>
            </a:fld>
            <a:endParaRPr lang="de-DE"/>
          </a:p>
        </p:txBody>
      </p:sp>
      <p:sp>
        <p:nvSpPr>
          <p:cNvPr id="4" name="Titel 3"/>
          <p:cNvSpPr>
            <a:spLocks noGrp="1"/>
          </p:cNvSpPr>
          <p:nvPr>
            <p:ph type="title"/>
          </p:nvPr>
        </p:nvSpPr>
        <p:spPr/>
        <p:txBody>
          <a:bodyPr/>
          <a:lstStyle/>
          <a:p>
            <a:r>
              <a:rPr lang="de-DE" dirty="0" smtClean="0"/>
              <a:t>Afm Belegschaftskonzepte kompakt</a:t>
            </a:r>
            <a:endParaRPr lang="de-DE" dirty="0"/>
          </a:p>
        </p:txBody>
      </p:sp>
      <p:graphicFrame>
        <p:nvGraphicFramePr>
          <p:cNvPr id="7" name="Tabelle 6"/>
          <p:cNvGraphicFramePr>
            <a:graphicFrameLocks noGrp="1"/>
          </p:cNvGraphicFramePr>
          <p:nvPr>
            <p:extLst/>
          </p:nvPr>
        </p:nvGraphicFramePr>
        <p:xfrm>
          <a:off x="1184987" y="1530910"/>
          <a:ext cx="9266993" cy="5312047"/>
        </p:xfrm>
        <a:graphic>
          <a:graphicData uri="http://schemas.openxmlformats.org/drawingml/2006/table">
            <a:tbl>
              <a:tblPr firstRow="1" bandRow="1"/>
              <a:tblGrid>
                <a:gridCol w="2046060"/>
                <a:gridCol w="1937122"/>
                <a:gridCol w="2073202"/>
                <a:gridCol w="1584821"/>
                <a:gridCol w="1625788"/>
              </a:tblGrid>
              <a:tr h="602887">
                <a:tc>
                  <a:txBody>
                    <a:bodyPr/>
                    <a:lstStyle>
                      <a:lvl1pPr marL="0" algn="l" defTabSz="914400" rtl="0" eaLnBrk="1" latinLnBrk="0" hangingPunct="1">
                        <a:defRPr sz="1800" b="1" kern="1200">
                          <a:solidFill>
                            <a:schemeClr val="lt1"/>
                          </a:solidFill>
                          <a:latin typeface="Arial"/>
                          <a:ea typeface="ＭＳ Ｐゴシック"/>
                        </a:defRPr>
                      </a:lvl1pPr>
                      <a:lvl2pPr marL="457200" algn="l" defTabSz="914400" rtl="0" eaLnBrk="1" latinLnBrk="0" hangingPunct="1">
                        <a:defRPr sz="1800" b="1" kern="1200">
                          <a:solidFill>
                            <a:schemeClr val="lt1"/>
                          </a:solidFill>
                          <a:latin typeface="Arial"/>
                          <a:ea typeface="ＭＳ Ｐゴシック"/>
                        </a:defRPr>
                      </a:lvl2pPr>
                      <a:lvl3pPr marL="914400" algn="l" defTabSz="914400" rtl="0" eaLnBrk="1" latinLnBrk="0" hangingPunct="1">
                        <a:defRPr sz="1800" b="1" kern="1200">
                          <a:solidFill>
                            <a:schemeClr val="lt1"/>
                          </a:solidFill>
                          <a:latin typeface="Arial"/>
                          <a:ea typeface="ＭＳ Ｐゴシック"/>
                        </a:defRPr>
                      </a:lvl3pPr>
                      <a:lvl4pPr marL="1371600" algn="l" defTabSz="914400" rtl="0" eaLnBrk="1" latinLnBrk="0" hangingPunct="1">
                        <a:defRPr sz="1800" b="1" kern="1200">
                          <a:solidFill>
                            <a:schemeClr val="lt1"/>
                          </a:solidFill>
                          <a:latin typeface="Arial"/>
                          <a:ea typeface="ＭＳ Ｐゴシック"/>
                        </a:defRPr>
                      </a:lvl4pPr>
                      <a:lvl5pPr marL="1828800" algn="l" defTabSz="914400" rtl="0" eaLnBrk="1" latinLnBrk="0" hangingPunct="1">
                        <a:defRPr sz="1800" b="1" kern="1200">
                          <a:solidFill>
                            <a:schemeClr val="lt1"/>
                          </a:solidFill>
                          <a:latin typeface="Arial"/>
                          <a:ea typeface="ＭＳ Ｐゴシック"/>
                        </a:defRPr>
                      </a:lvl5pPr>
                      <a:lvl6pPr marL="2286000" algn="l" defTabSz="914400" rtl="0" eaLnBrk="1" latinLnBrk="0" hangingPunct="1">
                        <a:defRPr sz="1800" b="1" kern="1200">
                          <a:solidFill>
                            <a:schemeClr val="lt1"/>
                          </a:solidFill>
                          <a:latin typeface="Arial"/>
                          <a:ea typeface="ＭＳ Ｐゴシック"/>
                        </a:defRPr>
                      </a:lvl6pPr>
                      <a:lvl7pPr marL="2743200" algn="l" defTabSz="914400" rtl="0" eaLnBrk="1" latinLnBrk="0" hangingPunct="1">
                        <a:defRPr sz="1800" b="1" kern="1200">
                          <a:solidFill>
                            <a:schemeClr val="lt1"/>
                          </a:solidFill>
                          <a:latin typeface="Arial"/>
                          <a:ea typeface="ＭＳ Ｐゴシック"/>
                        </a:defRPr>
                      </a:lvl7pPr>
                      <a:lvl8pPr marL="3200400" algn="l" defTabSz="914400" rtl="0" eaLnBrk="1" latinLnBrk="0" hangingPunct="1">
                        <a:defRPr sz="1800" b="1" kern="1200">
                          <a:solidFill>
                            <a:schemeClr val="lt1"/>
                          </a:solidFill>
                          <a:latin typeface="Arial"/>
                          <a:ea typeface="ＭＳ Ｐゴシック"/>
                        </a:defRPr>
                      </a:lvl8pPr>
                      <a:lvl9pPr marL="3657600" algn="l" defTabSz="914400" rtl="0" eaLnBrk="1" latinLnBrk="0" hangingPunct="1">
                        <a:defRPr sz="1800" b="1" kern="1200">
                          <a:solidFill>
                            <a:schemeClr val="lt1"/>
                          </a:solidFill>
                          <a:latin typeface="Arial"/>
                          <a:ea typeface="ＭＳ Ｐゴシック"/>
                        </a:defRPr>
                      </a:lvl9pPr>
                    </a:lstStyle>
                    <a:p>
                      <a:endParaRPr lang="de-DE" sz="900" dirty="0"/>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ea typeface="ＭＳ Ｐゴシック"/>
                        </a:defRPr>
                      </a:lvl1pPr>
                      <a:lvl2pPr marL="457200" algn="l" defTabSz="914400" rtl="0" eaLnBrk="1" latinLnBrk="0" hangingPunct="1">
                        <a:defRPr sz="1800" b="1" kern="1200">
                          <a:solidFill>
                            <a:schemeClr val="lt1"/>
                          </a:solidFill>
                          <a:latin typeface="Arial"/>
                          <a:ea typeface="ＭＳ Ｐゴシック"/>
                        </a:defRPr>
                      </a:lvl2pPr>
                      <a:lvl3pPr marL="914400" algn="l" defTabSz="914400" rtl="0" eaLnBrk="1" latinLnBrk="0" hangingPunct="1">
                        <a:defRPr sz="1800" b="1" kern="1200">
                          <a:solidFill>
                            <a:schemeClr val="lt1"/>
                          </a:solidFill>
                          <a:latin typeface="Arial"/>
                          <a:ea typeface="ＭＳ Ｐゴシック"/>
                        </a:defRPr>
                      </a:lvl3pPr>
                      <a:lvl4pPr marL="1371600" algn="l" defTabSz="914400" rtl="0" eaLnBrk="1" latinLnBrk="0" hangingPunct="1">
                        <a:defRPr sz="1800" b="1" kern="1200">
                          <a:solidFill>
                            <a:schemeClr val="lt1"/>
                          </a:solidFill>
                          <a:latin typeface="Arial"/>
                          <a:ea typeface="ＭＳ Ｐゴシック"/>
                        </a:defRPr>
                      </a:lvl4pPr>
                      <a:lvl5pPr marL="1828800" algn="l" defTabSz="914400" rtl="0" eaLnBrk="1" latinLnBrk="0" hangingPunct="1">
                        <a:defRPr sz="1800" b="1" kern="1200">
                          <a:solidFill>
                            <a:schemeClr val="lt1"/>
                          </a:solidFill>
                          <a:latin typeface="Arial"/>
                          <a:ea typeface="ＭＳ Ｐゴシック"/>
                        </a:defRPr>
                      </a:lvl5pPr>
                      <a:lvl6pPr marL="2286000" algn="l" defTabSz="914400" rtl="0" eaLnBrk="1" latinLnBrk="0" hangingPunct="1">
                        <a:defRPr sz="1800" b="1" kern="1200">
                          <a:solidFill>
                            <a:schemeClr val="lt1"/>
                          </a:solidFill>
                          <a:latin typeface="Arial"/>
                          <a:ea typeface="ＭＳ Ｐゴシック"/>
                        </a:defRPr>
                      </a:lvl6pPr>
                      <a:lvl7pPr marL="2743200" algn="l" defTabSz="914400" rtl="0" eaLnBrk="1" latinLnBrk="0" hangingPunct="1">
                        <a:defRPr sz="1800" b="1" kern="1200">
                          <a:solidFill>
                            <a:schemeClr val="lt1"/>
                          </a:solidFill>
                          <a:latin typeface="Arial"/>
                          <a:ea typeface="ＭＳ Ｐゴシック"/>
                        </a:defRPr>
                      </a:lvl7pPr>
                      <a:lvl8pPr marL="3200400" algn="l" defTabSz="914400" rtl="0" eaLnBrk="1" latinLnBrk="0" hangingPunct="1">
                        <a:defRPr sz="1800" b="1" kern="1200">
                          <a:solidFill>
                            <a:schemeClr val="lt1"/>
                          </a:solidFill>
                          <a:latin typeface="Arial"/>
                          <a:ea typeface="ＭＳ Ｐゴシック"/>
                        </a:defRPr>
                      </a:lvl8pPr>
                      <a:lvl9pPr marL="3657600" algn="l" defTabSz="914400" rtl="0" eaLnBrk="1" latinLnBrk="0" hangingPunct="1">
                        <a:defRPr sz="1800" b="1" kern="1200">
                          <a:solidFill>
                            <a:schemeClr val="lt1"/>
                          </a:solidFill>
                          <a:latin typeface="Arial"/>
                          <a:ea typeface="ＭＳ Ｐゴシック"/>
                        </a:defRPr>
                      </a:lvl9pPr>
                    </a:lstStyle>
                    <a:p>
                      <a:r>
                        <a:rPr lang="de-DE" sz="900" dirty="0" smtClean="0"/>
                        <a:t>Kosten-</a:t>
                      </a:r>
                      <a:r>
                        <a:rPr lang="de-DE" sz="900" baseline="0" dirty="0" smtClean="0"/>
                        <a:t> | Verwaltungs</a:t>
                      </a:r>
                      <a:r>
                        <a:rPr lang="de-DE" sz="900" dirty="0" smtClean="0"/>
                        <a:t>aufwand vor Steuer</a:t>
                      </a: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1D2D4B"/>
                    </a:solidFill>
                  </a:tcPr>
                </a:tc>
                <a:tc>
                  <a:txBody>
                    <a:bodyPr/>
                    <a:lstStyle>
                      <a:lvl1pPr marL="0" algn="l" defTabSz="914400" rtl="0" eaLnBrk="1" latinLnBrk="0" hangingPunct="1">
                        <a:defRPr sz="1800" b="1" kern="1200">
                          <a:solidFill>
                            <a:schemeClr val="lt1"/>
                          </a:solidFill>
                          <a:latin typeface="Arial"/>
                          <a:ea typeface="ＭＳ Ｐゴシック"/>
                        </a:defRPr>
                      </a:lvl1pPr>
                      <a:lvl2pPr marL="457200" algn="l" defTabSz="914400" rtl="0" eaLnBrk="1" latinLnBrk="0" hangingPunct="1">
                        <a:defRPr sz="1800" b="1" kern="1200">
                          <a:solidFill>
                            <a:schemeClr val="lt1"/>
                          </a:solidFill>
                          <a:latin typeface="Arial"/>
                          <a:ea typeface="ＭＳ Ｐゴシック"/>
                        </a:defRPr>
                      </a:lvl2pPr>
                      <a:lvl3pPr marL="914400" algn="l" defTabSz="914400" rtl="0" eaLnBrk="1" latinLnBrk="0" hangingPunct="1">
                        <a:defRPr sz="1800" b="1" kern="1200">
                          <a:solidFill>
                            <a:schemeClr val="lt1"/>
                          </a:solidFill>
                          <a:latin typeface="Arial"/>
                          <a:ea typeface="ＭＳ Ｐゴシック"/>
                        </a:defRPr>
                      </a:lvl3pPr>
                      <a:lvl4pPr marL="1371600" algn="l" defTabSz="914400" rtl="0" eaLnBrk="1" latinLnBrk="0" hangingPunct="1">
                        <a:defRPr sz="1800" b="1" kern="1200">
                          <a:solidFill>
                            <a:schemeClr val="lt1"/>
                          </a:solidFill>
                          <a:latin typeface="Arial"/>
                          <a:ea typeface="ＭＳ Ｐゴシック"/>
                        </a:defRPr>
                      </a:lvl4pPr>
                      <a:lvl5pPr marL="1828800" algn="l" defTabSz="914400" rtl="0" eaLnBrk="1" latinLnBrk="0" hangingPunct="1">
                        <a:defRPr sz="1800" b="1" kern="1200">
                          <a:solidFill>
                            <a:schemeClr val="lt1"/>
                          </a:solidFill>
                          <a:latin typeface="Arial"/>
                          <a:ea typeface="ＭＳ Ｐゴシック"/>
                        </a:defRPr>
                      </a:lvl5pPr>
                      <a:lvl6pPr marL="2286000" algn="l" defTabSz="914400" rtl="0" eaLnBrk="1" latinLnBrk="0" hangingPunct="1">
                        <a:defRPr sz="1800" b="1" kern="1200">
                          <a:solidFill>
                            <a:schemeClr val="lt1"/>
                          </a:solidFill>
                          <a:latin typeface="Arial"/>
                          <a:ea typeface="ＭＳ Ｐゴシック"/>
                        </a:defRPr>
                      </a:lvl6pPr>
                      <a:lvl7pPr marL="2743200" algn="l" defTabSz="914400" rtl="0" eaLnBrk="1" latinLnBrk="0" hangingPunct="1">
                        <a:defRPr sz="1800" b="1" kern="1200">
                          <a:solidFill>
                            <a:schemeClr val="lt1"/>
                          </a:solidFill>
                          <a:latin typeface="Arial"/>
                          <a:ea typeface="ＭＳ Ｐゴシック"/>
                        </a:defRPr>
                      </a:lvl7pPr>
                      <a:lvl8pPr marL="3200400" algn="l" defTabSz="914400" rtl="0" eaLnBrk="1" latinLnBrk="0" hangingPunct="1">
                        <a:defRPr sz="1800" b="1" kern="1200">
                          <a:solidFill>
                            <a:schemeClr val="lt1"/>
                          </a:solidFill>
                          <a:latin typeface="Arial"/>
                          <a:ea typeface="ＭＳ Ｐゴシック"/>
                        </a:defRPr>
                      </a:lvl8pPr>
                      <a:lvl9pPr marL="3657600" algn="l" defTabSz="914400" rtl="0" eaLnBrk="1" latinLnBrk="0" hangingPunct="1">
                        <a:defRPr sz="1800" b="1" kern="1200">
                          <a:solidFill>
                            <a:schemeClr val="lt1"/>
                          </a:solidFill>
                          <a:latin typeface="Arial"/>
                          <a:ea typeface="ＭＳ Ｐゴシック"/>
                        </a:defRPr>
                      </a:lvl9pPr>
                    </a:lstStyle>
                    <a:p>
                      <a:r>
                        <a:rPr lang="de-DE" sz="900" dirty="0" smtClean="0"/>
                        <a:t>Nutzen für</a:t>
                      </a:r>
                      <a:r>
                        <a:rPr lang="de-DE" sz="900" baseline="0" dirty="0" smtClean="0"/>
                        <a:t> </a:t>
                      </a:r>
                      <a:r>
                        <a:rPr lang="de-DE" sz="900" dirty="0" smtClean="0"/>
                        <a:t>Mitarbeiter</a:t>
                      </a:r>
                      <a:endParaRPr lang="de-DE" sz="900" dirty="0"/>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1D2D4B"/>
                    </a:solidFill>
                  </a:tcPr>
                </a:tc>
                <a:tc>
                  <a:txBody>
                    <a:bodyPr/>
                    <a:lstStyle>
                      <a:lvl1pPr marL="0" algn="l" defTabSz="914400" rtl="0" eaLnBrk="1" latinLnBrk="0" hangingPunct="1">
                        <a:defRPr sz="1800" b="1" kern="1200">
                          <a:solidFill>
                            <a:schemeClr val="lt1"/>
                          </a:solidFill>
                          <a:latin typeface="Arial"/>
                          <a:ea typeface="ＭＳ Ｐゴシック"/>
                        </a:defRPr>
                      </a:lvl1pPr>
                      <a:lvl2pPr marL="457200" algn="l" defTabSz="914400" rtl="0" eaLnBrk="1" latinLnBrk="0" hangingPunct="1">
                        <a:defRPr sz="1800" b="1" kern="1200">
                          <a:solidFill>
                            <a:schemeClr val="lt1"/>
                          </a:solidFill>
                          <a:latin typeface="Arial"/>
                          <a:ea typeface="ＭＳ Ｐゴシック"/>
                        </a:defRPr>
                      </a:lvl2pPr>
                      <a:lvl3pPr marL="914400" algn="l" defTabSz="914400" rtl="0" eaLnBrk="1" latinLnBrk="0" hangingPunct="1">
                        <a:defRPr sz="1800" b="1" kern="1200">
                          <a:solidFill>
                            <a:schemeClr val="lt1"/>
                          </a:solidFill>
                          <a:latin typeface="Arial"/>
                          <a:ea typeface="ＭＳ Ｐゴシック"/>
                        </a:defRPr>
                      </a:lvl3pPr>
                      <a:lvl4pPr marL="1371600" algn="l" defTabSz="914400" rtl="0" eaLnBrk="1" latinLnBrk="0" hangingPunct="1">
                        <a:defRPr sz="1800" b="1" kern="1200">
                          <a:solidFill>
                            <a:schemeClr val="lt1"/>
                          </a:solidFill>
                          <a:latin typeface="Arial"/>
                          <a:ea typeface="ＭＳ Ｐゴシック"/>
                        </a:defRPr>
                      </a:lvl4pPr>
                      <a:lvl5pPr marL="1828800" algn="l" defTabSz="914400" rtl="0" eaLnBrk="1" latinLnBrk="0" hangingPunct="1">
                        <a:defRPr sz="1800" b="1" kern="1200">
                          <a:solidFill>
                            <a:schemeClr val="lt1"/>
                          </a:solidFill>
                          <a:latin typeface="Arial"/>
                          <a:ea typeface="ＭＳ Ｐゴシック"/>
                        </a:defRPr>
                      </a:lvl5pPr>
                      <a:lvl6pPr marL="2286000" algn="l" defTabSz="914400" rtl="0" eaLnBrk="1" latinLnBrk="0" hangingPunct="1">
                        <a:defRPr sz="1800" b="1" kern="1200">
                          <a:solidFill>
                            <a:schemeClr val="lt1"/>
                          </a:solidFill>
                          <a:latin typeface="Arial"/>
                          <a:ea typeface="ＭＳ Ｐゴシック"/>
                        </a:defRPr>
                      </a:lvl6pPr>
                      <a:lvl7pPr marL="2743200" algn="l" defTabSz="914400" rtl="0" eaLnBrk="1" latinLnBrk="0" hangingPunct="1">
                        <a:defRPr sz="1800" b="1" kern="1200">
                          <a:solidFill>
                            <a:schemeClr val="lt1"/>
                          </a:solidFill>
                          <a:latin typeface="Arial"/>
                          <a:ea typeface="ＭＳ Ｐゴシック"/>
                        </a:defRPr>
                      </a:lvl7pPr>
                      <a:lvl8pPr marL="3200400" algn="l" defTabSz="914400" rtl="0" eaLnBrk="1" latinLnBrk="0" hangingPunct="1">
                        <a:defRPr sz="1800" b="1" kern="1200">
                          <a:solidFill>
                            <a:schemeClr val="lt1"/>
                          </a:solidFill>
                          <a:latin typeface="Arial"/>
                          <a:ea typeface="ＭＳ Ｐゴシック"/>
                        </a:defRPr>
                      </a:lvl8pPr>
                      <a:lvl9pPr marL="3657600" algn="l" defTabSz="914400" rtl="0" eaLnBrk="1" latinLnBrk="0" hangingPunct="1">
                        <a:defRPr sz="1800" b="1" kern="1200">
                          <a:solidFill>
                            <a:schemeClr val="lt1"/>
                          </a:solidFill>
                          <a:latin typeface="Arial"/>
                          <a:ea typeface="ＭＳ Ｐゴシック"/>
                        </a:defRPr>
                      </a:lvl9pPr>
                    </a:lstStyle>
                    <a:p>
                      <a:r>
                        <a:rPr lang="de-DE" sz="900" dirty="0" smtClean="0"/>
                        <a:t>Nutzen für Unternehmen</a:t>
                      </a:r>
                      <a:endParaRPr lang="de-DE" sz="900" dirty="0"/>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1D2D4B"/>
                    </a:solidFill>
                  </a:tcPr>
                </a:tc>
                <a:tc>
                  <a:txBody>
                    <a:bodyPr/>
                    <a:lstStyle>
                      <a:lvl1pPr marL="0" algn="l" defTabSz="914400" rtl="0" eaLnBrk="1" latinLnBrk="0" hangingPunct="1">
                        <a:defRPr sz="1800" b="1" kern="1200">
                          <a:solidFill>
                            <a:schemeClr val="lt1"/>
                          </a:solidFill>
                          <a:latin typeface="Arial"/>
                          <a:ea typeface="ＭＳ Ｐゴシック"/>
                        </a:defRPr>
                      </a:lvl1pPr>
                      <a:lvl2pPr marL="457200" algn="l" defTabSz="914400" rtl="0" eaLnBrk="1" latinLnBrk="0" hangingPunct="1">
                        <a:defRPr sz="1800" b="1" kern="1200">
                          <a:solidFill>
                            <a:schemeClr val="lt1"/>
                          </a:solidFill>
                          <a:latin typeface="Arial"/>
                          <a:ea typeface="ＭＳ Ｐゴシック"/>
                        </a:defRPr>
                      </a:lvl2pPr>
                      <a:lvl3pPr marL="914400" algn="l" defTabSz="914400" rtl="0" eaLnBrk="1" latinLnBrk="0" hangingPunct="1">
                        <a:defRPr sz="1800" b="1" kern="1200">
                          <a:solidFill>
                            <a:schemeClr val="lt1"/>
                          </a:solidFill>
                          <a:latin typeface="Arial"/>
                          <a:ea typeface="ＭＳ Ｐゴシック"/>
                        </a:defRPr>
                      </a:lvl3pPr>
                      <a:lvl4pPr marL="1371600" algn="l" defTabSz="914400" rtl="0" eaLnBrk="1" latinLnBrk="0" hangingPunct="1">
                        <a:defRPr sz="1800" b="1" kern="1200">
                          <a:solidFill>
                            <a:schemeClr val="lt1"/>
                          </a:solidFill>
                          <a:latin typeface="Arial"/>
                          <a:ea typeface="ＭＳ Ｐゴシック"/>
                        </a:defRPr>
                      </a:lvl4pPr>
                      <a:lvl5pPr marL="1828800" algn="l" defTabSz="914400" rtl="0" eaLnBrk="1" latinLnBrk="0" hangingPunct="1">
                        <a:defRPr sz="1800" b="1" kern="1200">
                          <a:solidFill>
                            <a:schemeClr val="lt1"/>
                          </a:solidFill>
                          <a:latin typeface="Arial"/>
                          <a:ea typeface="ＭＳ Ｐゴシック"/>
                        </a:defRPr>
                      </a:lvl5pPr>
                      <a:lvl6pPr marL="2286000" algn="l" defTabSz="914400" rtl="0" eaLnBrk="1" latinLnBrk="0" hangingPunct="1">
                        <a:defRPr sz="1800" b="1" kern="1200">
                          <a:solidFill>
                            <a:schemeClr val="lt1"/>
                          </a:solidFill>
                          <a:latin typeface="Arial"/>
                          <a:ea typeface="ＭＳ Ｐゴシック"/>
                        </a:defRPr>
                      </a:lvl6pPr>
                      <a:lvl7pPr marL="2743200" algn="l" defTabSz="914400" rtl="0" eaLnBrk="1" latinLnBrk="0" hangingPunct="1">
                        <a:defRPr sz="1800" b="1" kern="1200">
                          <a:solidFill>
                            <a:schemeClr val="lt1"/>
                          </a:solidFill>
                          <a:latin typeface="Arial"/>
                          <a:ea typeface="ＭＳ Ｐゴシック"/>
                        </a:defRPr>
                      </a:lvl7pPr>
                      <a:lvl8pPr marL="3200400" algn="l" defTabSz="914400" rtl="0" eaLnBrk="1" latinLnBrk="0" hangingPunct="1">
                        <a:defRPr sz="1800" b="1" kern="1200">
                          <a:solidFill>
                            <a:schemeClr val="lt1"/>
                          </a:solidFill>
                          <a:latin typeface="Arial"/>
                          <a:ea typeface="ＭＳ Ｐゴシック"/>
                        </a:defRPr>
                      </a:lvl8pPr>
                      <a:lvl9pPr marL="3657600" algn="l" defTabSz="914400" rtl="0" eaLnBrk="1" latinLnBrk="0" hangingPunct="1">
                        <a:defRPr sz="1800" b="1" kern="1200">
                          <a:solidFill>
                            <a:schemeClr val="lt1"/>
                          </a:solidFill>
                          <a:latin typeface="Arial"/>
                          <a:ea typeface="ＭＳ Ｐゴシック"/>
                        </a:defRPr>
                      </a:lvl9pPr>
                    </a:lstStyle>
                    <a:p>
                      <a:r>
                        <a:rPr lang="de-DE" sz="900" dirty="0" smtClean="0"/>
                        <a:t>Bindungseffekt</a:t>
                      </a:r>
                      <a:endParaRPr lang="de-DE" sz="900" dirty="0"/>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1D2D4B"/>
                    </a:solidFill>
                  </a:tcPr>
                </a:tc>
              </a:tr>
              <a:tr h="756497">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b="1" dirty="0" smtClean="0">
                          <a:solidFill>
                            <a:schemeClr val="bg1"/>
                          </a:solidFill>
                        </a:rPr>
                        <a:t>Altersvorsorge</a:t>
                      </a:r>
                      <a:r>
                        <a:rPr lang="de-DE" sz="900" b="1" baseline="0" dirty="0" smtClean="0">
                          <a:solidFill>
                            <a:schemeClr val="bg1"/>
                          </a:solidFill>
                        </a:rPr>
                        <a:t> über die betriebliche Altersversorgung (bAV)</a:t>
                      </a:r>
                      <a:endParaRPr lang="de-DE" sz="900" b="1" dirty="0">
                        <a:solidFill>
                          <a:schemeClr val="bg1"/>
                        </a:solidFill>
                      </a:endParaRPr>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1D2D4B"/>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dirty="0" smtClean="0"/>
                        <a:t>Ohne</a:t>
                      </a:r>
                      <a:r>
                        <a:rPr lang="de-DE" sz="900" baseline="0" dirty="0" smtClean="0"/>
                        <a:t> Aufwand (Pflichtzuschuss) bis hin zur Arbeitgeber-Finanzierung möglich | Verwaltungsaufwand gemäß gesetzlicher Regularien mittel</a:t>
                      </a:r>
                      <a:endParaRPr lang="de-DE" sz="900" dirty="0"/>
                    </a:p>
                  </a:txBody>
                  <a:tcPr anchor="ctr">
                    <a:lnL w="12700" cmpd="sng">
                      <a:solidFill>
                        <a:srgbClr val="FFFFFF"/>
                      </a:solidFill>
                    </a:lnL>
                    <a:lnR w="12700" cmpd="sng">
                      <a:solidFill>
                        <a:srgbClr val="FFFFFF"/>
                      </a:solidFill>
                    </a:lnR>
                    <a:lnT w="38100" cmpd="sng">
                      <a:solidFill>
                        <a:srgbClr val="FFFFFF"/>
                      </a:solidFill>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dirty="0" smtClean="0"/>
                        <a:t>Effektive bAV- Entgeltumwandlung, Beratung</a:t>
                      </a:r>
                      <a:r>
                        <a:rPr lang="de-DE" sz="900" baseline="0" dirty="0" smtClean="0"/>
                        <a:t> während der Arbeitszeiten, „geprüfter Anbieter“ </a:t>
                      </a:r>
                      <a:endParaRPr lang="de-DE" sz="900" dirty="0"/>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dirty="0" smtClean="0"/>
                        <a:t>Rechtssicheres bAV- Versorgungswerk mit Bindungseffekt , beschränktem Aufwand  und Segmentierbarkeit    </a:t>
                      </a:r>
                      <a:endParaRPr lang="de-DE" sz="900" dirty="0"/>
                    </a:p>
                  </a:txBody>
                  <a:tcPr anchor="ctr">
                    <a:lnL w="12700" cmpd="sng">
                      <a:solidFill>
                        <a:srgbClr val="FFFFFF"/>
                      </a:solidFill>
                    </a:lnL>
                    <a:lnR w="12700" cmpd="sng">
                      <a:solidFill>
                        <a:srgbClr val="FFFFFF"/>
                      </a:solidFill>
                    </a:lnR>
                    <a:lnT w="38100" cmpd="sng">
                      <a:solidFill>
                        <a:srgbClr val="FFFFFF"/>
                      </a:solidFill>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dirty="0" smtClean="0"/>
                        <a:t>Hoch, je nach Zuschussmodell auch sehr hoch</a:t>
                      </a:r>
                      <a:endParaRPr lang="de-DE" sz="900" dirty="0"/>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333399">
                        <a:lumMod val="20000"/>
                        <a:lumOff val="80000"/>
                      </a:srgbClr>
                    </a:solidFill>
                  </a:tcPr>
                </a:tc>
              </a:tr>
              <a:tr h="756497">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b="1" dirty="0" smtClean="0">
                          <a:solidFill>
                            <a:schemeClr val="bg1"/>
                          </a:solidFill>
                        </a:rPr>
                        <a:t>Absicherung</a:t>
                      </a:r>
                      <a:r>
                        <a:rPr lang="de-DE" sz="900" b="1" baseline="0" dirty="0" smtClean="0">
                          <a:solidFill>
                            <a:schemeClr val="bg1"/>
                          </a:solidFill>
                        </a:rPr>
                        <a:t> der Arbeitskraft über</a:t>
                      </a:r>
                      <a:r>
                        <a:rPr lang="de-DE" sz="900" b="1" dirty="0" smtClean="0">
                          <a:solidFill>
                            <a:schemeClr val="bg1"/>
                          </a:solidFill>
                        </a:rPr>
                        <a:t> die</a:t>
                      </a:r>
                      <a:r>
                        <a:rPr lang="de-DE" sz="900" b="1" baseline="0" dirty="0" smtClean="0">
                          <a:solidFill>
                            <a:schemeClr val="bg1"/>
                          </a:solidFill>
                        </a:rPr>
                        <a:t> betriebliche Einkommensvorsorge (</a:t>
                      </a:r>
                      <a:r>
                        <a:rPr lang="de-DE" sz="900" b="1" baseline="0" dirty="0" err="1" smtClean="0">
                          <a:solidFill>
                            <a:schemeClr val="bg1"/>
                          </a:solidFill>
                        </a:rPr>
                        <a:t>bEV</a:t>
                      </a:r>
                      <a:r>
                        <a:rPr lang="de-DE" sz="900" b="1" baseline="0" dirty="0" smtClean="0">
                          <a:solidFill>
                            <a:schemeClr val="bg1"/>
                          </a:solidFill>
                        </a:rPr>
                        <a:t>)</a:t>
                      </a:r>
                      <a:endParaRPr lang="de-DE" sz="900" b="1" dirty="0">
                        <a:solidFill>
                          <a:schemeClr val="bg1"/>
                        </a:solidFill>
                      </a:endParaRPr>
                    </a:p>
                  </a:txBody>
                  <a:tcPr anchor="ctr">
                    <a:lnL w="12700" cmpd="sng">
                      <a:solidFill>
                        <a:srgbClr val="FFFFFF"/>
                      </a:solidFill>
                    </a:lnL>
                    <a:lnR w="12700" cmpd="sng">
                      <a:no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1D2D4B"/>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dirty="0" smtClean="0"/>
                        <a:t>Ohne</a:t>
                      </a:r>
                      <a:r>
                        <a:rPr lang="de-DE" sz="900" baseline="0" dirty="0" smtClean="0"/>
                        <a:t> Aufwand (Pflichtzuschuss) bis hin zur Arbeitgeber-Finanzierung möglich | Verwaltungsaufwand gemäß gesetzlicher Regularien mittel</a:t>
                      </a:r>
                      <a:endParaRPr lang="de-DE" sz="900" dirty="0"/>
                    </a:p>
                  </a:txBody>
                  <a:tcPr anchor="ctr">
                    <a:lnL w="12700" cmpd="sng">
                      <a:noFill/>
                    </a:lnL>
                    <a:lnR w="12700" cmpd="sng">
                      <a:noFill/>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dirty="0" smtClean="0"/>
                        <a:t>Endlich finanzierbarer</a:t>
                      </a:r>
                      <a:r>
                        <a:rPr lang="de-DE" sz="900" baseline="0" dirty="0" smtClean="0"/>
                        <a:t> Berufsun-fähigkeitsschutz,</a:t>
                      </a:r>
                      <a:r>
                        <a:rPr lang="de-DE" sz="900" dirty="0" smtClean="0"/>
                        <a:t> Beratung</a:t>
                      </a:r>
                      <a:r>
                        <a:rPr lang="de-DE" sz="900" baseline="0" dirty="0" smtClean="0"/>
                        <a:t> während der Arbeitszeiten,  auch mit Vorerkrankungen möglich </a:t>
                      </a:r>
                      <a:endParaRPr lang="de-DE" sz="900" dirty="0"/>
                    </a:p>
                  </a:txBody>
                  <a:tcPr anchor="ctr">
                    <a:lnL w="12700" cmpd="sng">
                      <a:no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dirty="0" smtClean="0"/>
                        <a:t>Wahrnehmung des Arbeitgebers als</a:t>
                      </a:r>
                      <a:r>
                        <a:rPr lang="de-DE" sz="900" baseline="0" dirty="0" smtClean="0"/>
                        <a:t> Versorger, Wettbewerbspositionierung abseits der Altersvorsorge </a:t>
                      </a:r>
                      <a:endParaRPr lang="de-DE" sz="900" dirty="0"/>
                    </a:p>
                  </a:txBody>
                  <a:tcPr anchor="ctr">
                    <a:lnL w="12700" cmpd="sng">
                      <a:solidFill>
                        <a:srgbClr val="FFFFFF"/>
                      </a:solidFill>
                    </a:lnL>
                    <a:lnR w="12700" cmpd="sng">
                      <a:solidFill>
                        <a:srgbClr val="FFFFFF"/>
                      </a:solidFill>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dirty="0" smtClean="0"/>
                        <a:t>Hoch, je nach Zuschussmodell auch sehr hoch</a:t>
                      </a:r>
                      <a:endParaRPr lang="de-DE" sz="900"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333399">
                        <a:lumMod val="20000"/>
                        <a:lumOff val="80000"/>
                      </a:srgbClr>
                    </a:solidFill>
                  </a:tcPr>
                </a:tc>
              </a:tr>
              <a:tr h="1156996">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b="1" dirty="0" smtClean="0">
                          <a:solidFill>
                            <a:schemeClr val="bg1"/>
                          </a:solidFill>
                        </a:rPr>
                        <a:t>Betriebliche Krankenversicherung (</a:t>
                      </a:r>
                      <a:r>
                        <a:rPr lang="de-DE" sz="900" b="1" dirty="0" err="1" smtClean="0">
                          <a:solidFill>
                            <a:schemeClr val="bg1"/>
                          </a:solidFill>
                        </a:rPr>
                        <a:t>bKV</a:t>
                      </a:r>
                      <a:r>
                        <a:rPr lang="de-DE" sz="900" b="1" dirty="0" smtClean="0">
                          <a:solidFill>
                            <a:schemeClr val="bg1"/>
                          </a:solidFill>
                        </a:rPr>
                        <a:t>)</a:t>
                      </a:r>
                      <a:endParaRPr lang="de-DE" sz="900" b="1" dirty="0">
                        <a:solidFill>
                          <a:schemeClr val="bg1"/>
                        </a:solidFill>
                      </a:endParaRPr>
                    </a:p>
                  </a:txBody>
                  <a:tcPr anchor="ctr">
                    <a:lnL w="12700" cmpd="sng">
                      <a:solidFill>
                        <a:srgbClr val="FFFFFF"/>
                      </a:solidFill>
                    </a:lnL>
                    <a:lnR w="12700" cmpd="sng">
                      <a:no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1D2D4B"/>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b="1" dirty="0" smtClean="0"/>
                        <a:t>10 € bis 150 €, Nutzung</a:t>
                      </a:r>
                      <a:r>
                        <a:rPr lang="de-DE" sz="900" b="1" baseline="0" dirty="0" smtClean="0"/>
                        <a:t> als </a:t>
                      </a:r>
                      <a:r>
                        <a:rPr lang="de-DE" sz="900" b="1" baseline="0" dirty="0" err="1" smtClean="0"/>
                        <a:t>Sachlohn</a:t>
                      </a:r>
                      <a:r>
                        <a:rPr lang="de-DE" sz="900" b="1" baseline="0" dirty="0" smtClean="0"/>
                        <a:t> steuer- und sozialabgabenfrei möglich</a:t>
                      </a:r>
                      <a:r>
                        <a:rPr lang="de-DE" sz="900" b="1" dirty="0" smtClean="0"/>
                        <a:t> </a:t>
                      </a:r>
                      <a:r>
                        <a:rPr lang="de-DE" sz="900" dirty="0" smtClean="0"/>
                        <a:t>| Verwaltungsaufwand</a:t>
                      </a:r>
                      <a:r>
                        <a:rPr lang="de-DE" sz="900" baseline="0" dirty="0" smtClean="0"/>
                        <a:t> gering</a:t>
                      </a:r>
                      <a:endParaRPr lang="de-DE" sz="900" dirty="0"/>
                    </a:p>
                  </a:txBody>
                  <a:tcPr anchor="ctr">
                    <a:lnL w="12700" cmpd="sng">
                      <a:noFill/>
                    </a:lnL>
                    <a:lnR w="12700" cmpd="sng">
                      <a:noFill/>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dirty="0" smtClean="0"/>
                        <a:t>Zusätzliche Gesundheitsleistung inklusive Vorsorge- und Versorgungsaspekten</a:t>
                      </a:r>
                      <a:r>
                        <a:rPr lang="de-DE" sz="900" b="1" dirty="0" smtClean="0"/>
                        <a:t>, keine Gesundheitsprüfung,</a:t>
                      </a:r>
                      <a:r>
                        <a:rPr lang="de-DE" sz="900" b="1" baseline="0" dirty="0" smtClean="0"/>
                        <a:t> keine Wartezeiten</a:t>
                      </a:r>
                      <a:endParaRPr lang="de-DE" sz="900" b="1" dirty="0"/>
                    </a:p>
                  </a:txBody>
                  <a:tcPr anchor="ctr">
                    <a:lnL w="12700" cmpd="sng">
                      <a:no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dirty="0" smtClean="0"/>
                        <a:t>Mitarbeiterbindung durch  erlebbare soziale Verantwortung trägt zur gesunden Firma bei und verschafft hohe Bindungswirkung | Einjährige</a:t>
                      </a:r>
                      <a:r>
                        <a:rPr lang="de-DE" sz="900" baseline="0" dirty="0" smtClean="0"/>
                        <a:t> Zusage ohne langfristige Verpflichtung</a:t>
                      </a:r>
                      <a:endParaRPr lang="de-DE" sz="900" dirty="0"/>
                    </a:p>
                  </a:txBody>
                  <a:tcPr anchor="ctr">
                    <a:lnL w="12700" cmpd="sng">
                      <a:solidFill>
                        <a:srgbClr val="FFFFFF"/>
                      </a:solidFill>
                    </a:lnL>
                    <a:lnR w="12700" cmpd="sng">
                      <a:solidFill>
                        <a:srgbClr val="FFFFFF"/>
                      </a:solidFill>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dirty="0" smtClean="0"/>
                        <a:t>Sehr hoch</a:t>
                      </a:r>
                      <a:endParaRPr lang="de-DE" sz="900"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333399">
                        <a:lumMod val="20000"/>
                        <a:lumOff val="80000"/>
                      </a:srgbClr>
                    </a:solidFill>
                  </a:tcPr>
                </a:tc>
              </a:tr>
              <a:tr h="1290495">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b="1" dirty="0" smtClean="0">
                          <a:solidFill>
                            <a:schemeClr val="bg1"/>
                          </a:solidFill>
                        </a:rPr>
                        <a:t>Betriebliches</a:t>
                      </a:r>
                      <a:r>
                        <a:rPr lang="de-DE" sz="900" b="1" baseline="0" dirty="0" smtClean="0">
                          <a:solidFill>
                            <a:schemeClr val="bg1"/>
                          </a:solidFill>
                        </a:rPr>
                        <a:t> Gesundheitsbudget über die </a:t>
                      </a:r>
                      <a:r>
                        <a:rPr lang="de-DE" sz="900" b="1" baseline="0" dirty="0" err="1" smtClean="0">
                          <a:solidFill>
                            <a:schemeClr val="bg1"/>
                          </a:solidFill>
                        </a:rPr>
                        <a:t>bKV</a:t>
                      </a:r>
                      <a:endParaRPr lang="de-DE" sz="900" b="1" dirty="0">
                        <a:solidFill>
                          <a:schemeClr val="bg1"/>
                        </a:solidFill>
                      </a:endParaRP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1D2D4B"/>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b="1" dirty="0" smtClean="0"/>
                        <a:t>10 € bis</a:t>
                      </a:r>
                      <a:r>
                        <a:rPr lang="de-DE" sz="900" b="1" baseline="0" dirty="0" smtClean="0"/>
                        <a:t> 50 € je nach Budgethöhe, </a:t>
                      </a:r>
                      <a:r>
                        <a:rPr lang="de-DE" sz="900" b="1" dirty="0" smtClean="0"/>
                        <a:t>Nutzung</a:t>
                      </a:r>
                      <a:r>
                        <a:rPr lang="de-DE" sz="900" b="1" baseline="0" dirty="0" smtClean="0"/>
                        <a:t> als </a:t>
                      </a:r>
                      <a:r>
                        <a:rPr lang="de-DE" sz="900" b="1" baseline="0" dirty="0" err="1" smtClean="0"/>
                        <a:t>Sachlohn</a:t>
                      </a:r>
                      <a:r>
                        <a:rPr lang="de-DE" sz="900" b="1" baseline="0" dirty="0" smtClean="0"/>
                        <a:t> steuer- und sozialabgabenfrei möglich</a:t>
                      </a:r>
                      <a:r>
                        <a:rPr lang="de-DE" sz="900" b="0" dirty="0" smtClean="0"/>
                        <a:t> | </a:t>
                      </a:r>
                      <a:r>
                        <a:rPr lang="de-DE" sz="900" dirty="0" smtClean="0"/>
                        <a:t>Verwaltungsaufwand</a:t>
                      </a:r>
                      <a:r>
                        <a:rPr lang="de-DE" sz="900" baseline="0" dirty="0" smtClean="0"/>
                        <a:t> gering</a:t>
                      </a:r>
                      <a:endParaRPr lang="de-DE" sz="900" dirty="0" smtClean="0"/>
                    </a:p>
                    <a:p>
                      <a:endParaRPr lang="de-DE" sz="900" b="1" dirty="0"/>
                    </a:p>
                  </a:txBody>
                  <a:tcPr anchor="ctr">
                    <a:lnL w="12700" cmpd="sng">
                      <a:solidFill>
                        <a:srgbClr val="FFFFFF"/>
                      </a:solidFill>
                    </a:lnL>
                    <a:lnR w="12700" cmpd="sng">
                      <a:solidFill>
                        <a:srgbClr val="FFFFFF"/>
                      </a:solidFill>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dirty="0" smtClean="0"/>
                        <a:t>Flexible Auswahl an unterschiedlichen</a:t>
                      </a:r>
                      <a:r>
                        <a:rPr lang="de-DE" sz="900" baseline="0" dirty="0" smtClean="0"/>
                        <a:t> Gesundheitsleistungen zur individuellen Nutzung (auch in gesunden Tagen). Hohe Nutzungsquote, da einfach verständlich</a:t>
                      </a:r>
                      <a:r>
                        <a:rPr lang="de-DE" sz="900" b="1" baseline="0" dirty="0" smtClean="0"/>
                        <a:t>, keine Gesundheitsprüfung, keine Wartzeiten</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smtClean="0"/>
                        <a:t>Hohe Mitarbeiterzufriedenheit </a:t>
                      </a:r>
                      <a:r>
                        <a:rPr lang="de-DE" sz="900" baseline="0" dirty="0" smtClean="0"/>
                        <a:t>durch breite </a:t>
                      </a:r>
                      <a:r>
                        <a:rPr lang="de-DE" sz="900" dirty="0" smtClean="0"/>
                        <a:t>Nutzungsquote in der Belegschaft</a:t>
                      </a:r>
                      <a:r>
                        <a:rPr lang="de-DE" sz="900" baseline="0" dirty="0" smtClean="0"/>
                        <a:t> | </a:t>
                      </a:r>
                      <a:r>
                        <a:rPr lang="de-DE" sz="900" dirty="0" smtClean="0"/>
                        <a:t>Einjährige</a:t>
                      </a:r>
                      <a:r>
                        <a:rPr lang="de-DE" sz="900" baseline="0" dirty="0" smtClean="0"/>
                        <a:t> Zusage ohne langfristige Verpflichtung</a:t>
                      </a:r>
                      <a:endParaRPr lang="de-DE" sz="90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900" dirty="0"/>
                    </a:p>
                  </a:txBody>
                  <a:tcPr anchor="ctr">
                    <a:lnL w="12700" cmpd="sng">
                      <a:solidFill>
                        <a:srgbClr val="FFFFFF"/>
                      </a:solidFill>
                    </a:lnL>
                    <a:lnR w="12700" cmpd="sng">
                      <a:solidFill>
                        <a:srgbClr val="FFFFFF"/>
                      </a:solidFill>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dirty="0" smtClean="0"/>
                        <a:t>Sehr hoch</a:t>
                      </a:r>
                      <a:endParaRPr lang="de-DE" sz="900"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333399">
                        <a:lumMod val="20000"/>
                        <a:lumOff val="80000"/>
                      </a:srgbClr>
                    </a:solidFill>
                  </a:tcPr>
                </a:tc>
              </a:tr>
              <a:tr h="622998">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b="1" dirty="0" smtClean="0">
                          <a:solidFill>
                            <a:schemeClr val="bg1"/>
                          </a:solidFill>
                        </a:rPr>
                        <a:t>Gruppenunfallversicherung</a:t>
                      </a:r>
                      <a:endParaRPr lang="de-DE" sz="900" b="1" dirty="0">
                        <a:solidFill>
                          <a:schemeClr val="bg1"/>
                        </a:solidFill>
                      </a:endParaRP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1D2D4B"/>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b="1" dirty="0" smtClean="0"/>
                        <a:t>3 € </a:t>
                      </a:r>
                      <a:r>
                        <a:rPr lang="de-DE" sz="900" dirty="0" smtClean="0"/>
                        <a:t>(abhängig vom gewählten Leistungsbild) | Verwaltungsaufwand</a:t>
                      </a:r>
                      <a:r>
                        <a:rPr lang="de-DE" sz="900" baseline="0" dirty="0" smtClean="0"/>
                        <a:t> gering</a:t>
                      </a:r>
                      <a:endParaRPr lang="de-DE" sz="900" dirty="0" smtClean="0"/>
                    </a:p>
                    <a:p>
                      <a:endParaRPr lang="de-DE" sz="900" dirty="0"/>
                    </a:p>
                  </a:txBody>
                  <a:tcPr anchor="ctr">
                    <a:lnL w="12700" cmpd="sng">
                      <a:solidFill>
                        <a:srgbClr val="FFFFFF"/>
                      </a:solidFill>
                    </a:lnL>
                    <a:lnR w="12700" cmpd="sng">
                      <a:solidFill>
                        <a:srgbClr val="FFFFFF"/>
                      </a:solidFill>
                    </a:lnR>
                    <a:lnT w="12700" cap="flat" cmpd="sng" algn="ctr">
                      <a:solidFill>
                        <a:srgbClr val="D6D6D6"/>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dirty="0" smtClean="0"/>
                        <a:t>Zusätzlicher Invaliditätsschutz </a:t>
                      </a:r>
                      <a:endParaRPr lang="de-DE" sz="900"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dirty="0" smtClean="0"/>
                        <a:t>Abgabenoptimierte Zusatzvergütung</a:t>
                      </a:r>
                      <a:endParaRPr lang="de-DE" sz="900" dirty="0"/>
                    </a:p>
                  </a:txBody>
                  <a:tcPr anchor="ctr">
                    <a:lnL w="12700" cmpd="sng">
                      <a:solidFill>
                        <a:srgbClr val="FFFFFF"/>
                      </a:solidFill>
                    </a:lnL>
                    <a:lnR w="12700" cmpd="sng">
                      <a:solidFill>
                        <a:srgbClr val="FFFFFF"/>
                      </a:solidFill>
                    </a:lnR>
                    <a:lnT w="12700" cap="flat" cmpd="sng" algn="ctr">
                      <a:solidFill>
                        <a:srgbClr val="D6D6D6"/>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dirty="0" smtClean="0"/>
                        <a:t>Mittel</a:t>
                      </a:r>
                      <a:endParaRPr lang="de-DE" sz="900"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333399">
                        <a:lumMod val="20000"/>
                        <a:lumOff val="80000"/>
                      </a:srgbClr>
                    </a:solidFill>
                  </a:tcPr>
                </a:tc>
              </a:tr>
            </a:tbl>
          </a:graphicData>
        </a:graphic>
      </p:graphicFrame>
    </p:spTree>
    <p:extLst>
      <p:ext uri="{BB962C8B-B14F-4D97-AF65-F5344CB8AC3E}">
        <p14:creationId xmlns:p14="http://schemas.microsoft.com/office/powerpoint/2010/main" val="9673745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39</a:t>
            </a:fld>
            <a:endParaRPr lang="de-DE" dirty="0"/>
          </a:p>
        </p:txBody>
      </p:sp>
      <p:sp>
        <p:nvSpPr>
          <p:cNvPr id="4" name="Titel 3"/>
          <p:cNvSpPr>
            <a:spLocks noGrp="1"/>
          </p:cNvSpPr>
          <p:nvPr>
            <p:ph type="title"/>
          </p:nvPr>
        </p:nvSpPr>
        <p:spPr/>
        <p:txBody>
          <a:bodyPr/>
          <a:lstStyle/>
          <a:p>
            <a:r>
              <a:rPr lang="de-DE" dirty="0" smtClean="0"/>
              <a:t>Beispiele für moderne </a:t>
            </a:r>
            <a:r>
              <a:rPr lang="de-DE" cap="none" dirty="0" err="1" smtClean="0"/>
              <a:t>b</a:t>
            </a:r>
            <a:r>
              <a:rPr lang="de-DE" dirty="0" err="1" smtClean="0"/>
              <a:t>AV</a:t>
            </a:r>
            <a:r>
              <a:rPr lang="de-DE" dirty="0" smtClean="0"/>
              <a:t>-Konzepte</a:t>
            </a:r>
            <a:endParaRPr lang="de-DE" dirty="0"/>
          </a:p>
        </p:txBody>
      </p:sp>
      <p:sp>
        <p:nvSpPr>
          <p:cNvPr id="7" name="Textfeld 6"/>
          <p:cNvSpPr txBox="1"/>
          <p:nvPr/>
        </p:nvSpPr>
        <p:spPr>
          <a:xfrm>
            <a:off x="7950417" y="1640857"/>
            <a:ext cx="3563888" cy="954107"/>
          </a:xfrm>
          <a:prstGeom prst="rect">
            <a:avLst/>
          </a:prstGeom>
          <a:noFill/>
        </p:spPr>
        <p:txBody>
          <a:bodyPr wrap="square" rtlCol="0">
            <a:spAutoFit/>
          </a:bodyPr>
          <a:lstStyle/>
          <a:p>
            <a:r>
              <a:rPr lang="de-DE" sz="1400" b="1" dirty="0" smtClean="0">
                <a:solidFill>
                  <a:srgbClr val="1D2D4B"/>
                </a:solidFill>
              </a:rPr>
              <a:t>S</a:t>
            </a:r>
            <a:r>
              <a:rPr lang="de-DE" sz="1400" dirty="0" smtClean="0">
                <a:solidFill>
                  <a:srgbClr val="1D2D4B"/>
                </a:solidFill>
              </a:rPr>
              <a:t> </a:t>
            </a:r>
          </a:p>
          <a:p>
            <a:pPr marL="171450" indent="-171450">
              <a:buFont typeface="Wingdings" panose="05000000000000000000" pitchFamily="2" charset="2"/>
              <a:buChar char="§"/>
            </a:pPr>
            <a:r>
              <a:rPr lang="de-DE" sz="1400" dirty="0" smtClean="0">
                <a:solidFill>
                  <a:srgbClr val="1D2D4B"/>
                </a:solidFill>
              </a:rPr>
              <a:t>Standard erfüllt die gesetzlichen Mindestanforderungen</a:t>
            </a:r>
          </a:p>
          <a:p>
            <a:pPr marL="171450" indent="-171450">
              <a:buFont typeface="Wingdings" panose="05000000000000000000" pitchFamily="2" charset="2"/>
              <a:buChar char="§"/>
            </a:pPr>
            <a:r>
              <a:rPr lang="de-DE" sz="1400" dirty="0" smtClean="0">
                <a:solidFill>
                  <a:srgbClr val="1D2D4B"/>
                </a:solidFill>
              </a:rPr>
              <a:t>Reine Altersvorsorge</a:t>
            </a:r>
            <a:endParaRPr lang="de-DE" sz="1400" dirty="0">
              <a:solidFill>
                <a:srgbClr val="1D2D4B"/>
              </a:solidFill>
            </a:endParaRPr>
          </a:p>
        </p:txBody>
      </p:sp>
      <p:sp>
        <p:nvSpPr>
          <p:cNvPr id="8" name="Textfeld 7"/>
          <p:cNvSpPr txBox="1"/>
          <p:nvPr/>
        </p:nvSpPr>
        <p:spPr>
          <a:xfrm>
            <a:off x="7950417" y="2726120"/>
            <a:ext cx="3563888" cy="1815882"/>
          </a:xfrm>
          <a:prstGeom prst="rect">
            <a:avLst/>
          </a:prstGeom>
          <a:noFill/>
        </p:spPr>
        <p:txBody>
          <a:bodyPr wrap="square" rtlCol="0">
            <a:spAutoFit/>
          </a:bodyPr>
          <a:lstStyle/>
          <a:p>
            <a:r>
              <a:rPr lang="de-DE" sz="1400" b="1" dirty="0" smtClean="0">
                <a:solidFill>
                  <a:srgbClr val="1D2D4B"/>
                </a:solidFill>
              </a:rPr>
              <a:t>M  zusätzlich zu S</a:t>
            </a:r>
            <a:endParaRPr lang="de-DE" sz="1400" dirty="0" smtClean="0">
              <a:solidFill>
                <a:srgbClr val="1D2D4B"/>
              </a:solidFill>
            </a:endParaRPr>
          </a:p>
          <a:p>
            <a:pPr marL="171450" indent="-171450">
              <a:buFont typeface="Wingdings" panose="05000000000000000000" pitchFamily="2" charset="2"/>
              <a:buChar char="§"/>
            </a:pPr>
            <a:r>
              <a:rPr lang="de-DE" sz="1400" b="1" i="1" u="sng" dirty="0" smtClean="0">
                <a:solidFill>
                  <a:srgbClr val="1D2D4B"/>
                </a:solidFill>
              </a:rPr>
              <a:t>Höherer Zuschuss: 50% </a:t>
            </a:r>
            <a:r>
              <a:rPr lang="de-DE" sz="1400" dirty="0" smtClean="0">
                <a:solidFill>
                  <a:srgbClr val="1D2D4B"/>
                </a:solidFill>
              </a:rPr>
              <a:t>vom Umwandlungsbetrag des Mitarbeiters</a:t>
            </a:r>
          </a:p>
          <a:p>
            <a:pPr marL="171450" indent="-171450">
              <a:buFont typeface="Wingdings" panose="05000000000000000000" pitchFamily="2" charset="2"/>
              <a:buChar char="§"/>
            </a:pPr>
            <a:r>
              <a:rPr lang="de-DE" sz="1400" dirty="0" smtClean="0">
                <a:solidFill>
                  <a:srgbClr val="1D2D4B"/>
                </a:solidFill>
              </a:rPr>
              <a:t>Mitarbeiter hat Auswahl bei der Anlagevariante über kapitalmarktorientierte Modelle</a:t>
            </a:r>
          </a:p>
          <a:p>
            <a:pPr marL="171450" indent="-171450">
              <a:buFont typeface="Wingdings" panose="05000000000000000000" pitchFamily="2" charset="2"/>
              <a:buChar char="§"/>
            </a:pPr>
            <a:r>
              <a:rPr lang="de-DE" sz="1400" dirty="0" smtClean="0">
                <a:solidFill>
                  <a:srgbClr val="1D2D4B"/>
                </a:solidFill>
              </a:rPr>
              <a:t>Optional Beitragsübernahme im Falle der Berufsunfähigkeit | </a:t>
            </a:r>
            <a:r>
              <a:rPr lang="de-DE" sz="1400" b="1" i="1" dirty="0" smtClean="0">
                <a:solidFill>
                  <a:srgbClr val="1D2D4B"/>
                </a:solidFill>
              </a:rPr>
              <a:t>Renten-Airbag</a:t>
            </a:r>
            <a:endParaRPr lang="de-DE" sz="1400" b="1" i="1" dirty="0">
              <a:solidFill>
                <a:srgbClr val="1D2D4B"/>
              </a:solidFill>
            </a:endParaRPr>
          </a:p>
        </p:txBody>
      </p:sp>
      <p:sp>
        <p:nvSpPr>
          <p:cNvPr id="9" name="Textfeld 8"/>
          <p:cNvSpPr txBox="1"/>
          <p:nvPr/>
        </p:nvSpPr>
        <p:spPr>
          <a:xfrm>
            <a:off x="7950417" y="4567422"/>
            <a:ext cx="3563888" cy="2031325"/>
          </a:xfrm>
          <a:prstGeom prst="rect">
            <a:avLst/>
          </a:prstGeom>
          <a:noFill/>
        </p:spPr>
        <p:txBody>
          <a:bodyPr wrap="square" rtlCol="0">
            <a:spAutoFit/>
          </a:bodyPr>
          <a:lstStyle/>
          <a:p>
            <a:r>
              <a:rPr lang="de-DE" sz="1400" b="1" dirty="0" smtClean="0">
                <a:solidFill>
                  <a:srgbClr val="1D2D4B"/>
                </a:solidFill>
              </a:rPr>
              <a:t>L  zusätzlich zu M</a:t>
            </a:r>
            <a:endParaRPr lang="de-DE" sz="1400" dirty="0" smtClean="0">
              <a:solidFill>
                <a:srgbClr val="1D2D4B"/>
              </a:solidFill>
            </a:endParaRPr>
          </a:p>
          <a:p>
            <a:pPr marL="171450" indent="-171450">
              <a:buFont typeface="Wingdings" panose="05000000000000000000" pitchFamily="2" charset="2"/>
              <a:buChar char="§"/>
            </a:pPr>
            <a:r>
              <a:rPr lang="de-DE" sz="1400" b="1" i="1" u="sng" dirty="0" smtClean="0">
                <a:solidFill>
                  <a:srgbClr val="1D2D4B"/>
                </a:solidFill>
              </a:rPr>
              <a:t>Höherer Zuschuss: 100% </a:t>
            </a:r>
            <a:r>
              <a:rPr lang="de-DE" sz="1400" dirty="0" smtClean="0">
                <a:solidFill>
                  <a:srgbClr val="1D2D4B"/>
                </a:solidFill>
              </a:rPr>
              <a:t>vom Umwandlungsbetrag des Mitarbeiters</a:t>
            </a:r>
          </a:p>
          <a:p>
            <a:pPr marL="171450" indent="-171450">
              <a:buFont typeface="Wingdings" panose="05000000000000000000" pitchFamily="2" charset="2"/>
              <a:buChar char="§"/>
            </a:pPr>
            <a:r>
              <a:rPr lang="de-DE" sz="1400" dirty="0" smtClean="0">
                <a:solidFill>
                  <a:srgbClr val="1D2D4B"/>
                </a:solidFill>
              </a:rPr>
              <a:t>Optional: betriebliche Einkommensvorsorge mit vereinfachten Zugang und exklusiven Sonderkonditionen</a:t>
            </a:r>
          </a:p>
          <a:p>
            <a:pPr marL="171450" indent="-171450">
              <a:buFont typeface="Wingdings" panose="05000000000000000000" pitchFamily="2" charset="2"/>
              <a:buChar char="§"/>
            </a:pPr>
            <a:r>
              <a:rPr lang="de-DE" sz="1400" dirty="0" smtClean="0">
                <a:solidFill>
                  <a:srgbClr val="1D2D4B"/>
                </a:solidFill>
              </a:rPr>
              <a:t>Betriebliche Krankenversicherung für die Belegschaft </a:t>
            </a:r>
            <a:endParaRPr lang="de-DE" sz="1400" b="1" i="1" dirty="0">
              <a:solidFill>
                <a:srgbClr val="1D2D4B"/>
              </a:solidFill>
            </a:endParaRPr>
          </a:p>
        </p:txBody>
      </p:sp>
      <p:graphicFrame>
        <p:nvGraphicFramePr>
          <p:cNvPr id="10" name="Tabelle 9"/>
          <p:cNvGraphicFramePr>
            <a:graphicFrameLocks noGrp="1"/>
          </p:cNvGraphicFramePr>
          <p:nvPr/>
        </p:nvGraphicFramePr>
        <p:xfrm>
          <a:off x="364220" y="1695766"/>
          <a:ext cx="6793964" cy="4694448"/>
        </p:xfrm>
        <a:graphic>
          <a:graphicData uri="http://schemas.openxmlformats.org/drawingml/2006/table">
            <a:tbl>
              <a:tblPr firstRow="1" bandRow="1">
                <a:tableStyleId>{5C22544A-7EE6-4342-B048-85BDC9FD1C3A}</a:tableStyleId>
              </a:tblPr>
              <a:tblGrid>
                <a:gridCol w="2776144"/>
                <a:gridCol w="469642"/>
                <a:gridCol w="925049"/>
                <a:gridCol w="1348511"/>
                <a:gridCol w="1274618"/>
              </a:tblGrid>
              <a:tr h="5868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smtClean="0">
                          <a:solidFill>
                            <a:schemeClr val="bg1"/>
                          </a:solidFill>
                        </a:rPr>
                        <a:t>325</a:t>
                      </a:r>
                      <a:r>
                        <a:rPr lang="de-DE" sz="1200" baseline="0" dirty="0" smtClean="0">
                          <a:solidFill>
                            <a:schemeClr val="bg1"/>
                          </a:solidFill>
                        </a:rPr>
                        <a:t> Beschäftigte </a:t>
                      </a:r>
                      <a:r>
                        <a:rPr lang="de-DE" sz="1200" dirty="0" smtClean="0">
                          <a:solidFill>
                            <a:schemeClr val="bg1"/>
                          </a:solidFill>
                        </a:rPr>
                        <a:t>                       20.100.000 Euro Lohnsumme</a:t>
                      </a:r>
                    </a:p>
                  </a:txBody>
                  <a:tcPr anchor="ctr">
                    <a:solidFill>
                      <a:srgbClr val="137C9B"/>
                    </a:solidFill>
                  </a:tcPr>
                </a:tc>
                <a:tc>
                  <a:txBody>
                    <a:bodyPr/>
                    <a:lstStyle/>
                    <a:p>
                      <a:pPr marL="0" indent="0" algn="ctr" defTabSz="914400" rtl="0" eaLnBrk="1" latinLnBrk="0" hangingPunct="1"/>
                      <a:r>
                        <a:rPr lang="de-DE" sz="1800" kern="1200" dirty="0" smtClean="0">
                          <a:solidFill>
                            <a:srgbClr val="1D2D4B"/>
                          </a:solidFill>
                          <a:latin typeface="+mn-lt"/>
                          <a:ea typeface="+mn-ea"/>
                          <a:cs typeface="+mn-cs"/>
                        </a:rPr>
                        <a:t>   </a:t>
                      </a:r>
                      <a:endParaRPr lang="de-DE" sz="1800" kern="1200" dirty="0">
                        <a:solidFill>
                          <a:srgbClr val="1D2D4B"/>
                        </a:solidFill>
                        <a:latin typeface="+mn-lt"/>
                        <a:ea typeface="+mn-ea"/>
                        <a:cs typeface="+mn-cs"/>
                      </a:endParaRPr>
                    </a:p>
                  </a:txBody>
                  <a:tcPr anchor="ctr">
                    <a:solidFill>
                      <a:schemeClr val="bg1"/>
                    </a:solidFill>
                  </a:tcPr>
                </a:tc>
                <a:tc>
                  <a:txBody>
                    <a:bodyPr/>
                    <a:lstStyle/>
                    <a:p>
                      <a:pPr marL="439738" indent="-439738" algn="l" defTabSz="914400" rtl="0" eaLnBrk="1" latinLnBrk="0" hangingPunct="1"/>
                      <a:endParaRPr lang="de-DE" sz="1800" kern="1200" dirty="0">
                        <a:solidFill>
                          <a:srgbClr val="1D2D4B"/>
                        </a:solidFill>
                        <a:latin typeface="+mn-lt"/>
                        <a:ea typeface="+mn-ea"/>
                        <a:cs typeface="+mn-cs"/>
                      </a:endParaRPr>
                    </a:p>
                  </a:txBody>
                  <a:tcPr anchor="ctr">
                    <a:solidFill>
                      <a:schemeClr val="bg1"/>
                    </a:solidFill>
                  </a:tcPr>
                </a:tc>
                <a:tc>
                  <a:txBody>
                    <a:bodyPr/>
                    <a:lstStyle/>
                    <a:p>
                      <a:pPr algn="ctr" defTabSz="895350">
                        <a:tabLst>
                          <a:tab pos="895350" algn="l"/>
                        </a:tabLst>
                      </a:pPr>
                      <a:endParaRPr lang="de-DE" dirty="0">
                        <a:solidFill>
                          <a:srgbClr val="1D2D4B"/>
                        </a:solidFill>
                      </a:endParaRPr>
                    </a:p>
                  </a:txBody>
                  <a:tcPr anchor="ctr">
                    <a:solidFill>
                      <a:schemeClr val="bg1"/>
                    </a:solidFill>
                  </a:tcPr>
                </a:tc>
                <a:tc>
                  <a:txBody>
                    <a:bodyPr/>
                    <a:lstStyle/>
                    <a:p>
                      <a:pPr algn="ctr"/>
                      <a:endParaRPr lang="de-DE" dirty="0">
                        <a:solidFill>
                          <a:srgbClr val="1D2D4B"/>
                        </a:solidFill>
                      </a:endParaRPr>
                    </a:p>
                  </a:txBody>
                  <a:tcPr anchor="ctr">
                    <a:solidFill>
                      <a:schemeClr val="bg1"/>
                    </a:solidFill>
                  </a:tcPr>
                </a:tc>
              </a:tr>
              <a:tr h="586806">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050" b="1" dirty="0" smtClean="0">
                          <a:solidFill>
                            <a:srgbClr val="1D2D4B"/>
                          </a:solidFill>
                        </a:rPr>
                        <a:t>Teilnehmer</a:t>
                      </a:r>
                      <a:r>
                        <a:rPr lang="de-DE" sz="1050" b="1" baseline="0" dirty="0" smtClean="0">
                          <a:solidFill>
                            <a:srgbClr val="1D2D4B"/>
                          </a:solidFill>
                        </a:rPr>
                        <a:t> Entgeltumwandlung in %</a:t>
                      </a:r>
                      <a:endParaRPr lang="de-DE" sz="1050" b="1" dirty="0" smtClean="0">
                        <a:solidFill>
                          <a:srgbClr val="1D2D4B"/>
                        </a:solidFill>
                      </a:endParaRPr>
                    </a:p>
                  </a:txBody>
                  <a:tcPr anchor="ctr"/>
                </a:tc>
                <a:tc gridSpan="2">
                  <a:txBody>
                    <a:bodyPr/>
                    <a:lstStyle/>
                    <a:p>
                      <a:pPr marL="0" algn="ctr" defTabSz="914400" rtl="0" eaLnBrk="1" latinLnBrk="0" hangingPunct="1"/>
                      <a:r>
                        <a:rPr lang="de-DE" sz="1200" kern="1200" dirty="0" smtClean="0">
                          <a:solidFill>
                            <a:srgbClr val="1D2D4B"/>
                          </a:solidFill>
                          <a:latin typeface="+mn-lt"/>
                          <a:ea typeface="+mn-ea"/>
                          <a:cs typeface="+mn-cs"/>
                        </a:rPr>
                        <a:t>50 %</a:t>
                      </a:r>
                      <a:endParaRPr lang="de-DE" sz="1200" kern="1200" dirty="0">
                        <a:solidFill>
                          <a:srgbClr val="1D2D4B"/>
                        </a:solidFill>
                        <a:latin typeface="+mn-lt"/>
                        <a:ea typeface="+mn-ea"/>
                        <a:cs typeface="+mn-cs"/>
                      </a:endParaRPr>
                    </a:p>
                  </a:txBody>
                  <a:tcPr anchor="ctr"/>
                </a:tc>
                <a:tc hMerge="1">
                  <a:txBody>
                    <a:bodyPr/>
                    <a:lstStyle/>
                    <a:p>
                      <a:endParaRPr lang="de-DE"/>
                    </a:p>
                  </a:txBody>
                  <a:tcPr/>
                </a:tc>
                <a:tc>
                  <a:txBody>
                    <a:bodyPr/>
                    <a:lstStyle/>
                    <a:p>
                      <a:pPr algn="ctr"/>
                      <a:r>
                        <a:rPr lang="de-DE" sz="1200" dirty="0" smtClean="0">
                          <a:solidFill>
                            <a:srgbClr val="1D2D4B"/>
                          </a:solidFill>
                        </a:rPr>
                        <a:t>71 %</a:t>
                      </a:r>
                      <a:endParaRPr lang="de-DE" sz="1200" dirty="0">
                        <a:solidFill>
                          <a:srgbClr val="1D2D4B"/>
                        </a:solidFill>
                      </a:endParaRPr>
                    </a:p>
                  </a:txBody>
                  <a:tcPr anchor="ctr"/>
                </a:tc>
                <a:tc>
                  <a:txBody>
                    <a:bodyPr/>
                    <a:lstStyle/>
                    <a:p>
                      <a:pPr algn="ctr"/>
                      <a:r>
                        <a:rPr lang="de-DE" sz="1200" dirty="0" smtClean="0">
                          <a:solidFill>
                            <a:srgbClr val="1D2D4B"/>
                          </a:solidFill>
                        </a:rPr>
                        <a:t>81 %</a:t>
                      </a:r>
                      <a:endParaRPr lang="de-DE" sz="1200" dirty="0">
                        <a:solidFill>
                          <a:srgbClr val="1D2D4B"/>
                        </a:solidFill>
                      </a:endParaRPr>
                    </a:p>
                  </a:txBody>
                  <a:tcPr anchor="ctr"/>
                </a:tc>
              </a:tr>
              <a:tr h="586806">
                <a:tc>
                  <a:txBody>
                    <a:bodyPr/>
                    <a:lstStyle/>
                    <a:p>
                      <a:pPr algn="r"/>
                      <a:r>
                        <a:rPr lang="de-DE" sz="1050" b="1" dirty="0" smtClean="0">
                          <a:solidFill>
                            <a:srgbClr val="1D2D4B"/>
                          </a:solidFill>
                        </a:rPr>
                        <a:t>Teilnehmer</a:t>
                      </a:r>
                      <a:r>
                        <a:rPr lang="de-DE" sz="1050" b="1" baseline="0" dirty="0" smtClean="0">
                          <a:solidFill>
                            <a:srgbClr val="1D2D4B"/>
                          </a:solidFill>
                        </a:rPr>
                        <a:t> Entgeltumwandlung </a:t>
                      </a:r>
                    </a:p>
                  </a:txBody>
                  <a:tcPr anchor="ctr"/>
                </a:tc>
                <a:tc gridSpan="2">
                  <a:txBody>
                    <a:bodyPr/>
                    <a:lstStyle/>
                    <a:p>
                      <a:pPr marL="0" algn="ctr" defTabSz="914400" rtl="0" eaLnBrk="1" latinLnBrk="0" hangingPunct="1"/>
                      <a:r>
                        <a:rPr lang="de-DE" sz="1200" kern="1200" dirty="0" smtClean="0">
                          <a:solidFill>
                            <a:srgbClr val="1D2D4B"/>
                          </a:solidFill>
                          <a:latin typeface="+mn-lt"/>
                          <a:ea typeface="+mn-ea"/>
                          <a:cs typeface="+mn-cs"/>
                        </a:rPr>
                        <a:t>163</a:t>
                      </a:r>
                      <a:endParaRPr lang="de-DE" sz="1200" kern="1200" dirty="0">
                        <a:solidFill>
                          <a:srgbClr val="1D2D4B"/>
                        </a:solidFill>
                        <a:latin typeface="+mn-lt"/>
                        <a:ea typeface="+mn-ea"/>
                        <a:cs typeface="+mn-cs"/>
                      </a:endParaRPr>
                    </a:p>
                  </a:txBody>
                  <a:tcPr anchor="ctr"/>
                </a:tc>
                <a:tc hMerge="1">
                  <a:txBody>
                    <a:bodyPr/>
                    <a:lstStyle/>
                    <a:p>
                      <a:endParaRPr lang="de-DE"/>
                    </a:p>
                  </a:txBody>
                  <a:tcPr/>
                </a:tc>
                <a:tc>
                  <a:txBody>
                    <a:bodyPr/>
                    <a:lstStyle/>
                    <a:p>
                      <a:pPr algn="ctr"/>
                      <a:r>
                        <a:rPr lang="de-DE" sz="1200" dirty="0" smtClean="0">
                          <a:solidFill>
                            <a:srgbClr val="1D2D4B"/>
                          </a:solidFill>
                        </a:rPr>
                        <a:t>230</a:t>
                      </a:r>
                      <a:endParaRPr lang="de-DE" sz="1200" dirty="0">
                        <a:solidFill>
                          <a:srgbClr val="1D2D4B"/>
                        </a:solidFill>
                      </a:endParaRPr>
                    </a:p>
                  </a:txBody>
                  <a:tcPr anchor="ctr"/>
                </a:tc>
                <a:tc>
                  <a:txBody>
                    <a:bodyPr/>
                    <a:lstStyle/>
                    <a:p>
                      <a:pPr algn="ctr"/>
                      <a:r>
                        <a:rPr lang="de-DE" sz="1200" dirty="0" smtClean="0">
                          <a:solidFill>
                            <a:srgbClr val="1D2D4B"/>
                          </a:solidFill>
                        </a:rPr>
                        <a:t>263</a:t>
                      </a:r>
                      <a:endParaRPr lang="de-DE" sz="1200" dirty="0">
                        <a:solidFill>
                          <a:srgbClr val="1D2D4B"/>
                        </a:solidFill>
                      </a:endParaRPr>
                    </a:p>
                  </a:txBody>
                  <a:tcPr anchor="ctr"/>
                </a:tc>
              </a:tr>
              <a:tr h="586806">
                <a:tc>
                  <a:txBody>
                    <a:bodyPr/>
                    <a:lstStyle/>
                    <a:p>
                      <a:pPr algn="r"/>
                      <a:r>
                        <a:rPr lang="de-DE" sz="1050" b="1" dirty="0" smtClean="0">
                          <a:solidFill>
                            <a:srgbClr val="1D2D4B"/>
                          </a:solidFill>
                        </a:rPr>
                        <a:t>Jahresbetrag</a:t>
                      </a:r>
                      <a:r>
                        <a:rPr lang="de-DE" sz="1050" b="1" baseline="0" dirty="0" smtClean="0">
                          <a:solidFill>
                            <a:srgbClr val="1D2D4B"/>
                          </a:solidFill>
                        </a:rPr>
                        <a:t> Entgeltumwandlung </a:t>
                      </a:r>
                      <a:endParaRPr lang="de-DE" sz="1050" b="1" dirty="0">
                        <a:solidFill>
                          <a:srgbClr val="1D2D4B"/>
                        </a:solidFill>
                      </a:endParaRPr>
                    </a:p>
                  </a:txBody>
                  <a:tcPr anchor="ctr"/>
                </a:tc>
                <a:tc gridSpan="2">
                  <a:txBody>
                    <a:bodyPr/>
                    <a:lstStyle/>
                    <a:p>
                      <a:pPr algn="ctr"/>
                      <a:r>
                        <a:rPr lang="de-DE" sz="1200" dirty="0" smtClean="0">
                          <a:solidFill>
                            <a:srgbClr val="1D2D4B"/>
                          </a:solidFill>
                        </a:rPr>
                        <a:t>192.720 Euro</a:t>
                      </a:r>
                      <a:endParaRPr lang="de-DE" sz="1200" dirty="0">
                        <a:solidFill>
                          <a:srgbClr val="1D2D4B"/>
                        </a:solidFill>
                      </a:endParaRPr>
                    </a:p>
                  </a:txBody>
                  <a:tcPr anchor="ctr"/>
                </a:tc>
                <a:tc hMerge="1">
                  <a:txBody>
                    <a:bodyPr/>
                    <a:lstStyle/>
                    <a:p>
                      <a:endParaRPr lang="de-DE"/>
                    </a:p>
                  </a:txBody>
                  <a:tcPr/>
                </a:tc>
                <a:tc>
                  <a:txBody>
                    <a:bodyPr/>
                    <a:lstStyle/>
                    <a:p>
                      <a:pPr algn="ctr"/>
                      <a:r>
                        <a:rPr lang="de-DE" sz="1200" dirty="0" smtClean="0">
                          <a:solidFill>
                            <a:srgbClr val="1D2D4B"/>
                          </a:solidFill>
                        </a:rPr>
                        <a:t>338.160 Euro</a:t>
                      </a:r>
                      <a:endParaRPr lang="de-DE" sz="1200" dirty="0">
                        <a:solidFill>
                          <a:srgbClr val="1D2D4B"/>
                        </a:solidFill>
                      </a:endParaRPr>
                    </a:p>
                  </a:txBody>
                  <a:tcPr anchor="ctr"/>
                </a:tc>
                <a:tc>
                  <a:txBody>
                    <a:bodyPr/>
                    <a:lstStyle/>
                    <a:p>
                      <a:pPr algn="ctr"/>
                      <a:r>
                        <a:rPr lang="de-DE" sz="1200" dirty="0" smtClean="0">
                          <a:solidFill>
                            <a:srgbClr val="1D2D4B"/>
                          </a:solidFill>
                        </a:rPr>
                        <a:t>543.600 Euro</a:t>
                      </a:r>
                      <a:endParaRPr lang="de-DE" sz="1200" dirty="0">
                        <a:solidFill>
                          <a:srgbClr val="1D2D4B"/>
                        </a:solidFill>
                      </a:endParaRPr>
                    </a:p>
                  </a:txBody>
                  <a:tcPr anchor="ctr"/>
                </a:tc>
              </a:tr>
              <a:tr h="586806">
                <a:tc>
                  <a:txBody>
                    <a:bodyPr/>
                    <a:lstStyle/>
                    <a:p>
                      <a:pPr algn="r"/>
                      <a:r>
                        <a:rPr lang="de-DE" sz="1050" b="1" dirty="0" smtClean="0">
                          <a:solidFill>
                            <a:srgbClr val="1D2D4B"/>
                          </a:solidFill>
                        </a:rPr>
                        <a:t>Summe der SV-Einsparung</a:t>
                      </a:r>
                      <a:endParaRPr lang="de-DE" sz="1050" b="1" dirty="0">
                        <a:solidFill>
                          <a:srgbClr val="1D2D4B"/>
                        </a:solidFill>
                      </a:endParaRPr>
                    </a:p>
                  </a:txBody>
                  <a:tcPr anchor="ctr"/>
                </a:tc>
                <a:tc gridSpan="2">
                  <a:txBody>
                    <a:bodyPr/>
                    <a:lstStyle/>
                    <a:p>
                      <a:pPr algn="ctr"/>
                      <a:r>
                        <a:rPr lang="de-DE" sz="1200" dirty="0" smtClean="0">
                          <a:solidFill>
                            <a:srgbClr val="1D2D4B"/>
                          </a:solidFill>
                        </a:rPr>
                        <a:t>-25.675 Euro</a:t>
                      </a:r>
                      <a:endParaRPr lang="de-DE" sz="1200" dirty="0">
                        <a:solidFill>
                          <a:srgbClr val="1D2D4B"/>
                        </a:solidFill>
                      </a:endParaRPr>
                    </a:p>
                  </a:txBody>
                  <a:tcPr anchor="ctr"/>
                </a:tc>
                <a:tc hMerge="1">
                  <a:txBody>
                    <a:bodyPr/>
                    <a:lstStyle/>
                    <a:p>
                      <a:endParaRPr lang="de-DE"/>
                    </a:p>
                  </a:txBody>
                  <a:tcPr/>
                </a:tc>
                <a:tc>
                  <a:txBody>
                    <a:bodyPr/>
                    <a:lstStyle/>
                    <a:p>
                      <a:pPr algn="ctr"/>
                      <a:r>
                        <a:rPr lang="de-DE" sz="1200" dirty="0" smtClean="0">
                          <a:solidFill>
                            <a:srgbClr val="1D2D4B"/>
                          </a:solidFill>
                        </a:rPr>
                        <a:t>-47.426 Euro</a:t>
                      </a:r>
                      <a:endParaRPr lang="de-DE" sz="1200" dirty="0">
                        <a:solidFill>
                          <a:srgbClr val="1D2D4B"/>
                        </a:solidFill>
                      </a:endParaRPr>
                    </a:p>
                  </a:txBody>
                  <a:tcPr anchor="ctr"/>
                </a:tc>
                <a:tc>
                  <a:txBody>
                    <a:bodyPr/>
                    <a:lstStyle/>
                    <a:p>
                      <a:pPr algn="ctr"/>
                      <a:r>
                        <a:rPr lang="de-DE" sz="1200" dirty="0" smtClean="0">
                          <a:solidFill>
                            <a:srgbClr val="1D2D4B"/>
                          </a:solidFill>
                        </a:rPr>
                        <a:t>-78.451 Euro</a:t>
                      </a:r>
                      <a:endParaRPr lang="de-DE" sz="1200" dirty="0">
                        <a:solidFill>
                          <a:srgbClr val="1D2D4B"/>
                        </a:solidFill>
                      </a:endParaRPr>
                    </a:p>
                  </a:txBody>
                  <a:tcPr anchor="ctr"/>
                </a:tc>
              </a:tr>
              <a:tr h="586806">
                <a:tc>
                  <a:txBody>
                    <a:bodyPr/>
                    <a:lstStyle/>
                    <a:p>
                      <a:pPr algn="r"/>
                      <a:r>
                        <a:rPr lang="de-DE" sz="1050" b="1" dirty="0" smtClean="0">
                          <a:solidFill>
                            <a:srgbClr val="1D2D4B"/>
                          </a:solidFill>
                        </a:rPr>
                        <a:t>Summer Arbeitgeberzuschuss</a:t>
                      </a:r>
                      <a:endParaRPr lang="de-DE" sz="1050" b="1" dirty="0">
                        <a:solidFill>
                          <a:srgbClr val="1D2D4B"/>
                        </a:solidFill>
                      </a:endParaRPr>
                    </a:p>
                  </a:txBody>
                  <a:tcPr anchor="ctr"/>
                </a:tc>
                <a:tc gridSpan="2">
                  <a:txBody>
                    <a:bodyPr/>
                    <a:lstStyle/>
                    <a:p>
                      <a:pPr algn="ctr"/>
                      <a:r>
                        <a:rPr lang="de-DE" sz="1200" dirty="0" smtClean="0">
                          <a:solidFill>
                            <a:srgbClr val="1D2D4B"/>
                          </a:solidFill>
                        </a:rPr>
                        <a:t>28.909</a:t>
                      </a:r>
                      <a:r>
                        <a:rPr lang="de-DE" sz="1200" baseline="0" dirty="0" smtClean="0">
                          <a:solidFill>
                            <a:srgbClr val="1D2D4B"/>
                          </a:solidFill>
                        </a:rPr>
                        <a:t> Euro</a:t>
                      </a:r>
                      <a:endParaRPr lang="de-DE" sz="1200" dirty="0">
                        <a:solidFill>
                          <a:srgbClr val="1D2D4B"/>
                        </a:solidFill>
                      </a:endParaRPr>
                    </a:p>
                  </a:txBody>
                  <a:tcPr anchor="ctr"/>
                </a:tc>
                <a:tc hMerge="1">
                  <a:txBody>
                    <a:bodyPr/>
                    <a:lstStyle/>
                    <a:p>
                      <a:endParaRPr lang="de-DE"/>
                    </a:p>
                  </a:txBody>
                  <a:tcPr/>
                </a:tc>
                <a:tc>
                  <a:txBody>
                    <a:bodyPr/>
                    <a:lstStyle/>
                    <a:p>
                      <a:pPr algn="ctr"/>
                      <a:r>
                        <a:rPr lang="de-DE" sz="1200" dirty="0" smtClean="0">
                          <a:solidFill>
                            <a:srgbClr val="1D2D4B"/>
                          </a:solidFill>
                        </a:rPr>
                        <a:t>169.080 Euro</a:t>
                      </a:r>
                      <a:endParaRPr lang="de-DE" sz="1200" dirty="0">
                        <a:solidFill>
                          <a:srgbClr val="1D2D4B"/>
                        </a:solidFill>
                      </a:endParaRPr>
                    </a:p>
                  </a:txBody>
                  <a:tcPr anchor="ctr"/>
                </a:tc>
                <a:tc>
                  <a:txBody>
                    <a:bodyPr/>
                    <a:lstStyle/>
                    <a:p>
                      <a:pPr algn="ctr"/>
                      <a:r>
                        <a:rPr lang="de-DE" sz="1200" dirty="0" smtClean="0">
                          <a:solidFill>
                            <a:srgbClr val="1D2D4B"/>
                          </a:solidFill>
                        </a:rPr>
                        <a:t>543.600</a:t>
                      </a:r>
                      <a:r>
                        <a:rPr lang="de-DE" sz="1200" baseline="0" dirty="0" smtClean="0">
                          <a:solidFill>
                            <a:srgbClr val="1D2D4B"/>
                          </a:solidFill>
                        </a:rPr>
                        <a:t> Euro</a:t>
                      </a:r>
                      <a:endParaRPr lang="de-DE" sz="1200" dirty="0">
                        <a:solidFill>
                          <a:srgbClr val="1D2D4B"/>
                        </a:solidFill>
                      </a:endParaRPr>
                    </a:p>
                  </a:txBody>
                  <a:tcPr anchor="ctr"/>
                </a:tc>
              </a:tr>
              <a:tr h="586806">
                <a:tc>
                  <a:txBody>
                    <a:bodyPr/>
                    <a:lstStyle/>
                    <a:p>
                      <a:pPr algn="r"/>
                      <a:r>
                        <a:rPr lang="de-DE" sz="1050" b="1" dirty="0" smtClean="0">
                          <a:solidFill>
                            <a:srgbClr val="1D2D4B"/>
                          </a:solidFill>
                        </a:rPr>
                        <a:t>Gesamtaufwand </a:t>
                      </a:r>
                      <a:endParaRPr lang="de-DE" sz="1050" b="1" dirty="0">
                        <a:solidFill>
                          <a:srgbClr val="1D2D4B"/>
                        </a:solidFill>
                      </a:endParaRPr>
                    </a:p>
                  </a:txBody>
                  <a:tcPr anchor="ctr"/>
                </a:tc>
                <a:tc gridSpan="2">
                  <a:txBody>
                    <a:bodyPr/>
                    <a:lstStyle/>
                    <a:p>
                      <a:pPr algn="ctr"/>
                      <a:r>
                        <a:rPr lang="de-DE" sz="1200" dirty="0" smtClean="0">
                          <a:solidFill>
                            <a:srgbClr val="1D2D4B"/>
                          </a:solidFill>
                        </a:rPr>
                        <a:t>3.233 Euro</a:t>
                      </a:r>
                      <a:endParaRPr lang="de-DE" sz="1200" dirty="0">
                        <a:solidFill>
                          <a:srgbClr val="1D2D4B"/>
                        </a:solidFill>
                      </a:endParaRPr>
                    </a:p>
                  </a:txBody>
                  <a:tcPr anchor="ctr"/>
                </a:tc>
                <a:tc hMerge="1">
                  <a:txBody>
                    <a:bodyPr/>
                    <a:lstStyle/>
                    <a:p>
                      <a:endParaRPr lang="de-DE"/>
                    </a:p>
                  </a:txBody>
                  <a:tcPr/>
                </a:tc>
                <a:tc>
                  <a:txBody>
                    <a:bodyPr/>
                    <a:lstStyle/>
                    <a:p>
                      <a:pPr algn="ctr"/>
                      <a:r>
                        <a:rPr lang="de-DE" sz="1200" dirty="0" smtClean="0">
                          <a:solidFill>
                            <a:srgbClr val="1D2D4B"/>
                          </a:solidFill>
                        </a:rPr>
                        <a:t>121.654 Euro</a:t>
                      </a:r>
                      <a:endParaRPr lang="de-DE" sz="1200" dirty="0">
                        <a:solidFill>
                          <a:srgbClr val="1D2D4B"/>
                        </a:solidFill>
                      </a:endParaRPr>
                    </a:p>
                  </a:txBody>
                  <a:tcPr anchor="ctr"/>
                </a:tc>
                <a:tc>
                  <a:txBody>
                    <a:bodyPr/>
                    <a:lstStyle/>
                    <a:p>
                      <a:pPr algn="ctr"/>
                      <a:r>
                        <a:rPr lang="de-DE" sz="1200" dirty="0" smtClean="0">
                          <a:solidFill>
                            <a:srgbClr val="1D2D4B"/>
                          </a:solidFill>
                        </a:rPr>
                        <a:t>465.149 Euro</a:t>
                      </a:r>
                      <a:endParaRPr lang="de-DE" sz="1200" dirty="0">
                        <a:solidFill>
                          <a:srgbClr val="1D2D4B"/>
                        </a:solidFill>
                      </a:endParaRPr>
                    </a:p>
                  </a:txBody>
                  <a:tcPr anchor="ctr"/>
                </a:tc>
              </a:tr>
              <a:tr h="586806">
                <a:tc>
                  <a:txBody>
                    <a:bodyPr/>
                    <a:lstStyle/>
                    <a:p>
                      <a:pPr algn="r"/>
                      <a:r>
                        <a:rPr lang="de-DE" sz="1050" b="1" dirty="0" smtClean="0">
                          <a:solidFill>
                            <a:srgbClr val="1D2D4B"/>
                          </a:solidFill>
                        </a:rPr>
                        <a:t>Aufwand in Relation zur Lohnsumme</a:t>
                      </a:r>
                      <a:endParaRPr lang="de-DE" sz="1050" b="1" dirty="0">
                        <a:solidFill>
                          <a:srgbClr val="1D2D4B"/>
                        </a:solidFill>
                      </a:endParaRPr>
                    </a:p>
                  </a:txBody>
                  <a:tcPr anchor="ctr"/>
                </a:tc>
                <a:tc gridSpan="2">
                  <a:txBody>
                    <a:bodyPr/>
                    <a:lstStyle/>
                    <a:p>
                      <a:pPr algn="ctr"/>
                      <a:r>
                        <a:rPr lang="de-DE" sz="1200" dirty="0" smtClean="0">
                          <a:solidFill>
                            <a:srgbClr val="1D2D4B"/>
                          </a:solidFill>
                        </a:rPr>
                        <a:t>0,02 %</a:t>
                      </a:r>
                      <a:endParaRPr lang="de-DE" sz="1200" dirty="0">
                        <a:solidFill>
                          <a:srgbClr val="1D2D4B"/>
                        </a:solidFill>
                      </a:endParaRPr>
                    </a:p>
                  </a:txBody>
                  <a:tcPr anchor="ctr"/>
                </a:tc>
                <a:tc hMerge="1">
                  <a:txBody>
                    <a:bodyPr/>
                    <a:lstStyle/>
                    <a:p>
                      <a:endParaRPr lang="de-DE"/>
                    </a:p>
                  </a:txBody>
                  <a:tcPr/>
                </a:tc>
                <a:tc>
                  <a:txBody>
                    <a:bodyPr/>
                    <a:lstStyle/>
                    <a:p>
                      <a:pPr algn="ctr"/>
                      <a:r>
                        <a:rPr lang="de-DE" sz="1200" dirty="0" smtClean="0">
                          <a:solidFill>
                            <a:srgbClr val="1D2D4B"/>
                          </a:solidFill>
                        </a:rPr>
                        <a:t>0,61 %</a:t>
                      </a:r>
                      <a:endParaRPr lang="de-DE" sz="1200" dirty="0">
                        <a:solidFill>
                          <a:srgbClr val="1D2D4B"/>
                        </a:solidFill>
                      </a:endParaRPr>
                    </a:p>
                  </a:txBody>
                  <a:tcPr anchor="ctr"/>
                </a:tc>
                <a:tc>
                  <a:txBody>
                    <a:bodyPr/>
                    <a:lstStyle/>
                    <a:p>
                      <a:pPr algn="ctr"/>
                      <a:r>
                        <a:rPr lang="de-DE" sz="1200" dirty="0" smtClean="0">
                          <a:solidFill>
                            <a:srgbClr val="1D2D4B"/>
                          </a:solidFill>
                        </a:rPr>
                        <a:t>2,31 %</a:t>
                      </a:r>
                      <a:endParaRPr lang="de-DE" sz="1200" dirty="0">
                        <a:solidFill>
                          <a:srgbClr val="1D2D4B"/>
                        </a:solidFill>
                      </a:endParaRPr>
                    </a:p>
                  </a:txBody>
                  <a:tcPr anchor="ctr"/>
                </a:tc>
              </a:tr>
            </a:tbl>
          </a:graphicData>
        </a:graphic>
      </p:graphicFrame>
      <p:sp>
        <p:nvSpPr>
          <p:cNvPr id="12" name="Ellipse 11"/>
          <p:cNvSpPr/>
          <p:nvPr/>
        </p:nvSpPr>
        <p:spPr>
          <a:xfrm>
            <a:off x="3558002" y="1637405"/>
            <a:ext cx="576000" cy="5760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rgbClr val="1D2D4B"/>
                </a:solidFill>
              </a:rPr>
              <a:t>S</a:t>
            </a:r>
            <a:endParaRPr lang="de-DE" b="1" dirty="0">
              <a:solidFill>
                <a:srgbClr val="1D2D4B"/>
              </a:solidFill>
            </a:endParaRPr>
          </a:p>
        </p:txBody>
      </p:sp>
      <p:sp>
        <p:nvSpPr>
          <p:cNvPr id="13" name="Ellipse 12"/>
          <p:cNvSpPr/>
          <p:nvPr/>
        </p:nvSpPr>
        <p:spPr>
          <a:xfrm>
            <a:off x="4926235" y="1632392"/>
            <a:ext cx="576000" cy="5760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1D2D4B"/>
                </a:solidFill>
              </a:rPr>
              <a:t>M</a:t>
            </a:r>
          </a:p>
        </p:txBody>
      </p:sp>
      <p:sp>
        <p:nvSpPr>
          <p:cNvPr id="14" name="Ellipse 13"/>
          <p:cNvSpPr/>
          <p:nvPr/>
        </p:nvSpPr>
        <p:spPr>
          <a:xfrm>
            <a:off x="6205669" y="1640857"/>
            <a:ext cx="576000" cy="5760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1D2D4B"/>
                </a:solidFill>
              </a:rPr>
              <a:t>L</a:t>
            </a:r>
          </a:p>
        </p:txBody>
      </p:sp>
    </p:spTree>
    <p:extLst>
      <p:ext uri="{BB962C8B-B14F-4D97-AF65-F5344CB8AC3E}">
        <p14:creationId xmlns:p14="http://schemas.microsoft.com/office/powerpoint/2010/main" val="34080185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a:t>
            </a:fld>
            <a:endParaRPr lang="de-DE"/>
          </a:p>
        </p:txBody>
      </p:sp>
      <p:sp>
        <p:nvSpPr>
          <p:cNvPr id="3" name="Titel 2"/>
          <p:cNvSpPr>
            <a:spLocks noGrp="1"/>
          </p:cNvSpPr>
          <p:nvPr>
            <p:ph type="title"/>
          </p:nvPr>
        </p:nvSpPr>
        <p:spPr/>
        <p:txBody>
          <a:bodyPr/>
          <a:lstStyle/>
          <a:p>
            <a:r>
              <a:rPr lang="de-DE" dirty="0" smtClean="0"/>
              <a:t>Firmen-/Arbeitgebergespräch im Bereich bAV</a:t>
            </a:r>
            <a:endParaRPr lang="de-DE" dirty="0"/>
          </a:p>
        </p:txBody>
      </p:sp>
      <p:sp>
        <p:nvSpPr>
          <p:cNvPr id="4" name="Textplatzhalter 3"/>
          <p:cNvSpPr>
            <a:spLocks noGrp="1"/>
          </p:cNvSpPr>
          <p:nvPr>
            <p:ph type="body" sz="half" idx="2"/>
          </p:nvPr>
        </p:nvSpPr>
        <p:spPr/>
        <p:txBody>
          <a:bodyPr/>
          <a:lstStyle/>
          <a:p>
            <a:r>
              <a:rPr lang="de-DE" dirty="0" smtClean="0"/>
              <a:t>Wie plane ich ein erfolgreiches Arbeitgebergespräch ?</a:t>
            </a:r>
          </a:p>
          <a:p>
            <a:pPr lvl="1"/>
            <a:r>
              <a:rPr lang="de-DE" dirty="0" smtClean="0"/>
              <a:t>Wie sieht eine sinnvolle Struktur aus ?</a:t>
            </a:r>
          </a:p>
          <a:p>
            <a:r>
              <a:rPr lang="de-DE" dirty="0" smtClean="0"/>
              <a:t>Welche Medien setze ich ein ?</a:t>
            </a:r>
          </a:p>
          <a:p>
            <a:r>
              <a:rPr lang="de-DE" dirty="0" smtClean="0"/>
              <a:t>Was sind die absoluten MUSS-Inhalte ?</a:t>
            </a:r>
          </a:p>
          <a:p>
            <a:r>
              <a:rPr lang="de-DE" dirty="0" smtClean="0"/>
              <a:t>Was sollte das Ziel sein ?</a:t>
            </a:r>
          </a:p>
          <a:p>
            <a:r>
              <a:rPr lang="de-DE" dirty="0" smtClean="0"/>
              <a:t>Was sind die berühmten „Kittelbrennfaktoren“ in der bAV ?</a:t>
            </a:r>
          </a:p>
          <a:p>
            <a:endParaRPr lang="de-DE" dirty="0"/>
          </a:p>
          <a:p>
            <a:endParaRPr lang="de-DE" dirty="0" smtClean="0"/>
          </a:p>
          <a:p>
            <a:pPr marL="0" indent="0">
              <a:buNone/>
            </a:pPr>
            <a:r>
              <a:rPr lang="de-DE" dirty="0" smtClean="0"/>
              <a:t>Oder systemgeführtes Arbeitgebergespräch ?</a:t>
            </a:r>
          </a:p>
          <a:p>
            <a:pPr marL="0" indent="0">
              <a:buNone/>
            </a:pPr>
            <a:endParaRPr lang="de-DE" dirty="0"/>
          </a:p>
          <a:p>
            <a:pPr marL="0" indent="0">
              <a:buNone/>
            </a:pPr>
            <a:r>
              <a:rPr lang="de-DE" dirty="0" smtClean="0"/>
              <a:t>S-E-F-KONZEPT  :    Egal was. Egal wer. Es ist immer gleich</a:t>
            </a:r>
            <a:endParaRPr lang="de-DE" dirty="0"/>
          </a:p>
        </p:txBody>
      </p:sp>
    </p:spTree>
    <p:extLst>
      <p:ext uri="{BB962C8B-B14F-4D97-AF65-F5344CB8AC3E}">
        <p14:creationId xmlns:p14="http://schemas.microsoft.com/office/powerpoint/2010/main" val="31117015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2" cstate="print">
            <a:extLst>
              <a:ext uri="{28A0092B-C50C-407E-A947-70E740481C1C}">
                <a14:useLocalDpi xmlns:a14="http://schemas.microsoft.com/office/drawing/2010/main" val="0"/>
              </a:ext>
            </a:extLst>
          </a:blip>
          <a:srcRect t="-1" b="31914"/>
          <a:stretch/>
        </p:blipFill>
        <p:spPr>
          <a:xfrm>
            <a:off x="0" y="1479550"/>
            <a:ext cx="12192000" cy="5378450"/>
          </a:xfrm>
          <a:prstGeom prst="rect">
            <a:avLst/>
          </a:prstGeom>
        </p:spPr>
      </p:pic>
      <p:sp>
        <p:nvSpPr>
          <p:cNvPr id="3" name="Foliennummernplatzhalter 2"/>
          <p:cNvSpPr>
            <a:spLocks noGrp="1"/>
          </p:cNvSpPr>
          <p:nvPr>
            <p:ph type="sldNum" sz="quarter" idx="4"/>
          </p:nvPr>
        </p:nvSpPr>
        <p:spPr/>
        <p:txBody>
          <a:bodyPr/>
          <a:lstStyle/>
          <a:p>
            <a:fld id="{EA952CFE-AF4B-4BE9-B2E2-E1420D3F9B32}" type="slidenum">
              <a:rPr lang="de-DE" smtClean="0"/>
              <a:pPr/>
              <a:t>40</a:t>
            </a:fld>
            <a:endParaRPr lang="de-DE" dirty="0"/>
          </a:p>
        </p:txBody>
      </p:sp>
      <p:sp>
        <p:nvSpPr>
          <p:cNvPr id="5" name="Rechteck 4"/>
          <p:cNvSpPr/>
          <p:nvPr/>
        </p:nvSpPr>
        <p:spPr>
          <a:xfrm>
            <a:off x="833285" y="4809487"/>
            <a:ext cx="5569284" cy="935568"/>
          </a:xfrm>
          <a:prstGeom prst="rect">
            <a:avLst/>
          </a:prstGeom>
          <a:solidFill>
            <a:schemeClr val="tx2">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Rechteck 5"/>
          <p:cNvSpPr/>
          <p:nvPr/>
        </p:nvSpPr>
        <p:spPr>
          <a:xfrm>
            <a:off x="978729" y="5064750"/>
            <a:ext cx="5644729" cy="461665"/>
          </a:xfrm>
          <a:prstGeom prst="rect">
            <a:avLst/>
          </a:prstGeom>
          <a:noFill/>
        </p:spPr>
        <p:txBody>
          <a:bodyPr wrap="square">
            <a:spAutoFit/>
          </a:bodyPr>
          <a:lstStyle/>
          <a:p>
            <a:r>
              <a:rPr lang="de-DE" sz="2400" dirty="0" smtClean="0">
                <a:solidFill>
                  <a:schemeClr val="bg1"/>
                </a:solidFill>
              </a:rPr>
              <a:t>Arbeitnehmermotive </a:t>
            </a:r>
            <a:r>
              <a:rPr lang="de-DE" sz="2400" dirty="0">
                <a:solidFill>
                  <a:schemeClr val="bg1"/>
                </a:solidFill>
              </a:rPr>
              <a:t>für die bAV</a:t>
            </a:r>
          </a:p>
        </p:txBody>
      </p:sp>
    </p:spTree>
    <p:extLst>
      <p:ext uri="{BB962C8B-B14F-4D97-AF65-F5344CB8AC3E}">
        <p14:creationId xmlns:p14="http://schemas.microsoft.com/office/powerpoint/2010/main" val="92860699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41</a:t>
            </a:fld>
            <a:endParaRPr lang="de-DE" dirty="0"/>
          </a:p>
        </p:txBody>
      </p:sp>
      <p:sp>
        <p:nvSpPr>
          <p:cNvPr id="3" name="Bildplatzhalter 2"/>
          <p:cNvSpPr>
            <a:spLocks noGrp="1"/>
          </p:cNvSpPr>
          <p:nvPr>
            <p:ph type="pic" sz="quarter" idx="10"/>
          </p:nvPr>
        </p:nvSpPr>
        <p:spPr/>
      </p:sp>
      <p:sp>
        <p:nvSpPr>
          <p:cNvPr id="4" name="Titel 3"/>
          <p:cNvSpPr>
            <a:spLocks noGrp="1"/>
          </p:cNvSpPr>
          <p:nvPr>
            <p:ph type="title"/>
          </p:nvPr>
        </p:nvSpPr>
        <p:spPr/>
        <p:txBody>
          <a:bodyPr/>
          <a:lstStyle/>
          <a:p>
            <a:r>
              <a:rPr lang="de-DE" dirty="0" smtClean="0"/>
              <a:t>WARUM ÜBERHAUPT </a:t>
            </a:r>
            <a:r>
              <a:rPr lang="de-DE" cap="none" dirty="0"/>
              <a:t>b</a:t>
            </a:r>
            <a:r>
              <a:rPr lang="de-DE" dirty="0"/>
              <a:t>AV?</a:t>
            </a:r>
          </a:p>
        </p:txBody>
      </p:sp>
      <p:pic>
        <p:nvPicPr>
          <p:cNvPr id="5" name="Grafik 4"/>
          <p:cNvPicPr>
            <a:picLocks noChangeAspect="1"/>
          </p:cNvPicPr>
          <p:nvPr/>
        </p:nvPicPr>
        <p:blipFill rotWithShape="1">
          <a:blip r:embed="rId2">
            <a:extLst>
              <a:ext uri="{28A0092B-C50C-407E-A947-70E740481C1C}">
                <a14:useLocalDpi xmlns:a14="http://schemas.microsoft.com/office/drawing/2010/main" val="0"/>
              </a:ext>
            </a:extLst>
          </a:blip>
          <a:srcRect t="11713" b="21645"/>
          <a:stretch/>
        </p:blipFill>
        <p:spPr>
          <a:xfrm>
            <a:off x="-6582" y="1482291"/>
            <a:ext cx="12198581" cy="5375709"/>
          </a:xfrm>
          <a:prstGeom prst="rect">
            <a:avLst/>
          </a:prstGeom>
        </p:spPr>
      </p:pic>
    </p:spTree>
    <p:extLst>
      <p:ext uri="{BB962C8B-B14F-4D97-AF65-F5344CB8AC3E}">
        <p14:creationId xmlns:p14="http://schemas.microsoft.com/office/powerpoint/2010/main" val="129625410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42</a:t>
            </a:fld>
            <a:endParaRPr lang="de-DE" dirty="0"/>
          </a:p>
        </p:txBody>
      </p:sp>
      <p:sp>
        <p:nvSpPr>
          <p:cNvPr id="5" name="Titel 4"/>
          <p:cNvSpPr>
            <a:spLocks noGrp="1"/>
          </p:cNvSpPr>
          <p:nvPr>
            <p:ph type="title"/>
          </p:nvPr>
        </p:nvSpPr>
        <p:spPr/>
        <p:txBody>
          <a:bodyPr/>
          <a:lstStyle/>
          <a:p>
            <a:r>
              <a:rPr lang="de-DE" dirty="0" smtClean="0"/>
              <a:t>DAS ALTERSVORSORGESYSTEM (DREISCHICHTENSYSTEM)</a:t>
            </a:r>
            <a:endParaRPr lang="de-DE" dirty="0"/>
          </a:p>
        </p:txBody>
      </p:sp>
      <p:sp>
        <p:nvSpPr>
          <p:cNvPr id="6" name="AutoShape 5"/>
          <p:cNvSpPr>
            <a:spLocks noChangeArrowheads="1"/>
          </p:cNvSpPr>
          <p:nvPr/>
        </p:nvSpPr>
        <p:spPr bwMode="auto">
          <a:xfrm>
            <a:off x="1771650" y="4861102"/>
            <a:ext cx="8658226" cy="1260000"/>
          </a:xfrm>
          <a:prstGeom prst="roundRect">
            <a:avLst>
              <a:gd name="adj" fmla="val 0"/>
            </a:avLst>
          </a:prstGeom>
          <a:solidFill>
            <a:srgbClr val="1D2D4B"/>
          </a:solidFill>
          <a:ln w="9525">
            <a:noFill/>
            <a:round/>
            <a:headEnd/>
            <a:tailEnd/>
          </a:ln>
          <a:effectLst/>
        </p:spPr>
        <p:txBody>
          <a:bodyPr wrap="none" lIns="91428" tIns="45715" rIns="91428" bIns="45715" anchor="ctr"/>
          <a:lstStyle/>
          <a:p>
            <a:pPr algn="ctr">
              <a:defRPr/>
            </a:pPr>
            <a:r>
              <a:rPr lang="de-DE" sz="2000" b="1" dirty="0">
                <a:solidFill>
                  <a:srgbClr val="FFFFFF"/>
                </a:solidFill>
              </a:rPr>
              <a:t>Basisversorgung</a:t>
            </a:r>
            <a:r>
              <a:rPr lang="de-DE" sz="2000" dirty="0">
                <a:solidFill>
                  <a:srgbClr val="FFFFFF"/>
                </a:solidFill>
              </a:rPr>
              <a:t/>
            </a:r>
            <a:br>
              <a:rPr lang="de-DE" sz="2000" dirty="0">
                <a:solidFill>
                  <a:srgbClr val="FFFFFF"/>
                </a:solidFill>
              </a:rPr>
            </a:br>
            <a:r>
              <a:rPr lang="de-DE" sz="2000" dirty="0">
                <a:solidFill>
                  <a:srgbClr val="FFFFFF"/>
                </a:solidFill>
              </a:rPr>
              <a:t>GRV, Pensionen, berufsständische Versorgungswerke, Basisrente</a:t>
            </a:r>
          </a:p>
        </p:txBody>
      </p:sp>
      <p:sp>
        <p:nvSpPr>
          <p:cNvPr id="7" name="AutoShape 6"/>
          <p:cNvSpPr>
            <a:spLocks noChangeArrowheads="1"/>
          </p:cNvSpPr>
          <p:nvPr/>
        </p:nvSpPr>
        <p:spPr bwMode="auto">
          <a:xfrm>
            <a:off x="1771650" y="3439517"/>
            <a:ext cx="8658226" cy="1260000"/>
          </a:xfrm>
          <a:prstGeom prst="roundRect">
            <a:avLst>
              <a:gd name="adj" fmla="val 0"/>
            </a:avLst>
          </a:prstGeom>
          <a:solidFill>
            <a:schemeClr val="accent3">
              <a:lumMod val="60000"/>
              <a:lumOff val="40000"/>
            </a:schemeClr>
          </a:solidFill>
          <a:ln w="9525">
            <a:noFill/>
            <a:round/>
            <a:headEnd/>
            <a:tailEnd/>
          </a:ln>
          <a:effectLst/>
        </p:spPr>
        <p:txBody>
          <a:bodyPr wrap="none" lIns="91428" tIns="45715" rIns="91428" bIns="45715" anchor="ctr"/>
          <a:lstStyle/>
          <a:p>
            <a:pPr algn="ctr">
              <a:defRPr/>
            </a:pPr>
            <a:r>
              <a:rPr lang="de-DE" sz="2000" b="1" dirty="0">
                <a:solidFill>
                  <a:srgbClr val="FFFFFF"/>
                </a:solidFill>
              </a:rPr>
              <a:t>Zusatzversorgung</a:t>
            </a:r>
            <a:r>
              <a:rPr lang="de-DE" sz="2000" dirty="0">
                <a:solidFill>
                  <a:srgbClr val="FFFFFF"/>
                </a:solidFill>
              </a:rPr>
              <a:t/>
            </a:r>
            <a:br>
              <a:rPr lang="de-DE" sz="2000" dirty="0">
                <a:solidFill>
                  <a:srgbClr val="FFFFFF"/>
                </a:solidFill>
              </a:rPr>
            </a:br>
            <a:r>
              <a:rPr lang="de-DE" sz="2000" dirty="0">
                <a:solidFill>
                  <a:srgbClr val="FFFFFF"/>
                </a:solidFill>
              </a:rPr>
              <a:t>Betriebliche Altersversorgung, Riesterrente</a:t>
            </a:r>
          </a:p>
        </p:txBody>
      </p:sp>
      <p:sp>
        <p:nvSpPr>
          <p:cNvPr id="8" name="AutoShape 7"/>
          <p:cNvSpPr>
            <a:spLocks noChangeArrowheads="1"/>
          </p:cNvSpPr>
          <p:nvPr/>
        </p:nvSpPr>
        <p:spPr bwMode="auto">
          <a:xfrm>
            <a:off x="1771650" y="2064585"/>
            <a:ext cx="8658226" cy="1259928"/>
          </a:xfrm>
          <a:prstGeom prst="roundRect">
            <a:avLst>
              <a:gd name="adj" fmla="val 0"/>
            </a:avLst>
          </a:prstGeom>
          <a:solidFill>
            <a:schemeClr val="accent3">
              <a:lumMod val="75000"/>
              <a:alpha val="20000"/>
            </a:schemeClr>
          </a:solidFill>
          <a:ln w="9525">
            <a:noFill/>
            <a:round/>
            <a:headEnd/>
            <a:tailEnd/>
          </a:ln>
          <a:effectLst/>
        </p:spPr>
        <p:txBody>
          <a:bodyPr wrap="none" lIns="91428" tIns="45715" rIns="91428" bIns="45715" anchor="ctr"/>
          <a:lstStyle/>
          <a:p>
            <a:pPr algn="ctr">
              <a:defRPr/>
            </a:pPr>
            <a:r>
              <a:rPr lang="de-DE" sz="2000" b="1" dirty="0">
                <a:solidFill>
                  <a:srgbClr val="1D2D4B"/>
                </a:solidFill>
              </a:rPr>
              <a:t>Kapitalanlageprodukte</a:t>
            </a:r>
          </a:p>
          <a:p>
            <a:pPr algn="ctr">
              <a:defRPr/>
            </a:pPr>
            <a:r>
              <a:rPr lang="de-DE" sz="2000" dirty="0">
                <a:solidFill>
                  <a:srgbClr val="1D2D4B"/>
                </a:solidFill>
              </a:rPr>
              <a:t>Private Kapital- und Rentenversicherungen, sonstige Kapitalanlagen</a:t>
            </a:r>
          </a:p>
        </p:txBody>
      </p:sp>
    </p:spTree>
    <p:extLst>
      <p:ext uri="{BB962C8B-B14F-4D97-AF65-F5344CB8AC3E}">
        <p14:creationId xmlns:p14="http://schemas.microsoft.com/office/powerpoint/2010/main" val="70810686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43</a:t>
            </a:fld>
            <a:endParaRPr lang="de-DE" dirty="0"/>
          </a:p>
        </p:txBody>
      </p:sp>
      <p:sp>
        <p:nvSpPr>
          <p:cNvPr id="4" name="Titel 3"/>
          <p:cNvSpPr>
            <a:spLocks noGrp="1"/>
          </p:cNvSpPr>
          <p:nvPr>
            <p:ph type="title"/>
          </p:nvPr>
        </p:nvSpPr>
        <p:spPr/>
        <p:txBody>
          <a:bodyPr/>
          <a:lstStyle/>
          <a:p>
            <a:r>
              <a:rPr lang="de-DE" dirty="0" smtClean="0"/>
              <a:t>ALTERSVERSORGUNG</a:t>
            </a:r>
            <a:br>
              <a:rPr lang="de-DE" dirty="0" smtClean="0"/>
            </a:br>
            <a:r>
              <a:rPr lang="de-DE" dirty="0" smtClean="0"/>
              <a:t>VERSORGUNGSLÜCKE UND DEMOGRAPHIE</a:t>
            </a:r>
            <a:endParaRPr lang="de-DE" dirty="0"/>
          </a:p>
        </p:txBody>
      </p:sp>
      <p:cxnSp>
        <p:nvCxnSpPr>
          <p:cNvPr id="24" name="Gerade Verbindung mit Pfeil 23"/>
          <p:cNvCxnSpPr>
            <a:cxnSpLocks noChangeShapeType="1"/>
          </p:cNvCxnSpPr>
          <p:nvPr/>
        </p:nvCxnSpPr>
        <p:spPr bwMode="auto">
          <a:xfrm flipV="1">
            <a:off x="2498271" y="2852205"/>
            <a:ext cx="7239109" cy="13459"/>
          </a:xfrm>
          <a:prstGeom prst="straightConnector1">
            <a:avLst/>
          </a:prstGeom>
          <a:noFill/>
          <a:ln w="19050" algn="ctr">
            <a:solidFill>
              <a:srgbClr val="777777">
                <a:alpha val="70000"/>
              </a:srgbClr>
            </a:solidFill>
            <a:round/>
            <a:headEnd/>
            <a:tailEnd type="triangle" w="lg" len="lg"/>
          </a:ln>
        </p:spPr>
      </p:cxnSp>
      <p:sp>
        <p:nvSpPr>
          <p:cNvPr id="25" name="Textfeld 24"/>
          <p:cNvSpPr txBox="1"/>
          <p:nvPr/>
        </p:nvSpPr>
        <p:spPr>
          <a:xfrm>
            <a:off x="2498271" y="2852202"/>
            <a:ext cx="7176408" cy="276999"/>
          </a:xfrm>
          <a:prstGeom prst="rect">
            <a:avLst/>
          </a:prstGeom>
          <a:noFill/>
        </p:spPr>
        <p:txBody>
          <a:bodyPr wrap="square" rtlCol="0">
            <a:spAutoFit/>
          </a:bodyPr>
          <a:lstStyle/>
          <a:p>
            <a:r>
              <a:rPr lang="de-DE" sz="1200" dirty="0" smtClean="0">
                <a:solidFill>
                  <a:srgbClr val="1D2D4B"/>
                </a:solidFill>
              </a:rPr>
              <a:t>                1957  		                    heute	</a:t>
            </a:r>
            <a:r>
              <a:rPr lang="de-DE" sz="1200" dirty="0">
                <a:solidFill>
                  <a:srgbClr val="1D2D4B"/>
                </a:solidFill>
              </a:rPr>
              <a:t> </a:t>
            </a:r>
            <a:r>
              <a:rPr lang="de-DE" sz="1200" dirty="0" smtClean="0">
                <a:solidFill>
                  <a:srgbClr val="1D2D4B"/>
                </a:solidFill>
              </a:rPr>
              <a:t>                                  2030</a:t>
            </a:r>
            <a:endParaRPr lang="de-DE" sz="1200" dirty="0">
              <a:solidFill>
                <a:srgbClr val="1D2D4B"/>
              </a:solidFill>
            </a:endParaRPr>
          </a:p>
        </p:txBody>
      </p:sp>
      <p:sp>
        <p:nvSpPr>
          <p:cNvPr id="28" name="Rechteck 27"/>
          <p:cNvSpPr/>
          <p:nvPr/>
        </p:nvSpPr>
        <p:spPr>
          <a:xfrm>
            <a:off x="2471892" y="4109776"/>
            <a:ext cx="795138" cy="216699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de-DE"/>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hangingPunct="1">
              <a:defRPr/>
            </a:pPr>
            <a:endParaRPr lang="de-DE" dirty="0">
              <a:solidFill>
                <a:srgbClr val="1D2D4B"/>
              </a:solidFill>
            </a:endParaRPr>
          </a:p>
        </p:txBody>
      </p:sp>
      <p:sp>
        <p:nvSpPr>
          <p:cNvPr id="29" name="Rechteck 28"/>
          <p:cNvSpPr/>
          <p:nvPr/>
        </p:nvSpPr>
        <p:spPr>
          <a:xfrm>
            <a:off x="3412386" y="4616970"/>
            <a:ext cx="795138" cy="1643802"/>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de-DE"/>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hangingPunct="1">
              <a:defRPr/>
            </a:pPr>
            <a:endParaRPr lang="de-DE" dirty="0">
              <a:solidFill>
                <a:srgbClr val="1D2D4B"/>
              </a:solidFill>
            </a:endParaRPr>
          </a:p>
        </p:txBody>
      </p:sp>
      <p:sp>
        <p:nvSpPr>
          <p:cNvPr id="30" name="Rechteck 29"/>
          <p:cNvSpPr/>
          <p:nvPr/>
        </p:nvSpPr>
        <p:spPr>
          <a:xfrm>
            <a:off x="4340220" y="5330959"/>
            <a:ext cx="795138" cy="929813"/>
          </a:xfrm>
          <a:prstGeom prst="rect">
            <a:avLst/>
          </a:prstGeom>
          <a:solidFill>
            <a:srgbClr val="C6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de-DE"/>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hangingPunct="1">
              <a:defRPr/>
            </a:pPr>
            <a:endParaRPr lang="de-DE" dirty="0">
              <a:solidFill>
                <a:srgbClr val="1D2D4B"/>
              </a:solidFill>
            </a:endParaRPr>
          </a:p>
        </p:txBody>
      </p:sp>
      <p:sp>
        <p:nvSpPr>
          <p:cNvPr id="33" name="Pfeil nach unten 32"/>
          <p:cNvSpPr/>
          <p:nvPr/>
        </p:nvSpPr>
        <p:spPr>
          <a:xfrm>
            <a:off x="8209503" y="3946213"/>
            <a:ext cx="1527877" cy="2605311"/>
          </a:xfrm>
          <a:prstGeom prst="downArrow">
            <a:avLst>
              <a:gd name="adj1" fmla="val 50000"/>
              <a:gd name="adj2" fmla="val 31724"/>
            </a:avLst>
          </a:prstGeom>
          <a:solidFill>
            <a:srgbClr val="D0CECE"/>
          </a:solidFill>
          <a:ln>
            <a:solidFill>
              <a:srgbClr val="C6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39" name="Gerader Verbinder 38"/>
          <p:cNvCxnSpPr/>
          <p:nvPr/>
        </p:nvCxnSpPr>
        <p:spPr>
          <a:xfrm>
            <a:off x="3455377" y="4433209"/>
            <a:ext cx="5904000" cy="0"/>
          </a:xfrm>
          <a:prstGeom prst="line">
            <a:avLst/>
          </a:prstGeom>
          <a:ln>
            <a:solidFill>
              <a:srgbClr val="D0CECE"/>
            </a:solidFill>
            <a:prstDash val="dashDot"/>
          </a:ln>
        </p:spPr>
        <p:style>
          <a:lnRef idx="1">
            <a:schemeClr val="accent1"/>
          </a:lnRef>
          <a:fillRef idx="0">
            <a:schemeClr val="accent1"/>
          </a:fillRef>
          <a:effectRef idx="0">
            <a:schemeClr val="accent1"/>
          </a:effectRef>
          <a:fontRef idx="minor">
            <a:schemeClr val="tx1"/>
          </a:fontRef>
        </p:style>
      </p:cxnSp>
      <p:cxnSp>
        <p:nvCxnSpPr>
          <p:cNvPr id="40" name="Gerader Verbinder 39"/>
          <p:cNvCxnSpPr/>
          <p:nvPr/>
        </p:nvCxnSpPr>
        <p:spPr>
          <a:xfrm>
            <a:off x="4371450" y="5118173"/>
            <a:ext cx="4860000" cy="0"/>
          </a:xfrm>
          <a:prstGeom prst="line">
            <a:avLst/>
          </a:prstGeom>
          <a:ln>
            <a:solidFill>
              <a:srgbClr val="D0CECE"/>
            </a:solidFill>
            <a:prstDash val="dashDot"/>
          </a:ln>
        </p:spPr>
        <p:style>
          <a:lnRef idx="1">
            <a:schemeClr val="accent1"/>
          </a:lnRef>
          <a:fillRef idx="0">
            <a:schemeClr val="accent1"/>
          </a:fillRef>
          <a:effectRef idx="0">
            <a:schemeClr val="accent1"/>
          </a:effectRef>
          <a:fontRef idx="minor">
            <a:schemeClr val="tx1"/>
          </a:fontRef>
        </p:style>
      </p:cxnSp>
      <p:cxnSp>
        <p:nvCxnSpPr>
          <p:cNvPr id="41" name="Gerader Verbinder 40"/>
          <p:cNvCxnSpPr/>
          <p:nvPr/>
        </p:nvCxnSpPr>
        <p:spPr>
          <a:xfrm>
            <a:off x="5267425" y="5692602"/>
            <a:ext cx="4104000" cy="0"/>
          </a:xfrm>
          <a:prstGeom prst="line">
            <a:avLst/>
          </a:prstGeom>
          <a:ln>
            <a:solidFill>
              <a:srgbClr val="D0CECE"/>
            </a:solidFill>
            <a:prstDash val="dashDot"/>
          </a:ln>
        </p:spPr>
        <p:style>
          <a:lnRef idx="1">
            <a:schemeClr val="accent1"/>
          </a:lnRef>
          <a:fillRef idx="0">
            <a:schemeClr val="accent1"/>
          </a:fillRef>
          <a:effectRef idx="0">
            <a:schemeClr val="accent1"/>
          </a:effectRef>
          <a:fontRef idx="minor">
            <a:schemeClr val="tx1"/>
          </a:fontRef>
        </p:style>
      </p:cxnSp>
      <p:sp>
        <p:nvSpPr>
          <p:cNvPr id="42" name="Textfeld 41"/>
          <p:cNvSpPr txBox="1"/>
          <p:nvPr/>
        </p:nvSpPr>
        <p:spPr>
          <a:xfrm>
            <a:off x="7093669" y="4173508"/>
            <a:ext cx="2888809" cy="292388"/>
          </a:xfrm>
          <a:prstGeom prst="rect">
            <a:avLst/>
          </a:prstGeom>
          <a:noFill/>
        </p:spPr>
        <p:txBody>
          <a:bodyPr wrap="square" rtlCol="0">
            <a:spAutoFit/>
          </a:bodyPr>
          <a:lstStyle/>
          <a:p>
            <a:r>
              <a:rPr lang="de-DE" sz="1300" dirty="0" smtClean="0">
                <a:solidFill>
                  <a:srgbClr val="1D2D4B"/>
                </a:solidFill>
              </a:rPr>
              <a:t>Nettoeinkommen       100 % </a:t>
            </a:r>
            <a:endParaRPr lang="de-DE" sz="1300" dirty="0">
              <a:solidFill>
                <a:srgbClr val="1D2D4B"/>
              </a:solidFill>
            </a:endParaRPr>
          </a:p>
        </p:txBody>
      </p:sp>
      <p:sp>
        <p:nvSpPr>
          <p:cNvPr id="43" name="Textfeld 42"/>
          <p:cNvSpPr txBox="1"/>
          <p:nvPr/>
        </p:nvSpPr>
        <p:spPr>
          <a:xfrm>
            <a:off x="4903991" y="4839640"/>
            <a:ext cx="4531057" cy="292388"/>
          </a:xfrm>
          <a:prstGeom prst="rect">
            <a:avLst/>
          </a:prstGeom>
          <a:noFill/>
        </p:spPr>
        <p:txBody>
          <a:bodyPr wrap="square" rtlCol="0">
            <a:spAutoFit/>
          </a:bodyPr>
          <a:lstStyle/>
          <a:p>
            <a:r>
              <a:rPr lang="de-DE" sz="1300" dirty="0" smtClean="0">
                <a:solidFill>
                  <a:srgbClr val="1D2D4B"/>
                </a:solidFill>
              </a:rPr>
              <a:t>Bis 2004: Gesetzliche Rente eines Eckrentners    ca. 67 % </a:t>
            </a:r>
            <a:endParaRPr lang="de-DE" sz="1300" dirty="0">
              <a:solidFill>
                <a:srgbClr val="1D2D4B"/>
              </a:solidFill>
            </a:endParaRPr>
          </a:p>
        </p:txBody>
      </p:sp>
      <p:sp>
        <p:nvSpPr>
          <p:cNvPr id="44" name="Textfeld 43"/>
          <p:cNvSpPr txBox="1"/>
          <p:nvPr/>
        </p:nvSpPr>
        <p:spPr>
          <a:xfrm>
            <a:off x="5847132" y="5420597"/>
            <a:ext cx="4531057" cy="292388"/>
          </a:xfrm>
          <a:prstGeom prst="rect">
            <a:avLst/>
          </a:prstGeom>
          <a:noFill/>
        </p:spPr>
        <p:txBody>
          <a:bodyPr wrap="square" rtlCol="0">
            <a:spAutoFit/>
          </a:bodyPr>
          <a:lstStyle/>
          <a:p>
            <a:r>
              <a:rPr lang="de-DE" sz="1300" dirty="0" smtClean="0">
                <a:solidFill>
                  <a:srgbClr val="C60000"/>
                </a:solidFill>
              </a:rPr>
              <a:t>2030: Gesetzliche Rente nur noch     ca. 50 % </a:t>
            </a:r>
            <a:endParaRPr lang="de-DE" sz="1300" dirty="0">
              <a:solidFill>
                <a:srgbClr val="C60000"/>
              </a:solidFill>
            </a:endParaRPr>
          </a:p>
        </p:txBody>
      </p:sp>
      <p:pic>
        <p:nvPicPr>
          <p:cNvPr id="20" name="Grafik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78212" y="1791080"/>
            <a:ext cx="1932055" cy="989840"/>
          </a:xfrm>
          <a:prstGeom prst="rect">
            <a:avLst/>
          </a:prstGeom>
        </p:spPr>
      </p:pic>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19939" y="1783460"/>
            <a:ext cx="1424562" cy="989840"/>
          </a:xfrm>
          <a:prstGeom prst="rect">
            <a:avLst/>
          </a:prstGeom>
        </p:spPr>
      </p:pic>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35136" y="1794890"/>
            <a:ext cx="916688" cy="989840"/>
          </a:xfrm>
          <a:prstGeom prst="rect">
            <a:avLst/>
          </a:prstGeom>
        </p:spPr>
      </p:pic>
      <p:pic>
        <p:nvPicPr>
          <p:cNvPr id="21" name="Grafik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22529" y="3269271"/>
            <a:ext cx="2609181" cy="246876"/>
          </a:xfrm>
          <a:prstGeom prst="rect">
            <a:avLst/>
          </a:prstGeom>
        </p:spPr>
      </p:pic>
      <p:sp>
        <p:nvSpPr>
          <p:cNvPr id="3" name="Abgerundetes Rechteck 2"/>
          <p:cNvSpPr/>
          <p:nvPr/>
        </p:nvSpPr>
        <p:spPr>
          <a:xfrm>
            <a:off x="2471892" y="3280871"/>
            <a:ext cx="177281" cy="195307"/>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Abgerundetes Rechteck 21"/>
          <p:cNvSpPr/>
          <p:nvPr/>
        </p:nvSpPr>
        <p:spPr>
          <a:xfrm>
            <a:off x="3527119" y="3285115"/>
            <a:ext cx="177281" cy="195307"/>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675980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ox(in)">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44</a:t>
            </a:fld>
            <a:endParaRPr lang="de-DE" dirty="0"/>
          </a:p>
        </p:txBody>
      </p:sp>
      <p:sp>
        <p:nvSpPr>
          <p:cNvPr id="5" name="Titel 4"/>
          <p:cNvSpPr>
            <a:spLocks noGrp="1"/>
          </p:cNvSpPr>
          <p:nvPr>
            <p:ph type="title"/>
          </p:nvPr>
        </p:nvSpPr>
        <p:spPr/>
        <p:txBody>
          <a:bodyPr/>
          <a:lstStyle/>
          <a:p>
            <a:r>
              <a:rPr lang="de-DE" dirty="0" smtClean="0"/>
              <a:t>Warum ist Vorsorge wichtig?</a:t>
            </a:r>
            <a:endParaRPr lang="de-DE" dirty="0"/>
          </a:p>
        </p:txBody>
      </p:sp>
      <p:pic>
        <p:nvPicPr>
          <p:cNvPr id="6" name="Grafik 5"/>
          <p:cNvPicPr>
            <a:picLocks noChangeAspect="1"/>
          </p:cNvPicPr>
          <p:nvPr/>
        </p:nvPicPr>
        <p:blipFill>
          <a:blip r:embed="rId2"/>
          <a:stretch>
            <a:fillRect/>
          </a:stretch>
        </p:blipFill>
        <p:spPr>
          <a:xfrm>
            <a:off x="2341984" y="1701576"/>
            <a:ext cx="6911620" cy="5015705"/>
          </a:xfrm>
          <a:prstGeom prst="rect">
            <a:avLst/>
          </a:prstGeom>
        </p:spPr>
      </p:pic>
    </p:spTree>
    <p:extLst>
      <p:ext uri="{BB962C8B-B14F-4D97-AF65-F5344CB8AC3E}">
        <p14:creationId xmlns:p14="http://schemas.microsoft.com/office/powerpoint/2010/main" val="10056660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45</a:t>
            </a:fld>
            <a:endParaRPr lang="de-DE" dirty="0"/>
          </a:p>
        </p:txBody>
      </p:sp>
      <p:sp>
        <p:nvSpPr>
          <p:cNvPr id="3" name="Titel 2"/>
          <p:cNvSpPr>
            <a:spLocks noGrp="1"/>
          </p:cNvSpPr>
          <p:nvPr>
            <p:ph type="title"/>
          </p:nvPr>
        </p:nvSpPr>
        <p:spPr/>
        <p:txBody>
          <a:bodyPr/>
          <a:lstStyle/>
          <a:p>
            <a:r>
              <a:rPr lang="de-DE" dirty="0"/>
              <a:t>Die Altersrenten</a:t>
            </a:r>
            <a:br>
              <a:rPr lang="de-DE" dirty="0"/>
            </a:br>
            <a:r>
              <a:rPr lang="de-DE" dirty="0"/>
              <a:t>Zahl und durchschnittliche Höhe der gesetzlichen Bruttobezüge </a:t>
            </a:r>
            <a:r>
              <a:rPr lang="de-DE" dirty="0" smtClean="0"/>
              <a:t/>
            </a:r>
            <a:br>
              <a:rPr lang="de-DE" dirty="0" smtClean="0"/>
            </a:br>
            <a:r>
              <a:rPr lang="de-DE" dirty="0" smtClean="0"/>
              <a:t>(</a:t>
            </a:r>
            <a:r>
              <a:rPr lang="de-DE" dirty="0"/>
              <a:t>im Rentenbestand Ende </a:t>
            </a:r>
            <a:r>
              <a:rPr lang="de-DE" dirty="0" smtClean="0"/>
              <a:t>2022, </a:t>
            </a:r>
            <a:r>
              <a:rPr lang="de-DE" dirty="0"/>
              <a:t>nach Bundesländern)</a:t>
            </a:r>
          </a:p>
        </p:txBody>
      </p:sp>
      <p:pic>
        <p:nvPicPr>
          <p:cNvPr id="5" name="Grafik 4"/>
          <p:cNvPicPr>
            <a:picLocks noChangeAspect="1"/>
          </p:cNvPicPr>
          <p:nvPr/>
        </p:nvPicPr>
        <p:blipFill>
          <a:blip r:embed="rId2"/>
          <a:stretch>
            <a:fillRect/>
          </a:stretch>
        </p:blipFill>
        <p:spPr>
          <a:xfrm>
            <a:off x="1655036" y="1565638"/>
            <a:ext cx="7710701" cy="5151643"/>
          </a:xfrm>
          <a:prstGeom prst="rect">
            <a:avLst/>
          </a:prstGeom>
        </p:spPr>
      </p:pic>
    </p:spTree>
    <p:extLst>
      <p:ext uri="{BB962C8B-B14F-4D97-AF65-F5344CB8AC3E}">
        <p14:creationId xmlns:p14="http://schemas.microsoft.com/office/powerpoint/2010/main" val="22360081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46</a:t>
            </a:fld>
            <a:endParaRPr lang="de-DE" dirty="0"/>
          </a:p>
        </p:txBody>
      </p:sp>
      <p:sp>
        <p:nvSpPr>
          <p:cNvPr id="5" name="Titel 4"/>
          <p:cNvSpPr>
            <a:spLocks noGrp="1"/>
          </p:cNvSpPr>
          <p:nvPr>
            <p:ph type="title"/>
          </p:nvPr>
        </p:nvSpPr>
        <p:spPr/>
        <p:txBody>
          <a:bodyPr/>
          <a:lstStyle/>
          <a:p>
            <a:r>
              <a:rPr lang="de-DE" dirty="0" smtClean="0"/>
              <a:t>Das Thema ist bereits jungen Menschen bewusst</a:t>
            </a:r>
            <a:endParaRPr lang="de-DE" dirty="0"/>
          </a:p>
        </p:txBody>
      </p:sp>
      <p:pic>
        <p:nvPicPr>
          <p:cNvPr id="3" name="Grafik 2"/>
          <p:cNvPicPr>
            <a:picLocks noChangeAspect="1"/>
          </p:cNvPicPr>
          <p:nvPr/>
        </p:nvPicPr>
        <p:blipFill>
          <a:blip r:embed="rId2"/>
          <a:stretch>
            <a:fillRect/>
          </a:stretch>
        </p:blipFill>
        <p:spPr>
          <a:xfrm>
            <a:off x="399513" y="1741131"/>
            <a:ext cx="2181225" cy="2647950"/>
          </a:xfrm>
          <a:prstGeom prst="rect">
            <a:avLst/>
          </a:prstGeom>
        </p:spPr>
      </p:pic>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1922" y="1741131"/>
            <a:ext cx="3742857" cy="2266667"/>
          </a:xfrm>
          <a:prstGeom prst="rect">
            <a:avLst/>
          </a:prstGeom>
        </p:spPr>
      </p:pic>
      <p:pic>
        <p:nvPicPr>
          <p:cNvPr id="8" name="Grafik 7"/>
          <p:cNvPicPr>
            <a:picLocks noChangeAspect="1"/>
          </p:cNvPicPr>
          <p:nvPr/>
        </p:nvPicPr>
        <p:blipFill>
          <a:blip r:embed="rId4"/>
          <a:stretch>
            <a:fillRect/>
          </a:stretch>
        </p:blipFill>
        <p:spPr>
          <a:xfrm>
            <a:off x="7185963" y="1750371"/>
            <a:ext cx="3057525" cy="2486025"/>
          </a:xfrm>
          <a:prstGeom prst="rect">
            <a:avLst/>
          </a:prstGeom>
        </p:spPr>
      </p:pic>
      <p:pic>
        <p:nvPicPr>
          <p:cNvPr id="9" name="Grafik 8"/>
          <p:cNvPicPr>
            <a:picLocks noChangeAspect="1"/>
          </p:cNvPicPr>
          <p:nvPr/>
        </p:nvPicPr>
        <p:blipFill>
          <a:blip r:embed="rId5"/>
          <a:stretch>
            <a:fillRect/>
          </a:stretch>
        </p:blipFill>
        <p:spPr>
          <a:xfrm>
            <a:off x="3830604" y="4555133"/>
            <a:ext cx="2924175" cy="1981200"/>
          </a:xfrm>
          <a:prstGeom prst="rect">
            <a:avLst/>
          </a:prstGeom>
        </p:spPr>
      </p:pic>
    </p:spTree>
    <p:extLst>
      <p:ext uri="{BB962C8B-B14F-4D97-AF65-F5344CB8AC3E}">
        <p14:creationId xmlns:p14="http://schemas.microsoft.com/office/powerpoint/2010/main" val="31274058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
          </p:nvPr>
        </p:nvSpPr>
        <p:spPr/>
        <p:txBody>
          <a:bodyPr/>
          <a:lstStyle/>
          <a:p>
            <a:fld id="{EA952CFE-AF4B-4BE9-B2E2-E1420D3F9B32}" type="slidenum">
              <a:rPr lang="de-DE" smtClean="0"/>
              <a:pPr/>
              <a:t>47</a:t>
            </a:fld>
            <a:endParaRPr lang="de-DE" dirty="0"/>
          </a:p>
        </p:txBody>
      </p:sp>
      <p:pic>
        <p:nvPicPr>
          <p:cNvPr id="2" name="Grafik 1"/>
          <p:cNvPicPr>
            <a:picLocks noChangeAspect="1"/>
          </p:cNvPicPr>
          <p:nvPr/>
        </p:nvPicPr>
        <p:blipFill rotWithShape="1">
          <a:blip r:embed="rId2" cstate="print">
            <a:extLst>
              <a:ext uri="{28A0092B-C50C-407E-A947-70E740481C1C}">
                <a14:useLocalDpi xmlns:a14="http://schemas.microsoft.com/office/drawing/2010/main" val="0"/>
              </a:ext>
            </a:extLst>
          </a:blip>
          <a:srcRect t="17841" b="52479"/>
          <a:stretch/>
        </p:blipFill>
        <p:spPr>
          <a:xfrm>
            <a:off x="0" y="1473200"/>
            <a:ext cx="12192000" cy="5422900"/>
          </a:xfrm>
          <a:prstGeom prst="rect">
            <a:avLst/>
          </a:prstGeom>
        </p:spPr>
      </p:pic>
      <p:sp>
        <p:nvSpPr>
          <p:cNvPr id="6" name="Rechteck 5"/>
          <p:cNvSpPr/>
          <p:nvPr/>
        </p:nvSpPr>
        <p:spPr>
          <a:xfrm>
            <a:off x="3035300" y="5396759"/>
            <a:ext cx="9156700" cy="935568"/>
          </a:xfrm>
          <a:prstGeom prst="rect">
            <a:avLst/>
          </a:prstGeom>
          <a:solidFill>
            <a:srgbClr val="FFFFFF">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Rechteck 6"/>
          <p:cNvSpPr/>
          <p:nvPr/>
        </p:nvSpPr>
        <p:spPr>
          <a:xfrm>
            <a:off x="3298187" y="5629900"/>
            <a:ext cx="8603829" cy="461665"/>
          </a:xfrm>
          <a:prstGeom prst="rect">
            <a:avLst/>
          </a:prstGeom>
          <a:noFill/>
        </p:spPr>
        <p:txBody>
          <a:bodyPr wrap="square">
            <a:spAutoFit/>
          </a:bodyPr>
          <a:lstStyle/>
          <a:p>
            <a:r>
              <a:rPr lang="de-DE" sz="2400" dirty="0" smtClean="0">
                <a:solidFill>
                  <a:schemeClr val="tx2"/>
                </a:solidFill>
              </a:rPr>
              <a:t>Funktionsweise/Rahmenbedingungen </a:t>
            </a:r>
            <a:r>
              <a:rPr lang="de-DE" sz="2400" dirty="0">
                <a:solidFill>
                  <a:schemeClr val="tx2"/>
                </a:solidFill>
              </a:rPr>
              <a:t>der Direktversicherung</a:t>
            </a:r>
          </a:p>
        </p:txBody>
      </p:sp>
    </p:spTree>
    <p:extLst>
      <p:ext uri="{BB962C8B-B14F-4D97-AF65-F5344CB8AC3E}">
        <p14:creationId xmlns:p14="http://schemas.microsoft.com/office/powerpoint/2010/main" val="64221241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48</a:t>
            </a:fld>
            <a:endParaRPr lang="de-DE" dirty="0"/>
          </a:p>
        </p:txBody>
      </p:sp>
      <p:sp>
        <p:nvSpPr>
          <p:cNvPr id="5" name="Titel 4"/>
          <p:cNvSpPr>
            <a:spLocks noGrp="1"/>
          </p:cNvSpPr>
          <p:nvPr>
            <p:ph type="title"/>
          </p:nvPr>
        </p:nvSpPr>
        <p:spPr/>
        <p:txBody>
          <a:bodyPr/>
          <a:lstStyle/>
          <a:p>
            <a:r>
              <a:rPr lang="de-DE" dirty="0" smtClean="0"/>
              <a:t>SO FUNKTIONIERT DIE DIREKTVERSICHERUNG</a:t>
            </a:r>
            <a:endParaRPr lang="de-DE" dirty="0"/>
          </a:p>
        </p:txBody>
      </p:sp>
      <p:sp>
        <p:nvSpPr>
          <p:cNvPr id="8" name="Rechteck 7"/>
          <p:cNvSpPr/>
          <p:nvPr/>
        </p:nvSpPr>
        <p:spPr>
          <a:xfrm>
            <a:off x="1085251" y="4972413"/>
            <a:ext cx="9810342" cy="1321215"/>
          </a:xfrm>
          <a:prstGeom prst="rect">
            <a:avLst/>
          </a:pr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solidFill>
                  <a:srgbClr val="1D2D4B"/>
                </a:solidFill>
              </a:rPr>
              <a:t>Versorgungsträger </a:t>
            </a:r>
            <a:endParaRPr lang="de-DE" sz="2000" b="1" dirty="0">
              <a:solidFill>
                <a:srgbClr val="1D2D4B"/>
              </a:solidFill>
            </a:endParaRPr>
          </a:p>
        </p:txBody>
      </p:sp>
      <p:cxnSp>
        <p:nvCxnSpPr>
          <p:cNvPr id="10" name="Gerade Verbindung mit Pfeil 9"/>
          <p:cNvCxnSpPr/>
          <p:nvPr/>
        </p:nvCxnSpPr>
        <p:spPr>
          <a:xfrm>
            <a:off x="1359590" y="3431932"/>
            <a:ext cx="0" cy="1440000"/>
          </a:xfrm>
          <a:prstGeom prst="straightConnector1">
            <a:avLst/>
          </a:prstGeom>
          <a:ln w="635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1" name="Gerade Verbindung mit Pfeil 10"/>
          <p:cNvCxnSpPr/>
          <p:nvPr/>
        </p:nvCxnSpPr>
        <p:spPr>
          <a:xfrm flipV="1">
            <a:off x="10678426" y="3487998"/>
            <a:ext cx="13063" cy="1512000"/>
          </a:xfrm>
          <a:prstGeom prst="straightConnector1">
            <a:avLst/>
          </a:prstGeom>
          <a:ln w="63500">
            <a:solidFill>
              <a:srgbClr val="D0CECE"/>
            </a:solidFill>
            <a:tailEnd type="triangle"/>
          </a:ln>
        </p:spPr>
        <p:style>
          <a:lnRef idx="1">
            <a:schemeClr val="accent1"/>
          </a:lnRef>
          <a:fillRef idx="0">
            <a:schemeClr val="accent1"/>
          </a:fillRef>
          <a:effectRef idx="0">
            <a:schemeClr val="accent1"/>
          </a:effectRef>
          <a:fontRef idx="minor">
            <a:schemeClr val="tx1"/>
          </a:fontRef>
        </p:style>
      </p:cxnSp>
      <p:cxnSp>
        <p:nvCxnSpPr>
          <p:cNvPr id="12" name="Gerade Verbindung mit Pfeil 11"/>
          <p:cNvCxnSpPr/>
          <p:nvPr/>
        </p:nvCxnSpPr>
        <p:spPr>
          <a:xfrm>
            <a:off x="3099124" y="2508025"/>
            <a:ext cx="5688000" cy="5712"/>
          </a:xfrm>
          <a:prstGeom prst="straightConnector1">
            <a:avLst/>
          </a:prstGeom>
          <a:ln w="63500">
            <a:solidFill>
              <a:srgbClr val="1D2D4B"/>
            </a:solidFill>
            <a:tailEnd type="triangle"/>
          </a:ln>
        </p:spPr>
        <p:style>
          <a:lnRef idx="1">
            <a:schemeClr val="accent1"/>
          </a:lnRef>
          <a:fillRef idx="0">
            <a:schemeClr val="accent1"/>
          </a:fillRef>
          <a:effectRef idx="0">
            <a:schemeClr val="accent1"/>
          </a:effectRef>
          <a:fontRef idx="minor">
            <a:schemeClr val="tx1"/>
          </a:fontRef>
        </p:style>
      </p:cxnSp>
      <p:sp>
        <p:nvSpPr>
          <p:cNvPr id="13" name="Textfeld 12"/>
          <p:cNvSpPr txBox="1"/>
          <p:nvPr/>
        </p:nvSpPr>
        <p:spPr>
          <a:xfrm>
            <a:off x="3943854" y="2073398"/>
            <a:ext cx="4320000" cy="400110"/>
          </a:xfrm>
          <a:prstGeom prst="rect">
            <a:avLst/>
          </a:prstGeom>
          <a:noFill/>
        </p:spPr>
        <p:txBody>
          <a:bodyPr wrap="square" rtlCol="0">
            <a:spAutoFit/>
          </a:bodyPr>
          <a:lstStyle/>
          <a:p>
            <a:pPr algn="ctr"/>
            <a:r>
              <a:rPr lang="de-DE" sz="2000" b="1" dirty="0" smtClean="0">
                <a:solidFill>
                  <a:schemeClr val="tx2"/>
                </a:solidFill>
              </a:rPr>
              <a:t>Versorgungszusage</a:t>
            </a:r>
            <a:endParaRPr lang="de-DE" sz="2000" b="1" dirty="0">
              <a:solidFill>
                <a:schemeClr val="tx2"/>
              </a:solidFill>
            </a:endParaRPr>
          </a:p>
        </p:txBody>
      </p:sp>
      <p:sp>
        <p:nvSpPr>
          <p:cNvPr id="14" name="Textfeld 13"/>
          <p:cNvSpPr txBox="1"/>
          <p:nvPr/>
        </p:nvSpPr>
        <p:spPr>
          <a:xfrm>
            <a:off x="3890689" y="3082502"/>
            <a:ext cx="4445234" cy="400110"/>
          </a:xfrm>
          <a:prstGeom prst="rect">
            <a:avLst/>
          </a:prstGeom>
          <a:noFill/>
        </p:spPr>
        <p:txBody>
          <a:bodyPr wrap="square" rtlCol="0">
            <a:spAutoFit/>
          </a:bodyPr>
          <a:lstStyle/>
          <a:p>
            <a:pPr algn="ctr"/>
            <a:r>
              <a:rPr lang="de-DE" sz="2000" b="1" dirty="0" smtClean="0">
                <a:solidFill>
                  <a:srgbClr val="5C87AA"/>
                </a:solidFill>
              </a:rPr>
              <a:t>Entgeltumwandlungsvereinbarung</a:t>
            </a:r>
            <a:endParaRPr lang="de-DE" sz="2000" b="1" dirty="0">
              <a:solidFill>
                <a:srgbClr val="5C87AA"/>
              </a:solidFill>
            </a:endParaRPr>
          </a:p>
        </p:txBody>
      </p:sp>
      <p:cxnSp>
        <p:nvCxnSpPr>
          <p:cNvPr id="15" name="Gerade Verbindung mit Pfeil 14"/>
          <p:cNvCxnSpPr/>
          <p:nvPr/>
        </p:nvCxnSpPr>
        <p:spPr>
          <a:xfrm flipH="1" flipV="1">
            <a:off x="3228079" y="3071520"/>
            <a:ext cx="5652000" cy="500"/>
          </a:xfrm>
          <a:prstGeom prst="straightConnector1">
            <a:avLst/>
          </a:prstGeom>
          <a:ln w="63500">
            <a:solidFill>
              <a:srgbClr val="5C87AA"/>
            </a:solidFill>
            <a:tailEnd type="triangle"/>
          </a:ln>
        </p:spPr>
        <p:style>
          <a:lnRef idx="1">
            <a:schemeClr val="accent1"/>
          </a:lnRef>
          <a:fillRef idx="0">
            <a:schemeClr val="accent1"/>
          </a:fillRef>
          <a:effectRef idx="0">
            <a:schemeClr val="accent1"/>
          </a:effectRef>
          <a:fontRef idx="minor">
            <a:schemeClr val="tx1"/>
          </a:fontRef>
        </p:style>
      </p:cxnSp>
      <p:sp>
        <p:nvSpPr>
          <p:cNvPr id="16" name="Textfeld 15"/>
          <p:cNvSpPr txBox="1"/>
          <p:nvPr/>
        </p:nvSpPr>
        <p:spPr>
          <a:xfrm>
            <a:off x="2934036" y="4110829"/>
            <a:ext cx="1383712" cy="400110"/>
          </a:xfrm>
          <a:prstGeom prst="rect">
            <a:avLst/>
          </a:prstGeom>
          <a:noFill/>
        </p:spPr>
        <p:txBody>
          <a:bodyPr wrap="none" rtlCol="0">
            <a:spAutoFit/>
          </a:bodyPr>
          <a:lstStyle/>
          <a:p>
            <a:r>
              <a:rPr lang="de-DE" sz="2000" b="1" dirty="0" smtClean="0">
                <a:solidFill>
                  <a:schemeClr val="tx2"/>
                </a:solidFill>
              </a:rPr>
              <a:t>Zuschuss</a:t>
            </a:r>
            <a:endParaRPr lang="de-DE" sz="2000" b="1" dirty="0">
              <a:solidFill>
                <a:schemeClr val="tx2"/>
              </a:solidFill>
            </a:endParaRPr>
          </a:p>
        </p:txBody>
      </p:sp>
      <p:sp>
        <p:nvSpPr>
          <p:cNvPr id="17" name="Textfeld 16"/>
          <p:cNvSpPr txBox="1"/>
          <p:nvPr/>
        </p:nvSpPr>
        <p:spPr>
          <a:xfrm>
            <a:off x="7754137" y="4098877"/>
            <a:ext cx="2962671" cy="400110"/>
          </a:xfrm>
          <a:prstGeom prst="rect">
            <a:avLst/>
          </a:prstGeom>
          <a:noFill/>
        </p:spPr>
        <p:txBody>
          <a:bodyPr wrap="none" rtlCol="0">
            <a:spAutoFit/>
          </a:bodyPr>
          <a:lstStyle/>
          <a:p>
            <a:r>
              <a:rPr lang="de-DE" sz="2000" b="1" dirty="0" smtClean="0">
                <a:solidFill>
                  <a:srgbClr val="5C87AA"/>
                </a:solidFill>
              </a:rPr>
              <a:t>Rentenleistung/Kapital</a:t>
            </a:r>
            <a:endParaRPr lang="de-DE" sz="2000" b="1" dirty="0">
              <a:solidFill>
                <a:srgbClr val="5C87AA"/>
              </a:solidFill>
            </a:endParaRPr>
          </a:p>
        </p:txBody>
      </p:sp>
      <p:cxnSp>
        <p:nvCxnSpPr>
          <p:cNvPr id="23" name="Gerade Verbindung mit Pfeil 22"/>
          <p:cNvCxnSpPr/>
          <p:nvPr/>
        </p:nvCxnSpPr>
        <p:spPr>
          <a:xfrm>
            <a:off x="2872959" y="3435473"/>
            <a:ext cx="0" cy="1440000"/>
          </a:xfrm>
          <a:prstGeom prst="straightConnector1">
            <a:avLst/>
          </a:prstGeom>
          <a:ln w="635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24" name="Textfeld 23"/>
          <p:cNvSpPr txBox="1"/>
          <p:nvPr/>
        </p:nvSpPr>
        <p:spPr>
          <a:xfrm>
            <a:off x="1409179" y="4115144"/>
            <a:ext cx="1210588" cy="400110"/>
          </a:xfrm>
          <a:prstGeom prst="rect">
            <a:avLst/>
          </a:prstGeom>
          <a:noFill/>
        </p:spPr>
        <p:txBody>
          <a:bodyPr wrap="none" rtlCol="0">
            <a:spAutoFit/>
          </a:bodyPr>
          <a:lstStyle/>
          <a:p>
            <a:r>
              <a:rPr lang="de-DE" sz="2000" b="1" dirty="0" smtClean="0">
                <a:solidFill>
                  <a:schemeClr val="tx2"/>
                </a:solidFill>
              </a:rPr>
              <a:t>Beiträge</a:t>
            </a:r>
            <a:endParaRPr lang="de-DE" sz="2000" b="1" dirty="0">
              <a:solidFill>
                <a:schemeClr val="tx2"/>
              </a:solidFill>
            </a:endParaRPr>
          </a:p>
        </p:txBody>
      </p:sp>
      <p:sp>
        <p:nvSpPr>
          <p:cNvPr id="28" name="Rechteck 27"/>
          <p:cNvSpPr/>
          <p:nvPr/>
        </p:nvSpPr>
        <p:spPr>
          <a:xfrm>
            <a:off x="1085251" y="2106428"/>
            <a:ext cx="2011115" cy="1323102"/>
          </a:xfrm>
          <a:prstGeom prst="rect">
            <a:avLst/>
          </a:prstGeom>
          <a:solidFill>
            <a:srgbClr val="1D2D4B"/>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de-DE" sz="1176" b="1" dirty="0">
                <a:latin typeface="Arial" panose="020B0604020202020204" pitchFamily="34" charset="0"/>
                <a:cs typeface="Arial" panose="020B0604020202020204" pitchFamily="34" charset="0"/>
              </a:rPr>
              <a:t>Arbeitgeber</a:t>
            </a:r>
            <a:br>
              <a:rPr lang="de-DE" sz="1176" b="1" dirty="0">
                <a:latin typeface="Arial" panose="020B0604020202020204" pitchFamily="34" charset="0"/>
                <a:cs typeface="Arial" panose="020B0604020202020204" pitchFamily="34" charset="0"/>
              </a:rPr>
            </a:br>
            <a:endParaRPr lang="de-DE" sz="1176" b="1" dirty="0">
              <a:latin typeface="Arial" panose="020B0604020202020204" pitchFamily="34" charset="0"/>
              <a:cs typeface="Arial" panose="020B0604020202020204" pitchFamily="34" charset="0"/>
            </a:endParaRPr>
          </a:p>
        </p:txBody>
      </p:sp>
      <p:grpSp>
        <p:nvGrpSpPr>
          <p:cNvPr id="18" name="Gruppierung 3"/>
          <p:cNvGrpSpPr/>
          <p:nvPr/>
        </p:nvGrpSpPr>
        <p:grpSpPr>
          <a:xfrm>
            <a:off x="1755634" y="2261482"/>
            <a:ext cx="670348" cy="657074"/>
            <a:chOff x="2284413" y="2490788"/>
            <a:chExt cx="481013" cy="471488"/>
          </a:xfrm>
        </p:grpSpPr>
        <p:sp>
          <p:nvSpPr>
            <p:cNvPr id="19" name="Freeform 440"/>
            <p:cNvSpPr>
              <a:spLocks/>
            </p:cNvSpPr>
            <p:nvPr/>
          </p:nvSpPr>
          <p:spPr bwMode="auto">
            <a:xfrm>
              <a:off x="2398713" y="2490788"/>
              <a:ext cx="57150" cy="223838"/>
            </a:xfrm>
            <a:custGeom>
              <a:avLst/>
              <a:gdLst>
                <a:gd name="T0" fmla="*/ 0 w 36"/>
                <a:gd name="T1" fmla="*/ 141 h 141"/>
                <a:gd name="T2" fmla="*/ 0 w 36"/>
                <a:gd name="T3" fmla="*/ 0 h 141"/>
                <a:gd name="T4" fmla="*/ 36 w 36"/>
                <a:gd name="T5" fmla="*/ 0 h 141"/>
                <a:gd name="T6" fmla="*/ 36 w 36"/>
                <a:gd name="T7" fmla="*/ 141 h 141"/>
              </a:gdLst>
              <a:ahLst/>
              <a:cxnLst>
                <a:cxn ang="0">
                  <a:pos x="T0" y="T1"/>
                </a:cxn>
                <a:cxn ang="0">
                  <a:pos x="T2" y="T3"/>
                </a:cxn>
                <a:cxn ang="0">
                  <a:pos x="T4" y="T5"/>
                </a:cxn>
                <a:cxn ang="0">
                  <a:pos x="T6" y="T7"/>
                </a:cxn>
              </a:cxnLst>
              <a:rect l="0" t="0" r="r" b="b"/>
              <a:pathLst>
                <a:path w="36" h="141">
                  <a:moveTo>
                    <a:pt x="0" y="141"/>
                  </a:moveTo>
                  <a:lnTo>
                    <a:pt x="0" y="0"/>
                  </a:lnTo>
                  <a:lnTo>
                    <a:pt x="36" y="0"/>
                  </a:lnTo>
                  <a:lnTo>
                    <a:pt x="36" y="141"/>
                  </a:lnTo>
                </a:path>
              </a:pathLst>
            </a:custGeom>
            <a:noFill/>
            <a:ln w="25400"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20" name="Freeform 441"/>
            <p:cNvSpPr>
              <a:spLocks/>
            </p:cNvSpPr>
            <p:nvPr/>
          </p:nvSpPr>
          <p:spPr bwMode="auto">
            <a:xfrm>
              <a:off x="2284413" y="2587626"/>
              <a:ext cx="55563" cy="127000"/>
            </a:xfrm>
            <a:custGeom>
              <a:avLst/>
              <a:gdLst>
                <a:gd name="T0" fmla="*/ 0 w 35"/>
                <a:gd name="T1" fmla="*/ 80 h 80"/>
                <a:gd name="T2" fmla="*/ 0 w 35"/>
                <a:gd name="T3" fmla="*/ 0 h 80"/>
                <a:gd name="T4" fmla="*/ 35 w 35"/>
                <a:gd name="T5" fmla="*/ 0 h 80"/>
                <a:gd name="T6" fmla="*/ 35 w 35"/>
                <a:gd name="T7" fmla="*/ 80 h 80"/>
              </a:gdLst>
              <a:ahLst/>
              <a:cxnLst>
                <a:cxn ang="0">
                  <a:pos x="T0" y="T1"/>
                </a:cxn>
                <a:cxn ang="0">
                  <a:pos x="T2" y="T3"/>
                </a:cxn>
                <a:cxn ang="0">
                  <a:pos x="T4" y="T5"/>
                </a:cxn>
                <a:cxn ang="0">
                  <a:pos x="T6" y="T7"/>
                </a:cxn>
              </a:cxnLst>
              <a:rect l="0" t="0" r="r" b="b"/>
              <a:pathLst>
                <a:path w="35" h="80">
                  <a:moveTo>
                    <a:pt x="0" y="80"/>
                  </a:moveTo>
                  <a:lnTo>
                    <a:pt x="0" y="0"/>
                  </a:lnTo>
                  <a:lnTo>
                    <a:pt x="35" y="0"/>
                  </a:lnTo>
                  <a:lnTo>
                    <a:pt x="35" y="80"/>
                  </a:lnTo>
                </a:path>
              </a:pathLst>
            </a:custGeom>
            <a:noFill/>
            <a:ln w="25400"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21" name="Freeform 442"/>
            <p:cNvSpPr>
              <a:spLocks/>
            </p:cNvSpPr>
            <p:nvPr/>
          </p:nvSpPr>
          <p:spPr bwMode="auto">
            <a:xfrm>
              <a:off x="2284413" y="2687638"/>
              <a:ext cx="481013" cy="274638"/>
            </a:xfrm>
            <a:custGeom>
              <a:avLst/>
              <a:gdLst>
                <a:gd name="T0" fmla="*/ 303 w 303"/>
                <a:gd name="T1" fmla="*/ 39 h 173"/>
                <a:gd name="T2" fmla="*/ 303 w 303"/>
                <a:gd name="T3" fmla="*/ 0 h 173"/>
                <a:gd name="T4" fmla="*/ 246 w 303"/>
                <a:gd name="T5" fmla="*/ 39 h 173"/>
                <a:gd name="T6" fmla="*/ 247 w 303"/>
                <a:gd name="T7" fmla="*/ 0 h 173"/>
                <a:gd name="T8" fmla="*/ 190 w 303"/>
                <a:gd name="T9" fmla="*/ 39 h 173"/>
                <a:gd name="T10" fmla="*/ 191 w 303"/>
                <a:gd name="T11" fmla="*/ 0 h 173"/>
                <a:gd name="T12" fmla="*/ 134 w 303"/>
                <a:gd name="T13" fmla="*/ 39 h 173"/>
                <a:gd name="T14" fmla="*/ 0 w 303"/>
                <a:gd name="T15" fmla="*/ 39 h 173"/>
                <a:gd name="T16" fmla="*/ 0 w 303"/>
                <a:gd name="T17" fmla="*/ 173 h 173"/>
                <a:gd name="T18" fmla="*/ 303 w 303"/>
                <a:gd name="T19" fmla="*/ 173 h 173"/>
                <a:gd name="T20" fmla="*/ 303 w 303"/>
                <a:gd name="T21" fmla="*/ 39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3" h="173">
                  <a:moveTo>
                    <a:pt x="303" y="39"/>
                  </a:moveTo>
                  <a:lnTo>
                    <a:pt x="303" y="0"/>
                  </a:lnTo>
                  <a:lnTo>
                    <a:pt x="246" y="39"/>
                  </a:lnTo>
                  <a:lnTo>
                    <a:pt x="247" y="0"/>
                  </a:lnTo>
                  <a:lnTo>
                    <a:pt x="190" y="39"/>
                  </a:lnTo>
                  <a:lnTo>
                    <a:pt x="191" y="0"/>
                  </a:lnTo>
                  <a:lnTo>
                    <a:pt x="134" y="39"/>
                  </a:lnTo>
                  <a:lnTo>
                    <a:pt x="0" y="39"/>
                  </a:lnTo>
                  <a:lnTo>
                    <a:pt x="0" y="173"/>
                  </a:lnTo>
                  <a:lnTo>
                    <a:pt x="303" y="173"/>
                  </a:lnTo>
                  <a:lnTo>
                    <a:pt x="303" y="39"/>
                  </a:lnTo>
                </a:path>
              </a:pathLst>
            </a:custGeom>
            <a:noFill/>
            <a:ln w="25400"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22" name="Line 443"/>
            <p:cNvSpPr>
              <a:spLocks noChangeShapeType="1"/>
            </p:cNvSpPr>
            <p:nvPr/>
          </p:nvSpPr>
          <p:spPr bwMode="auto">
            <a:xfrm>
              <a:off x="2339975" y="2860676"/>
              <a:ext cx="115888" cy="0"/>
            </a:xfrm>
            <a:prstGeom prst="line">
              <a:avLst/>
            </a:prstGeom>
            <a:noFill/>
            <a:ln w="25400"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sp>
          <p:nvSpPr>
            <p:cNvPr id="25" name="Line 444"/>
            <p:cNvSpPr>
              <a:spLocks noChangeShapeType="1"/>
            </p:cNvSpPr>
            <p:nvPr/>
          </p:nvSpPr>
          <p:spPr bwMode="auto">
            <a:xfrm>
              <a:off x="2339975" y="2892426"/>
              <a:ext cx="115888" cy="0"/>
            </a:xfrm>
            <a:prstGeom prst="line">
              <a:avLst/>
            </a:prstGeom>
            <a:noFill/>
            <a:ln w="25400"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sp>
          <p:nvSpPr>
            <p:cNvPr id="26" name="Line 445"/>
            <p:cNvSpPr>
              <a:spLocks noChangeShapeType="1"/>
            </p:cNvSpPr>
            <p:nvPr/>
          </p:nvSpPr>
          <p:spPr bwMode="auto">
            <a:xfrm>
              <a:off x="2339975" y="2922588"/>
              <a:ext cx="115888" cy="0"/>
            </a:xfrm>
            <a:prstGeom prst="line">
              <a:avLst/>
            </a:prstGeom>
            <a:noFill/>
            <a:ln w="25400"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grpSp>
      <p:sp>
        <p:nvSpPr>
          <p:cNvPr id="29" name="Rechteck 28"/>
          <p:cNvSpPr/>
          <p:nvPr/>
        </p:nvSpPr>
        <p:spPr>
          <a:xfrm>
            <a:off x="8884701" y="2108830"/>
            <a:ext cx="2010892" cy="1323102"/>
          </a:xfrm>
          <a:prstGeom prst="rect">
            <a:avLst/>
          </a:prstGeom>
          <a:solidFill>
            <a:srgbClr val="5C87AA"/>
          </a:solidFill>
          <a:ln>
            <a:solidFill>
              <a:srgbClr val="5C87AA"/>
            </a:solidFill>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de-DE" sz="1176" b="1" dirty="0">
                <a:latin typeface="Arial" panose="020B0604020202020204" pitchFamily="34" charset="0"/>
                <a:cs typeface="Arial" panose="020B0604020202020204" pitchFamily="34" charset="0"/>
              </a:rPr>
              <a:t>Arbeitnehmer</a:t>
            </a:r>
            <a:br>
              <a:rPr lang="de-DE" sz="1176" b="1" dirty="0">
                <a:latin typeface="Arial" panose="020B0604020202020204" pitchFamily="34" charset="0"/>
                <a:cs typeface="Arial" panose="020B0604020202020204" pitchFamily="34" charset="0"/>
              </a:rPr>
            </a:br>
            <a:endParaRPr lang="de-DE" sz="1176" b="1" dirty="0">
              <a:latin typeface="Arial" panose="020B0604020202020204" pitchFamily="34" charset="0"/>
              <a:cs typeface="Arial" panose="020B0604020202020204" pitchFamily="34" charset="0"/>
            </a:endParaRPr>
          </a:p>
        </p:txBody>
      </p:sp>
      <p:grpSp>
        <p:nvGrpSpPr>
          <p:cNvPr id="30" name="Gruppieren 29">
            <a:extLst>
              <a:ext uri="{FF2B5EF4-FFF2-40B4-BE49-F238E27FC236}">
                <a16:creationId xmlns="" xmlns:a16="http://schemas.microsoft.com/office/drawing/2014/main" id="{633DF968-F0B8-4F2C-AD92-2C29CC3D0651}"/>
              </a:ext>
            </a:extLst>
          </p:cNvPr>
          <p:cNvGrpSpPr/>
          <p:nvPr/>
        </p:nvGrpSpPr>
        <p:grpSpPr>
          <a:xfrm>
            <a:off x="9579259" y="2305647"/>
            <a:ext cx="621779" cy="643886"/>
            <a:chOff x="2479675" y="3913188"/>
            <a:chExt cx="714375" cy="739775"/>
          </a:xfrm>
          <a:solidFill>
            <a:schemeClr val="bg1"/>
          </a:solidFill>
        </p:grpSpPr>
        <p:sp>
          <p:nvSpPr>
            <p:cNvPr id="31" name="Freeform 3">
              <a:extLst>
                <a:ext uri="{FF2B5EF4-FFF2-40B4-BE49-F238E27FC236}">
                  <a16:creationId xmlns="" xmlns:a16="http://schemas.microsoft.com/office/drawing/2014/main" id="{1DC78726-44C9-420C-9C3C-72316C066AF0}"/>
                </a:ext>
              </a:extLst>
            </p:cNvPr>
            <p:cNvSpPr>
              <a:spLocks noChangeArrowheads="1"/>
            </p:cNvSpPr>
            <p:nvPr/>
          </p:nvSpPr>
          <p:spPr bwMode="auto">
            <a:xfrm>
              <a:off x="2654300" y="3913188"/>
              <a:ext cx="368300" cy="428625"/>
            </a:xfrm>
            <a:custGeom>
              <a:avLst/>
              <a:gdLst>
                <a:gd name="T0" fmla="*/ 9 w 1024"/>
                <a:gd name="T1" fmla="*/ 758 h 1192"/>
                <a:gd name="T2" fmla="*/ 106 w 1024"/>
                <a:gd name="T3" fmla="*/ 855 h 1192"/>
                <a:gd name="T4" fmla="*/ 115 w 1024"/>
                <a:gd name="T5" fmla="*/ 864 h 1192"/>
                <a:gd name="T6" fmla="*/ 132 w 1024"/>
                <a:gd name="T7" fmla="*/ 926 h 1192"/>
                <a:gd name="T8" fmla="*/ 221 w 1024"/>
                <a:gd name="T9" fmla="*/ 1058 h 1192"/>
                <a:gd name="T10" fmla="*/ 353 w 1024"/>
                <a:gd name="T11" fmla="*/ 1155 h 1192"/>
                <a:gd name="T12" fmla="*/ 512 w 1024"/>
                <a:gd name="T13" fmla="*/ 1191 h 1192"/>
                <a:gd name="T14" fmla="*/ 512 w 1024"/>
                <a:gd name="T15" fmla="*/ 1191 h 1192"/>
                <a:gd name="T16" fmla="*/ 662 w 1024"/>
                <a:gd name="T17" fmla="*/ 1155 h 1192"/>
                <a:gd name="T18" fmla="*/ 794 w 1024"/>
                <a:gd name="T19" fmla="*/ 1058 h 1192"/>
                <a:gd name="T20" fmla="*/ 882 w 1024"/>
                <a:gd name="T21" fmla="*/ 926 h 1192"/>
                <a:gd name="T22" fmla="*/ 900 w 1024"/>
                <a:gd name="T23" fmla="*/ 864 h 1192"/>
                <a:gd name="T24" fmla="*/ 909 w 1024"/>
                <a:gd name="T25" fmla="*/ 855 h 1192"/>
                <a:gd name="T26" fmla="*/ 1006 w 1024"/>
                <a:gd name="T27" fmla="*/ 767 h 1192"/>
                <a:gd name="T28" fmla="*/ 1023 w 1024"/>
                <a:gd name="T29" fmla="*/ 626 h 1192"/>
                <a:gd name="T30" fmla="*/ 971 w 1024"/>
                <a:gd name="T31" fmla="*/ 511 h 1192"/>
                <a:gd name="T32" fmla="*/ 988 w 1024"/>
                <a:gd name="T33" fmla="*/ 414 h 1192"/>
                <a:gd name="T34" fmla="*/ 944 w 1024"/>
                <a:gd name="T35" fmla="*/ 212 h 1192"/>
                <a:gd name="T36" fmla="*/ 838 w 1024"/>
                <a:gd name="T37" fmla="*/ 97 h 1192"/>
                <a:gd name="T38" fmla="*/ 653 w 1024"/>
                <a:gd name="T39" fmla="*/ 18 h 1192"/>
                <a:gd name="T40" fmla="*/ 494 w 1024"/>
                <a:gd name="T41" fmla="*/ 0 h 1192"/>
                <a:gd name="T42" fmla="*/ 362 w 1024"/>
                <a:gd name="T43" fmla="*/ 18 h 1192"/>
                <a:gd name="T44" fmla="*/ 185 w 1024"/>
                <a:gd name="T45" fmla="*/ 97 h 1192"/>
                <a:gd name="T46" fmla="*/ 79 w 1024"/>
                <a:gd name="T47" fmla="*/ 212 h 1192"/>
                <a:gd name="T48" fmla="*/ 26 w 1024"/>
                <a:gd name="T49" fmla="*/ 414 h 1192"/>
                <a:gd name="T50" fmla="*/ 44 w 1024"/>
                <a:gd name="T51" fmla="*/ 511 h 1192"/>
                <a:gd name="T52" fmla="*/ 0 w 1024"/>
                <a:gd name="T53" fmla="*/ 617 h 1192"/>
                <a:gd name="T54" fmla="*/ 115 w 1024"/>
                <a:gd name="T55" fmla="*/ 582 h 1192"/>
                <a:gd name="T56" fmla="*/ 141 w 1024"/>
                <a:gd name="T57" fmla="*/ 564 h 1192"/>
                <a:gd name="T58" fmla="*/ 141 w 1024"/>
                <a:gd name="T59" fmla="*/ 529 h 1192"/>
                <a:gd name="T60" fmla="*/ 132 w 1024"/>
                <a:gd name="T61" fmla="*/ 370 h 1192"/>
                <a:gd name="T62" fmla="*/ 203 w 1024"/>
                <a:gd name="T63" fmla="*/ 212 h 1192"/>
                <a:gd name="T64" fmla="*/ 326 w 1024"/>
                <a:gd name="T65" fmla="*/ 124 h 1192"/>
                <a:gd name="T66" fmla="*/ 521 w 1024"/>
                <a:gd name="T67" fmla="*/ 97 h 1192"/>
                <a:gd name="T68" fmla="*/ 697 w 1024"/>
                <a:gd name="T69" fmla="*/ 124 h 1192"/>
                <a:gd name="T70" fmla="*/ 821 w 1024"/>
                <a:gd name="T71" fmla="*/ 212 h 1192"/>
                <a:gd name="T72" fmla="*/ 891 w 1024"/>
                <a:gd name="T73" fmla="*/ 370 h 1192"/>
                <a:gd name="T74" fmla="*/ 873 w 1024"/>
                <a:gd name="T75" fmla="*/ 529 h 1192"/>
                <a:gd name="T76" fmla="*/ 873 w 1024"/>
                <a:gd name="T77" fmla="*/ 564 h 1192"/>
                <a:gd name="T78" fmla="*/ 909 w 1024"/>
                <a:gd name="T79" fmla="*/ 582 h 1192"/>
                <a:gd name="T80" fmla="*/ 918 w 1024"/>
                <a:gd name="T81" fmla="*/ 679 h 1192"/>
                <a:gd name="T82" fmla="*/ 900 w 1024"/>
                <a:gd name="T83" fmla="*/ 749 h 1192"/>
                <a:gd name="T84" fmla="*/ 873 w 1024"/>
                <a:gd name="T85" fmla="*/ 767 h 1192"/>
                <a:gd name="T86" fmla="*/ 812 w 1024"/>
                <a:gd name="T87" fmla="*/ 811 h 1192"/>
                <a:gd name="T88" fmla="*/ 794 w 1024"/>
                <a:gd name="T89" fmla="*/ 891 h 1192"/>
                <a:gd name="T90" fmla="*/ 671 w 1024"/>
                <a:gd name="T91" fmla="*/ 1032 h 1192"/>
                <a:gd name="T92" fmla="*/ 573 w 1024"/>
                <a:gd name="T93" fmla="*/ 1085 h 1192"/>
                <a:gd name="T94" fmla="*/ 503 w 1024"/>
                <a:gd name="T95" fmla="*/ 1094 h 1192"/>
                <a:gd name="T96" fmla="*/ 397 w 1024"/>
                <a:gd name="T97" fmla="*/ 1067 h 1192"/>
                <a:gd name="T98" fmla="*/ 291 w 1024"/>
                <a:gd name="T99" fmla="*/ 988 h 1192"/>
                <a:gd name="T100" fmla="*/ 212 w 1024"/>
                <a:gd name="T101" fmla="*/ 846 h 1192"/>
                <a:gd name="T102" fmla="*/ 185 w 1024"/>
                <a:gd name="T103" fmla="*/ 785 h 1192"/>
                <a:gd name="T104" fmla="*/ 141 w 1024"/>
                <a:gd name="T105" fmla="*/ 767 h 1192"/>
                <a:gd name="T106" fmla="*/ 106 w 1024"/>
                <a:gd name="T107" fmla="*/ 723 h 1192"/>
                <a:gd name="T108" fmla="*/ 97 w 1024"/>
                <a:gd name="T109" fmla="*/ 635 h 1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24" h="1192">
                  <a:moveTo>
                    <a:pt x="0" y="679"/>
                  </a:moveTo>
                  <a:lnTo>
                    <a:pt x="0" y="679"/>
                  </a:lnTo>
                  <a:lnTo>
                    <a:pt x="9" y="758"/>
                  </a:lnTo>
                  <a:lnTo>
                    <a:pt x="35" y="811"/>
                  </a:lnTo>
                  <a:lnTo>
                    <a:pt x="71" y="838"/>
                  </a:lnTo>
                  <a:lnTo>
                    <a:pt x="106" y="855"/>
                  </a:lnTo>
                  <a:lnTo>
                    <a:pt x="106" y="855"/>
                  </a:lnTo>
                  <a:lnTo>
                    <a:pt x="115" y="864"/>
                  </a:lnTo>
                  <a:lnTo>
                    <a:pt x="115" y="864"/>
                  </a:lnTo>
                  <a:lnTo>
                    <a:pt x="115" y="864"/>
                  </a:lnTo>
                  <a:lnTo>
                    <a:pt x="115" y="864"/>
                  </a:lnTo>
                  <a:lnTo>
                    <a:pt x="132" y="926"/>
                  </a:lnTo>
                  <a:lnTo>
                    <a:pt x="159" y="970"/>
                  </a:lnTo>
                  <a:lnTo>
                    <a:pt x="185" y="1023"/>
                  </a:lnTo>
                  <a:lnTo>
                    <a:pt x="221" y="1058"/>
                  </a:lnTo>
                  <a:lnTo>
                    <a:pt x="291" y="1120"/>
                  </a:lnTo>
                  <a:lnTo>
                    <a:pt x="353" y="1155"/>
                  </a:lnTo>
                  <a:lnTo>
                    <a:pt x="353" y="1155"/>
                  </a:lnTo>
                  <a:lnTo>
                    <a:pt x="423" y="1182"/>
                  </a:lnTo>
                  <a:lnTo>
                    <a:pt x="503" y="1191"/>
                  </a:lnTo>
                  <a:lnTo>
                    <a:pt x="512" y="1191"/>
                  </a:lnTo>
                  <a:lnTo>
                    <a:pt x="512" y="1191"/>
                  </a:lnTo>
                  <a:lnTo>
                    <a:pt x="512" y="1191"/>
                  </a:lnTo>
                  <a:lnTo>
                    <a:pt x="512" y="1191"/>
                  </a:lnTo>
                  <a:lnTo>
                    <a:pt x="512" y="1191"/>
                  </a:lnTo>
                  <a:lnTo>
                    <a:pt x="591" y="1182"/>
                  </a:lnTo>
                  <a:lnTo>
                    <a:pt x="662" y="1155"/>
                  </a:lnTo>
                  <a:lnTo>
                    <a:pt x="662" y="1155"/>
                  </a:lnTo>
                  <a:lnTo>
                    <a:pt x="723" y="1120"/>
                  </a:lnTo>
                  <a:lnTo>
                    <a:pt x="794" y="1058"/>
                  </a:lnTo>
                  <a:lnTo>
                    <a:pt x="829" y="1023"/>
                  </a:lnTo>
                  <a:lnTo>
                    <a:pt x="865" y="970"/>
                  </a:lnTo>
                  <a:lnTo>
                    <a:pt x="882" y="926"/>
                  </a:lnTo>
                  <a:lnTo>
                    <a:pt x="900" y="864"/>
                  </a:lnTo>
                  <a:lnTo>
                    <a:pt x="900" y="864"/>
                  </a:lnTo>
                  <a:lnTo>
                    <a:pt x="900" y="864"/>
                  </a:lnTo>
                  <a:lnTo>
                    <a:pt x="900" y="864"/>
                  </a:lnTo>
                  <a:lnTo>
                    <a:pt x="909" y="855"/>
                  </a:lnTo>
                  <a:lnTo>
                    <a:pt x="909" y="855"/>
                  </a:lnTo>
                  <a:lnTo>
                    <a:pt x="944" y="838"/>
                  </a:lnTo>
                  <a:lnTo>
                    <a:pt x="979" y="811"/>
                  </a:lnTo>
                  <a:lnTo>
                    <a:pt x="1006" y="767"/>
                  </a:lnTo>
                  <a:lnTo>
                    <a:pt x="1015" y="688"/>
                  </a:lnTo>
                  <a:lnTo>
                    <a:pt x="1015" y="688"/>
                  </a:lnTo>
                  <a:lnTo>
                    <a:pt x="1023" y="626"/>
                  </a:lnTo>
                  <a:lnTo>
                    <a:pt x="1015" y="573"/>
                  </a:lnTo>
                  <a:lnTo>
                    <a:pt x="997" y="538"/>
                  </a:lnTo>
                  <a:lnTo>
                    <a:pt x="971" y="511"/>
                  </a:lnTo>
                  <a:lnTo>
                    <a:pt x="971" y="511"/>
                  </a:lnTo>
                  <a:lnTo>
                    <a:pt x="988" y="414"/>
                  </a:lnTo>
                  <a:lnTo>
                    <a:pt x="988" y="414"/>
                  </a:lnTo>
                  <a:lnTo>
                    <a:pt x="988" y="352"/>
                  </a:lnTo>
                  <a:lnTo>
                    <a:pt x="971" y="283"/>
                  </a:lnTo>
                  <a:lnTo>
                    <a:pt x="944" y="212"/>
                  </a:lnTo>
                  <a:lnTo>
                    <a:pt x="891" y="141"/>
                  </a:lnTo>
                  <a:lnTo>
                    <a:pt x="891" y="141"/>
                  </a:lnTo>
                  <a:lnTo>
                    <a:pt x="838" y="97"/>
                  </a:lnTo>
                  <a:lnTo>
                    <a:pt x="759" y="44"/>
                  </a:lnTo>
                  <a:lnTo>
                    <a:pt x="706" y="27"/>
                  </a:lnTo>
                  <a:lnTo>
                    <a:pt x="653" y="18"/>
                  </a:lnTo>
                  <a:lnTo>
                    <a:pt x="591" y="9"/>
                  </a:lnTo>
                  <a:lnTo>
                    <a:pt x="521" y="0"/>
                  </a:lnTo>
                  <a:lnTo>
                    <a:pt x="494" y="0"/>
                  </a:lnTo>
                  <a:lnTo>
                    <a:pt x="494" y="0"/>
                  </a:lnTo>
                  <a:lnTo>
                    <a:pt x="423" y="9"/>
                  </a:lnTo>
                  <a:lnTo>
                    <a:pt x="362" y="18"/>
                  </a:lnTo>
                  <a:lnTo>
                    <a:pt x="309" y="27"/>
                  </a:lnTo>
                  <a:lnTo>
                    <a:pt x="256" y="44"/>
                  </a:lnTo>
                  <a:lnTo>
                    <a:pt x="185" y="97"/>
                  </a:lnTo>
                  <a:lnTo>
                    <a:pt x="124" y="141"/>
                  </a:lnTo>
                  <a:lnTo>
                    <a:pt x="124" y="141"/>
                  </a:lnTo>
                  <a:lnTo>
                    <a:pt x="79" y="212"/>
                  </a:lnTo>
                  <a:lnTo>
                    <a:pt x="44" y="283"/>
                  </a:lnTo>
                  <a:lnTo>
                    <a:pt x="26" y="352"/>
                  </a:lnTo>
                  <a:lnTo>
                    <a:pt x="26" y="414"/>
                  </a:lnTo>
                  <a:lnTo>
                    <a:pt x="26" y="414"/>
                  </a:lnTo>
                  <a:lnTo>
                    <a:pt x="44" y="511"/>
                  </a:lnTo>
                  <a:lnTo>
                    <a:pt x="44" y="511"/>
                  </a:lnTo>
                  <a:lnTo>
                    <a:pt x="26" y="538"/>
                  </a:lnTo>
                  <a:lnTo>
                    <a:pt x="9" y="573"/>
                  </a:lnTo>
                  <a:lnTo>
                    <a:pt x="0" y="617"/>
                  </a:lnTo>
                  <a:lnTo>
                    <a:pt x="0" y="679"/>
                  </a:lnTo>
                  <a:close/>
                  <a:moveTo>
                    <a:pt x="115" y="582"/>
                  </a:moveTo>
                  <a:lnTo>
                    <a:pt x="115" y="582"/>
                  </a:lnTo>
                  <a:lnTo>
                    <a:pt x="132" y="582"/>
                  </a:lnTo>
                  <a:lnTo>
                    <a:pt x="141" y="564"/>
                  </a:lnTo>
                  <a:lnTo>
                    <a:pt x="141" y="564"/>
                  </a:lnTo>
                  <a:lnTo>
                    <a:pt x="150" y="546"/>
                  </a:lnTo>
                  <a:lnTo>
                    <a:pt x="141" y="529"/>
                  </a:lnTo>
                  <a:lnTo>
                    <a:pt x="141" y="529"/>
                  </a:lnTo>
                  <a:lnTo>
                    <a:pt x="132" y="405"/>
                  </a:lnTo>
                  <a:lnTo>
                    <a:pt x="132" y="405"/>
                  </a:lnTo>
                  <a:lnTo>
                    <a:pt x="132" y="370"/>
                  </a:lnTo>
                  <a:lnTo>
                    <a:pt x="141" y="317"/>
                  </a:lnTo>
                  <a:lnTo>
                    <a:pt x="159" y="265"/>
                  </a:lnTo>
                  <a:lnTo>
                    <a:pt x="203" y="212"/>
                  </a:lnTo>
                  <a:lnTo>
                    <a:pt x="203" y="212"/>
                  </a:lnTo>
                  <a:lnTo>
                    <a:pt x="256" y="159"/>
                  </a:lnTo>
                  <a:lnTo>
                    <a:pt x="326" y="124"/>
                  </a:lnTo>
                  <a:lnTo>
                    <a:pt x="406" y="106"/>
                  </a:lnTo>
                  <a:lnTo>
                    <a:pt x="494" y="97"/>
                  </a:lnTo>
                  <a:lnTo>
                    <a:pt x="521" y="97"/>
                  </a:lnTo>
                  <a:lnTo>
                    <a:pt x="521" y="97"/>
                  </a:lnTo>
                  <a:lnTo>
                    <a:pt x="609" y="106"/>
                  </a:lnTo>
                  <a:lnTo>
                    <a:pt x="697" y="124"/>
                  </a:lnTo>
                  <a:lnTo>
                    <a:pt x="759" y="159"/>
                  </a:lnTo>
                  <a:lnTo>
                    <a:pt x="821" y="212"/>
                  </a:lnTo>
                  <a:lnTo>
                    <a:pt x="821" y="212"/>
                  </a:lnTo>
                  <a:lnTo>
                    <a:pt x="856" y="265"/>
                  </a:lnTo>
                  <a:lnTo>
                    <a:pt x="882" y="317"/>
                  </a:lnTo>
                  <a:lnTo>
                    <a:pt x="891" y="370"/>
                  </a:lnTo>
                  <a:lnTo>
                    <a:pt x="891" y="405"/>
                  </a:lnTo>
                  <a:lnTo>
                    <a:pt x="891" y="405"/>
                  </a:lnTo>
                  <a:lnTo>
                    <a:pt x="873" y="529"/>
                  </a:lnTo>
                  <a:lnTo>
                    <a:pt x="873" y="529"/>
                  </a:lnTo>
                  <a:lnTo>
                    <a:pt x="873" y="546"/>
                  </a:lnTo>
                  <a:lnTo>
                    <a:pt x="873" y="564"/>
                  </a:lnTo>
                  <a:lnTo>
                    <a:pt x="891" y="573"/>
                  </a:lnTo>
                  <a:lnTo>
                    <a:pt x="909" y="582"/>
                  </a:lnTo>
                  <a:lnTo>
                    <a:pt x="909" y="582"/>
                  </a:lnTo>
                  <a:lnTo>
                    <a:pt x="918" y="599"/>
                  </a:lnTo>
                  <a:lnTo>
                    <a:pt x="918" y="635"/>
                  </a:lnTo>
                  <a:lnTo>
                    <a:pt x="918" y="679"/>
                  </a:lnTo>
                  <a:lnTo>
                    <a:pt x="918" y="679"/>
                  </a:lnTo>
                  <a:lnTo>
                    <a:pt x="918" y="723"/>
                  </a:lnTo>
                  <a:lnTo>
                    <a:pt x="900" y="749"/>
                  </a:lnTo>
                  <a:lnTo>
                    <a:pt x="891" y="758"/>
                  </a:lnTo>
                  <a:lnTo>
                    <a:pt x="873" y="767"/>
                  </a:lnTo>
                  <a:lnTo>
                    <a:pt x="873" y="767"/>
                  </a:lnTo>
                  <a:lnTo>
                    <a:pt x="856" y="776"/>
                  </a:lnTo>
                  <a:lnTo>
                    <a:pt x="838" y="785"/>
                  </a:lnTo>
                  <a:lnTo>
                    <a:pt x="812" y="811"/>
                  </a:lnTo>
                  <a:lnTo>
                    <a:pt x="803" y="846"/>
                  </a:lnTo>
                  <a:lnTo>
                    <a:pt x="803" y="846"/>
                  </a:lnTo>
                  <a:lnTo>
                    <a:pt x="794" y="891"/>
                  </a:lnTo>
                  <a:lnTo>
                    <a:pt x="776" y="926"/>
                  </a:lnTo>
                  <a:lnTo>
                    <a:pt x="732" y="988"/>
                  </a:lnTo>
                  <a:lnTo>
                    <a:pt x="671" y="1032"/>
                  </a:lnTo>
                  <a:lnTo>
                    <a:pt x="626" y="1067"/>
                  </a:lnTo>
                  <a:lnTo>
                    <a:pt x="626" y="1067"/>
                  </a:lnTo>
                  <a:lnTo>
                    <a:pt x="573" y="1085"/>
                  </a:lnTo>
                  <a:lnTo>
                    <a:pt x="512" y="1094"/>
                  </a:lnTo>
                  <a:lnTo>
                    <a:pt x="512" y="1094"/>
                  </a:lnTo>
                  <a:lnTo>
                    <a:pt x="503" y="1094"/>
                  </a:lnTo>
                  <a:lnTo>
                    <a:pt x="503" y="1094"/>
                  </a:lnTo>
                  <a:lnTo>
                    <a:pt x="450" y="1085"/>
                  </a:lnTo>
                  <a:lnTo>
                    <a:pt x="397" y="1067"/>
                  </a:lnTo>
                  <a:lnTo>
                    <a:pt x="397" y="1067"/>
                  </a:lnTo>
                  <a:lnTo>
                    <a:pt x="344" y="1032"/>
                  </a:lnTo>
                  <a:lnTo>
                    <a:pt x="291" y="988"/>
                  </a:lnTo>
                  <a:lnTo>
                    <a:pt x="238" y="926"/>
                  </a:lnTo>
                  <a:lnTo>
                    <a:pt x="229" y="891"/>
                  </a:lnTo>
                  <a:lnTo>
                    <a:pt x="212" y="846"/>
                  </a:lnTo>
                  <a:lnTo>
                    <a:pt x="212" y="846"/>
                  </a:lnTo>
                  <a:lnTo>
                    <a:pt x="203" y="811"/>
                  </a:lnTo>
                  <a:lnTo>
                    <a:pt x="185" y="785"/>
                  </a:lnTo>
                  <a:lnTo>
                    <a:pt x="159" y="776"/>
                  </a:lnTo>
                  <a:lnTo>
                    <a:pt x="141" y="767"/>
                  </a:lnTo>
                  <a:lnTo>
                    <a:pt x="141" y="767"/>
                  </a:lnTo>
                  <a:lnTo>
                    <a:pt x="124" y="758"/>
                  </a:lnTo>
                  <a:lnTo>
                    <a:pt x="115" y="749"/>
                  </a:lnTo>
                  <a:lnTo>
                    <a:pt x="106" y="723"/>
                  </a:lnTo>
                  <a:lnTo>
                    <a:pt x="97" y="670"/>
                  </a:lnTo>
                  <a:lnTo>
                    <a:pt x="97" y="670"/>
                  </a:lnTo>
                  <a:lnTo>
                    <a:pt x="97" y="635"/>
                  </a:lnTo>
                  <a:lnTo>
                    <a:pt x="97" y="608"/>
                  </a:lnTo>
                  <a:lnTo>
                    <a:pt x="115" y="582"/>
                  </a:ln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de-AT" sz="1323" dirty="0"/>
            </a:p>
          </p:txBody>
        </p:sp>
        <p:sp>
          <p:nvSpPr>
            <p:cNvPr id="32" name="Freeform 5">
              <a:extLst>
                <a:ext uri="{FF2B5EF4-FFF2-40B4-BE49-F238E27FC236}">
                  <a16:creationId xmlns="" xmlns:a16="http://schemas.microsoft.com/office/drawing/2014/main" id="{2ADA1F3E-21E9-474C-8C1B-C156B96C7DFA}"/>
                </a:ext>
              </a:extLst>
            </p:cNvPr>
            <p:cNvSpPr>
              <a:spLocks noChangeArrowheads="1"/>
            </p:cNvSpPr>
            <p:nvPr/>
          </p:nvSpPr>
          <p:spPr bwMode="auto">
            <a:xfrm>
              <a:off x="2479675" y="4348163"/>
              <a:ext cx="714375" cy="304800"/>
            </a:xfrm>
            <a:custGeom>
              <a:avLst/>
              <a:gdLst>
                <a:gd name="T0" fmla="*/ 1923 w 1986"/>
                <a:gd name="T1" fmla="*/ 352 h 848"/>
                <a:gd name="T2" fmla="*/ 1782 w 1986"/>
                <a:gd name="T3" fmla="*/ 211 h 848"/>
                <a:gd name="T4" fmla="*/ 1358 w 1986"/>
                <a:gd name="T5" fmla="*/ 9 h 848"/>
                <a:gd name="T6" fmla="*/ 1358 w 1986"/>
                <a:gd name="T7" fmla="*/ 9 h 848"/>
                <a:gd name="T8" fmla="*/ 1358 w 1986"/>
                <a:gd name="T9" fmla="*/ 9 h 848"/>
                <a:gd name="T10" fmla="*/ 1314 w 1986"/>
                <a:gd name="T11" fmla="*/ 0 h 848"/>
                <a:gd name="T12" fmla="*/ 1270 w 1986"/>
                <a:gd name="T13" fmla="*/ 27 h 848"/>
                <a:gd name="T14" fmla="*/ 997 w 1986"/>
                <a:gd name="T15" fmla="*/ 476 h 848"/>
                <a:gd name="T16" fmla="*/ 741 w 1986"/>
                <a:gd name="T17" fmla="*/ 61 h 848"/>
                <a:gd name="T18" fmla="*/ 679 w 1986"/>
                <a:gd name="T19" fmla="*/ 0 h 848"/>
                <a:gd name="T20" fmla="*/ 635 w 1986"/>
                <a:gd name="T21" fmla="*/ 9 h 848"/>
                <a:gd name="T22" fmla="*/ 635 w 1986"/>
                <a:gd name="T23" fmla="*/ 9 h 848"/>
                <a:gd name="T24" fmla="*/ 626 w 1986"/>
                <a:gd name="T25" fmla="*/ 9 h 848"/>
                <a:gd name="T26" fmla="*/ 203 w 1986"/>
                <a:gd name="T27" fmla="*/ 211 h 848"/>
                <a:gd name="T28" fmla="*/ 88 w 1986"/>
                <a:gd name="T29" fmla="*/ 308 h 848"/>
                <a:gd name="T30" fmla="*/ 53 w 1986"/>
                <a:gd name="T31" fmla="*/ 388 h 848"/>
                <a:gd name="T32" fmla="*/ 0 w 1986"/>
                <a:gd name="T33" fmla="*/ 776 h 848"/>
                <a:gd name="T34" fmla="*/ 9 w 1986"/>
                <a:gd name="T35" fmla="*/ 820 h 848"/>
                <a:gd name="T36" fmla="*/ 35 w 1986"/>
                <a:gd name="T37" fmla="*/ 838 h 848"/>
                <a:gd name="T38" fmla="*/ 79 w 1986"/>
                <a:gd name="T39" fmla="*/ 838 h 848"/>
                <a:gd name="T40" fmla="*/ 123 w 1986"/>
                <a:gd name="T41" fmla="*/ 679 h 848"/>
                <a:gd name="T42" fmla="*/ 159 w 1986"/>
                <a:gd name="T43" fmla="*/ 388 h 848"/>
                <a:gd name="T44" fmla="*/ 211 w 1986"/>
                <a:gd name="T45" fmla="*/ 317 h 848"/>
                <a:gd name="T46" fmla="*/ 564 w 1986"/>
                <a:gd name="T47" fmla="*/ 141 h 848"/>
                <a:gd name="T48" fmla="*/ 520 w 1986"/>
                <a:gd name="T49" fmla="*/ 511 h 848"/>
                <a:gd name="T50" fmla="*/ 556 w 1986"/>
                <a:gd name="T51" fmla="*/ 538 h 848"/>
                <a:gd name="T52" fmla="*/ 847 w 1986"/>
                <a:gd name="T53" fmla="*/ 423 h 848"/>
                <a:gd name="T54" fmla="*/ 953 w 1986"/>
                <a:gd name="T55" fmla="*/ 608 h 848"/>
                <a:gd name="T56" fmla="*/ 997 w 1986"/>
                <a:gd name="T57" fmla="*/ 626 h 848"/>
                <a:gd name="T58" fmla="*/ 1041 w 1986"/>
                <a:gd name="T59" fmla="*/ 608 h 848"/>
                <a:gd name="T60" fmla="*/ 1420 w 1986"/>
                <a:gd name="T61" fmla="*/ 538 h 848"/>
                <a:gd name="T62" fmla="*/ 1456 w 1986"/>
                <a:gd name="T63" fmla="*/ 529 h 848"/>
                <a:gd name="T64" fmla="*/ 1464 w 1986"/>
                <a:gd name="T65" fmla="*/ 494 h 848"/>
                <a:gd name="T66" fmla="*/ 1738 w 1986"/>
                <a:gd name="T67" fmla="*/ 299 h 848"/>
                <a:gd name="T68" fmla="*/ 1808 w 1986"/>
                <a:gd name="T69" fmla="*/ 343 h 848"/>
                <a:gd name="T70" fmla="*/ 1835 w 1986"/>
                <a:gd name="T71" fmla="*/ 388 h 848"/>
                <a:gd name="T72" fmla="*/ 1888 w 1986"/>
                <a:gd name="T73" fmla="*/ 811 h 848"/>
                <a:gd name="T74" fmla="*/ 1914 w 1986"/>
                <a:gd name="T75" fmla="*/ 838 h 848"/>
                <a:gd name="T76" fmla="*/ 1950 w 1986"/>
                <a:gd name="T77" fmla="*/ 838 h 848"/>
                <a:gd name="T78" fmla="*/ 1985 w 1986"/>
                <a:gd name="T79" fmla="*/ 802 h 848"/>
                <a:gd name="T80" fmla="*/ 1958 w 1986"/>
                <a:gd name="T81" fmla="*/ 661 h 848"/>
                <a:gd name="T82" fmla="*/ 600 w 1986"/>
                <a:gd name="T83" fmla="*/ 449 h 848"/>
                <a:gd name="T84" fmla="*/ 653 w 1986"/>
                <a:gd name="T85" fmla="*/ 105 h 848"/>
                <a:gd name="T86" fmla="*/ 811 w 1986"/>
                <a:gd name="T87" fmla="*/ 361 h 848"/>
                <a:gd name="T88" fmla="*/ 1173 w 1986"/>
                <a:gd name="T89" fmla="*/ 361 h 848"/>
                <a:gd name="T90" fmla="*/ 1332 w 1986"/>
                <a:gd name="T91" fmla="*/ 105 h 848"/>
                <a:gd name="T92" fmla="*/ 1173 w 1986"/>
                <a:gd name="T93" fmla="*/ 3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986" h="848">
                  <a:moveTo>
                    <a:pt x="1932" y="388"/>
                  </a:moveTo>
                  <a:lnTo>
                    <a:pt x="1932" y="388"/>
                  </a:lnTo>
                  <a:lnTo>
                    <a:pt x="1923" y="352"/>
                  </a:lnTo>
                  <a:lnTo>
                    <a:pt x="1906" y="308"/>
                  </a:lnTo>
                  <a:lnTo>
                    <a:pt x="1861" y="255"/>
                  </a:lnTo>
                  <a:lnTo>
                    <a:pt x="1782" y="211"/>
                  </a:lnTo>
                  <a:lnTo>
                    <a:pt x="1782" y="211"/>
                  </a:lnTo>
                  <a:lnTo>
                    <a:pt x="1526" y="88"/>
                  </a:lnTo>
                  <a:lnTo>
                    <a:pt x="1358" y="9"/>
                  </a:lnTo>
                  <a:lnTo>
                    <a:pt x="1358" y="9"/>
                  </a:lnTo>
                  <a:lnTo>
                    <a:pt x="1358" y="9"/>
                  </a:lnTo>
                  <a:lnTo>
                    <a:pt x="1358" y="9"/>
                  </a:lnTo>
                  <a:lnTo>
                    <a:pt x="1358" y="9"/>
                  </a:lnTo>
                  <a:lnTo>
                    <a:pt x="1358" y="9"/>
                  </a:lnTo>
                  <a:lnTo>
                    <a:pt x="1358" y="9"/>
                  </a:lnTo>
                  <a:lnTo>
                    <a:pt x="1358" y="9"/>
                  </a:lnTo>
                  <a:lnTo>
                    <a:pt x="1314" y="0"/>
                  </a:lnTo>
                  <a:lnTo>
                    <a:pt x="1314" y="0"/>
                  </a:lnTo>
                  <a:lnTo>
                    <a:pt x="1306" y="0"/>
                  </a:lnTo>
                  <a:lnTo>
                    <a:pt x="1288" y="9"/>
                  </a:lnTo>
                  <a:lnTo>
                    <a:pt x="1270" y="27"/>
                  </a:lnTo>
                  <a:lnTo>
                    <a:pt x="1244" y="61"/>
                  </a:lnTo>
                  <a:lnTo>
                    <a:pt x="1156" y="202"/>
                  </a:lnTo>
                  <a:lnTo>
                    <a:pt x="997" y="476"/>
                  </a:lnTo>
                  <a:lnTo>
                    <a:pt x="997" y="476"/>
                  </a:lnTo>
                  <a:lnTo>
                    <a:pt x="838" y="202"/>
                  </a:lnTo>
                  <a:lnTo>
                    <a:pt x="741" y="61"/>
                  </a:lnTo>
                  <a:lnTo>
                    <a:pt x="714" y="27"/>
                  </a:lnTo>
                  <a:lnTo>
                    <a:pt x="697" y="9"/>
                  </a:lnTo>
                  <a:lnTo>
                    <a:pt x="679" y="0"/>
                  </a:lnTo>
                  <a:lnTo>
                    <a:pt x="670" y="0"/>
                  </a:lnTo>
                  <a:lnTo>
                    <a:pt x="670" y="0"/>
                  </a:lnTo>
                  <a:lnTo>
                    <a:pt x="635" y="9"/>
                  </a:lnTo>
                  <a:lnTo>
                    <a:pt x="635" y="9"/>
                  </a:lnTo>
                  <a:lnTo>
                    <a:pt x="635" y="9"/>
                  </a:lnTo>
                  <a:lnTo>
                    <a:pt x="635" y="9"/>
                  </a:lnTo>
                  <a:lnTo>
                    <a:pt x="626" y="9"/>
                  </a:lnTo>
                  <a:lnTo>
                    <a:pt x="626" y="9"/>
                  </a:lnTo>
                  <a:lnTo>
                    <a:pt x="626" y="9"/>
                  </a:lnTo>
                  <a:lnTo>
                    <a:pt x="626" y="9"/>
                  </a:lnTo>
                  <a:lnTo>
                    <a:pt x="459" y="88"/>
                  </a:lnTo>
                  <a:lnTo>
                    <a:pt x="203" y="211"/>
                  </a:lnTo>
                  <a:lnTo>
                    <a:pt x="203" y="211"/>
                  </a:lnTo>
                  <a:lnTo>
                    <a:pt x="132" y="255"/>
                  </a:lnTo>
                  <a:lnTo>
                    <a:pt x="88" y="308"/>
                  </a:lnTo>
                  <a:lnTo>
                    <a:pt x="61" y="352"/>
                  </a:lnTo>
                  <a:lnTo>
                    <a:pt x="53" y="388"/>
                  </a:lnTo>
                  <a:lnTo>
                    <a:pt x="53" y="388"/>
                  </a:lnTo>
                  <a:lnTo>
                    <a:pt x="44" y="538"/>
                  </a:lnTo>
                  <a:lnTo>
                    <a:pt x="26" y="661"/>
                  </a:lnTo>
                  <a:lnTo>
                    <a:pt x="0" y="776"/>
                  </a:lnTo>
                  <a:lnTo>
                    <a:pt x="0" y="776"/>
                  </a:lnTo>
                  <a:lnTo>
                    <a:pt x="0" y="802"/>
                  </a:lnTo>
                  <a:lnTo>
                    <a:pt x="9" y="820"/>
                  </a:lnTo>
                  <a:lnTo>
                    <a:pt x="17" y="829"/>
                  </a:lnTo>
                  <a:lnTo>
                    <a:pt x="35" y="838"/>
                  </a:lnTo>
                  <a:lnTo>
                    <a:pt x="35" y="838"/>
                  </a:lnTo>
                  <a:lnTo>
                    <a:pt x="53" y="847"/>
                  </a:lnTo>
                  <a:lnTo>
                    <a:pt x="53" y="847"/>
                  </a:lnTo>
                  <a:lnTo>
                    <a:pt x="79" y="838"/>
                  </a:lnTo>
                  <a:lnTo>
                    <a:pt x="97" y="811"/>
                  </a:lnTo>
                  <a:lnTo>
                    <a:pt x="97" y="811"/>
                  </a:lnTo>
                  <a:lnTo>
                    <a:pt x="123" y="679"/>
                  </a:lnTo>
                  <a:lnTo>
                    <a:pt x="150" y="555"/>
                  </a:lnTo>
                  <a:lnTo>
                    <a:pt x="159" y="388"/>
                  </a:lnTo>
                  <a:lnTo>
                    <a:pt x="159" y="388"/>
                  </a:lnTo>
                  <a:lnTo>
                    <a:pt x="159" y="370"/>
                  </a:lnTo>
                  <a:lnTo>
                    <a:pt x="176" y="343"/>
                  </a:lnTo>
                  <a:lnTo>
                    <a:pt x="211" y="317"/>
                  </a:lnTo>
                  <a:lnTo>
                    <a:pt x="247" y="299"/>
                  </a:lnTo>
                  <a:lnTo>
                    <a:pt x="247" y="299"/>
                  </a:lnTo>
                  <a:lnTo>
                    <a:pt x="564" y="141"/>
                  </a:lnTo>
                  <a:lnTo>
                    <a:pt x="520" y="494"/>
                  </a:lnTo>
                  <a:lnTo>
                    <a:pt x="520" y="494"/>
                  </a:lnTo>
                  <a:lnTo>
                    <a:pt x="520" y="511"/>
                  </a:lnTo>
                  <a:lnTo>
                    <a:pt x="529" y="529"/>
                  </a:lnTo>
                  <a:lnTo>
                    <a:pt x="529" y="529"/>
                  </a:lnTo>
                  <a:lnTo>
                    <a:pt x="556" y="538"/>
                  </a:lnTo>
                  <a:lnTo>
                    <a:pt x="556" y="538"/>
                  </a:lnTo>
                  <a:lnTo>
                    <a:pt x="564" y="538"/>
                  </a:lnTo>
                  <a:lnTo>
                    <a:pt x="847" y="423"/>
                  </a:lnTo>
                  <a:lnTo>
                    <a:pt x="847" y="423"/>
                  </a:lnTo>
                  <a:lnTo>
                    <a:pt x="953" y="608"/>
                  </a:lnTo>
                  <a:lnTo>
                    <a:pt x="953" y="608"/>
                  </a:lnTo>
                  <a:lnTo>
                    <a:pt x="970" y="626"/>
                  </a:lnTo>
                  <a:lnTo>
                    <a:pt x="997" y="626"/>
                  </a:lnTo>
                  <a:lnTo>
                    <a:pt x="997" y="626"/>
                  </a:lnTo>
                  <a:lnTo>
                    <a:pt x="1014" y="626"/>
                  </a:lnTo>
                  <a:lnTo>
                    <a:pt x="1041" y="608"/>
                  </a:lnTo>
                  <a:lnTo>
                    <a:pt x="1041" y="608"/>
                  </a:lnTo>
                  <a:lnTo>
                    <a:pt x="1138" y="423"/>
                  </a:lnTo>
                  <a:lnTo>
                    <a:pt x="1420" y="538"/>
                  </a:lnTo>
                  <a:lnTo>
                    <a:pt x="1420" y="538"/>
                  </a:lnTo>
                  <a:lnTo>
                    <a:pt x="1429" y="538"/>
                  </a:lnTo>
                  <a:lnTo>
                    <a:pt x="1429" y="538"/>
                  </a:lnTo>
                  <a:lnTo>
                    <a:pt x="1456" y="529"/>
                  </a:lnTo>
                  <a:lnTo>
                    <a:pt x="1456" y="529"/>
                  </a:lnTo>
                  <a:lnTo>
                    <a:pt x="1464" y="511"/>
                  </a:lnTo>
                  <a:lnTo>
                    <a:pt x="1464" y="494"/>
                  </a:lnTo>
                  <a:lnTo>
                    <a:pt x="1420" y="141"/>
                  </a:lnTo>
                  <a:lnTo>
                    <a:pt x="1420" y="141"/>
                  </a:lnTo>
                  <a:lnTo>
                    <a:pt x="1738" y="299"/>
                  </a:lnTo>
                  <a:lnTo>
                    <a:pt x="1738" y="299"/>
                  </a:lnTo>
                  <a:lnTo>
                    <a:pt x="1773" y="317"/>
                  </a:lnTo>
                  <a:lnTo>
                    <a:pt x="1808" y="343"/>
                  </a:lnTo>
                  <a:lnTo>
                    <a:pt x="1826" y="370"/>
                  </a:lnTo>
                  <a:lnTo>
                    <a:pt x="1835" y="388"/>
                  </a:lnTo>
                  <a:lnTo>
                    <a:pt x="1835" y="388"/>
                  </a:lnTo>
                  <a:lnTo>
                    <a:pt x="1844" y="555"/>
                  </a:lnTo>
                  <a:lnTo>
                    <a:pt x="1861" y="679"/>
                  </a:lnTo>
                  <a:lnTo>
                    <a:pt x="1888" y="811"/>
                  </a:lnTo>
                  <a:lnTo>
                    <a:pt x="1888" y="811"/>
                  </a:lnTo>
                  <a:lnTo>
                    <a:pt x="1897" y="829"/>
                  </a:lnTo>
                  <a:lnTo>
                    <a:pt x="1914" y="838"/>
                  </a:lnTo>
                  <a:lnTo>
                    <a:pt x="1932" y="847"/>
                  </a:lnTo>
                  <a:lnTo>
                    <a:pt x="1950" y="838"/>
                  </a:lnTo>
                  <a:lnTo>
                    <a:pt x="1950" y="838"/>
                  </a:lnTo>
                  <a:lnTo>
                    <a:pt x="1967" y="829"/>
                  </a:lnTo>
                  <a:lnTo>
                    <a:pt x="1985" y="820"/>
                  </a:lnTo>
                  <a:lnTo>
                    <a:pt x="1985" y="802"/>
                  </a:lnTo>
                  <a:lnTo>
                    <a:pt x="1985" y="776"/>
                  </a:lnTo>
                  <a:lnTo>
                    <a:pt x="1985" y="776"/>
                  </a:lnTo>
                  <a:lnTo>
                    <a:pt x="1958" y="661"/>
                  </a:lnTo>
                  <a:lnTo>
                    <a:pt x="1941" y="538"/>
                  </a:lnTo>
                  <a:lnTo>
                    <a:pt x="1932" y="388"/>
                  </a:lnTo>
                  <a:close/>
                  <a:moveTo>
                    <a:pt x="600" y="449"/>
                  </a:moveTo>
                  <a:lnTo>
                    <a:pt x="644" y="105"/>
                  </a:lnTo>
                  <a:lnTo>
                    <a:pt x="644" y="105"/>
                  </a:lnTo>
                  <a:lnTo>
                    <a:pt x="653" y="105"/>
                  </a:lnTo>
                  <a:lnTo>
                    <a:pt x="653" y="105"/>
                  </a:lnTo>
                  <a:lnTo>
                    <a:pt x="714" y="202"/>
                  </a:lnTo>
                  <a:lnTo>
                    <a:pt x="811" y="361"/>
                  </a:lnTo>
                  <a:lnTo>
                    <a:pt x="600" y="449"/>
                  </a:lnTo>
                  <a:close/>
                  <a:moveTo>
                    <a:pt x="1173" y="361"/>
                  </a:moveTo>
                  <a:lnTo>
                    <a:pt x="1173" y="361"/>
                  </a:lnTo>
                  <a:lnTo>
                    <a:pt x="1270" y="202"/>
                  </a:lnTo>
                  <a:lnTo>
                    <a:pt x="1332" y="105"/>
                  </a:lnTo>
                  <a:lnTo>
                    <a:pt x="1332" y="105"/>
                  </a:lnTo>
                  <a:lnTo>
                    <a:pt x="1341" y="105"/>
                  </a:lnTo>
                  <a:lnTo>
                    <a:pt x="1385" y="449"/>
                  </a:lnTo>
                  <a:lnTo>
                    <a:pt x="1173" y="361"/>
                  </a:ln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de-AT" sz="1323" dirty="0"/>
            </a:p>
          </p:txBody>
        </p:sp>
      </p:grpSp>
    </p:spTree>
    <p:extLst>
      <p:ext uri="{BB962C8B-B14F-4D97-AF65-F5344CB8AC3E}">
        <p14:creationId xmlns:p14="http://schemas.microsoft.com/office/powerpoint/2010/main" val="161598597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49</a:t>
            </a:fld>
            <a:endParaRPr lang="de-DE" dirty="0"/>
          </a:p>
        </p:txBody>
      </p:sp>
      <p:sp>
        <p:nvSpPr>
          <p:cNvPr id="6" name="Titel 5"/>
          <p:cNvSpPr>
            <a:spLocks noGrp="1"/>
          </p:cNvSpPr>
          <p:nvPr>
            <p:ph type="title"/>
          </p:nvPr>
        </p:nvSpPr>
        <p:spPr/>
        <p:txBody>
          <a:bodyPr/>
          <a:lstStyle/>
          <a:p>
            <a:r>
              <a:rPr lang="de-DE" dirty="0" smtClean="0"/>
              <a:t>DER NEUE ARBEITGEBERZUSCHUSS: </a:t>
            </a:r>
            <a:br>
              <a:rPr lang="de-DE" dirty="0" smtClean="0"/>
            </a:br>
            <a:r>
              <a:rPr lang="de-DE" dirty="0" smtClean="0"/>
              <a:t>IHR ARBEITGEBER SPART MIT!</a:t>
            </a:r>
            <a:endParaRPr lang="de-DE" dirty="0"/>
          </a:p>
        </p:txBody>
      </p:sp>
      <p:sp>
        <p:nvSpPr>
          <p:cNvPr id="7" name="Textplatzhalter 6"/>
          <p:cNvSpPr>
            <a:spLocks noGrp="1"/>
          </p:cNvSpPr>
          <p:nvPr>
            <p:ph type="body" sz="half" idx="2"/>
          </p:nvPr>
        </p:nvSpPr>
        <p:spPr>
          <a:xfrm>
            <a:off x="367095" y="1799146"/>
            <a:ext cx="9376345" cy="4798504"/>
          </a:xfrm>
        </p:spPr>
        <p:txBody>
          <a:bodyPr/>
          <a:lstStyle/>
          <a:p>
            <a:pPr marL="0" indent="0" algn="just">
              <a:buNone/>
            </a:pPr>
            <a:r>
              <a:rPr lang="de-DE" kern="0" dirty="0"/>
              <a:t>Ihr Arbeitgeber belohnt Ihr Engagement und zahlt einen </a:t>
            </a:r>
            <a:r>
              <a:rPr lang="de-DE" b="1" kern="0" dirty="0"/>
              <a:t>zusätzlichen Beitrag </a:t>
            </a:r>
            <a:r>
              <a:rPr lang="de-DE" b="1" kern="0" dirty="0" smtClean="0"/>
              <a:t/>
            </a:r>
            <a:br>
              <a:rPr lang="de-DE" b="1" kern="0" dirty="0" smtClean="0"/>
            </a:br>
            <a:r>
              <a:rPr lang="de-DE" kern="0" dirty="0" smtClean="0"/>
              <a:t>in Ihre betriebliche Altersversorgung ein.</a:t>
            </a:r>
          </a:p>
          <a:p>
            <a:pPr marL="0" indent="0">
              <a:buNone/>
            </a:pPr>
            <a:endParaRPr lang="de-DE" dirty="0"/>
          </a:p>
        </p:txBody>
      </p:sp>
      <p:sp>
        <p:nvSpPr>
          <p:cNvPr id="5" name="Textplatzhalter 4">
            <a:extLst>
              <a:ext uri="{FF2B5EF4-FFF2-40B4-BE49-F238E27FC236}">
                <a16:creationId xmlns="" xmlns:a16="http://schemas.microsoft.com/office/drawing/2014/main" id="{AED6BE9F-AE8D-A945-9C22-CBC814576B3D}"/>
              </a:ext>
            </a:extLst>
          </p:cNvPr>
          <p:cNvSpPr txBox="1">
            <a:spLocks/>
          </p:cNvSpPr>
          <p:nvPr/>
        </p:nvSpPr>
        <p:spPr>
          <a:xfrm>
            <a:off x="369935" y="4987868"/>
            <a:ext cx="11342640" cy="17805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200" b="1" dirty="0" smtClean="0">
                <a:solidFill>
                  <a:srgbClr val="137C9B"/>
                </a:solidFill>
              </a:rPr>
              <a:t>Arbeitgeberzuschuss:</a:t>
            </a:r>
            <a:r>
              <a:rPr lang="de-DE" sz="2200" b="1" kern="0" dirty="0" smtClean="0">
                <a:solidFill>
                  <a:srgbClr val="137C9B"/>
                </a:solidFill>
              </a:rPr>
              <a:t> </a:t>
            </a:r>
          </a:p>
          <a:p>
            <a:pPr marL="0" indent="0">
              <a:buNone/>
            </a:pPr>
            <a:r>
              <a:rPr lang="de-DE" sz="2200" kern="0" dirty="0" smtClean="0">
                <a:solidFill>
                  <a:srgbClr val="137C9B"/>
                </a:solidFill>
              </a:rPr>
              <a:t>Mit dem Arbeitgeberzuschuss beschenkt Ihr Chef Sie Monat für Monat – </a:t>
            </a:r>
            <a:br>
              <a:rPr lang="de-DE" sz="2200" kern="0" dirty="0" smtClean="0">
                <a:solidFill>
                  <a:srgbClr val="137C9B"/>
                </a:solidFill>
              </a:rPr>
            </a:br>
            <a:r>
              <a:rPr lang="de-DE" sz="2200" kern="0" dirty="0" smtClean="0">
                <a:solidFill>
                  <a:srgbClr val="137C9B"/>
                </a:solidFill>
              </a:rPr>
              <a:t>ohne Verpflichtungen und ohne zusätzliche Kosten für Sie.</a:t>
            </a:r>
          </a:p>
          <a:p>
            <a:endParaRPr lang="de-DE" sz="2200" dirty="0">
              <a:solidFill>
                <a:srgbClr val="137C9B"/>
              </a:solidFill>
            </a:endParaRPr>
          </a:p>
        </p:txBody>
      </p:sp>
      <p:pic>
        <p:nvPicPr>
          <p:cNvPr id="8" name="Grafik 1">
            <a:extLst>
              <a:ext uri="{FF2B5EF4-FFF2-40B4-BE49-F238E27FC236}">
                <a16:creationId xmlns="" xmlns:a16="http://schemas.microsoft.com/office/drawing/2014/main" id="{EADC0A07-E6DD-184A-804F-FD54D8D360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9984005" y="5075241"/>
            <a:ext cx="744002" cy="1188693"/>
          </a:xfrm>
          <a:prstGeom prst="rect">
            <a:avLst/>
          </a:prstGeom>
          <a:solidFill>
            <a:schemeClr val="bg1">
              <a:alpha val="20000"/>
            </a:schemeClr>
          </a:solidFill>
          <a:ln>
            <a:noFill/>
          </a:ln>
          <a:extLst/>
        </p:spPr>
      </p:pic>
      <p:graphicFrame>
        <p:nvGraphicFramePr>
          <p:cNvPr id="9" name="Tabelle 8"/>
          <p:cNvGraphicFramePr>
            <a:graphicFrameLocks noGrp="1"/>
          </p:cNvGraphicFramePr>
          <p:nvPr>
            <p:extLst>
              <p:ext uri="{D42A27DB-BD31-4B8C-83A1-F6EECF244321}">
                <p14:modId xmlns:p14="http://schemas.microsoft.com/office/powerpoint/2010/main" val="2355019343"/>
              </p:ext>
            </p:extLst>
          </p:nvPr>
        </p:nvGraphicFramePr>
        <p:xfrm>
          <a:off x="1504950" y="2984234"/>
          <a:ext cx="9204205" cy="1321066"/>
        </p:xfrm>
        <a:graphic>
          <a:graphicData uri="http://schemas.openxmlformats.org/drawingml/2006/table">
            <a:tbl>
              <a:tblPr firstRow="1" bandRow="1">
                <a:tableStyleId>{5C22544A-7EE6-4342-B048-85BDC9FD1C3A}</a:tableStyleId>
              </a:tblPr>
              <a:tblGrid>
                <a:gridCol w="8011421">
                  <a:extLst>
                    <a:ext uri="{9D8B030D-6E8A-4147-A177-3AD203B41FA5}">
                      <a16:colId xmlns="" xmlns:a16="http://schemas.microsoft.com/office/drawing/2014/main" val="20000"/>
                    </a:ext>
                  </a:extLst>
                </a:gridCol>
                <a:gridCol w="1192784">
                  <a:extLst>
                    <a:ext uri="{9D8B030D-6E8A-4147-A177-3AD203B41FA5}">
                      <a16:colId xmlns="" xmlns:a16="http://schemas.microsoft.com/office/drawing/2014/main" val="20001"/>
                    </a:ext>
                  </a:extLst>
                </a:gridCol>
              </a:tblGrid>
              <a:tr h="660533">
                <a:tc>
                  <a:txBody>
                    <a:bodyPr/>
                    <a:lstStyle/>
                    <a:p>
                      <a:r>
                        <a:rPr lang="de-DE" sz="2000" kern="0" dirty="0">
                          <a:solidFill>
                            <a:srgbClr val="1D2D4B"/>
                          </a:solidFill>
                        </a:rPr>
                        <a:t>Die Höhe Ihres Zuschusses zur </a:t>
                      </a:r>
                      <a:r>
                        <a:rPr lang="de-DE" sz="2000" kern="0" dirty="0">
                          <a:solidFill>
                            <a:schemeClr val="accent5"/>
                          </a:solidFill>
                        </a:rPr>
                        <a:t>Arbeitgeberrente</a:t>
                      </a:r>
                      <a:r>
                        <a:rPr lang="de-DE" sz="2000" kern="0" dirty="0">
                          <a:solidFill>
                            <a:srgbClr val="1D2D4B"/>
                          </a:solidFill>
                        </a:rPr>
                        <a:t> beträgt</a:t>
                      </a:r>
                      <a:endParaRPr lang="de-DE" sz="2000" dirty="0">
                        <a:solidFill>
                          <a:srgbClr val="1D2D4B"/>
                        </a:solidFill>
                      </a:endParaRPr>
                    </a:p>
                  </a:txBody>
                  <a:tcPr marT="108000" marB="10800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5C87AA">
                        <a:alpha val="25000"/>
                      </a:srgbClr>
                    </a:solidFill>
                  </a:tcPr>
                </a:tc>
                <a:tc>
                  <a:txBody>
                    <a:bodyPr/>
                    <a:lstStyle/>
                    <a:p>
                      <a:pPr algn="r"/>
                      <a:r>
                        <a:rPr lang="de-DE" sz="2000" b="1" kern="0" dirty="0">
                          <a:solidFill>
                            <a:schemeClr val="accent5"/>
                          </a:solidFill>
                        </a:rPr>
                        <a:t>XX</a:t>
                      </a:r>
                      <a:r>
                        <a:rPr lang="de-DE" sz="2000" b="1" kern="0" dirty="0">
                          <a:solidFill>
                            <a:srgbClr val="1D2D4B"/>
                          </a:solidFill>
                        </a:rPr>
                        <a:t> €</a:t>
                      </a:r>
                      <a:endParaRPr lang="de-DE" sz="2000" dirty="0">
                        <a:solidFill>
                          <a:srgbClr val="1D2D4B"/>
                        </a:solidFill>
                      </a:endParaRPr>
                    </a:p>
                  </a:txBody>
                  <a:tcPr marT="108000" marB="10800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5C87AA">
                        <a:alpha val="25000"/>
                      </a:srgbClr>
                    </a:solidFill>
                  </a:tcPr>
                </a:tc>
                <a:extLst>
                  <a:ext uri="{0D108BD9-81ED-4DB2-BD59-A6C34878D82A}">
                    <a16:rowId xmlns="" xmlns:a16="http://schemas.microsoft.com/office/drawing/2014/main" val="10000"/>
                  </a:ext>
                </a:extLst>
              </a:tr>
              <a:tr h="660533">
                <a:tc>
                  <a:txBody>
                    <a:bodyPr/>
                    <a:lstStyle/>
                    <a:p>
                      <a:r>
                        <a:rPr lang="de-DE" sz="2000" b="1" kern="0" dirty="0">
                          <a:solidFill>
                            <a:srgbClr val="1D2D4B"/>
                          </a:solidFill>
                        </a:rPr>
                        <a:t>Voraussetzung: </a:t>
                      </a:r>
                      <a:r>
                        <a:rPr lang="de-DE" sz="2000" kern="0" dirty="0">
                          <a:solidFill>
                            <a:srgbClr val="1D2D4B"/>
                          </a:solidFill>
                        </a:rPr>
                        <a:t>Ihre Entgeltumwandlung von</a:t>
                      </a:r>
                      <a:endParaRPr lang="de-DE" sz="2000" dirty="0">
                        <a:solidFill>
                          <a:srgbClr val="1D2D4B"/>
                        </a:solidFill>
                      </a:endParaRPr>
                    </a:p>
                  </a:txBody>
                  <a:tcPr marT="108000" marB="10800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19050" cap="flat" cmpd="sng" algn="ctr">
                      <a:solidFill>
                        <a:srgbClr val="FFFFFF"/>
                      </a:solidFill>
                      <a:prstDash val="solid"/>
                      <a:round/>
                      <a:headEnd type="none" w="med" len="med"/>
                      <a:tailEnd type="none" w="med" len="med"/>
                    </a:lnT>
                    <a:lnB w="76200" cap="flat" cmpd="sng" algn="ctr">
                      <a:noFill/>
                      <a:prstDash val="solid"/>
                      <a:round/>
                      <a:headEnd type="none" w="med" len="med"/>
                      <a:tailEnd type="none" w="med" len="med"/>
                    </a:lnB>
                    <a:solidFill>
                      <a:srgbClr val="5C87AA">
                        <a:alpha val="25000"/>
                      </a:srgbClr>
                    </a:solidFill>
                  </a:tcPr>
                </a:tc>
                <a:tc>
                  <a:txBody>
                    <a:bodyPr/>
                    <a:lstStyle/>
                    <a:p>
                      <a:pPr algn="r"/>
                      <a:r>
                        <a:rPr lang="de-DE" sz="2000" kern="0" dirty="0">
                          <a:solidFill>
                            <a:schemeClr val="accent5"/>
                          </a:solidFill>
                        </a:rPr>
                        <a:t>XX</a:t>
                      </a:r>
                      <a:r>
                        <a:rPr lang="de-DE" sz="2000" kern="0" dirty="0">
                          <a:solidFill>
                            <a:srgbClr val="1D2D4B"/>
                          </a:solidFill>
                        </a:rPr>
                        <a:t> €</a:t>
                      </a:r>
                      <a:endParaRPr lang="de-DE" sz="2000" dirty="0">
                        <a:solidFill>
                          <a:srgbClr val="1D2D4B"/>
                        </a:solidFill>
                      </a:endParaRPr>
                    </a:p>
                  </a:txBody>
                  <a:tcPr marT="108000" marB="10800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19050" cap="flat" cmpd="sng" algn="ctr">
                      <a:solidFill>
                        <a:srgbClr val="FFFFFF"/>
                      </a:solidFill>
                      <a:prstDash val="solid"/>
                      <a:round/>
                      <a:headEnd type="none" w="med" len="med"/>
                      <a:tailEnd type="none" w="med" len="med"/>
                    </a:lnT>
                    <a:lnB w="76200" cap="flat" cmpd="sng" algn="ctr">
                      <a:noFill/>
                      <a:prstDash val="solid"/>
                      <a:round/>
                      <a:headEnd type="none" w="med" len="med"/>
                      <a:tailEnd type="none" w="med" len="med"/>
                    </a:lnB>
                    <a:solidFill>
                      <a:srgbClr val="5C87AA">
                        <a:alpha val="25000"/>
                      </a:srgbClr>
                    </a:solidFill>
                  </a:tcPr>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25490059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smtClean="0"/>
              <a:t>Betriebliche Altersversorgung</a:t>
            </a:r>
            <a:endParaRPr lang="de-DE" dirty="0"/>
          </a:p>
        </p:txBody>
      </p:sp>
      <p:sp>
        <p:nvSpPr>
          <p:cNvPr id="2" name="Foliennummernplatzhalter 1"/>
          <p:cNvSpPr>
            <a:spLocks noGrp="1"/>
          </p:cNvSpPr>
          <p:nvPr>
            <p:ph type="sldNum" sz="quarter" idx="4"/>
          </p:nvPr>
        </p:nvSpPr>
        <p:spPr/>
        <p:txBody>
          <a:bodyPr/>
          <a:lstStyle/>
          <a:p>
            <a:fld id="{EA952CFE-AF4B-4BE9-B2E2-E1420D3F9B32}" type="slidenum">
              <a:rPr lang="de-DE" smtClean="0"/>
              <a:pPr/>
              <a:t>5</a:t>
            </a:fld>
            <a:endParaRPr lang="de-DE" dirty="0"/>
          </a:p>
        </p:txBody>
      </p:sp>
      <p:pic>
        <p:nvPicPr>
          <p:cNvPr id="7" name="Grafik 6">
            <a:extLst>
              <a:ext uri="{FF2B5EF4-FFF2-40B4-BE49-F238E27FC236}">
                <a16:creationId xmlns:a16="http://schemas.microsoft.com/office/drawing/2014/main" xmlns="" id="{EBBE1754-A0BC-714E-928F-5BF79BDC1EA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875" t="14816" r="3565" b="9051"/>
          <a:stretch/>
        </p:blipFill>
        <p:spPr>
          <a:xfrm>
            <a:off x="5696857" y="1457076"/>
            <a:ext cx="6495143" cy="5400924"/>
          </a:xfrm>
          <a:prstGeom prst="rect">
            <a:avLst/>
          </a:prstGeom>
        </p:spPr>
      </p:pic>
      <p:pic>
        <p:nvPicPr>
          <p:cNvPr id="8" name="Grafik 7">
            <a:extLst>
              <a:ext uri="{FF2B5EF4-FFF2-40B4-BE49-F238E27FC236}">
                <a16:creationId xmlns:a16="http://schemas.microsoft.com/office/drawing/2014/main" xmlns="" id="{C4C9F7FC-3346-AA4F-B3D7-60F040075C9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 t="14816" r="57626" b="9051"/>
          <a:stretch/>
        </p:blipFill>
        <p:spPr>
          <a:xfrm flipH="1">
            <a:off x="0" y="1457076"/>
            <a:ext cx="6011450" cy="5400924"/>
          </a:xfrm>
          <a:prstGeom prst="rect">
            <a:avLst/>
          </a:prstGeom>
        </p:spPr>
      </p:pic>
      <p:pic>
        <p:nvPicPr>
          <p:cNvPr id="10" name="Bild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28262" y="2629135"/>
            <a:ext cx="2458015" cy="1288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 name="Rechteck 10"/>
          <p:cNvSpPr/>
          <p:nvPr/>
        </p:nvSpPr>
        <p:spPr>
          <a:xfrm>
            <a:off x="-1" y="5099530"/>
            <a:ext cx="8871155" cy="1289050"/>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z</a:t>
            </a:r>
            <a:endParaRPr lang="de-DE" dirty="0"/>
          </a:p>
        </p:txBody>
      </p:sp>
      <p:sp>
        <p:nvSpPr>
          <p:cNvPr id="3" name="Textfeld 2"/>
          <p:cNvSpPr txBox="1"/>
          <p:nvPr/>
        </p:nvSpPr>
        <p:spPr>
          <a:xfrm>
            <a:off x="138281" y="5323076"/>
            <a:ext cx="8557613" cy="830997"/>
          </a:xfrm>
          <a:prstGeom prst="rect">
            <a:avLst/>
          </a:prstGeom>
          <a:noFill/>
        </p:spPr>
        <p:txBody>
          <a:bodyPr wrap="square" rtlCol="0">
            <a:spAutoFit/>
          </a:bodyPr>
          <a:lstStyle/>
          <a:p>
            <a:r>
              <a:rPr lang="de-DE" sz="2400" dirty="0" smtClean="0">
                <a:solidFill>
                  <a:srgbClr val="1D2D4B"/>
                </a:solidFill>
              </a:rPr>
              <a:t>Langfristig planbare, leistungsstarke Versorgungsstrategien </a:t>
            </a:r>
            <a:r>
              <a:rPr lang="de-DE" altLang="de-DE" sz="2400" dirty="0" smtClean="0">
                <a:solidFill>
                  <a:srgbClr val="1D2D4B"/>
                </a:solidFill>
              </a:rPr>
              <a:t>– optimal auf Ihr Unternehmen zugeschnitten</a:t>
            </a:r>
            <a:endParaRPr lang="de-DE" sz="2400" dirty="0">
              <a:solidFill>
                <a:srgbClr val="1D2D4B"/>
              </a:solidFill>
            </a:endParaRPr>
          </a:p>
        </p:txBody>
      </p:sp>
    </p:spTree>
    <p:extLst>
      <p:ext uri="{BB962C8B-B14F-4D97-AF65-F5344CB8AC3E}">
        <p14:creationId xmlns:p14="http://schemas.microsoft.com/office/powerpoint/2010/main" val="328390201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1956533" y="4079954"/>
            <a:ext cx="1190660" cy="11377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b"/>
          <a:lstStyle/>
          <a:p>
            <a:pPr algn="ctr"/>
            <a:endParaRPr lang="de-DE" sz="1029" dirty="0">
              <a:latin typeface="Arial" panose="020B0604020202020204" pitchFamily="34" charset="0"/>
              <a:cs typeface="Arial" panose="020B0604020202020204" pitchFamily="34" charset="0"/>
            </a:endParaRPr>
          </a:p>
        </p:txBody>
      </p:sp>
      <p:sp>
        <p:nvSpPr>
          <p:cNvPr id="2" name="Foliennummernplatzhalter 1"/>
          <p:cNvSpPr>
            <a:spLocks noGrp="1"/>
          </p:cNvSpPr>
          <p:nvPr>
            <p:ph type="sldNum" sz="quarter" idx="4"/>
          </p:nvPr>
        </p:nvSpPr>
        <p:spPr/>
        <p:txBody>
          <a:bodyPr/>
          <a:lstStyle/>
          <a:p>
            <a:fld id="{EA952CFE-AF4B-4BE9-B2E2-E1420D3F9B32}" type="slidenum">
              <a:rPr lang="de-DE" smtClean="0"/>
              <a:pPr/>
              <a:t>50</a:t>
            </a:fld>
            <a:endParaRPr lang="de-DE" dirty="0"/>
          </a:p>
        </p:txBody>
      </p:sp>
      <p:sp>
        <p:nvSpPr>
          <p:cNvPr id="25" name="Titel 24"/>
          <p:cNvSpPr>
            <a:spLocks noGrp="1"/>
          </p:cNvSpPr>
          <p:nvPr>
            <p:ph type="title"/>
          </p:nvPr>
        </p:nvSpPr>
        <p:spPr/>
        <p:txBody>
          <a:bodyPr/>
          <a:lstStyle/>
          <a:p>
            <a:r>
              <a:rPr lang="de-DE" dirty="0" smtClean="0"/>
              <a:t>Das Extra Ihres Arbeitgebers</a:t>
            </a:r>
            <a:endParaRPr lang="de-DE" dirty="0"/>
          </a:p>
        </p:txBody>
      </p:sp>
      <p:sp>
        <p:nvSpPr>
          <p:cNvPr id="39" name="Textplatzhalter 38"/>
          <p:cNvSpPr>
            <a:spLocks noGrp="1"/>
          </p:cNvSpPr>
          <p:nvPr>
            <p:ph type="body" sz="half" idx="11"/>
          </p:nvPr>
        </p:nvSpPr>
        <p:spPr/>
        <p:txBody>
          <a:bodyPr/>
          <a:lstStyle/>
          <a:p>
            <a:r>
              <a:rPr lang="de-DE" dirty="0"/>
              <a:t>Musterberechnung bei einem Bruttoeinkommen von </a:t>
            </a:r>
            <a:r>
              <a:rPr lang="de-DE" dirty="0" smtClean="0"/>
              <a:t>X € </a:t>
            </a:r>
            <a:r>
              <a:rPr lang="de-DE" dirty="0"/>
              <a:t>und Steuerklasse 1 + </a:t>
            </a:r>
            <a:r>
              <a:rPr lang="de-DE" dirty="0" err="1"/>
              <a:t>KiSt</a:t>
            </a:r>
            <a:r>
              <a:rPr lang="de-DE" dirty="0"/>
              <a:t>., </a:t>
            </a:r>
            <a:r>
              <a:rPr lang="de-DE" dirty="0" smtClean="0"/>
              <a:t>GKV-Zusatzbeitrag 1,7 %, </a:t>
            </a:r>
            <a:r>
              <a:rPr lang="de-DE" dirty="0"/>
              <a:t>Werte </a:t>
            </a:r>
            <a:r>
              <a:rPr lang="de-DE" dirty="0" smtClean="0"/>
              <a:t>gerundet</a:t>
            </a:r>
          </a:p>
          <a:p>
            <a:endParaRPr lang="de-DE" dirty="0"/>
          </a:p>
        </p:txBody>
      </p:sp>
      <p:cxnSp>
        <p:nvCxnSpPr>
          <p:cNvPr id="7" name="Gerade Verbindung 8"/>
          <p:cNvCxnSpPr/>
          <p:nvPr/>
        </p:nvCxnSpPr>
        <p:spPr>
          <a:xfrm>
            <a:off x="1077811" y="5210761"/>
            <a:ext cx="6804000" cy="14383"/>
          </a:xfrm>
          <a:prstGeom prst="line">
            <a:avLst/>
          </a:prstGeom>
          <a:ln w="28575">
            <a:solidFill>
              <a:schemeClr val="accent4"/>
            </a:solidFill>
          </a:ln>
        </p:spPr>
        <p:style>
          <a:lnRef idx="2">
            <a:schemeClr val="accent1"/>
          </a:lnRef>
          <a:fillRef idx="0">
            <a:schemeClr val="accent1"/>
          </a:fillRef>
          <a:effectRef idx="1">
            <a:schemeClr val="accent1"/>
          </a:effectRef>
          <a:fontRef idx="minor">
            <a:schemeClr val="tx1"/>
          </a:fontRef>
        </p:style>
      </p:cxnSp>
      <p:sp>
        <p:nvSpPr>
          <p:cNvPr id="8" name="Textfeld 7"/>
          <p:cNvSpPr txBox="1"/>
          <p:nvPr/>
        </p:nvSpPr>
        <p:spPr>
          <a:xfrm>
            <a:off x="1956534" y="5233741"/>
            <a:ext cx="1190660" cy="317545"/>
          </a:xfrm>
          <a:prstGeom prst="rect">
            <a:avLst/>
          </a:prstGeom>
        </p:spPr>
        <p:txBody>
          <a:bodyPr vert="horz" wrap="square" lIns="67206" tIns="33603" rIns="67206" bIns="33603" rtlCol="0">
            <a:noAutofit/>
          </a:bodyPr>
          <a:lstStyle/>
          <a:p>
            <a:pPr algn="ctr">
              <a:buClr>
                <a:schemeClr val="accent1"/>
              </a:buClr>
            </a:pPr>
            <a:r>
              <a:rPr lang="de-DE" sz="1200" dirty="0">
                <a:solidFill>
                  <a:srgbClr val="1D2D4B"/>
                </a:solidFill>
                <a:latin typeface="Arial" panose="020B0604020202020204" pitchFamily="34" charset="0"/>
                <a:cs typeface="Arial" panose="020B0604020202020204" pitchFamily="34" charset="0"/>
              </a:rPr>
              <a:t>Eigenbeitrag</a:t>
            </a:r>
          </a:p>
        </p:txBody>
      </p:sp>
      <p:sp>
        <p:nvSpPr>
          <p:cNvPr id="9" name="Textfeld 8"/>
          <p:cNvSpPr txBox="1"/>
          <p:nvPr/>
        </p:nvSpPr>
        <p:spPr>
          <a:xfrm>
            <a:off x="3946860" y="5271316"/>
            <a:ext cx="1183651" cy="317545"/>
          </a:xfrm>
          <a:prstGeom prst="rect">
            <a:avLst/>
          </a:prstGeom>
        </p:spPr>
        <p:txBody>
          <a:bodyPr vert="horz" wrap="square" lIns="67206" tIns="33603" rIns="67206" bIns="33603" rtlCol="0">
            <a:noAutofit/>
          </a:bodyPr>
          <a:lstStyle/>
          <a:p>
            <a:pPr algn="ctr">
              <a:buClr>
                <a:schemeClr val="accent1"/>
              </a:buClr>
            </a:pPr>
            <a:r>
              <a:rPr lang="de-DE" sz="1200" dirty="0">
                <a:solidFill>
                  <a:srgbClr val="1D2D4B"/>
                </a:solidFill>
                <a:latin typeface="Arial" panose="020B0604020202020204" pitchFamily="34" charset="0"/>
                <a:cs typeface="Arial" panose="020B0604020202020204" pitchFamily="34" charset="0"/>
              </a:rPr>
              <a:t>Sparbeitrag</a:t>
            </a:r>
          </a:p>
        </p:txBody>
      </p:sp>
      <p:grpSp>
        <p:nvGrpSpPr>
          <p:cNvPr id="11" name="Gruppieren 10"/>
          <p:cNvGrpSpPr/>
          <p:nvPr/>
        </p:nvGrpSpPr>
        <p:grpSpPr>
          <a:xfrm>
            <a:off x="3947036" y="4086378"/>
            <a:ext cx="4064516" cy="1124384"/>
            <a:chOff x="3347864" y="3798481"/>
            <a:chExt cx="5530139" cy="1620000"/>
          </a:xfrm>
          <a:solidFill>
            <a:schemeClr val="accent2"/>
          </a:solidFill>
        </p:grpSpPr>
        <p:sp>
          <p:nvSpPr>
            <p:cNvPr id="12" name="Rechteck 11"/>
            <p:cNvSpPr/>
            <p:nvPr/>
          </p:nvSpPr>
          <p:spPr>
            <a:xfrm>
              <a:off x="3347864" y="3798481"/>
              <a:ext cx="1620000" cy="1620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b"/>
            <a:lstStyle/>
            <a:p>
              <a:pPr algn="ctr"/>
              <a:endParaRPr lang="de-DE" sz="1029" dirty="0">
                <a:latin typeface="Arial" panose="020B0604020202020204" pitchFamily="34" charset="0"/>
                <a:cs typeface="Arial" panose="020B0604020202020204" pitchFamily="34" charset="0"/>
              </a:endParaRPr>
            </a:p>
          </p:txBody>
        </p:sp>
        <p:sp>
          <p:nvSpPr>
            <p:cNvPr id="13" name="Textfeld 12"/>
            <p:cNvSpPr txBox="1"/>
            <p:nvPr/>
          </p:nvSpPr>
          <p:spPr>
            <a:xfrm>
              <a:off x="5205472" y="4516634"/>
              <a:ext cx="3672531" cy="432048"/>
            </a:xfrm>
            <a:prstGeom prst="rect">
              <a:avLst/>
            </a:prstGeom>
            <a:noFill/>
            <a:ln>
              <a:noFill/>
            </a:ln>
          </p:spPr>
          <p:txBody>
            <a:bodyPr vert="horz" wrap="square" lIns="67206" tIns="33603" rIns="67206" bIns="33603" rtlCol="0">
              <a:noAutofit/>
            </a:bodyPr>
            <a:lstStyle/>
            <a:p>
              <a:pPr>
                <a:buClr>
                  <a:schemeClr val="accent1"/>
                </a:buClr>
              </a:pPr>
              <a:r>
                <a:rPr lang="de-DE" sz="1400" b="1" dirty="0">
                  <a:solidFill>
                    <a:srgbClr val="1D2D4B"/>
                  </a:solidFill>
                  <a:latin typeface="Arial" panose="020B0604020202020204" pitchFamily="34" charset="0"/>
                  <a:cs typeface="Arial" panose="020B0604020202020204" pitchFamily="34" charset="0"/>
                </a:rPr>
                <a:t>Nettoaufwand Arbeitnehmer</a:t>
              </a:r>
            </a:p>
          </p:txBody>
        </p:sp>
      </p:grpSp>
      <p:grpSp>
        <p:nvGrpSpPr>
          <p:cNvPr id="14" name="Gruppieren 13"/>
          <p:cNvGrpSpPr/>
          <p:nvPr/>
        </p:nvGrpSpPr>
        <p:grpSpPr>
          <a:xfrm>
            <a:off x="3946860" y="2902464"/>
            <a:ext cx="3840566" cy="1137741"/>
            <a:chOff x="3347864" y="2186732"/>
            <a:chExt cx="5225438" cy="1548000"/>
          </a:xfrm>
        </p:grpSpPr>
        <p:sp>
          <p:nvSpPr>
            <p:cNvPr id="15" name="Rechteck 14"/>
            <p:cNvSpPr/>
            <p:nvPr/>
          </p:nvSpPr>
          <p:spPr>
            <a:xfrm>
              <a:off x="3347864" y="2186732"/>
              <a:ext cx="1620000" cy="1548000"/>
            </a:xfrm>
            <a:prstGeom prst="rect">
              <a:avLst/>
            </a:prstGeom>
            <a:solidFill>
              <a:schemeClr val="bg1">
                <a:lumMod val="50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de-DE" sz="1470" dirty="0">
                  <a:latin typeface="Arial" panose="020B0604020202020204" pitchFamily="34" charset="0"/>
                  <a:cs typeface="Arial" panose="020B0604020202020204" pitchFamily="34" charset="0"/>
                </a:rPr>
                <a:t/>
              </a:r>
              <a:br>
                <a:rPr lang="de-DE" sz="1470" dirty="0">
                  <a:latin typeface="Arial" panose="020B0604020202020204" pitchFamily="34" charset="0"/>
                  <a:cs typeface="Arial" panose="020B0604020202020204" pitchFamily="34" charset="0"/>
                </a:rPr>
              </a:br>
              <a:endParaRPr lang="de-DE" sz="1029" dirty="0">
                <a:latin typeface="Arial" panose="020B0604020202020204" pitchFamily="34" charset="0"/>
                <a:cs typeface="Arial" panose="020B0604020202020204" pitchFamily="34" charset="0"/>
              </a:endParaRPr>
            </a:p>
          </p:txBody>
        </p:sp>
        <p:sp>
          <p:nvSpPr>
            <p:cNvPr id="16" name="Textfeld 15"/>
            <p:cNvSpPr txBox="1"/>
            <p:nvPr/>
          </p:nvSpPr>
          <p:spPr>
            <a:xfrm>
              <a:off x="5191803" y="2848476"/>
              <a:ext cx="3381499" cy="432047"/>
            </a:xfrm>
            <a:prstGeom prst="rect">
              <a:avLst/>
            </a:prstGeom>
          </p:spPr>
          <p:txBody>
            <a:bodyPr vert="horz" wrap="square" lIns="67206" tIns="33603" rIns="67206" bIns="33603" rtlCol="0">
              <a:noAutofit/>
            </a:bodyPr>
            <a:lstStyle/>
            <a:p>
              <a:pPr>
                <a:buClr>
                  <a:schemeClr val="accent1"/>
                </a:buClr>
              </a:pPr>
              <a:r>
                <a:rPr lang="de-DE" sz="1400" b="1" dirty="0">
                  <a:solidFill>
                    <a:srgbClr val="1D2D4B"/>
                  </a:solidFill>
                  <a:latin typeface="Arial" panose="020B0604020202020204" pitchFamily="34" charset="0"/>
                  <a:cs typeface="Arial" panose="020B0604020202020204" pitchFamily="34" charset="0"/>
                </a:rPr>
                <a:t>Steuer- und SV-Ersparnis</a:t>
              </a:r>
            </a:p>
          </p:txBody>
        </p:sp>
      </p:grpSp>
      <p:sp>
        <p:nvSpPr>
          <p:cNvPr id="17" name="Rechteck 16"/>
          <p:cNvSpPr/>
          <p:nvPr/>
        </p:nvSpPr>
        <p:spPr>
          <a:xfrm>
            <a:off x="3947036" y="2300183"/>
            <a:ext cx="1183475" cy="552642"/>
          </a:xfrm>
          <a:prstGeom prst="rect">
            <a:avLst/>
          </a:prstGeom>
          <a:solidFill>
            <a:schemeClr val="bg1">
              <a:lumMod val="50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b"/>
          <a:lstStyle/>
          <a:p>
            <a:pPr algn="ctr"/>
            <a:endParaRPr lang="de-DE" sz="1470" dirty="0">
              <a:latin typeface="Arial" panose="020B0604020202020204" pitchFamily="34" charset="0"/>
              <a:cs typeface="Arial" panose="020B0604020202020204" pitchFamily="34" charset="0"/>
            </a:endParaRPr>
          </a:p>
        </p:txBody>
      </p:sp>
      <p:sp>
        <p:nvSpPr>
          <p:cNvPr id="18" name="Textfeld 17"/>
          <p:cNvSpPr txBox="1"/>
          <p:nvPr/>
        </p:nvSpPr>
        <p:spPr>
          <a:xfrm>
            <a:off x="5312332" y="2415010"/>
            <a:ext cx="2246228" cy="317545"/>
          </a:xfrm>
          <a:prstGeom prst="rect">
            <a:avLst/>
          </a:prstGeom>
        </p:spPr>
        <p:txBody>
          <a:bodyPr vert="horz" wrap="square" lIns="67206" tIns="33603" rIns="67206" bIns="33603" rtlCol="0">
            <a:noAutofit/>
          </a:bodyPr>
          <a:lstStyle/>
          <a:p>
            <a:pPr>
              <a:buClr>
                <a:schemeClr val="accent1"/>
              </a:buClr>
            </a:pPr>
            <a:r>
              <a:rPr lang="de-DE" sz="1400" b="1" dirty="0">
                <a:solidFill>
                  <a:srgbClr val="1D2D4B"/>
                </a:solidFill>
                <a:latin typeface="Arial" panose="020B0604020202020204" pitchFamily="34" charset="0"/>
                <a:cs typeface="Arial" panose="020B0604020202020204" pitchFamily="34" charset="0"/>
              </a:rPr>
              <a:t>Zuschuss Arbeitgeber</a:t>
            </a:r>
          </a:p>
        </p:txBody>
      </p:sp>
      <p:sp>
        <p:nvSpPr>
          <p:cNvPr id="19" name="Rechteckige Legende 18"/>
          <p:cNvSpPr/>
          <p:nvPr/>
        </p:nvSpPr>
        <p:spPr>
          <a:xfrm>
            <a:off x="8643346" y="1808704"/>
            <a:ext cx="2487251" cy="1826480"/>
          </a:xfrm>
          <a:prstGeom prst="wedgeRectCallout">
            <a:avLst>
              <a:gd name="adj1" fmla="val -83402"/>
              <a:gd name="adj2" fmla="val 84915"/>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spcBef>
                <a:spcPct val="50000"/>
              </a:spcBef>
              <a:tabLst>
                <a:tab pos="140018" algn="l"/>
              </a:tabLst>
              <a:defRPr/>
            </a:pPr>
            <a:r>
              <a:rPr lang="de-DE" kern="0" dirty="0">
                <a:solidFill>
                  <a:schemeClr val="bg1"/>
                </a:solidFill>
                <a:latin typeface="Arial" panose="020B0604020202020204" pitchFamily="34" charset="0"/>
                <a:cs typeface="Arial" panose="020B0604020202020204" pitchFamily="34" charset="0"/>
              </a:rPr>
              <a:t>mit ca. </a:t>
            </a:r>
            <a:r>
              <a:rPr lang="de-DE" b="1" kern="0" dirty="0" smtClean="0">
                <a:solidFill>
                  <a:schemeClr val="bg1"/>
                </a:solidFill>
                <a:latin typeface="Arial" panose="020B0604020202020204" pitchFamily="34" charset="0"/>
                <a:cs typeface="Arial" panose="020B0604020202020204" pitchFamily="34" charset="0"/>
              </a:rPr>
              <a:t>X </a:t>
            </a:r>
            <a:r>
              <a:rPr lang="de-DE" b="1" kern="0" dirty="0">
                <a:solidFill>
                  <a:schemeClr val="bg1"/>
                </a:solidFill>
                <a:latin typeface="Arial" panose="020B0604020202020204" pitchFamily="34" charset="0"/>
                <a:cs typeface="Arial" panose="020B0604020202020204" pitchFamily="34" charset="0"/>
              </a:rPr>
              <a:t>€</a:t>
            </a:r>
            <a:r>
              <a:rPr lang="de-DE" b="1" kern="0" dirty="0" smtClean="0">
                <a:solidFill>
                  <a:schemeClr val="bg1"/>
                </a:solidFill>
                <a:latin typeface="Arial" panose="020B0604020202020204" pitchFamily="34" charset="0"/>
                <a:cs typeface="Arial" panose="020B0604020202020204" pitchFamily="34" charset="0"/>
              </a:rPr>
              <a:t> </a:t>
            </a:r>
            <a:r>
              <a:rPr lang="de-DE" kern="0" dirty="0">
                <a:solidFill>
                  <a:schemeClr val="bg1"/>
                </a:solidFill>
                <a:latin typeface="Arial" panose="020B0604020202020204" pitchFamily="34" charset="0"/>
                <a:cs typeface="Arial" panose="020B0604020202020204" pitchFamily="34" charset="0"/>
              </a:rPr>
              <a:t>Eigenaufwand fließen </a:t>
            </a:r>
            <a:br>
              <a:rPr lang="de-DE" kern="0" dirty="0">
                <a:solidFill>
                  <a:schemeClr val="bg1"/>
                </a:solidFill>
                <a:latin typeface="Arial" panose="020B0604020202020204" pitchFamily="34" charset="0"/>
                <a:cs typeface="Arial" panose="020B0604020202020204" pitchFamily="34" charset="0"/>
              </a:rPr>
            </a:br>
            <a:r>
              <a:rPr lang="de-DE" b="1" u="sng" kern="0" dirty="0" smtClean="0">
                <a:solidFill>
                  <a:schemeClr val="bg1"/>
                </a:solidFill>
                <a:latin typeface="Arial" panose="020B0604020202020204" pitchFamily="34" charset="0"/>
                <a:cs typeface="Arial" panose="020B0604020202020204" pitchFamily="34" charset="0"/>
              </a:rPr>
              <a:t>YYY€</a:t>
            </a:r>
            <a:r>
              <a:rPr lang="de-DE" kern="0" dirty="0" smtClean="0">
                <a:solidFill>
                  <a:schemeClr val="bg1"/>
                </a:solidFill>
                <a:latin typeface="Arial" panose="020B0604020202020204" pitchFamily="34" charset="0"/>
                <a:cs typeface="Arial" panose="020B0604020202020204" pitchFamily="34" charset="0"/>
              </a:rPr>
              <a:t> </a:t>
            </a:r>
            <a:r>
              <a:rPr lang="de-DE" kern="0" dirty="0">
                <a:solidFill>
                  <a:schemeClr val="bg1"/>
                </a:solidFill>
                <a:latin typeface="Arial" panose="020B0604020202020204" pitchFamily="34" charset="0"/>
                <a:cs typeface="Arial" panose="020B0604020202020204" pitchFamily="34" charset="0"/>
              </a:rPr>
              <a:t>in die Direktversicherung</a:t>
            </a:r>
          </a:p>
        </p:txBody>
      </p:sp>
      <p:sp>
        <p:nvSpPr>
          <p:cNvPr id="26" name="Freeform 4">
            <a:extLst>
              <a:ext uri="{FF2B5EF4-FFF2-40B4-BE49-F238E27FC236}">
                <a16:creationId xmlns="" xmlns:a16="http://schemas.microsoft.com/office/drawing/2014/main" id="{566442B5-AC3F-4C69-A103-8F025A39AA64}"/>
              </a:ext>
            </a:extLst>
          </p:cNvPr>
          <p:cNvSpPr>
            <a:spLocks noChangeArrowheads="1"/>
          </p:cNvSpPr>
          <p:nvPr/>
        </p:nvSpPr>
        <p:spPr bwMode="auto">
          <a:xfrm>
            <a:off x="4410881" y="3300770"/>
            <a:ext cx="322890" cy="322890"/>
          </a:xfrm>
          <a:custGeom>
            <a:avLst/>
            <a:gdLst>
              <a:gd name="T0" fmla="*/ 1570 w 1615"/>
              <a:gd name="T1" fmla="*/ 758 h 1614"/>
              <a:gd name="T2" fmla="*/ 856 w 1615"/>
              <a:gd name="T3" fmla="*/ 758 h 1614"/>
              <a:gd name="T4" fmla="*/ 856 w 1615"/>
              <a:gd name="T5" fmla="*/ 53 h 1614"/>
              <a:gd name="T6" fmla="*/ 856 w 1615"/>
              <a:gd name="T7" fmla="*/ 53 h 1614"/>
              <a:gd name="T8" fmla="*/ 847 w 1615"/>
              <a:gd name="T9" fmla="*/ 35 h 1614"/>
              <a:gd name="T10" fmla="*/ 838 w 1615"/>
              <a:gd name="T11" fmla="*/ 17 h 1614"/>
              <a:gd name="T12" fmla="*/ 820 w 1615"/>
              <a:gd name="T13" fmla="*/ 8 h 1614"/>
              <a:gd name="T14" fmla="*/ 803 w 1615"/>
              <a:gd name="T15" fmla="*/ 0 h 1614"/>
              <a:gd name="T16" fmla="*/ 803 w 1615"/>
              <a:gd name="T17" fmla="*/ 0 h 1614"/>
              <a:gd name="T18" fmla="*/ 803 w 1615"/>
              <a:gd name="T19" fmla="*/ 0 h 1614"/>
              <a:gd name="T20" fmla="*/ 803 w 1615"/>
              <a:gd name="T21" fmla="*/ 0 h 1614"/>
              <a:gd name="T22" fmla="*/ 785 w 1615"/>
              <a:gd name="T23" fmla="*/ 8 h 1614"/>
              <a:gd name="T24" fmla="*/ 767 w 1615"/>
              <a:gd name="T25" fmla="*/ 17 h 1614"/>
              <a:gd name="T26" fmla="*/ 758 w 1615"/>
              <a:gd name="T27" fmla="*/ 35 h 1614"/>
              <a:gd name="T28" fmla="*/ 758 w 1615"/>
              <a:gd name="T29" fmla="*/ 53 h 1614"/>
              <a:gd name="T30" fmla="*/ 758 w 1615"/>
              <a:gd name="T31" fmla="*/ 758 h 1614"/>
              <a:gd name="T32" fmla="*/ 53 w 1615"/>
              <a:gd name="T33" fmla="*/ 758 h 1614"/>
              <a:gd name="T34" fmla="*/ 53 w 1615"/>
              <a:gd name="T35" fmla="*/ 758 h 1614"/>
              <a:gd name="T36" fmla="*/ 35 w 1615"/>
              <a:gd name="T37" fmla="*/ 758 h 1614"/>
              <a:gd name="T38" fmla="*/ 17 w 1615"/>
              <a:gd name="T39" fmla="*/ 775 h 1614"/>
              <a:gd name="T40" fmla="*/ 9 w 1615"/>
              <a:gd name="T41" fmla="*/ 784 h 1614"/>
              <a:gd name="T42" fmla="*/ 0 w 1615"/>
              <a:gd name="T43" fmla="*/ 811 h 1614"/>
              <a:gd name="T44" fmla="*/ 0 w 1615"/>
              <a:gd name="T45" fmla="*/ 811 h 1614"/>
              <a:gd name="T46" fmla="*/ 9 w 1615"/>
              <a:gd name="T47" fmla="*/ 828 h 1614"/>
              <a:gd name="T48" fmla="*/ 17 w 1615"/>
              <a:gd name="T49" fmla="*/ 846 h 1614"/>
              <a:gd name="T50" fmla="*/ 35 w 1615"/>
              <a:gd name="T51" fmla="*/ 855 h 1614"/>
              <a:gd name="T52" fmla="*/ 53 w 1615"/>
              <a:gd name="T53" fmla="*/ 855 h 1614"/>
              <a:gd name="T54" fmla="*/ 758 w 1615"/>
              <a:gd name="T55" fmla="*/ 855 h 1614"/>
              <a:gd name="T56" fmla="*/ 758 w 1615"/>
              <a:gd name="T57" fmla="*/ 1569 h 1614"/>
              <a:gd name="T58" fmla="*/ 758 w 1615"/>
              <a:gd name="T59" fmla="*/ 1569 h 1614"/>
              <a:gd name="T60" fmla="*/ 758 w 1615"/>
              <a:gd name="T61" fmla="*/ 1586 h 1614"/>
              <a:gd name="T62" fmla="*/ 767 w 1615"/>
              <a:gd name="T63" fmla="*/ 1595 h 1614"/>
              <a:gd name="T64" fmla="*/ 785 w 1615"/>
              <a:gd name="T65" fmla="*/ 1613 h 1614"/>
              <a:gd name="T66" fmla="*/ 803 w 1615"/>
              <a:gd name="T67" fmla="*/ 1613 h 1614"/>
              <a:gd name="T68" fmla="*/ 803 w 1615"/>
              <a:gd name="T69" fmla="*/ 1613 h 1614"/>
              <a:gd name="T70" fmla="*/ 803 w 1615"/>
              <a:gd name="T71" fmla="*/ 1613 h 1614"/>
              <a:gd name="T72" fmla="*/ 803 w 1615"/>
              <a:gd name="T73" fmla="*/ 1613 h 1614"/>
              <a:gd name="T74" fmla="*/ 829 w 1615"/>
              <a:gd name="T75" fmla="*/ 1613 h 1614"/>
              <a:gd name="T76" fmla="*/ 838 w 1615"/>
              <a:gd name="T77" fmla="*/ 1595 h 1614"/>
              <a:gd name="T78" fmla="*/ 856 w 1615"/>
              <a:gd name="T79" fmla="*/ 1586 h 1614"/>
              <a:gd name="T80" fmla="*/ 856 w 1615"/>
              <a:gd name="T81" fmla="*/ 1560 h 1614"/>
              <a:gd name="T82" fmla="*/ 856 w 1615"/>
              <a:gd name="T83" fmla="*/ 855 h 1614"/>
              <a:gd name="T84" fmla="*/ 1570 w 1615"/>
              <a:gd name="T85" fmla="*/ 855 h 1614"/>
              <a:gd name="T86" fmla="*/ 1570 w 1615"/>
              <a:gd name="T87" fmla="*/ 855 h 1614"/>
              <a:gd name="T88" fmla="*/ 1588 w 1615"/>
              <a:gd name="T89" fmla="*/ 855 h 1614"/>
              <a:gd name="T90" fmla="*/ 1606 w 1615"/>
              <a:gd name="T91" fmla="*/ 846 h 1614"/>
              <a:gd name="T92" fmla="*/ 1614 w 1615"/>
              <a:gd name="T93" fmla="*/ 828 h 1614"/>
              <a:gd name="T94" fmla="*/ 1614 w 1615"/>
              <a:gd name="T95" fmla="*/ 811 h 1614"/>
              <a:gd name="T96" fmla="*/ 1614 w 1615"/>
              <a:gd name="T97" fmla="*/ 811 h 1614"/>
              <a:gd name="T98" fmla="*/ 1614 w 1615"/>
              <a:gd name="T99" fmla="*/ 784 h 1614"/>
              <a:gd name="T100" fmla="*/ 1606 w 1615"/>
              <a:gd name="T101" fmla="*/ 775 h 1614"/>
              <a:gd name="T102" fmla="*/ 1588 w 1615"/>
              <a:gd name="T103" fmla="*/ 758 h 1614"/>
              <a:gd name="T104" fmla="*/ 1570 w 1615"/>
              <a:gd name="T105" fmla="*/ 758 h 1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615" h="1614">
                <a:moveTo>
                  <a:pt x="1570" y="758"/>
                </a:moveTo>
                <a:lnTo>
                  <a:pt x="856" y="758"/>
                </a:lnTo>
                <a:lnTo>
                  <a:pt x="856" y="53"/>
                </a:lnTo>
                <a:lnTo>
                  <a:pt x="856" y="53"/>
                </a:lnTo>
                <a:lnTo>
                  <a:pt x="847" y="35"/>
                </a:lnTo>
                <a:lnTo>
                  <a:pt x="838" y="17"/>
                </a:lnTo>
                <a:lnTo>
                  <a:pt x="820" y="8"/>
                </a:lnTo>
                <a:lnTo>
                  <a:pt x="803" y="0"/>
                </a:lnTo>
                <a:lnTo>
                  <a:pt x="803" y="0"/>
                </a:lnTo>
                <a:lnTo>
                  <a:pt x="803" y="0"/>
                </a:lnTo>
                <a:lnTo>
                  <a:pt x="803" y="0"/>
                </a:lnTo>
                <a:lnTo>
                  <a:pt x="785" y="8"/>
                </a:lnTo>
                <a:lnTo>
                  <a:pt x="767" y="17"/>
                </a:lnTo>
                <a:lnTo>
                  <a:pt x="758" y="35"/>
                </a:lnTo>
                <a:lnTo>
                  <a:pt x="758" y="53"/>
                </a:lnTo>
                <a:lnTo>
                  <a:pt x="758" y="758"/>
                </a:lnTo>
                <a:lnTo>
                  <a:pt x="53" y="758"/>
                </a:lnTo>
                <a:lnTo>
                  <a:pt x="53" y="758"/>
                </a:lnTo>
                <a:lnTo>
                  <a:pt x="35" y="758"/>
                </a:lnTo>
                <a:lnTo>
                  <a:pt x="17" y="775"/>
                </a:lnTo>
                <a:lnTo>
                  <a:pt x="9" y="784"/>
                </a:lnTo>
                <a:lnTo>
                  <a:pt x="0" y="811"/>
                </a:lnTo>
                <a:lnTo>
                  <a:pt x="0" y="811"/>
                </a:lnTo>
                <a:lnTo>
                  <a:pt x="9" y="828"/>
                </a:lnTo>
                <a:lnTo>
                  <a:pt x="17" y="846"/>
                </a:lnTo>
                <a:lnTo>
                  <a:pt x="35" y="855"/>
                </a:lnTo>
                <a:lnTo>
                  <a:pt x="53" y="855"/>
                </a:lnTo>
                <a:lnTo>
                  <a:pt x="758" y="855"/>
                </a:lnTo>
                <a:lnTo>
                  <a:pt x="758" y="1569"/>
                </a:lnTo>
                <a:lnTo>
                  <a:pt x="758" y="1569"/>
                </a:lnTo>
                <a:lnTo>
                  <a:pt x="758" y="1586"/>
                </a:lnTo>
                <a:lnTo>
                  <a:pt x="767" y="1595"/>
                </a:lnTo>
                <a:lnTo>
                  <a:pt x="785" y="1613"/>
                </a:lnTo>
                <a:lnTo>
                  <a:pt x="803" y="1613"/>
                </a:lnTo>
                <a:lnTo>
                  <a:pt x="803" y="1613"/>
                </a:lnTo>
                <a:lnTo>
                  <a:pt x="803" y="1613"/>
                </a:lnTo>
                <a:lnTo>
                  <a:pt x="803" y="1613"/>
                </a:lnTo>
                <a:lnTo>
                  <a:pt x="829" y="1613"/>
                </a:lnTo>
                <a:lnTo>
                  <a:pt x="838" y="1595"/>
                </a:lnTo>
                <a:lnTo>
                  <a:pt x="856" y="1586"/>
                </a:lnTo>
                <a:lnTo>
                  <a:pt x="856" y="1560"/>
                </a:lnTo>
                <a:lnTo>
                  <a:pt x="856" y="855"/>
                </a:lnTo>
                <a:lnTo>
                  <a:pt x="1570" y="855"/>
                </a:lnTo>
                <a:lnTo>
                  <a:pt x="1570" y="855"/>
                </a:lnTo>
                <a:lnTo>
                  <a:pt x="1588" y="855"/>
                </a:lnTo>
                <a:lnTo>
                  <a:pt x="1606" y="846"/>
                </a:lnTo>
                <a:lnTo>
                  <a:pt x="1614" y="828"/>
                </a:lnTo>
                <a:lnTo>
                  <a:pt x="1614" y="811"/>
                </a:lnTo>
                <a:lnTo>
                  <a:pt x="1614" y="811"/>
                </a:lnTo>
                <a:lnTo>
                  <a:pt x="1614" y="784"/>
                </a:lnTo>
                <a:lnTo>
                  <a:pt x="1606" y="775"/>
                </a:lnTo>
                <a:lnTo>
                  <a:pt x="1588" y="758"/>
                </a:lnTo>
                <a:lnTo>
                  <a:pt x="1570" y="758"/>
                </a:lnTo>
              </a:path>
            </a:pathLst>
          </a:custGeom>
          <a:solidFill>
            <a:schemeClr val="bg1"/>
          </a:solidFill>
          <a:ln>
            <a:noFill/>
          </a:ln>
          <a:effectLst/>
          <a:extLst/>
        </p:spPr>
        <p:txBody>
          <a:bodyPr wrap="none" anchor="ctr"/>
          <a:lstStyle/>
          <a:p>
            <a:endParaRPr lang="de-AT" sz="1323" dirty="0"/>
          </a:p>
        </p:txBody>
      </p:sp>
      <p:grpSp>
        <p:nvGrpSpPr>
          <p:cNvPr id="27" name="Gruppierung 3"/>
          <p:cNvGrpSpPr/>
          <p:nvPr/>
        </p:nvGrpSpPr>
        <p:grpSpPr>
          <a:xfrm>
            <a:off x="4410881" y="2411216"/>
            <a:ext cx="272984" cy="267579"/>
            <a:chOff x="2284413" y="2490788"/>
            <a:chExt cx="481013" cy="471488"/>
          </a:xfrm>
        </p:grpSpPr>
        <p:sp>
          <p:nvSpPr>
            <p:cNvPr id="28" name="Freeform 440"/>
            <p:cNvSpPr>
              <a:spLocks/>
            </p:cNvSpPr>
            <p:nvPr/>
          </p:nvSpPr>
          <p:spPr bwMode="auto">
            <a:xfrm>
              <a:off x="2398713" y="2490788"/>
              <a:ext cx="57150" cy="223838"/>
            </a:xfrm>
            <a:custGeom>
              <a:avLst/>
              <a:gdLst>
                <a:gd name="T0" fmla="*/ 0 w 36"/>
                <a:gd name="T1" fmla="*/ 141 h 141"/>
                <a:gd name="T2" fmla="*/ 0 w 36"/>
                <a:gd name="T3" fmla="*/ 0 h 141"/>
                <a:gd name="T4" fmla="*/ 36 w 36"/>
                <a:gd name="T5" fmla="*/ 0 h 141"/>
                <a:gd name="T6" fmla="*/ 36 w 36"/>
                <a:gd name="T7" fmla="*/ 141 h 141"/>
              </a:gdLst>
              <a:ahLst/>
              <a:cxnLst>
                <a:cxn ang="0">
                  <a:pos x="T0" y="T1"/>
                </a:cxn>
                <a:cxn ang="0">
                  <a:pos x="T2" y="T3"/>
                </a:cxn>
                <a:cxn ang="0">
                  <a:pos x="T4" y="T5"/>
                </a:cxn>
                <a:cxn ang="0">
                  <a:pos x="T6" y="T7"/>
                </a:cxn>
              </a:cxnLst>
              <a:rect l="0" t="0" r="r" b="b"/>
              <a:pathLst>
                <a:path w="36" h="141">
                  <a:moveTo>
                    <a:pt x="0" y="141"/>
                  </a:moveTo>
                  <a:lnTo>
                    <a:pt x="0" y="0"/>
                  </a:lnTo>
                  <a:lnTo>
                    <a:pt x="36" y="0"/>
                  </a:lnTo>
                  <a:lnTo>
                    <a:pt x="36" y="141"/>
                  </a:lnTo>
                </a:path>
              </a:pathLst>
            </a:custGeom>
            <a:noFill/>
            <a:ln w="28575"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29" name="Freeform 441"/>
            <p:cNvSpPr>
              <a:spLocks/>
            </p:cNvSpPr>
            <p:nvPr/>
          </p:nvSpPr>
          <p:spPr bwMode="auto">
            <a:xfrm>
              <a:off x="2284413" y="2587626"/>
              <a:ext cx="55563" cy="127000"/>
            </a:xfrm>
            <a:custGeom>
              <a:avLst/>
              <a:gdLst>
                <a:gd name="T0" fmla="*/ 0 w 35"/>
                <a:gd name="T1" fmla="*/ 80 h 80"/>
                <a:gd name="T2" fmla="*/ 0 w 35"/>
                <a:gd name="T3" fmla="*/ 0 h 80"/>
                <a:gd name="T4" fmla="*/ 35 w 35"/>
                <a:gd name="T5" fmla="*/ 0 h 80"/>
                <a:gd name="T6" fmla="*/ 35 w 35"/>
                <a:gd name="T7" fmla="*/ 80 h 80"/>
              </a:gdLst>
              <a:ahLst/>
              <a:cxnLst>
                <a:cxn ang="0">
                  <a:pos x="T0" y="T1"/>
                </a:cxn>
                <a:cxn ang="0">
                  <a:pos x="T2" y="T3"/>
                </a:cxn>
                <a:cxn ang="0">
                  <a:pos x="T4" y="T5"/>
                </a:cxn>
                <a:cxn ang="0">
                  <a:pos x="T6" y="T7"/>
                </a:cxn>
              </a:cxnLst>
              <a:rect l="0" t="0" r="r" b="b"/>
              <a:pathLst>
                <a:path w="35" h="80">
                  <a:moveTo>
                    <a:pt x="0" y="80"/>
                  </a:moveTo>
                  <a:lnTo>
                    <a:pt x="0" y="0"/>
                  </a:lnTo>
                  <a:lnTo>
                    <a:pt x="35" y="0"/>
                  </a:lnTo>
                  <a:lnTo>
                    <a:pt x="35" y="80"/>
                  </a:lnTo>
                </a:path>
              </a:pathLst>
            </a:custGeom>
            <a:noFill/>
            <a:ln w="28575"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30" name="Freeform 442"/>
            <p:cNvSpPr>
              <a:spLocks/>
            </p:cNvSpPr>
            <p:nvPr/>
          </p:nvSpPr>
          <p:spPr bwMode="auto">
            <a:xfrm>
              <a:off x="2284413" y="2687638"/>
              <a:ext cx="481013" cy="274638"/>
            </a:xfrm>
            <a:custGeom>
              <a:avLst/>
              <a:gdLst>
                <a:gd name="T0" fmla="*/ 303 w 303"/>
                <a:gd name="T1" fmla="*/ 39 h 173"/>
                <a:gd name="T2" fmla="*/ 303 w 303"/>
                <a:gd name="T3" fmla="*/ 0 h 173"/>
                <a:gd name="T4" fmla="*/ 246 w 303"/>
                <a:gd name="T5" fmla="*/ 39 h 173"/>
                <a:gd name="T6" fmla="*/ 247 w 303"/>
                <a:gd name="T7" fmla="*/ 0 h 173"/>
                <a:gd name="T8" fmla="*/ 190 w 303"/>
                <a:gd name="T9" fmla="*/ 39 h 173"/>
                <a:gd name="T10" fmla="*/ 191 w 303"/>
                <a:gd name="T11" fmla="*/ 0 h 173"/>
                <a:gd name="T12" fmla="*/ 134 w 303"/>
                <a:gd name="T13" fmla="*/ 39 h 173"/>
                <a:gd name="T14" fmla="*/ 0 w 303"/>
                <a:gd name="T15" fmla="*/ 39 h 173"/>
                <a:gd name="T16" fmla="*/ 0 w 303"/>
                <a:gd name="T17" fmla="*/ 173 h 173"/>
                <a:gd name="T18" fmla="*/ 303 w 303"/>
                <a:gd name="T19" fmla="*/ 173 h 173"/>
                <a:gd name="T20" fmla="*/ 303 w 303"/>
                <a:gd name="T21" fmla="*/ 39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3" h="173">
                  <a:moveTo>
                    <a:pt x="303" y="39"/>
                  </a:moveTo>
                  <a:lnTo>
                    <a:pt x="303" y="0"/>
                  </a:lnTo>
                  <a:lnTo>
                    <a:pt x="246" y="39"/>
                  </a:lnTo>
                  <a:lnTo>
                    <a:pt x="247" y="0"/>
                  </a:lnTo>
                  <a:lnTo>
                    <a:pt x="190" y="39"/>
                  </a:lnTo>
                  <a:lnTo>
                    <a:pt x="191" y="0"/>
                  </a:lnTo>
                  <a:lnTo>
                    <a:pt x="134" y="39"/>
                  </a:lnTo>
                  <a:lnTo>
                    <a:pt x="0" y="39"/>
                  </a:lnTo>
                  <a:lnTo>
                    <a:pt x="0" y="173"/>
                  </a:lnTo>
                  <a:lnTo>
                    <a:pt x="303" y="173"/>
                  </a:lnTo>
                  <a:lnTo>
                    <a:pt x="303" y="39"/>
                  </a:lnTo>
                </a:path>
              </a:pathLst>
            </a:custGeom>
            <a:noFill/>
            <a:ln w="28575"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31" name="Line 443"/>
            <p:cNvSpPr>
              <a:spLocks noChangeShapeType="1"/>
            </p:cNvSpPr>
            <p:nvPr/>
          </p:nvSpPr>
          <p:spPr bwMode="auto">
            <a:xfrm>
              <a:off x="2339975" y="2860676"/>
              <a:ext cx="115888" cy="0"/>
            </a:xfrm>
            <a:prstGeom prst="line">
              <a:avLst/>
            </a:prstGeom>
            <a:noFill/>
            <a:ln w="28575"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sp>
          <p:nvSpPr>
            <p:cNvPr id="32" name="Line 444"/>
            <p:cNvSpPr>
              <a:spLocks noChangeShapeType="1"/>
            </p:cNvSpPr>
            <p:nvPr/>
          </p:nvSpPr>
          <p:spPr bwMode="auto">
            <a:xfrm>
              <a:off x="2339975" y="2892426"/>
              <a:ext cx="115888" cy="0"/>
            </a:xfrm>
            <a:prstGeom prst="line">
              <a:avLst/>
            </a:prstGeom>
            <a:noFill/>
            <a:ln w="28575"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sp>
          <p:nvSpPr>
            <p:cNvPr id="33" name="Line 445"/>
            <p:cNvSpPr>
              <a:spLocks noChangeShapeType="1"/>
            </p:cNvSpPr>
            <p:nvPr/>
          </p:nvSpPr>
          <p:spPr bwMode="auto">
            <a:xfrm>
              <a:off x="2339975" y="2922588"/>
              <a:ext cx="115888" cy="0"/>
            </a:xfrm>
            <a:prstGeom prst="line">
              <a:avLst/>
            </a:prstGeom>
            <a:noFill/>
            <a:ln w="28575"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grpSp>
      <p:grpSp>
        <p:nvGrpSpPr>
          <p:cNvPr id="20" name="Gruppieren 19">
            <a:extLst>
              <a:ext uri="{FF2B5EF4-FFF2-40B4-BE49-F238E27FC236}">
                <a16:creationId xmlns="" xmlns:a16="http://schemas.microsoft.com/office/drawing/2014/main" id="{633DF968-F0B8-4F2C-AD92-2C29CC3D0651}"/>
              </a:ext>
            </a:extLst>
          </p:cNvPr>
          <p:cNvGrpSpPr/>
          <p:nvPr/>
        </p:nvGrpSpPr>
        <p:grpSpPr>
          <a:xfrm>
            <a:off x="2260878" y="4218908"/>
            <a:ext cx="635119" cy="674304"/>
            <a:chOff x="2479675" y="3913188"/>
            <a:chExt cx="714375" cy="739775"/>
          </a:xfrm>
          <a:solidFill>
            <a:schemeClr val="bg1"/>
          </a:solidFill>
        </p:grpSpPr>
        <p:sp>
          <p:nvSpPr>
            <p:cNvPr id="21" name="Freeform 3">
              <a:extLst>
                <a:ext uri="{FF2B5EF4-FFF2-40B4-BE49-F238E27FC236}">
                  <a16:creationId xmlns="" xmlns:a16="http://schemas.microsoft.com/office/drawing/2014/main" id="{1DC78726-44C9-420C-9C3C-72316C066AF0}"/>
                </a:ext>
              </a:extLst>
            </p:cNvPr>
            <p:cNvSpPr>
              <a:spLocks noChangeArrowheads="1"/>
            </p:cNvSpPr>
            <p:nvPr/>
          </p:nvSpPr>
          <p:spPr bwMode="auto">
            <a:xfrm>
              <a:off x="2654300" y="3913188"/>
              <a:ext cx="368300" cy="428625"/>
            </a:xfrm>
            <a:custGeom>
              <a:avLst/>
              <a:gdLst>
                <a:gd name="T0" fmla="*/ 9 w 1024"/>
                <a:gd name="T1" fmla="*/ 758 h 1192"/>
                <a:gd name="T2" fmla="*/ 106 w 1024"/>
                <a:gd name="T3" fmla="*/ 855 h 1192"/>
                <a:gd name="T4" fmla="*/ 115 w 1024"/>
                <a:gd name="T5" fmla="*/ 864 h 1192"/>
                <a:gd name="T6" fmla="*/ 132 w 1024"/>
                <a:gd name="T7" fmla="*/ 926 h 1192"/>
                <a:gd name="T8" fmla="*/ 221 w 1024"/>
                <a:gd name="T9" fmla="*/ 1058 h 1192"/>
                <a:gd name="T10" fmla="*/ 353 w 1024"/>
                <a:gd name="T11" fmla="*/ 1155 h 1192"/>
                <a:gd name="T12" fmla="*/ 512 w 1024"/>
                <a:gd name="T13" fmla="*/ 1191 h 1192"/>
                <a:gd name="T14" fmla="*/ 512 w 1024"/>
                <a:gd name="T15" fmla="*/ 1191 h 1192"/>
                <a:gd name="T16" fmla="*/ 662 w 1024"/>
                <a:gd name="T17" fmla="*/ 1155 h 1192"/>
                <a:gd name="T18" fmla="*/ 794 w 1024"/>
                <a:gd name="T19" fmla="*/ 1058 h 1192"/>
                <a:gd name="T20" fmla="*/ 882 w 1024"/>
                <a:gd name="T21" fmla="*/ 926 h 1192"/>
                <a:gd name="T22" fmla="*/ 900 w 1024"/>
                <a:gd name="T23" fmla="*/ 864 h 1192"/>
                <a:gd name="T24" fmla="*/ 909 w 1024"/>
                <a:gd name="T25" fmla="*/ 855 h 1192"/>
                <a:gd name="T26" fmla="*/ 1006 w 1024"/>
                <a:gd name="T27" fmla="*/ 767 h 1192"/>
                <a:gd name="T28" fmla="*/ 1023 w 1024"/>
                <a:gd name="T29" fmla="*/ 626 h 1192"/>
                <a:gd name="T30" fmla="*/ 971 w 1024"/>
                <a:gd name="T31" fmla="*/ 511 h 1192"/>
                <a:gd name="T32" fmla="*/ 988 w 1024"/>
                <a:gd name="T33" fmla="*/ 414 h 1192"/>
                <a:gd name="T34" fmla="*/ 944 w 1024"/>
                <a:gd name="T35" fmla="*/ 212 h 1192"/>
                <a:gd name="T36" fmla="*/ 838 w 1024"/>
                <a:gd name="T37" fmla="*/ 97 h 1192"/>
                <a:gd name="T38" fmla="*/ 653 w 1024"/>
                <a:gd name="T39" fmla="*/ 18 h 1192"/>
                <a:gd name="T40" fmla="*/ 494 w 1024"/>
                <a:gd name="T41" fmla="*/ 0 h 1192"/>
                <a:gd name="T42" fmla="*/ 362 w 1024"/>
                <a:gd name="T43" fmla="*/ 18 h 1192"/>
                <a:gd name="T44" fmla="*/ 185 w 1024"/>
                <a:gd name="T45" fmla="*/ 97 h 1192"/>
                <a:gd name="T46" fmla="*/ 79 w 1024"/>
                <a:gd name="T47" fmla="*/ 212 h 1192"/>
                <a:gd name="T48" fmla="*/ 26 w 1024"/>
                <a:gd name="T49" fmla="*/ 414 h 1192"/>
                <a:gd name="T50" fmla="*/ 44 w 1024"/>
                <a:gd name="T51" fmla="*/ 511 h 1192"/>
                <a:gd name="T52" fmla="*/ 0 w 1024"/>
                <a:gd name="T53" fmla="*/ 617 h 1192"/>
                <a:gd name="T54" fmla="*/ 115 w 1024"/>
                <a:gd name="T55" fmla="*/ 582 h 1192"/>
                <a:gd name="T56" fmla="*/ 141 w 1024"/>
                <a:gd name="T57" fmla="*/ 564 h 1192"/>
                <a:gd name="T58" fmla="*/ 141 w 1024"/>
                <a:gd name="T59" fmla="*/ 529 h 1192"/>
                <a:gd name="T60" fmla="*/ 132 w 1024"/>
                <a:gd name="T61" fmla="*/ 370 h 1192"/>
                <a:gd name="T62" fmla="*/ 203 w 1024"/>
                <a:gd name="T63" fmla="*/ 212 h 1192"/>
                <a:gd name="T64" fmla="*/ 326 w 1024"/>
                <a:gd name="T65" fmla="*/ 124 h 1192"/>
                <a:gd name="T66" fmla="*/ 521 w 1024"/>
                <a:gd name="T67" fmla="*/ 97 h 1192"/>
                <a:gd name="T68" fmla="*/ 697 w 1024"/>
                <a:gd name="T69" fmla="*/ 124 h 1192"/>
                <a:gd name="T70" fmla="*/ 821 w 1024"/>
                <a:gd name="T71" fmla="*/ 212 h 1192"/>
                <a:gd name="T72" fmla="*/ 891 w 1024"/>
                <a:gd name="T73" fmla="*/ 370 h 1192"/>
                <a:gd name="T74" fmla="*/ 873 w 1024"/>
                <a:gd name="T75" fmla="*/ 529 h 1192"/>
                <a:gd name="T76" fmla="*/ 873 w 1024"/>
                <a:gd name="T77" fmla="*/ 564 h 1192"/>
                <a:gd name="T78" fmla="*/ 909 w 1024"/>
                <a:gd name="T79" fmla="*/ 582 h 1192"/>
                <a:gd name="T80" fmla="*/ 918 w 1024"/>
                <a:gd name="T81" fmla="*/ 679 h 1192"/>
                <a:gd name="T82" fmla="*/ 900 w 1024"/>
                <a:gd name="T83" fmla="*/ 749 h 1192"/>
                <a:gd name="T84" fmla="*/ 873 w 1024"/>
                <a:gd name="T85" fmla="*/ 767 h 1192"/>
                <a:gd name="T86" fmla="*/ 812 w 1024"/>
                <a:gd name="T87" fmla="*/ 811 h 1192"/>
                <a:gd name="T88" fmla="*/ 794 w 1024"/>
                <a:gd name="T89" fmla="*/ 891 h 1192"/>
                <a:gd name="T90" fmla="*/ 671 w 1024"/>
                <a:gd name="T91" fmla="*/ 1032 h 1192"/>
                <a:gd name="T92" fmla="*/ 573 w 1024"/>
                <a:gd name="T93" fmla="*/ 1085 h 1192"/>
                <a:gd name="T94" fmla="*/ 503 w 1024"/>
                <a:gd name="T95" fmla="*/ 1094 h 1192"/>
                <a:gd name="T96" fmla="*/ 397 w 1024"/>
                <a:gd name="T97" fmla="*/ 1067 h 1192"/>
                <a:gd name="T98" fmla="*/ 291 w 1024"/>
                <a:gd name="T99" fmla="*/ 988 h 1192"/>
                <a:gd name="T100" fmla="*/ 212 w 1024"/>
                <a:gd name="T101" fmla="*/ 846 h 1192"/>
                <a:gd name="T102" fmla="*/ 185 w 1024"/>
                <a:gd name="T103" fmla="*/ 785 h 1192"/>
                <a:gd name="T104" fmla="*/ 141 w 1024"/>
                <a:gd name="T105" fmla="*/ 767 h 1192"/>
                <a:gd name="T106" fmla="*/ 106 w 1024"/>
                <a:gd name="T107" fmla="*/ 723 h 1192"/>
                <a:gd name="T108" fmla="*/ 97 w 1024"/>
                <a:gd name="T109" fmla="*/ 635 h 1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24" h="1192">
                  <a:moveTo>
                    <a:pt x="0" y="679"/>
                  </a:moveTo>
                  <a:lnTo>
                    <a:pt x="0" y="679"/>
                  </a:lnTo>
                  <a:lnTo>
                    <a:pt x="9" y="758"/>
                  </a:lnTo>
                  <a:lnTo>
                    <a:pt x="35" y="811"/>
                  </a:lnTo>
                  <a:lnTo>
                    <a:pt x="71" y="838"/>
                  </a:lnTo>
                  <a:lnTo>
                    <a:pt x="106" y="855"/>
                  </a:lnTo>
                  <a:lnTo>
                    <a:pt x="106" y="855"/>
                  </a:lnTo>
                  <a:lnTo>
                    <a:pt x="115" y="864"/>
                  </a:lnTo>
                  <a:lnTo>
                    <a:pt x="115" y="864"/>
                  </a:lnTo>
                  <a:lnTo>
                    <a:pt x="115" y="864"/>
                  </a:lnTo>
                  <a:lnTo>
                    <a:pt x="115" y="864"/>
                  </a:lnTo>
                  <a:lnTo>
                    <a:pt x="132" y="926"/>
                  </a:lnTo>
                  <a:lnTo>
                    <a:pt x="159" y="970"/>
                  </a:lnTo>
                  <a:lnTo>
                    <a:pt x="185" y="1023"/>
                  </a:lnTo>
                  <a:lnTo>
                    <a:pt x="221" y="1058"/>
                  </a:lnTo>
                  <a:lnTo>
                    <a:pt x="291" y="1120"/>
                  </a:lnTo>
                  <a:lnTo>
                    <a:pt x="353" y="1155"/>
                  </a:lnTo>
                  <a:lnTo>
                    <a:pt x="353" y="1155"/>
                  </a:lnTo>
                  <a:lnTo>
                    <a:pt x="423" y="1182"/>
                  </a:lnTo>
                  <a:lnTo>
                    <a:pt x="503" y="1191"/>
                  </a:lnTo>
                  <a:lnTo>
                    <a:pt x="512" y="1191"/>
                  </a:lnTo>
                  <a:lnTo>
                    <a:pt x="512" y="1191"/>
                  </a:lnTo>
                  <a:lnTo>
                    <a:pt x="512" y="1191"/>
                  </a:lnTo>
                  <a:lnTo>
                    <a:pt x="512" y="1191"/>
                  </a:lnTo>
                  <a:lnTo>
                    <a:pt x="512" y="1191"/>
                  </a:lnTo>
                  <a:lnTo>
                    <a:pt x="591" y="1182"/>
                  </a:lnTo>
                  <a:lnTo>
                    <a:pt x="662" y="1155"/>
                  </a:lnTo>
                  <a:lnTo>
                    <a:pt x="662" y="1155"/>
                  </a:lnTo>
                  <a:lnTo>
                    <a:pt x="723" y="1120"/>
                  </a:lnTo>
                  <a:lnTo>
                    <a:pt x="794" y="1058"/>
                  </a:lnTo>
                  <a:lnTo>
                    <a:pt x="829" y="1023"/>
                  </a:lnTo>
                  <a:lnTo>
                    <a:pt x="865" y="970"/>
                  </a:lnTo>
                  <a:lnTo>
                    <a:pt x="882" y="926"/>
                  </a:lnTo>
                  <a:lnTo>
                    <a:pt x="900" y="864"/>
                  </a:lnTo>
                  <a:lnTo>
                    <a:pt x="900" y="864"/>
                  </a:lnTo>
                  <a:lnTo>
                    <a:pt x="900" y="864"/>
                  </a:lnTo>
                  <a:lnTo>
                    <a:pt x="900" y="864"/>
                  </a:lnTo>
                  <a:lnTo>
                    <a:pt x="909" y="855"/>
                  </a:lnTo>
                  <a:lnTo>
                    <a:pt x="909" y="855"/>
                  </a:lnTo>
                  <a:lnTo>
                    <a:pt x="944" y="838"/>
                  </a:lnTo>
                  <a:lnTo>
                    <a:pt x="979" y="811"/>
                  </a:lnTo>
                  <a:lnTo>
                    <a:pt x="1006" y="767"/>
                  </a:lnTo>
                  <a:lnTo>
                    <a:pt x="1015" y="688"/>
                  </a:lnTo>
                  <a:lnTo>
                    <a:pt x="1015" y="688"/>
                  </a:lnTo>
                  <a:lnTo>
                    <a:pt x="1023" y="626"/>
                  </a:lnTo>
                  <a:lnTo>
                    <a:pt x="1015" y="573"/>
                  </a:lnTo>
                  <a:lnTo>
                    <a:pt x="997" y="538"/>
                  </a:lnTo>
                  <a:lnTo>
                    <a:pt x="971" y="511"/>
                  </a:lnTo>
                  <a:lnTo>
                    <a:pt x="971" y="511"/>
                  </a:lnTo>
                  <a:lnTo>
                    <a:pt x="988" y="414"/>
                  </a:lnTo>
                  <a:lnTo>
                    <a:pt x="988" y="414"/>
                  </a:lnTo>
                  <a:lnTo>
                    <a:pt x="988" y="352"/>
                  </a:lnTo>
                  <a:lnTo>
                    <a:pt x="971" y="283"/>
                  </a:lnTo>
                  <a:lnTo>
                    <a:pt x="944" y="212"/>
                  </a:lnTo>
                  <a:lnTo>
                    <a:pt x="891" y="141"/>
                  </a:lnTo>
                  <a:lnTo>
                    <a:pt x="891" y="141"/>
                  </a:lnTo>
                  <a:lnTo>
                    <a:pt x="838" y="97"/>
                  </a:lnTo>
                  <a:lnTo>
                    <a:pt x="759" y="44"/>
                  </a:lnTo>
                  <a:lnTo>
                    <a:pt x="706" y="27"/>
                  </a:lnTo>
                  <a:lnTo>
                    <a:pt x="653" y="18"/>
                  </a:lnTo>
                  <a:lnTo>
                    <a:pt x="591" y="9"/>
                  </a:lnTo>
                  <a:lnTo>
                    <a:pt x="521" y="0"/>
                  </a:lnTo>
                  <a:lnTo>
                    <a:pt x="494" y="0"/>
                  </a:lnTo>
                  <a:lnTo>
                    <a:pt x="494" y="0"/>
                  </a:lnTo>
                  <a:lnTo>
                    <a:pt x="423" y="9"/>
                  </a:lnTo>
                  <a:lnTo>
                    <a:pt x="362" y="18"/>
                  </a:lnTo>
                  <a:lnTo>
                    <a:pt x="309" y="27"/>
                  </a:lnTo>
                  <a:lnTo>
                    <a:pt x="256" y="44"/>
                  </a:lnTo>
                  <a:lnTo>
                    <a:pt x="185" y="97"/>
                  </a:lnTo>
                  <a:lnTo>
                    <a:pt x="124" y="141"/>
                  </a:lnTo>
                  <a:lnTo>
                    <a:pt x="124" y="141"/>
                  </a:lnTo>
                  <a:lnTo>
                    <a:pt x="79" y="212"/>
                  </a:lnTo>
                  <a:lnTo>
                    <a:pt x="44" y="283"/>
                  </a:lnTo>
                  <a:lnTo>
                    <a:pt x="26" y="352"/>
                  </a:lnTo>
                  <a:lnTo>
                    <a:pt x="26" y="414"/>
                  </a:lnTo>
                  <a:lnTo>
                    <a:pt x="26" y="414"/>
                  </a:lnTo>
                  <a:lnTo>
                    <a:pt x="44" y="511"/>
                  </a:lnTo>
                  <a:lnTo>
                    <a:pt x="44" y="511"/>
                  </a:lnTo>
                  <a:lnTo>
                    <a:pt x="26" y="538"/>
                  </a:lnTo>
                  <a:lnTo>
                    <a:pt x="9" y="573"/>
                  </a:lnTo>
                  <a:lnTo>
                    <a:pt x="0" y="617"/>
                  </a:lnTo>
                  <a:lnTo>
                    <a:pt x="0" y="679"/>
                  </a:lnTo>
                  <a:close/>
                  <a:moveTo>
                    <a:pt x="115" y="582"/>
                  </a:moveTo>
                  <a:lnTo>
                    <a:pt x="115" y="582"/>
                  </a:lnTo>
                  <a:lnTo>
                    <a:pt x="132" y="582"/>
                  </a:lnTo>
                  <a:lnTo>
                    <a:pt x="141" y="564"/>
                  </a:lnTo>
                  <a:lnTo>
                    <a:pt x="141" y="564"/>
                  </a:lnTo>
                  <a:lnTo>
                    <a:pt x="150" y="546"/>
                  </a:lnTo>
                  <a:lnTo>
                    <a:pt x="141" y="529"/>
                  </a:lnTo>
                  <a:lnTo>
                    <a:pt x="141" y="529"/>
                  </a:lnTo>
                  <a:lnTo>
                    <a:pt x="132" y="405"/>
                  </a:lnTo>
                  <a:lnTo>
                    <a:pt x="132" y="405"/>
                  </a:lnTo>
                  <a:lnTo>
                    <a:pt x="132" y="370"/>
                  </a:lnTo>
                  <a:lnTo>
                    <a:pt x="141" y="317"/>
                  </a:lnTo>
                  <a:lnTo>
                    <a:pt x="159" y="265"/>
                  </a:lnTo>
                  <a:lnTo>
                    <a:pt x="203" y="212"/>
                  </a:lnTo>
                  <a:lnTo>
                    <a:pt x="203" y="212"/>
                  </a:lnTo>
                  <a:lnTo>
                    <a:pt x="256" y="159"/>
                  </a:lnTo>
                  <a:lnTo>
                    <a:pt x="326" y="124"/>
                  </a:lnTo>
                  <a:lnTo>
                    <a:pt x="406" y="106"/>
                  </a:lnTo>
                  <a:lnTo>
                    <a:pt x="494" y="97"/>
                  </a:lnTo>
                  <a:lnTo>
                    <a:pt x="521" y="97"/>
                  </a:lnTo>
                  <a:lnTo>
                    <a:pt x="521" y="97"/>
                  </a:lnTo>
                  <a:lnTo>
                    <a:pt x="609" y="106"/>
                  </a:lnTo>
                  <a:lnTo>
                    <a:pt x="697" y="124"/>
                  </a:lnTo>
                  <a:lnTo>
                    <a:pt x="759" y="159"/>
                  </a:lnTo>
                  <a:lnTo>
                    <a:pt x="821" y="212"/>
                  </a:lnTo>
                  <a:lnTo>
                    <a:pt x="821" y="212"/>
                  </a:lnTo>
                  <a:lnTo>
                    <a:pt x="856" y="265"/>
                  </a:lnTo>
                  <a:lnTo>
                    <a:pt x="882" y="317"/>
                  </a:lnTo>
                  <a:lnTo>
                    <a:pt x="891" y="370"/>
                  </a:lnTo>
                  <a:lnTo>
                    <a:pt x="891" y="405"/>
                  </a:lnTo>
                  <a:lnTo>
                    <a:pt x="891" y="405"/>
                  </a:lnTo>
                  <a:lnTo>
                    <a:pt x="873" y="529"/>
                  </a:lnTo>
                  <a:lnTo>
                    <a:pt x="873" y="529"/>
                  </a:lnTo>
                  <a:lnTo>
                    <a:pt x="873" y="546"/>
                  </a:lnTo>
                  <a:lnTo>
                    <a:pt x="873" y="564"/>
                  </a:lnTo>
                  <a:lnTo>
                    <a:pt x="891" y="573"/>
                  </a:lnTo>
                  <a:lnTo>
                    <a:pt x="909" y="582"/>
                  </a:lnTo>
                  <a:lnTo>
                    <a:pt x="909" y="582"/>
                  </a:lnTo>
                  <a:lnTo>
                    <a:pt x="918" y="599"/>
                  </a:lnTo>
                  <a:lnTo>
                    <a:pt x="918" y="635"/>
                  </a:lnTo>
                  <a:lnTo>
                    <a:pt x="918" y="679"/>
                  </a:lnTo>
                  <a:lnTo>
                    <a:pt x="918" y="679"/>
                  </a:lnTo>
                  <a:lnTo>
                    <a:pt x="918" y="723"/>
                  </a:lnTo>
                  <a:lnTo>
                    <a:pt x="900" y="749"/>
                  </a:lnTo>
                  <a:lnTo>
                    <a:pt x="891" y="758"/>
                  </a:lnTo>
                  <a:lnTo>
                    <a:pt x="873" y="767"/>
                  </a:lnTo>
                  <a:lnTo>
                    <a:pt x="873" y="767"/>
                  </a:lnTo>
                  <a:lnTo>
                    <a:pt x="856" y="776"/>
                  </a:lnTo>
                  <a:lnTo>
                    <a:pt x="838" y="785"/>
                  </a:lnTo>
                  <a:lnTo>
                    <a:pt x="812" y="811"/>
                  </a:lnTo>
                  <a:lnTo>
                    <a:pt x="803" y="846"/>
                  </a:lnTo>
                  <a:lnTo>
                    <a:pt x="803" y="846"/>
                  </a:lnTo>
                  <a:lnTo>
                    <a:pt x="794" y="891"/>
                  </a:lnTo>
                  <a:lnTo>
                    <a:pt x="776" y="926"/>
                  </a:lnTo>
                  <a:lnTo>
                    <a:pt x="732" y="988"/>
                  </a:lnTo>
                  <a:lnTo>
                    <a:pt x="671" y="1032"/>
                  </a:lnTo>
                  <a:lnTo>
                    <a:pt x="626" y="1067"/>
                  </a:lnTo>
                  <a:lnTo>
                    <a:pt x="626" y="1067"/>
                  </a:lnTo>
                  <a:lnTo>
                    <a:pt x="573" y="1085"/>
                  </a:lnTo>
                  <a:lnTo>
                    <a:pt x="512" y="1094"/>
                  </a:lnTo>
                  <a:lnTo>
                    <a:pt x="512" y="1094"/>
                  </a:lnTo>
                  <a:lnTo>
                    <a:pt x="503" y="1094"/>
                  </a:lnTo>
                  <a:lnTo>
                    <a:pt x="503" y="1094"/>
                  </a:lnTo>
                  <a:lnTo>
                    <a:pt x="450" y="1085"/>
                  </a:lnTo>
                  <a:lnTo>
                    <a:pt x="397" y="1067"/>
                  </a:lnTo>
                  <a:lnTo>
                    <a:pt x="397" y="1067"/>
                  </a:lnTo>
                  <a:lnTo>
                    <a:pt x="344" y="1032"/>
                  </a:lnTo>
                  <a:lnTo>
                    <a:pt x="291" y="988"/>
                  </a:lnTo>
                  <a:lnTo>
                    <a:pt x="238" y="926"/>
                  </a:lnTo>
                  <a:lnTo>
                    <a:pt x="229" y="891"/>
                  </a:lnTo>
                  <a:lnTo>
                    <a:pt x="212" y="846"/>
                  </a:lnTo>
                  <a:lnTo>
                    <a:pt x="212" y="846"/>
                  </a:lnTo>
                  <a:lnTo>
                    <a:pt x="203" y="811"/>
                  </a:lnTo>
                  <a:lnTo>
                    <a:pt x="185" y="785"/>
                  </a:lnTo>
                  <a:lnTo>
                    <a:pt x="159" y="776"/>
                  </a:lnTo>
                  <a:lnTo>
                    <a:pt x="141" y="767"/>
                  </a:lnTo>
                  <a:lnTo>
                    <a:pt x="141" y="767"/>
                  </a:lnTo>
                  <a:lnTo>
                    <a:pt x="124" y="758"/>
                  </a:lnTo>
                  <a:lnTo>
                    <a:pt x="115" y="749"/>
                  </a:lnTo>
                  <a:lnTo>
                    <a:pt x="106" y="723"/>
                  </a:lnTo>
                  <a:lnTo>
                    <a:pt x="97" y="670"/>
                  </a:lnTo>
                  <a:lnTo>
                    <a:pt x="97" y="670"/>
                  </a:lnTo>
                  <a:lnTo>
                    <a:pt x="97" y="635"/>
                  </a:lnTo>
                  <a:lnTo>
                    <a:pt x="97" y="608"/>
                  </a:lnTo>
                  <a:lnTo>
                    <a:pt x="115" y="582"/>
                  </a:ln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de-AT" sz="1323" dirty="0"/>
            </a:p>
          </p:txBody>
        </p:sp>
        <p:sp>
          <p:nvSpPr>
            <p:cNvPr id="22" name="Freeform 5">
              <a:extLst>
                <a:ext uri="{FF2B5EF4-FFF2-40B4-BE49-F238E27FC236}">
                  <a16:creationId xmlns="" xmlns:a16="http://schemas.microsoft.com/office/drawing/2014/main" id="{2ADA1F3E-21E9-474C-8C1B-C156B96C7DFA}"/>
                </a:ext>
              </a:extLst>
            </p:cNvPr>
            <p:cNvSpPr>
              <a:spLocks noChangeArrowheads="1"/>
            </p:cNvSpPr>
            <p:nvPr/>
          </p:nvSpPr>
          <p:spPr bwMode="auto">
            <a:xfrm>
              <a:off x="2479675" y="4348163"/>
              <a:ext cx="714375" cy="304800"/>
            </a:xfrm>
            <a:custGeom>
              <a:avLst/>
              <a:gdLst>
                <a:gd name="T0" fmla="*/ 1923 w 1986"/>
                <a:gd name="T1" fmla="*/ 352 h 848"/>
                <a:gd name="T2" fmla="*/ 1782 w 1986"/>
                <a:gd name="T3" fmla="*/ 211 h 848"/>
                <a:gd name="T4" fmla="*/ 1358 w 1986"/>
                <a:gd name="T5" fmla="*/ 9 h 848"/>
                <a:gd name="T6" fmla="*/ 1358 w 1986"/>
                <a:gd name="T7" fmla="*/ 9 h 848"/>
                <a:gd name="T8" fmla="*/ 1358 w 1986"/>
                <a:gd name="T9" fmla="*/ 9 h 848"/>
                <a:gd name="T10" fmla="*/ 1314 w 1986"/>
                <a:gd name="T11" fmla="*/ 0 h 848"/>
                <a:gd name="T12" fmla="*/ 1270 w 1986"/>
                <a:gd name="T13" fmla="*/ 27 h 848"/>
                <a:gd name="T14" fmla="*/ 997 w 1986"/>
                <a:gd name="T15" fmla="*/ 476 h 848"/>
                <a:gd name="T16" fmla="*/ 741 w 1986"/>
                <a:gd name="T17" fmla="*/ 61 h 848"/>
                <a:gd name="T18" fmla="*/ 679 w 1986"/>
                <a:gd name="T19" fmla="*/ 0 h 848"/>
                <a:gd name="T20" fmla="*/ 635 w 1986"/>
                <a:gd name="T21" fmla="*/ 9 h 848"/>
                <a:gd name="T22" fmla="*/ 635 w 1986"/>
                <a:gd name="T23" fmla="*/ 9 h 848"/>
                <a:gd name="T24" fmla="*/ 626 w 1986"/>
                <a:gd name="T25" fmla="*/ 9 h 848"/>
                <a:gd name="T26" fmla="*/ 203 w 1986"/>
                <a:gd name="T27" fmla="*/ 211 h 848"/>
                <a:gd name="T28" fmla="*/ 88 w 1986"/>
                <a:gd name="T29" fmla="*/ 308 h 848"/>
                <a:gd name="T30" fmla="*/ 53 w 1986"/>
                <a:gd name="T31" fmla="*/ 388 h 848"/>
                <a:gd name="T32" fmla="*/ 0 w 1986"/>
                <a:gd name="T33" fmla="*/ 776 h 848"/>
                <a:gd name="T34" fmla="*/ 9 w 1986"/>
                <a:gd name="T35" fmla="*/ 820 h 848"/>
                <a:gd name="T36" fmla="*/ 35 w 1986"/>
                <a:gd name="T37" fmla="*/ 838 h 848"/>
                <a:gd name="T38" fmla="*/ 79 w 1986"/>
                <a:gd name="T39" fmla="*/ 838 h 848"/>
                <a:gd name="T40" fmla="*/ 123 w 1986"/>
                <a:gd name="T41" fmla="*/ 679 h 848"/>
                <a:gd name="T42" fmla="*/ 159 w 1986"/>
                <a:gd name="T43" fmla="*/ 388 h 848"/>
                <a:gd name="T44" fmla="*/ 211 w 1986"/>
                <a:gd name="T45" fmla="*/ 317 h 848"/>
                <a:gd name="T46" fmla="*/ 564 w 1986"/>
                <a:gd name="T47" fmla="*/ 141 h 848"/>
                <a:gd name="T48" fmla="*/ 520 w 1986"/>
                <a:gd name="T49" fmla="*/ 511 h 848"/>
                <a:gd name="T50" fmla="*/ 556 w 1986"/>
                <a:gd name="T51" fmla="*/ 538 h 848"/>
                <a:gd name="T52" fmla="*/ 847 w 1986"/>
                <a:gd name="T53" fmla="*/ 423 h 848"/>
                <a:gd name="T54" fmla="*/ 953 w 1986"/>
                <a:gd name="T55" fmla="*/ 608 h 848"/>
                <a:gd name="T56" fmla="*/ 997 w 1986"/>
                <a:gd name="T57" fmla="*/ 626 h 848"/>
                <a:gd name="T58" fmla="*/ 1041 w 1986"/>
                <a:gd name="T59" fmla="*/ 608 h 848"/>
                <a:gd name="T60" fmla="*/ 1420 w 1986"/>
                <a:gd name="T61" fmla="*/ 538 h 848"/>
                <a:gd name="T62" fmla="*/ 1456 w 1986"/>
                <a:gd name="T63" fmla="*/ 529 h 848"/>
                <a:gd name="T64" fmla="*/ 1464 w 1986"/>
                <a:gd name="T65" fmla="*/ 494 h 848"/>
                <a:gd name="T66" fmla="*/ 1738 w 1986"/>
                <a:gd name="T67" fmla="*/ 299 h 848"/>
                <a:gd name="T68" fmla="*/ 1808 w 1986"/>
                <a:gd name="T69" fmla="*/ 343 h 848"/>
                <a:gd name="T70" fmla="*/ 1835 w 1986"/>
                <a:gd name="T71" fmla="*/ 388 h 848"/>
                <a:gd name="T72" fmla="*/ 1888 w 1986"/>
                <a:gd name="T73" fmla="*/ 811 h 848"/>
                <a:gd name="T74" fmla="*/ 1914 w 1986"/>
                <a:gd name="T75" fmla="*/ 838 h 848"/>
                <a:gd name="T76" fmla="*/ 1950 w 1986"/>
                <a:gd name="T77" fmla="*/ 838 h 848"/>
                <a:gd name="T78" fmla="*/ 1985 w 1986"/>
                <a:gd name="T79" fmla="*/ 802 h 848"/>
                <a:gd name="T80" fmla="*/ 1958 w 1986"/>
                <a:gd name="T81" fmla="*/ 661 h 848"/>
                <a:gd name="T82" fmla="*/ 600 w 1986"/>
                <a:gd name="T83" fmla="*/ 449 h 848"/>
                <a:gd name="T84" fmla="*/ 653 w 1986"/>
                <a:gd name="T85" fmla="*/ 105 h 848"/>
                <a:gd name="T86" fmla="*/ 811 w 1986"/>
                <a:gd name="T87" fmla="*/ 361 h 848"/>
                <a:gd name="T88" fmla="*/ 1173 w 1986"/>
                <a:gd name="T89" fmla="*/ 361 h 848"/>
                <a:gd name="T90" fmla="*/ 1332 w 1986"/>
                <a:gd name="T91" fmla="*/ 105 h 848"/>
                <a:gd name="T92" fmla="*/ 1173 w 1986"/>
                <a:gd name="T93" fmla="*/ 3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986" h="848">
                  <a:moveTo>
                    <a:pt x="1932" y="388"/>
                  </a:moveTo>
                  <a:lnTo>
                    <a:pt x="1932" y="388"/>
                  </a:lnTo>
                  <a:lnTo>
                    <a:pt x="1923" y="352"/>
                  </a:lnTo>
                  <a:lnTo>
                    <a:pt x="1906" y="308"/>
                  </a:lnTo>
                  <a:lnTo>
                    <a:pt x="1861" y="255"/>
                  </a:lnTo>
                  <a:lnTo>
                    <a:pt x="1782" y="211"/>
                  </a:lnTo>
                  <a:lnTo>
                    <a:pt x="1782" y="211"/>
                  </a:lnTo>
                  <a:lnTo>
                    <a:pt x="1526" y="88"/>
                  </a:lnTo>
                  <a:lnTo>
                    <a:pt x="1358" y="9"/>
                  </a:lnTo>
                  <a:lnTo>
                    <a:pt x="1358" y="9"/>
                  </a:lnTo>
                  <a:lnTo>
                    <a:pt x="1358" y="9"/>
                  </a:lnTo>
                  <a:lnTo>
                    <a:pt x="1358" y="9"/>
                  </a:lnTo>
                  <a:lnTo>
                    <a:pt x="1358" y="9"/>
                  </a:lnTo>
                  <a:lnTo>
                    <a:pt x="1358" y="9"/>
                  </a:lnTo>
                  <a:lnTo>
                    <a:pt x="1358" y="9"/>
                  </a:lnTo>
                  <a:lnTo>
                    <a:pt x="1358" y="9"/>
                  </a:lnTo>
                  <a:lnTo>
                    <a:pt x="1314" y="0"/>
                  </a:lnTo>
                  <a:lnTo>
                    <a:pt x="1314" y="0"/>
                  </a:lnTo>
                  <a:lnTo>
                    <a:pt x="1306" y="0"/>
                  </a:lnTo>
                  <a:lnTo>
                    <a:pt x="1288" y="9"/>
                  </a:lnTo>
                  <a:lnTo>
                    <a:pt x="1270" y="27"/>
                  </a:lnTo>
                  <a:lnTo>
                    <a:pt x="1244" y="61"/>
                  </a:lnTo>
                  <a:lnTo>
                    <a:pt x="1156" y="202"/>
                  </a:lnTo>
                  <a:lnTo>
                    <a:pt x="997" y="476"/>
                  </a:lnTo>
                  <a:lnTo>
                    <a:pt x="997" y="476"/>
                  </a:lnTo>
                  <a:lnTo>
                    <a:pt x="838" y="202"/>
                  </a:lnTo>
                  <a:lnTo>
                    <a:pt x="741" y="61"/>
                  </a:lnTo>
                  <a:lnTo>
                    <a:pt x="714" y="27"/>
                  </a:lnTo>
                  <a:lnTo>
                    <a:pt x="697" y="9"/>
                  </a:lnTo>
                  <a:lnTo>
                    <a:pt x="679" y="0"/>
                  </a:lnTo>
                  <a:lnTo>
                    <a:pt x="670" y="0"/>
                  </a:lnTo>
                  <a:lnTo>
                    <a:pt x="670" y="0"/>
                  </a:lnTo>
                  <a:lnTo>
                    <a:pt x="635" y="9"/>
                  </a:lnTo>
                  <a:lnTo>
                    <a:pt x="635" y="9"/>
                  </a:lnTo>
                  <a:lnTo>
                    <a:pt x="635" y="9"/>
                  </a:lnTo>
                  <a:lnTo>
                    <a:pt x="635" y="9"/>
                  </a:lnTo>
                  <a:lnTo>
                    <a:pt x="626" y="9"/>
                  </a:lnTo>
                  <a:lnTo>
                    <a:pt x="626" y="9"/>
                  </a:lnTo>
                  <a:lnTo>
                    <a:pt x="626" y="9"/>
                  </a:lnTo>
                  <a:lnTo>
                    <a:pt x="626" y="9"/>
                  </a:lnTo>
                  <a:lnTo>
                    <a:pt x="459" y="88"/>
                  </a:lnTo>
                  <a:lnTo>
                    <a:pt x="203" y="211"/>
                  </a:lnTo>
                  <a:lnTo>
                    <a:pt x="203" y="211"/>
                  </a:lnTo>
                  <a:lnTo>
                    <a:pt x="132" y="255"/>
                  </a:lnTo>
                  <a:lnTo>
                    <a:pt x="88" y="308"/>
                  </a:lnTo>
                  <a:lnTo>
                    <a:pt x="61" y="352"/>
                  </a:lnTo>
                  <a:lnTo>
                    <a:pt x="53" y="388"/>
                  </a:lnTo>
                  <a:lnTo>
                    <a:pt x="53" y="388"/>
                  </a:lnTo>
                  <a:lnTo>
                    <a:pt x="44" y="538"/>
                  </a:lnTo>
                  <a:lnTo>
                    <a:pt x="26" y="661"/>
                  </a:lnTo>
                  <a:lnTo>
                    <a:pt x="0" y="776"/>
                  </a:lnTo>
                  <a:lnTo>
                    <a:pt x="0" y="776"/>
                  </a:lnTo>
                  <a:lnTo>
                    <a:pt x="0" y="802"/>
                  </a:lnTo>
                  <a:lnTo>
                    <a:pt x="9" y="820"/>
                  </a:lnTo>
                  <a:lnTo>
                    <a:pt x="17" y="829"/>
                  </a:lnTo>
                  <a:lnTo>
                    <a:pt x="35" y="838"/>
                  </a:lnTo>
                  <a:lnTo>
                    <a:pt x="35" y="838"/>
                  </a:lnTo>
                  <a:lnTo>
                    <a:pt x="53" y="847"/>
                  </a:lnTo>
                  <a:lnTo>
                    <a:pt x="53" y="847"/>
                  </a:lnTo>
                  <a:lnTo>
                    <a:pt x="79" y="838"/>
                  </a:lnTo>
                  <a:lnTo>
                    <a:pt x="97" y="811"/>
                  </a:lnTo>
                  <a:lnTo>
                    <a:pt x="97" y="811"/>
                  </a:lnTo>
                  <a:lnTo>
                    <a:pt x="123" y="679"/>
                  </a:lnTo>
                  <a:lnTo>
                    <a:pt x="150" y="555"/>
                  </a:lnTo>
                  <a:lnTo>
                    <a:pt x="159" y="388"/>
                  </a:lnTo>
                  <a:lnTo>
                    <a:pt x="159" y="388"/>
                  </a:lnTo>
                  <a:lnTo>
                    <a:pt x="159" y="370"/>
                  </a:lnTo>
                  <a:lnTo>
                    <a:pt x="176" y="343"/>
                  </a:lnTo>
                  <a:lnTo>
                    <a:pt x="211" y="317"/>
                  </a:lnTo>
                  <a:lnTo>
                    <a:pt x="247" y="299"/>
                  </a:lnTo>
                  <a:lnTo>
                    <a:pt x="247" y="299"/>
                  </a:lnTo>
                  <a:lnTo>
                    <a:pt x="564" y="141"/>
                  </a:lnTo>
                  <a:lnTo>
                    <a:pt x="520" y="494"/>
                  </a:lnTo>
                  <a:lnTo>
                    <a:pt x="520" y="494"/>
                  </a:lnTo>
                  <a:lnTo>
                    <a:pt x="520" y="511"/>
                  </a:lnTo>
                  <a:lnTo>
                    <a:pt x="529" y="529"/>
                  </a:lnTo>
                  <a:lnTo>
                    <a:pt x="529" y="529"/>
                  </a:lnTo>
                  <a:lnTo>
                    <a:pt x="556" y="538"/>
                  </a:lnTo>
                  <a:lnTo>
                    <a:pt x="556" y="538"/>
                  </a:lnTo>
                  <a:lnTo>
                    <a:pt x="564" y="538"/>
                  </a:lnTo>
                  <a:lnTo>
                    <a:pt x="847" y="423"/>
                  </a:lnTo>
                  <a:lnTo>
                    <a:pt x="847" y="423"/>
                  </a:lnTo>
                  <a:lnTo>
                    <a:pt x="953" y="608"/>
                  </a:lnTo>
                  <a:lnTo>
                    <a:pt x="953" y="608"/>
                  </a:lnTo>
                  <a:lnTo>
                    <a:pt x="970" y="626"/>
                  </a:lnTo>
                  <a:lnTo>
                    <a:pt x="997" y="626"/>
                  </a:lnTo>
                  <a:lnTo>
                    <a:pt x="997" y="626"/>
                  </a:lnTo>
                  <a:lnTo>
                    <a:pt x="1014" y="626"/>
                  </a:lnTo>
                  <a:lnTo>
                    <a:pt x="1041" y="608"/>
                  </a:lnTo>
                  <a:lnTo>
                    <a:pt x="1041" y="608"/>
                  </a:lnTo>
                  <a:lnTo>
                    <a:pt x="1138" y="423"/>
                  </a:lnTo>
                  <a:lnTo>
                    <a:pt x="1420" y="538"/>
                  </a:lnTo>
                  <a:lnTo>
                    <a:pt x="1420" y="538"/>
                  </a:lnTo>
                  <a:lnTo>
                    <a:pt x="1429" y="538"/>
                  </a:lnTo>
                  <a:lnTo>
                    <a:pt x="1429" y="538"/>
                  </a:lnTo>
                  <a:lnTo>
                    <a:pt x="1456" y="529"/>
                  </a:lnTo>
                  <a:lnTo>
                    <a:pt x="1456" y="529"/>
                  </a:lnTo>
                  <a:lnTo>
                    <a:pt x="1464" y="511"/>
                  </a:lnTo>
                  <a:lnTo>
                    <a:pt x="1464" y="494"/>
                  </a:lnTo>
                  <a:lnTo>
                    <a:pt x="1420" y="141"/>
                  </a:lnTo>
                  <a:lnTo>
                    <a:pt x="1420" y="141"/>
                  </a:lnTo>
                  <a:lnTo>
                    <a:pt x="1738" y="299"/>
                  </a:lnTo>
                  <a:lnTo>
                    <a:pt x="1738" y="299"/>
                  </a:lnTo>
                  <a:lnTo>
                    <a:pt x="1773" y="317"/>
                  </a:lnTo>
                  <a:lnTo>
                    <a:pt x="1808" y="343"/>
                  </a:lnTo>
                  <a:lnTo>
                    <a:pt x="1826" y="370"/>
                  </a:lnTo>
                  <a:lnTo>
                    <a:pt x="1835" y="388"/>
                  </a:lnTo>
                  <a:lnTo>
                    <a:pt x="1835" y="388"/>
                  </a:lnTo>
                  <a:lnTo>
                    <a:pt x="1844" y="555"/>
                  </a:lnTo>
                  <a:lnTo>
                    <a:pt x="1861" y="679"/>
                  </a:lnTo>
                  <a:lnTo>
                    <a:pt x="1888" y="811"/>
                  </a:lnTo>
                  <a:lnTo>
                    <a:pt x="1888" y="811"/>
                  </a:lnTo>
                  <a:lnTo>
                    <a:pt x="1897" y="829"/>
                  </a:lnTo>
                  <a:lnTo>
                    <a:pt x="1914" y="838"/>
                  </a:lnTo>
                  <a:lnTo>
                    <a:pt x="1932" y="847"/>
                  </a:lnTo>
                  <a:lnTo>
                    <a:pt x="1950" y="838"/>
                  </a:lnTo>
                  <a:lnTo>
                    <a:pt x="1950" y="838"/>
                  </a:lnTo>
                  <a:lnTo>
                    <a:pt x="1967" y="829"/>
                  </a:lnTo>
                  <a:lnTo>
                    <a:pt x="1985" y="820"/>
                  </a:lnTo>
                  <a:lnTo>
                    <a:pt x="1985" y="802"/>
                  </a:lnTo>
                  <a:lnTo>
                    <a:pt x="1985" y="776"/>
                  </a:lnTo>
                  <a:lnTo>
                    <a:pt x="1985" y="776"/>
                  </a:lnTo>
                  <a:lnTo>
                    <a:pt x="1958" y="661"/>
                  </a:lnTo>
                  <a:lnTo>
                    <a:pt x="1941" y="538"/>
                  </a:lnTo>
                  <a:lnTo>
                    <a:pt x="1932" y="388"/>
                  </a:lnTo>
                  <a:close/>
                  <a:moveTo>
                    <a:pt x="600" y="449"/>
                  </a:moveTo>
                  <a:lnTo>
                    <a:pt x="644" y="105"/>
                  </a:lnTo>
                  <a:lnTo>
                    <a:pt x="644" y="105"/>
                  </a:lnTo>
                  <a:lnTo>
                    <a:pt x="653" y="105"/>
                  </a:lnTo>
                  <a:lnTo>
                    <a:pt x="653" y="105"/>
                  </a:lnTo>
                  <a:lnTo>
                    <a:pt x="714" y="202"/>
                  </a:lnTo>
                  <a:lnTo>
                    <a:pt x="811" y="361"/>
                  </a:lnTo>
                  <a:lnTo>
                    <a:pt x="600" y="449"/>
                  </a:lnTo>
                  <a:close/>
                  <a:moveTo>
                    <a:pt x="1173" y="361"/>
                  </a:moveTo>
                  <a:lnTo>
                    <a:pt x="1173" y="361"/>
                  </a:lnTo>
                  <a:lnTo>
                    <a:pt x="1270" y="202"/>
                  </a:lnTo>
                  <a:lnTo>
                    <a:pt x="1332" y="105"/>
                  </a:lnTo>
                  <a:lnTo>
                    <a:pt x="1332" y="105"/>
                  </a:lnTo>
                  <a:lnTo>
                    <a:pt x="1341" y="105"/>
                  </a:lnTo>
                  <a:lnTo>
                    <a:pt x="1385" y="449"/>
                  </a:lnTo>
                  <a:lnTo>
                    <a:pt x="1173" y="361"/>
                  </a:ln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de-AT" sz="1323" dirty="0"/>
            </a:p>
          </p:txBody>
        </p:sp>
      </p:grpSp>
      <p:grpSp>
        <p:nvGrpSpPr>
          <p:cNvPr id="36" name="Gruppieren 35">
            <a:extLst>
              <a:ext uri="{FF2B5EF4-FFF2-40B4-BE49-F238E27FC236}">
                <a16:creationId xmlns="" xmlns:a16="http://schemas.microsoft.com/office/drawing/2014/main" id="{633DF968-F0B8-4F2C-AD92-2C29CC3D0651}"/>
              </a:ext>
            </a:extLst>
          </p:cNvPr>
          <p:cNvGrpSpPr/>
          <p:nvPr/>
        </p:nvGrpSpPr>
        <p:grpSpPr>
          <a:xfrm>
            <a:off x="4232027" y="4210535"/>
            <a:ext cx="635119" cy="674304"/>
            <a:chOff x="2479675" y="3913188"/>
            <a:chExt cx="714375" cy="739775"/>
          </a:xfrm>
          <a:solidFill>
            <a:schemeClr val="bg1"/>
          </a:solidFill>
        </p:grpSpPr>
        <p:sp>
          <p:nvSpPr>
            <p:cNvPr id="37" name="Freeform 3">
              <a:extLst>
                <a:ext uri="{FF2B5EF4-FFF2-40B4-BE49-F238E27FC236}">
                  <a16:creationId xmlns="" xmlns:a16="http://schemas.microsoft.com/office/drawing/2014/main" id="{1DC78726-44C9-420C-9C3C-72316C066AF0}"/>
                </a:ext>
              </a:extLst>
            </p:cNvPr>
            <p:cNvSpPr>
              <a:spLocks noChangeArrowheads="1"/>
            </p:cNvSpPr>
            <p:nvPr/>
          </p:nvSpPr>
          <p:spPr bwMode="auto">
            <a:xfrm>
              <a:off x="2654300" y="3913188"/>
              <a:ext cx="368300" cy="428625"/>
            </a:xfrm>
            <a:custGeom>
              <a:avLst/>
              <a:gdLst>
                <a:gd name="T0" fmla="*/ 9 w 1024"/>
                <a:gd name="T1" fmla="*/ 758 h 1192"/>
                <a:gd name="T2" fmla="*/ 106 w 1024"/>
                <a:gd name="T3" fmla="*/ 855 h 1192"/>
                <a:gd name="T4" fmla="*/ 115 w 1024"/>
                <a:gd name="T5" fmla="*/ 864 h 1192"/>
                <a:gd name="T6" fmla="*/ 132 w 1024"/>
                <a:gd name="T7" fmla="*/ 926 h 1192"/>
                <a:gd name="T8" fmla="*/ 221 w 1024"/>
                <a:gd name="T9" fmla="*/ 1058 h 1192"/>
                <a:gd name="T10" fmla="*/ 353 w 1024"/>
                <a:gd name="T11" fmla="*/ 1155 h 1192"/>
                <a:gd name="T12" fmla="*/ 512 w 1024"/>
                <a:gd name="T13" fmla="*/ 1191 h 1192"/>
                <a:gd name="T14" fmla="*/ 512 w 1024"/>
                <a:gd name="T15" fmla="*/ 1191 h 1192"/>
                <a:gd name="T16" fmla="*/ 662 w 1024"/>
                <a:gd name="T17" fmla="*/ 1155 h 1192"/>
                <a:gd name="T18" fmla="*/ 794 w 1024"/>
                <a:gd name="T19" fmla="*/ 1058 h 1192"/>
                <a:gd name="T20" fmla="*/ 882 w 1024"/>
                <a:gd name="T21" fmla="*/ 926 h 1192"/>
                <a:gd name="T22" fmla="*/ 900 w 1024"/>
                <a:gd name="T23" fmla="*/ 864 h 1192"/>
                <a:gd name="T24" fmla="*/ 909 w 1024"/>
                <a:gd name="T25" fmla="*/ 855 h 1192"/>
                <a:gd name="T26" fmla="*/ 1006 w 1024"/>
                <a:gd name="T27" fmla="*/ 767 h 1192"/>
                <a:gd name="T28" fmla="*/ 1023 w 1024"/>
                <a:gd name="T29" fmla="*/ 626 h 1192"/>
                <a:gd name="T30" fmla="*/ 971 w 1024"/>
                <a:gd name="T31" fmla="*/ 511 h 1192"/>
                <a:gd name="T32" fmla="*/ 988 w 1024"/>
                <a:gd name="T33" fmla="*/ 414 h 1192"/>
                <a:gd name="T34" fmla="*/ 944 w 1024"/>
                <a:gd name="T35" fmla="*/ 212 h 1192"/>
                <a:gd name="T36" fmla="*/ 838 w 1024"/>
                <a:gd name="T37" fmla="*/ 97 h 1192"/>
                <a:gd name="T38" fmla="*/ 653 w 1024"/>
                <a:gd name="T39" fmla="*/ 18 h 1192"/>
                <a:gd name="T40" fmla="*/ 494 w 1024"/>
                <a:gd name="T41" fmla="*/ 0 h 1192"/>
                <a:gd name="T42" fmla="*/ 362 w 1024"/>
                <a:gd name="T43" fmla="*/ 18 h 1192"/>
                <a:gd name="T44" fmla="*/ 185 w 1024"/>
                <a:gd name="T45" fmla="*/ 97 h 1192"/>
                <a:gd name="T46" fmla="*/ 79 w 1024"/>
                <a:gd name="T47" fmla="*/ 212 h 1192"/>
                <a:gd name="T48" fmla="*/ 26 w 1024"/>
                <a:gd name="T49" fmla="*/ 414 h 1192"/>
                <a:gd name="T50" fmla="*/ 44 w 1024"/>
                <a:gd name="T51" fmla="*/ 511 h 1192"/>
                <a:gd name="T52" fmla="*/ 0 w 1024"/>
                <a:gd name="T53" fmla="*/ 617 h 1192"/>
                <a:gd name="T54" fmla="*/ 115 w 1024"/>
                <a:gd name="T55" fmla="*/ 582 h 1192"/>
                <a:gd name="T56" fmla="*/ 141 w 1024"/>
                <a:gd name="T57" fmla="*/ 564 h 1192"/>
                <a:gd name="T58" fmla="*/ 141 w 1024"/>
                <a:gd name="T59" fmla="*/ 529 h 1192"/>
                <a:gd name="T60" fmla="*/ 132 w 1024"/>
                <a:gd name="T61" fmla="*/ 370 h 1192"/>
                <a:gd name="T62" fmla="*/ 203 w 1024"/>
                <a:gd name="T63" fmla="*/ 212 h 1192"/>
                <a:gd name="T64" fmla="*/ 326 w 1024"/>
                <a:gd name="T65" fmla="*/ 124 h 1192"/>
                <a:gd name="T66" fmla="*/ 521 w 1024"/>
                <a:gd name="T67" fmla="*/ 97 h 1192"/>
                <a:gd name="T68" fmla="*/ 697 w 1024"/>
                <a:gd name="T69" fmla="*/ 124 h 1192"/>
                <a:gd name="T70" fmla="*/ 821 w 1024"/>
                <a:gd name="T71" fmla="*/ 212 h 1192"/>
                <a:gd name="T72" fmla="*/ 891 w 1024"/>
                <a:gd name="T73" fmla="*/ 370 h 1192"/>
                <a:gd name="T74" fmla="*/ 873 w 1024"/>
                <a:gd name="T75" fmla="*/ 529 h 1192"/>
                <a:gd name="T76" fmla="*/ 873 w 1024"/>
                <a:gd name="T77" fmla="*/ 564 h 1192"/>
                <a:gd name="T78" fmla="*/ 909 w 1024"/>
                <a:gd name="T79" fmla="*/ 582 h 1192"/>
                <a:gd name="T80" fmla="*/ 918 w 1024"/>
                <a:gd name="T81" fmla="*/ 679 h 1192"/>
                <a:gd name="T82" fmla="*/ 900 w 1024"/>
                <a:gd name="T83" fmla="*/ 749 h 1192"/>
                <a:gd name="T84" fmla="*/ 873 w 1024"/>
                <a:gd name="T85" fmla="*/ 767 h 1192"/>
                <a:gd name="T86" fmla="*/ 812 w 1024"/>
                <a:gd name="T87" fmla="*/ 811 h 1192"/>
                <a:gd name="T88" fmla="*/ 794 w 1024"/>
                <a:gd name="T89" fmla="*/ 891 h 1192"/>
                <a:gd name="T90" fmla="*/ 671 w 1024"/>
                <a:gd name="T91" fmla="*/ 1032 h 1192"/>
                <a:gd name="T92" fmla="*/ 573 w 1024"/>
                <a:gd name="T93" fmla="*/ 1085 h 1192"/>
                <a:gd name="T94" fmla="*/ 503 w 1024"/>
                <a:gd name="T95" fmla="*/ 1094 h 1192"/>
                <a:gd name="T96" fmla="*/ 397 w 1024"/>
                <a:gd name="T97" fmla="*/ 1067 h 1192"/>
                <a:gd name="T98" fmla="*/ 291 w 1024"/>
                <a:gd name="T99" fmla="*/ 988 h 1192"/>
                <a:gd name="T100" fmla="*/ 212 w 1024"/>
                <a:gd name="T101" fmla="*/ 846 h 1192"/>
                <a:gd name="T102" fmla="*/ 185 w 1024"/>
                <a:gd name="T103" fmla="*/ 785 h 1192"/>
                <a:gd name="T104" fmla="*/ 141 w 1024"/>
                <a:gd name="T105" fmla="*/ 767 h 1192"/>
                <a:gd name="T106" fmla="*/ 106 w 1024"/>
                <a:gd name="T107" fmla="*/ 723 h 1192"/>
                <a:gd name="T108" fmla="*/ 97 w 1024"/>
                <a:gd name="T109" fmla="*/ 635 h 1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24" h="1192">
                  <a:moveTo>
                    <a:pt x="0" y="679"/>
                  </a:moveTo>
                  <a:lnTo>
                    <a:pt x="0" y="679"/>
                  </a:lnTo>
                  <a:lnTo>
                    <a:pt x="9" y="758"/>
                  </a:lnTo>
                  <a:lnTo>
                    <a:pt x="35" y="811"/>
                  </a:lnTo>
                  <a:lnTo>
                    <a:pt x="71" y="838"/>
                  </a:lnTo>
                  <a:lnTo>
                    <a:pt x="106" y="855"/>
                  </a:lnTo>
                  <a:lnTo>
                    <a:pt x="106" y="855"/>
                  </a:lnTo>
                  <a:lnTo>
                    <a:pt x="115" y="864"/>
                  </a:lnTo>
                  <a:lnTo>
                    <a:pt x="115" y="864"/>
                  </a:lnTo>
                  <a:lnTo>
                    <a:pt x="115" y="864"/>
                  </a:lnTo>
                  <a:lnTo>
                    <a:pt x="115" y="864"/>
                  </a:lnTo>
                  <a:lnTo>
                    <a:pt x="132" y="926"/>
                  </a:lnTo>
                  <a:lnTo>
                    <a:pt x="159" y="970"/>
                  </a:lnTo>
                  <a:lnTo>
                    <a:pt x="185" y="1023"/>
                  </a:lnTo>
                  <a:lnTo>
                    <a:pt x="221" y="1058"/>
                  </a:lnTo>
                  <a:lnTo>
                    <a:pt x="291" y="1120"/>
                  </a:lnTo>
                  <a:lnTo>
                    <a:pt x="353" y="1155"/>
                  </a:lnTo>
                  <a:lnTo>
                    <a:pt x="353" y="1155"/>
                  </a:lnTo>
                  <a:lnTo>
                    <a:pt x="423" y="1182"/>
                  </a:lnTo>
                  <a:lnTo>
                    <a:pt x="503" y="1191"/>
                  </a:lnTo>
                  <a:lnTo>
                    <a:pt x="512" y="1191"/>
                  </a:lnTo>
                  <a:lnTo>
                    <a:pt x="512" y="1191"/>
                  </a:lnTo>
                  <a:lnTo>
                    <a:pt x="512" y="1191"/>
                  </a:lnTo>
                  <a:lnTo>
                    <a:pt x="512" y="1191"/>
                  </a:lnTo>
                  <a:lnTo>
                    <a:pt x="512" y="1191"/>
                  </a:lnTo>
                  <a:lnTo>
                    <a:pt x="591" y="1182"/>
                  </a:lnTo>
                  <a:lnTo>
                    <a:pt x="662" y="1155"/>
                  </a:lnTo>
                  <a:lnTo>
                    <a:pt x="662" y="1155"/>
                  </a:lnTo>
                  <a:lnTo>
                    <a:pt x="723" y="1120"/>
                  </a:lnTo>
                  <a:lnTo>
                    <a:pt x="794" y="1058"/>
                  </a:lnTo>
                  <a:lnTo>
                    <a:pt x="829" y="1023"/>
                  </a:lnTo>
                  <a:lnTo>
                    <a:pt x="865" y="970"/>
                  </a:lnTo>
                  <a:lnTo>
                    <a:pt x="882" y="926"/>
                  </a:lnTo>
                  <a:lnTo>
                    <a:pt x="900" y="864"/>
                  </a:lnTo>
                  <a:lnTo>
                    <a:pt x="900" y="864"/>
                  </a:lnTo>
                  <a:lnTo>
                    <a:pt x="900" y="864"/>
                  </a:lnTo>
                  <a:lnTo>
                    <a:pt x="900" y="864"/>
                  </a:lnTo>
                  <a:lnTo>
                    <a:pt x="909" y="855"/>
                  </a:lnTo>
                  <a:lnTo>
                    <a:pt x="909" y="855"/>
                  </a:lnTo>
                  <a:lnTo>
                    <a:pt x="944" y="838"/>
                  </a:lnTo>
                  <a:lnTo>
                    <a:pt x="979" y="811"/>
                  </a:lnTo>
                  <a:lnTo>
                    <a:pt x="1006" y="767"/>
                  </a:lnTo>
                  <a:lnTo>
                    <a:pt x="1015" y="688"/>
                  </a:lnTo>
                  <a:lnTo>
                    <a:pt x="1015" y="688"/>
                  </a:lnTo>
                  <a:lnTo>
                    <a:pt x="1023" y="626"/>
                  </a:lnTo>
                  <a:lnTo>
                    <a:pt x="1015" y="573"/>
                  </a:lnTo>
                  <a:lnTo>
                    <a:pt x="997" y="538"/>
                  </a:lnTo>
                  <a:lnTo>
                    <a:pt x="971" y="511"/>
                  </a:lnTo>
                  <a:lnTo>
                    <a:pt x="971" y="511"/>
                  </a:lnTo>
                  <a:lnTo>
                    <a:pt x="988" y="414"/>
                  </a:lnTo>
                  <a:lnTo>
                    <a:pt x="988" y="414"/>
                  </a:lnTo>
                  <a:lnTo>
                    <a:pt x="988" y="352"/>
                  </a:lnTo>
                  <a:lnTo>
                    <a:pt x="971" y="283"/>
                  </a:lnTo>
                  <a:lnTo>
                    <a:pt x="944" y="212"/>
                  </a:lnTo>
                  <a:lnTo>
                    <a:pt x="891" y="141"/>
                  </a:lnTo>
                  <a:lnTo>
                    <a:pt x="891" y="141"/>
                  </a:lnTo>
                  <a:lnTo>
                    <a:pt x="838" y="97"/>
                  </a:lnTo>
                  <a:lnTo>
                    <a:pt x="759" y="44"/>
                  </a:lnTo>
                  <a:lnTo>
                    <a:pt x="706" y="27"/>
                  </a:lnTo>
                  <a:lnTo>
                    <a:pt x="653" y="18"/>
                  </a:lnTo>
                  <a:lnTo>
                    <a:pt x="591" y="9"/>
                  </a:lnTo>
                  <a:lnTo>
                    <a:pt x="521" y="0"/>
                  </a:lnTo>
                  <a:lnTo>
                    <a:pt x="494" y="0"/>
                  </a:lnTo>
                  <a:lnTo>
                    <a:pt x="494" y="0"/>
                  </a:lnTo>
                  <a:lnTo>
                    <a:pt x="423" y="9"/>
                  </a:lnTo>
                  <a:lnTo>
                    <a:pt x="362" y="18"/>
                  </a:lnTo>
                  <a:lnTo>
                    <a:pt x="309" y="27"/>
                  </a:lnTo>
                  <a:lnTo>
                    <a:pt x="256" y="44"/>
                  </a:lnTo>
                  <a:lnTo>
                    <a:pt x="185" y="97"/>
                  </a:lnTo>
                  <a:lnTo>
                    <a:pt x="124" y="141"/>
                  </a:lnTo>
                  <a:lnTo>
                    <a:pt x="124" y="141"/>
                  </a:lnTo>
                  <a:lnTo>
                    <a:pt x="79" y="212"/>
                  </a:lnTo>
                  <a:lnTo>
                    <a:pt x="44" y="283"/>
                  </a:lnTo>
                  <a:lnTo>
                    <a:pt x="26" y="352"/>
                  </a:lnTo>
                  <a:lnTo>
                    <a:pt x="26" y="414"/>
                  </a:lnTo>
                  <a:lnTo>
                    <a:pt x="26" y="414"/>
                  </a:lnTo>
                  <a:lnTo>
                    <a:pt x="44" y="511"/>
                  </a:lnTo>
                  <a:lnTo>
                    <a:pt x="44" y="511"/>
                  </a:lnTo>
                  <a:lnTo>
                    <a:pt x="26" y="538"/>
                  </a:lnTo>
                  <a:lnTo>
                    <a:pt x="9" y="573"/>
                  </a:lnTo>
                  <a:lnTo>
                    <a:pt x="0" y="617"/>
                  </a:lnTo>
                  <a:lnTo>
                    <a:pt x="0" y="679"/>
                  </a:lnTo>
                  <a:close/>
                  <a:moveTo>
                    <a:pt x="115" y="582"/>
                  </a:moveTo>
                  <a:lnTo>
                    <a:pt x="115" y="582"/>
                  </a:lnTo>
                  <a:lnTo>
                    <a:pt x="132" y="582"/>
                  </a:lnTo>
                  <a:lnTo>
                    <a:pt x="141" y="564"/>
                  </a:lnTo>
                  <a:lnTo>
                    <a:pt x="141" y="564"/>
                  </a:lnTo>
                  <a:lnTo>
                    <a:pt x="150" y="546"/>
                  </a:lnTo>
                  <a:lnTo>
                    <a:pt x="141" y="529"/>
                  </a:lnTo>
                  <a:lnTo>
                    <a:pt x="141" y="529"/>
                  </a:lnTo>
                  <a:lnTo>
                    <a:pt x="132" y="405"/>
                  </a:lnTo>
                  <a:lnTo>
                    <a:pt x="132" y="405"/>
                  </a:lnTo>
                  <a:lnTo>
                    <a:pt x="132" y="370"/>
                  </a:lnTo>
                  <a:lnTo>
                    <a:pt x="141" y="317"/>
                  </a:lnTo>
                  <a:lnTo>
                    <a:pt x="159" y="265"/>
                  </a:lnTo>
                  <a:lnTo>
                    <a:pt x="203" y="212"/>
                  </a:lnTo>
                  <a:lnTo>
                    <a:pt x="203" y="212"/>
                  </a:lnTo>
                  <a:lnTo>
                    <a:pt x="256" y="159"/>
                  </a:lnTo>
                  <a:lnTo>
                    <a:pt x="326" y="124"/>
                  </a:lnTo>
                  <a:lnTo>
                    <a:pt x="406" y="106"/>
                  </a:lnTo>
                  <a:lnTo>
                    <a:pt x="494" y="97"/>
                  </a:lnTo>
                  <a:lnTo>
                    <a:pt x="521" y="97"/>
                  </a:lnTo>
                  <a:lnTo>
                    <a:pt x="521" y="97"/>
                  </a:lnTo>
                  <a:lnTo>
                    <a:pt x="609" y="106"/>
                  </a:lnTo>
                  <a:lnTo>
                    <a:pt x="697" y="124"/>
                  </a:lnTo>
                  <a:lnTo>
                    <a:pt x="759" y="159"/>
                  </a:lnTo>
                  <a:lnTo>
                    <a:pt x="821" y="212"/>
                  </a:lnTo>
                  <a:lnTo>
                    <a:pt x="821" y="212"/>
                  </a:lnTo>
                  <a:lnTo>
                    <a:pt x="856" y="265"/>
                  </a:lnTo>
                  <a:lnTo>
                    <a:pt x="882" y="317"/>
                  </a:lnTo>
                  <a:lnTo>
                    <a:pt x="891" y="370"/>
                  </a:lnTo>
                  <a:lnTo>
                    <a:pt x="891" y="405"/>
                  </a:lnTo>
                  <a:lnTo>
                    <a:pt x="891" y="405"/>
                  </a:lnTo>
                  <a:lnTo>
                    <a:pt x="873" y="529"/>
                  </a:lnTo>
                  <a:lnTo>
                    <a:pt x="873" y="529"/>
                  </a:lnTo>
                  <a:lnTo>
                    <a:pt x="873" y="546"/>
                  </a:lnTo>
                  <a:lnTo>
                    <a:pt x="873" y="564"/>
                  </a:lnTo>
                  <a:lnTo>
                    <a:pt x="891" y="573"/>
                  </a:lnTo>
                  <a:lnTo>
                    <a:pt x="909" y="582"/>
                  </a:lnTo>
                  <a:lnTo>
                    <a:pt x="909" y="582"/>
                  </a:lnTo>
                  <a:lnTo>
                    <a:pt x="918" y="599"/>
                  </a:lnTo>
                  <a:lnTo>
                    <a:pt x="918" y="635"/>
                  </a:lnTo>
                  <a:lnTo>
                    <a:pt x="918" y="679"/>
                  </a:lnTo>
                  <a:lnTo>
                    <a:pt x="918" y="679"/>
                  </a:lnTo>
                  <a:lnTo>
                    <a:pt x="918" y="723"/>
                  </a:lnTo>
                  <a:lnTo>
                    <a:pt x="900" y="749"/>
                  </a:lnTo>
                  <a:lnTo>
                    <a:pt x="891" y="758"/>
                  </a:lnTo>
                  <a:lnTo>
                    <a:pt x="873" y="767"/>
                  </a:lnTo>
                  <a:lnTo>
                    <a:pt x="873" y="767"/>
                  </a:lnTo>
                  <a:lnTo>
                    <a:pt x="856" y="776"/>
                  </a:lnTo>
                  <a:lnTo>
                    <a:pt x="838" y="785"/>
                  </a:lnTo>
                  <a:lnTo>
                    <a:pt x="812" y="811"/>
                  </a:lnTo>
                  <a:lnTo>
                    <a:pt x="803" y="846"/>
                  </a:lnTo>
                  <a:lnTo>
                    <a:pt x="803" y="846"/>
                  </a:lnTo>
                  <a:lnTo>
                    <a:pt x="794" y="891"/>
                  </a:lnTo>
                  <a:lnTo>
                    <a:pt x="776" y="926"/>
                  </a:lnTo>
                  <a:lnTo>
                    <a:pt x="732" y="988"/>
                  </a:lnTo>
                  <a:lnTo>
                    <a:pt x="671" y="1032"/>
                  </a:lnTo>
                  <a:lnTo>
                    <a:pt x="626" y="1067"/>
                  </a:lnTo>
                  <a:lnTo>
                    <a:pt x="626" y="1067"/>
                  </a:lnTo>
                  <a:lnTo>
                    <a:pt x="573" y="1085"/>
                  </a:lnTo>
                  <a:lnTo>
                    <a:pt x="512" y="1094"/>
                  </a:lnTo>
                  <a:lnTo>
                    <a:pt x="512" y="1094"/>
                  </a:lnTo>
                  <a:lnTo>
                    <a:pt x="503" y="1094"/>
                  </a:lnTo>
                  <a:lnTo>
                    <a:pt x="503" y="1094"/>
                  </a:lnTo>
                  <a:lnTo>
                    <a:pt x="450" y="1085"/>
                  </a:lnTo>
                  <a:lnTo>
                    <a:pt x="397" y="1067"/>
                  </a:lnTo>
                  <a:lnTo>
                    <a:pt x="397" y="1067"/>
                  </a:lnTo>
                  <a:lnTo>
                    <a:pt x="344" y="1032"/>
                  </a:lnTo>
                  <a:lnTo>
                    <a:pt x="291" y="988"/>
                  </a:lnTo>
                  <a:lnTo>
                    <a:pt x="238" y="926"/>
                  </a:lnTo>
                  <a:lnTo>
                    <a:pt x="229" y="891"/>
                  </a:lnTo>
                  <a:lnTo>
                    <a:pt x="212" y="846"/>
                  </a:lnTo>
                  <a:lnTo>
                    <a:pt x="212" y="846"/>
                  </a:lnTo>
                  <a:lnTo>
                    <a:pt x="203" y="811"/>
                  </a:lnTo>
                  <a:lnTo>
                    <a:pt x="185" y="785"/>
                  </a:lnTo>
                  <a:lnTo>
                    <a:pt x="159" y="776"/>
                  </a:lnTo>
                  <a:lnTo>
                    <a:pt x="141" y="767"/>
                  </a:lnTo>
                  <a:lnTo>
                    <a:pt x="141" y="767"/>
                  </a:lnTo>
                  <a:lnTo>
                    <a:pt x="124" y="758"/>
                  </a:lnTo>
                  <a:lnTo>
                    <a:pt x="115" y="749"/>
                  </a:lnTo>
                  <a:lnTo>
                    <a:pt x="106" y="723"/>
                  </a:lnTo>
                  <a:lnTo>
                    <a:pt x="97" y="670"/>
                  </a:lnTo>
                  <a:lnTo>
                    <a:pt x="97" y="670"/>
                  </a:lnTo>
                  <a:lnTo>
                    <a:pt x="97" y="635"/>
                  </a:lnTo>
                  <a:lnTo>
                    <a:pt x="97" y="608"/>
                  </a:lnTo>
                  <a:lnTo>
                    <a:pt x="115" y="582"/>
                  </a:ln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de-AT" sz="1323" dirty="0"/>
            </a:p>
          </p:txBody>
        </p:sp>
        <p:sp>
          <p:nvSpPr>
            <p:cNvPr id="38" name="Freeform 5">
              <a:extLst>
                <a:ext uri="{FF2B5EF4-FFF2-40B4-BE49-F238E27FC236}">
                  <a16:creationId xmlns="" xmlns:a16="http://schemas.microsoft.com/office/drawing/2014/main" id="{2ADA1F3E-21E9-474C-8C1B-C156B96C7DFA}"/>
                </a:ext>
              </a:extLst>
            </p:cNvPr>
            <p:cNvSpPr>
              <a:spLocks noChangeArrowheads="1"/>
            </p:cNvSpPr>
            <p:nvPr/>
          </p:nvSpPr>
          <p:spPr bwMode="auto">
            <a:xfrm>
              <a:off x="2479675" y="4348163"/>
              <a:ext cx="714375" cy="304800"/>
            </a:xfrm>
            <a:custGeom>
              <a:avLst/>
              <a:gdLst>
                <a:gd name="T0" fmla="*/ 1923 w 1986"/>
                <a:gd name="T1" fmla="*/ 352 h 848"/>
                <a:gd name="T2" fmla="*/ 1782 w 1986"/>
                <a:gd name="T3" fmla="*/ 211 h 848"/>
                <a:gd name="T4" fmla="*/ 1358 w 1986"/>
                <a:gd name="T5" fmla="*/ 9 h 848"/>
                <a:gd name="T6" fmla="*/ 1358 w 1986"/>
                <a:gd name="T7" fmla="*/ 9 h 848"/>
                <a:gd name="T8" fmla="*/ 1358 w 1986"/>
                <a:gd name="T9" fmla="*/ 9 h 848"/>
                <a:gd name="T10" fmla="*/ 1314 w 1986"/>
                <a:gd name="T11" fmla="*/ 0 h 848"/>
                <a:gd name="T12" fmla="*/ 1270 w 1986"/>
                <a:gd name="T13" fmla="*/ 27 h 848"/>
                <a:gd name="T14" fmla="*/ 997 w 1986"/>
                <a:gd name="T15" fmla="*/ 476 h 848"/>
                <a:gd name="T16" fmla="*/ 741 w 1986"/>
                <a:gd name="T17" fmla="*/ 61 h 848"/>
                <a:gd name="T18" fmla="*/ 679 w 1986"/>
                <a:gd name="T19" fmla="*/ 0 h 848"/>
                <a:gd name="T20" fmla="*/ 635 w 1986"/>
                <a:gd name="T21" fmla="*/ 9 h 848"/>
                <a:gd name="T22" fmla="*/ 635 w 1986"/>
                <a:gd name="T23" fmla="*/ 9 h 848"/>
                <a:gd name="T24" fmla="*/ 626 w 1986"/>
                <a:gd name="T25" fmla="*/ 9 h 848"/>
                <a:gd name="T26" fmla="*/ 203 w 1986"/>
                <a:gd name="T27" fmla="*/ 211 h 848"/>
                <a:gd name="T28" fmla="*/ 88 w 1986"/>
                <a:gd name="T29" fmla="*/ 308 h 848"/>
                <a:gd name="T30" fmla="*/ 53 w 1986"/>
                <a:gd name="T31" fmla="*/ 388 h 848"/>
                <a:gd name="T32" fmla="*/ 0 w 1986"/>
                <a:gd name="T33" fmla="*/ 776 h 848"/>
                <a:gd name="T34" fmla="*/ 9 w 1986"/>
                <a:gd name="T35" fmla="*/ 820 h 848"/>
                <a:gd name="T36" fmla="*/ 35 w 1986"/>
                <a:gd name="T37" fmla="*/ 838 h 848"/>
                <a:gd name="T38" fmla="*/ 79 w 1986"/>
                <a:gd name="T39" fmla="*/ 838 h 848"/>
                <a:gd name="T40" fmla="*/ 123 w 1986"/>
                <a:gd name="T41" fmla="*/ 679 h 848"/>
                <a:gd name="T42" fmla="*/ 159 w 1986"/>
                <a:gd name="T43" fmla="*/ 388 h 848"/>
                <a:gd name="T44" fmla="*/ 211 w 1986"/>
                <a:gd name="T45" fmla="*/ 317 h 848"/>
                <a:gd name="T46" fmla="*/ 564 w 1986"/>
                <a:gd name="T47" fmla="*/ 141 h 848"/>
                <a:gd name="T48" fmla="*/ 520 w 1986"/>
                <a:gd name="T49" fmla="*/ 511 h 848"/>
                <a:gd name="T50" fmla="*/ 556 w 1986"/>
                <a:gd name="T51" fmla="*/ 538 h 848"/>
                <a:gd name="T52" fmla="*/ 847 w 1986"/>
                <a:gd name="T53" fmla="*/ 423 h 848"/>
                <a:gd name="T54" fmla="*/ 953 w 1986"/>
                <a:gd name="T55" fmla="*/ 608 h 848"/>
                <a:gd name="T56" fmla="*/ 997 w 1986"/>
                <a:gd name="T57" fmla="*/ 626 h 848"/>
                <a:gd name="T58" fmla="*/ 1041 w 1986"/>
                <a:gd name="T59" fmla="*/ 608 h 848"/>
                <a:gd name="T60" fmla="*/ 1420 w 1986"/>
                <a:gd name="T61" fmla="*/ 538 h 848"/>
                <a:gd name="T62" fmla="*/ 1456 w 1986"/>
                <a:gd name="T63" fmla="*/ 529 h 848"/>
                <a:gd name="T64" fmla="*/ 1464 w 1986"/>
                <a:gd name="T65" fmla="*/ 494 h 848"/>
                <a:gd name="T66" fmla="*/ 1738 w 1986"/>
                <a:gd name="T67" fmla="*/ 299 h 848"/>
                <a:gd name="T68" fmla="*/ 1808 w 1986"/>
                <a:gd name="T69" fmla="*/ 343 h 848"/>
                <a:gd name="T70" fmla="*/ 1835 w 1986"/>
                <a:gd name="T71" fmla="*/ 388 h 848"/>
                <a:gd name="T72" fmla="*/ 1888 w 1986"/>
                <a:gd name="T73" fmla="*/ 811 h 848"/>
                <a:gd name="T74" fmla="*/ 1914 w 1986"/>
                <a:gd name="T75" fmla="*/ 838 h 848"/>
                <a:gd name="T76" fmla="*/ 1950 w 1986"/>
                <a:gd name="T77" fmla="*/ 838 h 848"/>
                <a:gd name="T78" fmla="*/ 1985 w 1986"/>
                <a:gd name="T79" fmla="*/ 802 h 848"/>
                <a:gd name="T80" fmla="*/ 1958 w 1986"/>
                <a:gd name="T81" fmla="*/ 661 h 848"/>
                <a:gd name="T82" fmla="*/ 600 w 1986"/>
                <a:gd name="T83" fmla="*/ 449 h 848"/>
                <a:gd name="T84" fmla="*/ 653 w 1986"/>
                <a:gd name="T85" fmla="*/ 105 h 848"/>
                <a:gd name="T86" fmla="*/ 811 w 1986"/>
                <a:gd name="T87" fmla="*/ 361 h 848"/>
                <a:gd name="T88" fmla="*/ 1173 w 1986"/>
                <a:gd name="T89" fmla="*/ 361 h 848"/>
                <a:gd name="T90" fmla="*/ 1332 w 1986"/>
                <a:gd name="T91" fmla="*/ 105 h 848"/>
                <a:gd name="T92" fmla="*/ 1173 w 1986"/>
                <a:gd name="T93" fmla="*/ 3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986" h="848">
                  <a:moveTo>
                    <a:pt x="1932" y="388"/>
                  </a:moveTo>
                  <a:lnTo>
                    <a:pt x="1932" y="388"/>
                  </a:lnTo>
                  <a:lnTo>
                    <a:pt x="1923" y="352"/>
                  </a:lnTo>
                  <a:lnTo>
                    <a:pt x="1906" y="308"/>
                  </a:lnTo>
                  <a:lnTo>
                    <a:pt x="1861" y="255"/>
                  </a:lnTo>
                  <a:lnTo>
                    <a:pt x="1782" y="211"/>
                  </a:lnTo>
                  <a:lnTo>
                    <a:pt x="1782" y="211"/>
                  </a:lnTo>
                  <a:lnTo>
                    <a:pt x="1526" y="88"/>
                  </a:lnTo>
                  <a:lnTo>
                    <a:pt x="1358" y="9"/>
                  </a:lnTo>
                  <a:lnTo>
                    <a:pt x="1358" y="9"/>
                  </a:lnTo>
                  <a:lnTo>
                    <a:pt x="1358" y="9"/>
                  </a:lnTo>
                  <a:lnTo>
                    <a:pt x="1358" y="9"/>
                  </a:lnTo>
                  <a:lnTo>
                    <a:pt x="1358" y="9"/>
                  </a:lnTo>
                  <a:lnTo>
                    <a:pt x="1358" y="9"/>
                  </a:lnTo>
                  <a:lnTo>
                    <a:pt x="1358" y="9"/>
                  </a:lnTo>
                  <a:lnTo>
                    <a:pt x="1358" y="9"/>
                  </a:lnTo>
                  <a:lnTo>
                    <a:pt x="1314" y="0"/>
                  </a:lnTo>
                  <a:lnTo>
                    <a:pt x="1314" y="0"/>
                  </a:lnTo>
                  <a:lnTo>
                    <a:pt x="1306" y="0"/>
                  </a:lnTo>
                  <a:lnTo>
                    <a:pt x="1288" y="9"/>
                  </a:lnTo>
                  <a:lnTo>
                    <a:pt x="1270" y="27"/>
                  </a:lnTo>
                  <a:lnTo>
                    <a:pt x="1244" y="61"/>
                  </a:lnTo>
                  <a:lnTo>
                    <a:pt x="1156" y="202"/>
                  </a:lnTo>
                  <a:lnTo>
                    <a:pt x="997" y="476"/>
                  </a:lnTo>
                  <a:lnTo>
                    <a:pt x="997" y="476"/>
                  </a:lnTo>
                  <a:lnTo>
                    <a:pt x="838" y="202"/>
                  </a:lnTo>
                  <a:lnTo>
                    <a:pt x="741" y="61"/>
                  </a:lnTo>
                  <a:lnTo>
                    <a:pt x="714" y="27"/>
                  </a:lnTo>
                  <a:lnTo>
                    <a:pt x="697" y="9"/>
                  </a:lnTo>
                  <a:lnTo>
                    <a:pt x="679" y="0"/>
                  </a:lnTo>
                  <a:lnTo>
                    <a:pt x="670" y="0"/>
                  </a:lnTo>
                  <a:lnTo>
                    <a:pt x="670" y="0"/>
                  </a:lnTo>
                  <a:lnTo>
                    <a:pt x="635" y="9"/>
                  </a:lnTo>
                  <a:lnTo>
                    <a:pt x="635" y="9"/>
                  </a:lnTo>
                  <a:lnTo>
                    <a:pt x="635" y="9"/>
                  </a:lnTo>
                  <a:lnTo>
                    <a:pt x="635" y="9"/>
                  </a:lnTo>
                  <a:lnTo>
                    <a:pt x="626" y="9"/>
                  </a:lnTo>
                  <a:lnTo>
                    <a:pt x="626" y="9"/>
                  </a:lnTo>
                  <a:lnTo>
                    <a:pt x="626" y="9"/>
                  </a:lnTo>
                  <a:lnTo>
                    <a:pt x="626" y="9"/>
                  </a:lnTo>
                  <a:lnTo>
                    <a:pt x="459" y="88"/>
                  </a:lnTo>
                  <a:lnTo>
                    <a:pt x="203" y="211"/>
                  </a:lnTo>
                  <a:lnTo>
                    <a:pt x="203" y="211"/>
                  </a:lnTo>
                  <a:lnTo>
                    <a:pt x="132" y="255"/>
                  </a:lnTo>
                  <a:lnTo>
                    <a:pt x="88" y="308"/>
                  </a:lnTo>
                  <a:lnTo>
                    <a:pt x="61" y="352"/>
                  </a:lnTo>
                  <a:lnTo>
                    <a:pt x="53" y="388"/>
                  </a:lnTo>
                  <a:lnTo>
                    <a:pt x="53" y="388"/>
                  </a:lnTo>
                  <a:lnTo>
                    <a:pt x="44" y="538"/>
                  </a:lnTo>
                  <a:lnTo>
                    <a:pt x="26" y="661"/>
                  </a:lnTo>
                  <a:lnTo>
                    <a:pt x="0" y="776"/>
                  </a:lnTo>
                  <a:lnTo>
                    <a:pt x="0" y="776"/>
                  </a:lnTo>
                  <a:lnTo>
                    <a:pt x="0" y="802"/>
                  </a:lnTo>
                  <a:lnTo>
                    <a:pt x="9" y="820"/>
                  </a:lnTo>
                  <a:lnTo>
                    <a:pt x="17" y="829"/>
                  </a:lnTo>
                  <a:lnTo>
                    <a:pt x="35" y="838"/>
                  </a:lnTo>
                  <a:lnTo>
                    <a:pt x="35" y="838"/>
                  </a:lnTo>
                  <a:lnTo>
                    <a:pt x="53" y="847"/>
                  </a:lnTo>
                  <a:lnTo>
                    <a:pt x="53" y="847"/>
                  </a:lnTo>
                  <a:lnTo>
                    <a:pt x="79" y="838"/>
                  </a:lnTo>
                  <a:lnTo>
                    <a:pt x="97" y="811"/>
                  </a:lnTo>
                  <a:lnTo>
                    <a:pt x="97" y="811"/>
                  </a:lnTo>
                  <a:lnTo>
                    <a:pt x="123" y="679"/>
                  </a:lnTo>
                  <a:lnTo>
                    <a:pt x="150" y="555"/>
                  </a:lnTo>
                  <a:lnTo>
                    <a:pt x="159" y="388"/>
                  </a:lnTo>
                  <a:lnTo>
                    <a:pt x="159" y="388"/>
                  </a:lnTo>
                  <a:lnTo>
                    <a:pt x="159" y="370"/>
                  </a:lnTo>
                  <a:lnTo>
                    <a:pt x="176" y="343"/>
                  </a:lnTo>
                  <a:lnTo>
                    <a:pt x="211" y="317"/>
                  </a:lnTo>
                  <a:lnTo>
                    <a:pt x="247" y="299"/>
                  </a:lnTo>
                  <a:lnTo>
                    <a:pt x="247" y="299"/>
                  </a:lnTo>
                  <a:lnTo>
                    <a:pt x="564" y="141"/>
                  </a:lnTo>
                  <a:lnTo>
                    <a:pt x="520" y="494"/>
                  </a:lnTo>
                  <a:lnTo>
                    <a:pt x="520" y="494"/>
                  </a:lnTo>
                  <a:lnTo>
                    <a:pt x="520" y="511"/>
                  </a:lnTo>
                  <a:lnTo>
                    <a:pt x="529" y="529"/>
                  </a:lnTo>
                  <a:lnTo>
                    <a:pt x="529" y="529"/>
                  </a:lnTo>
                  <a:lnTo>
                    <a:pt x="556" y="538"/>
                  </a:lnTo>
                  <a:lnTo>
                    <a:pt x="556" y="538"/>
                  </a:lnTo>
                  <a:lnTo>
                    <a:pt x="564" y="538"/>
                  </a:lnTo>
                  <a:lnTo>
                    <a:pt x="847" y="423"/>
                  </a:lnTo>
                  <a:lnTo>
                    <a:pt x="847" y="423"/>
                  </a:lnTo>
                  <a:lnTo>
                    <a:pt x="953" y="608"/>
                  </a:lnTo>
                  <a:lnTo>
                    <a:pt x="953" y="608"/>
                  </a:lnTo>
                  <a:lnTo>
                    <a:pt x="970" y="626"/>
                  </a:lnTo>
                  <a:lnTo>
                    <a:pt x="997" y="626"/>
                  </a:lnTo>
                  <a:lnTo>
                    <a:pt x="997" y="626"/>
                  </a:lnTo>
                  <a:lnTo>
                    <a:pt x="1014" y="626"/>
                  </a:lnTo>
                  <a:lnTo>
                    <a:pt x="1041" y="608"/>
                  </a:lnTo>
                  <a:lnTo>
                    <a:pt x="1041" y="608"/>
                  </a:lnTo>
                  <a:lnTo>
                    <a:pt x="1138" y="423"/>
                  </a:lnTo>
                  <a:lnTo>
                    <a:pt x="1420" y="538"/>
                  </a:lnTo>
                  <a:lnTo>
                    <a:pt x="1420" y="538"/>
                  </a:lnTo>
                  <a:lnTo>
                    <a:pt x="1429" y="538"/>
                  </a:lnTo>
                  <a:lnTo>
                    <a:pt x="1429" y="538"/>
                  </a:lnTo>
                  <a:lnTo>
                    <a:pt x="1456" y="529"/>
                  </a:lnTo>
                  <a:lnTo>
                    <a:pt x="1456" y="529"/>
                  </a:lnTo>
                  <a:lnTo>
                    <a:pt x="1464" y="511"/>
                  </a:lnTo>
                  <a:lnTo>
                    <a:pt x="1464" y="494"/>
                  </a:lnTo>
                  <a:lnTo>
                    <a:pt x="1420" y="141"/>
                  </a:lnTo>
                  <a:lnTo>
                    <a:pt x="1420" y="141"/>
                  </a:lnTo>
                  <a:lnTo>
                    <a:pt x="1738" y="299"/>
                  </a:lnTo>
                  <a:lnTo>
                    <a:pt x="1738" y="299"/>
                  </a:lnTo>
                  <a:lnTo>
                    <a:pt x="1773" y="317"/>
                  </a:lnTo>
                  <a:lnTo>
                    <a:pt x="1808" y="343"/>
                  </a:lnTo>
                  <a:lnTo>
                    <a:pt x="1826" y="370"/>
                  </a:lnTo>
                  <a:lnTo>
                    <a:pt x="1835" y="388"/>
                  </a:lnTo>
                  <a:lnTo>
                    <a:pt x="1835" y="388"/>
                  </a:lnTo>
                  <a:lnTo>
                    <a:pt x="1844" y="555"/>
                  </a:lnTo>
                  <a:lnTo>
                    <a:pt x="1861" y="679"/>
                  </a:lnTo>
                  <a:lnTo>
                    <a:pt x="1888" y="811"/>
                  </a:lnTo>
                  <a:lnTo>
                    <a:pt x="1888" y="811"/>
                  </a:lnTo>
                  <a:lnTo>
                    <a:pt x="1897" y="829"/>
                  </a:lnTo>
                  <a:lnTo>
                    <a:pt x="1914" y="838"/>
                  </a:lnTo>
                  <a:lnTo>
                    <a:pt x="1932" y="847"/>
                  </a:lnTo>
                  <a:lnTo>
                    <a:pt x="1950" y="838"/>
                  </a:lnTo>
                  <a:lnTo>
                    <a:pt x="1950" y="838"/>
                  </a:lnTo>
                  <a:lnTo>
                    <a:pt x="1967" y="829"/>
                  </a:lnTo>
                  <a:lnTo>
                    <a:pt x="1985" y="820"/>
                  </a:lnTo>
                  <a:lnTo>
                    <a:pt x="1985" y="802"/>
                  </a:lnTo>
                  <a:lnTo>
                    <a:pt x="1985" y="776"/>
                  </a:lnTo>
                  <a:lnTo>
                    <a:pt x="1985" y="776"/>
                  </a:lnTo>
                  <a:lnTo>
                    <a:pt x="1958" y="661"/>
                  </a:lnTo>
                  <a:lnTo>
                    <a:pt x="1941" y="538"/>
                  </a:lnTo>
                  <a:lnTo>
                    <a:pt x="1932" y="388"/>
                  </a:lnTo>
                  <a:close/>
                  <a:moveTo>
                    <a:pt x="600" y="449"/>
                  </a:moveTo>
                  <a:lnTo>
                    <a:pt x="644" y="105"/>
                  </a:lnTo>
                  <a:lnTo>
                    <a:pt x="644" y="105"/>
                  </a:lnTo>
                  <a:lnTo>
                    <a:pt x="653" y="105"/>
                  </a:lnTo>
                  <a:lnTo>
                    <a:pt x="653" y="105"/>
                  </a:lnTo>
                  <a:lnTo>
                    <a:pt x="714" y="202"/>
                  </a:lnTo>
                  <a:lnTo>
                    <a:pt x="811" y="361"/>
                  </a:lnTo>
                  <a:lnTo>
                    <a:pt x="600" y="449"/>
                  </a:lnTo>
                  <a:close/>
                  <a:moveTo>
                    <a:pt x="1173" y="361"/>
                  </a:moveTo>
                  <a:lnTo>
                    <a:pt x="1173" y="361"/>
                  </a:lnTo>
                  <a:lnTo>
                    <a:pt x="1270" y="202"/>
                  </a:lnTo>
                  <a:lnTo>
                    <a:pt x="1332" y="105"/>
                  </a:lnTo>
                  <a:lnTo>
                    <a:pt x="1332" y="105"/>
                  </a:lnTo>
                  <a:lnTo>
                    <a:pt x="1341" y="105"/>
                  </a:lnTo>
                  <a:lnTo>
                    <a:pt x="1385" y="449"/>
                  </a:lnTo>
                  <a:lnTo>
                    <a:pt x="1173" y="361"/>
                  </a:ln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de-AT" sz="1323" dirty="0"/>
            </a:p>
          </p:txBody>
        </p:sp>
      </p:grpSp>
    </p:spTree>
    <p:extLst>
      <p:ext uri="{BB962C8B-B14F-4D97-AF65-F5344CB8AC3E}">
        <p14:creationId xmlns:p14="http://schemas.microsoft.com/office/powerpoint/2010/main" val="3499006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P spid="19"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51</a:t>
            </a:fld>
            <a:endParaRPr lang="de-DE" dirty="0"/>
          </a:p>
        </p:txBody>
      </p:sp>
      <p:sp>
        <p:nvSpPr>
          <p:cNvPr id="4" name="Titel 3"/>
          <p:cNvSpPr>
            <a:spLocks noGrp="1"/>
          </p:cNvSpPr>
          <p:nvPr>
            <p:ph type="title"/>
          </p:nvPr>
        </p:nvSpPr>
        <p:spPr/>
        <p:txBody>
          <a:bodyPr/>
          <a:lstStyle/>
          <a:p>
            <a:r>
              <a:rPr lang="de-DE" dirty="0" smtClean="0"/>
              <a:t>WAS IST BEI …. </a:t>
            </a:r>
            <a:endParaRPr lang="de-DE" dirty="0"/>
          </a:p>
        </p:txBody>
      </p:sp>
      <p:graphicFrame>
        <p:nvGraphicFramePr>
          <p:cNvPr id="12" name="Tabelle 11"/>
          <p:cNvGraphicFramePr>
            <a:graphicFrameLocks noGrp="1"/>
          </p:cNvGraphicFramePr>
          <p:nvPr>
            <p:extLst>
              <p:ext uri="{D42A27DB-BD31-4B8C-83A1-F6EECF244321}">
                <p14:modId xmlns:p14="http://schemas.microsoft.com/office/powerpoint/2010/main" val="3877945918"/>
              </p:ext>
            </p:extLst>
          </p:nvPr>
        </p:nvGraphicFramePr>
        <p:xfrm>
          <a:off x="2053906" y="2060575"/>
          <a:ext cx="8091716" cy="1270178"/>
        </p:xfrm>
        <a:graphic>
          <a:graphicData uri="http://schemas.openxmlformats.org/drawingml/2006/table">
            <a:tbl>
              <a:tblPr firstRow="1" bandRow="1">
                <a:tableStyleId>{5C22544A-7EE6-4342-B048-85BDC9FD1C3A}</a:tableStyleId>
              </a:tblPr>
              <a:tblGrid>
                <a:gridCol w="2022929">
                  <a:extLst>
                    <a:ext uri="{9D8B030D-6E8A-4147-A177-3AD203B41FA5}">
                      <a16:colId xmlns="" xmlns:a16="http://schemas.microsoft.com/office/drawing/2014/main" val="20000"/>
                    </a:ext>
                  </a:extLst>
                </a:gridCol>
                <a:gridCol w="2022929">
                  <a:extLst>
                    <a:ext uri="{9D8B030D-6E8A-4147-A177-3AD203B41FA5}">
                      <a16:colId xmlns="" xmlns:a16="http://schemas.microsoft.com/office/drawing/2014/main" val="20001"/>
                    </a:ext>
                  </a:extLst>
                </a:gridCol>
                <a:gridCol w="2022929">
                  <a:extLst>
                    <a:ext uri="{9D8B030D-6E8A-4147-A177-3AD203B41FA5}">
                      <a16:colId xmlns="" xmlns:a16="http://schemas.microsoft.com/office/drawing/2014/main" val="20002"/>
                    </a:ext>
                  </a:extLst>
                </a:gridCol>
                <a:gridCol w="2022929">
                  <a:extLst>
                    <a:ext uri="{9D8B030D-6E8A-4147-A177-3AD203B41FA5}">
                      <a16:colId xmlns="" xmlns:a16="http://schemas.microsoft.com/office/drawing/2014/main" val="20003"/>
                    </a:ext>
                  </a:extLst>
                </a:gridCol>
              </a:tblGrid>
              <a:tr h="1270178">
                <a:tc>
                  <a:txBody>
                    <a:bodyPr/>
                    <a:lstStyle/>
                    <a:p>
                      <a:pPr algn="ctr"/>
                      <a:r>
                        <a:rPr lang="de-DE" sz="1200" b="0" dirty="0">
                          <a:solidFill>
                            <a:schemeClr val="bg1"/>
                          </a:solidFill>
                          <a:latin typeface="Arial" panose="020B0604020202020204" pitchFamily="34" charset="0"/>
                          <a:cs typeface="Arial" panose="020B0604020202020204" pitchFamily="34" charset="0"/>
                        </a:rPr>
                        <a:t>AG-Wechsel</a:t>
                      </a:r>
                    </a:p>
                    <a:p>
                      <a:pPr algn="ct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chemeClr val="accent3">
                        <a:lumMod val="60000"/>
                        <a:lumOff val="40000"/>
                      </a:schemeClr>
                    </a:solidFill>
                  </a:tcPr>
                </a:tc>
                <a:tc>
                  <a:txBody>
                    <a:bodyPr/>
                    <a:lstStyle/>
                    <a:p>
                      <a:pPr algn="ctr"/>
                      <a:r>
                        <a:rPr lang="de-DE" sz="1200" b="0" dirty="0" smtClean="0">
                          <a:solidFill>
                            <a:schemeClr val="bg1"/>
                          </a:solidFill>
                          <a:latin typeface="Arial" panose="020B0604020202020204" pitchFamily="34" charset="0"/>
                          <a:cs typeface="Arial" panose="020B0604020202020204" pitchFamily="34" charset="0"/>
                        </a:rPr>
                        <a:t>Elternzeit/Krankheit</a:t>
                      </a:r>
                      <a:endParaRPr lang="de-DE" sz="1200" b="0" dirty="0">
                        <a:solidFill>
                          <a:schemeClr val="bg1"/>
                        </a:solidFill>
                        <a:latin typeface="Arial" panose="020B0604020202020204" pitchFamily="34" charset="0"/>
                        <a:cs typeface="Arial" panose="020B0604020202020204" pitchFamily="34" charset="0"/>
                      </a:endParaRPr>
                    </a:p>
                    <a:p>
                      <a:pPr algn="ct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5C87AA"/>
                    </a:solidFill>
                  </a:tcPr>
                </a:tc>
                <a:tc>
                  <a:txBody>
                    <a:bodyPr/>
                    <a:lstStyle/>
                    <a:p>
                      <a:pPr algn="ctr"/>
                      <a:r>
                        <a:rPr lang="de-DE" sz="1200" b="0" dirty="0">
                          <a:solidFill>
                            <a:schemeClr val="bg1"/>
                          </a:solidFill>
                          <a:latin typeface="Arial" panose="020B0604020202020204" pitchFamily="34" charset="0"/>
                          <a:cs typeface="Arial" panose="020B0604020202020204" pitchFamily="34" charset="0"/>
                        </a:rPr>
                        <a:t>Arbeitslosigkeit</a:t>
                      </a:r>
                      <a:br>
                        <a:rPr lang="de-DE" sz="1200" b="0" dirty="0">
                          <a:solidFill>
                            <a:schemeClr val="bg1"/>
                          </a:solidFill>
                          <a:latin typeface="Arial" panose="020B0604020202020204" pitchFamily="34" charset="0"/>
                          <a:cs typeface="Arial" panose="020B0604020202020204" pitchFamily="34" charset="0"/>
                        </a:rPr>
                      </a:b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137C9B"/>
                    </a:solidFill>
                  </a:tcPr>
                </a:tc>
                <a:tc>
                  <a:txBody>
                    <a:bodyPr/>
                    <a:lstStyle/>
                    <a:p>
                      <a:pPr algn="ctr"/>
                      <a:r>
                        <a:rPr lang="de-DE" sz="1200" b="0" dirty="0">
                          <a:solidFill>
                            <a:schemeClr val="bg1"/>
                          </a:solidFill>
                          <a:latin typeface="Arial" panose="020B0604020202020204" pitchFamily="34" charset="0"/>
                          <a:cs typeface="Arial" panose="020B0604020202020204" pitchFamily="34" charset="0"/>
                        </a:rPr>
                        <a:t>Tod</a:t>
                      </a:r>
                      <a:br>
                        <a:rPr lang="de-DE" sz="1200" b="0" dirty="0">
                          <a:solidFill>
                            <a:schemeClr val="bg1"/>
                          </a:solidFill>
                          <a:latin typeface="Arial" panose="020B0604020202020204" pitchFamily="34" charset="0"/>
                          <a:cs typeface="Arial" panose="020B0604020202020204" pitchFamily="34" charset="0"/>
                        </a:rPr>
                      </a:b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1D2D4B"/>
                    </a:solidFill>
                  </a:tcPr>
                </a:tc>
                <a:extLst>
                  <a:ext uri="{0D108BD9-81ED-4DB2-BD59-A6C34878D82A}">
                    <a16:rowId xmlns="" xmlns:a16="http://schemas.microsoft.com/office/drawing/2014/main" val="10000"/>
                  </a:ext>
                </a:extLst>
              </a:tr>
            </a:tbl>
          </a:graphicData>
        </a:graphic>
      </p:graphicFrame>
      <p:pic>
        <p:nvPicPr>
          <p:cNvPr id="13" name="Grafik 12"/>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8762502" y="2155051"/>
            <a:ext cx="749872" cy="749872"/>
          </a:xfrm>
          <a:prstGeom prst="rect">
            <a:avLst/>
          </a:prstGeom>
        </p:spPr>
      </p:pic>
      <p:pic>
        <p:nvPicPr>
          <p:cNvPr id="14" name="Grafik 13"/>
          <p:cNvPicPr>
            <a:picLocks noChangeAspect="1"/>
          </p:cNvPicPr>
          <p:nvPr/>
        </p:nvPicPr>
        <p:blipFill>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4649663" y="2073983"/>
            <a:ext cx="952634" cy="952634"/>
          </a:xfrm>
          <a:prstGeom prst="rect">
            <a:avLst/>
          </a:prstGeom>
        </p:spPr>
      </p:pic>
      <p:pic>
        <p:nvPicPr>
          <p:cNvPr id="15" name="Grafik 14"/>
          <p:cNvPicPr>
            <a:picLocks noChangeAspect="1"/>
          </p:cNvPicPr>
          <p:nvPr/>
        </p:nvPicPr>
        <p:blipFill>
          <a:blip r:embed="rId6" cstate="print">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6753216" y="2175364"/>
            <a:ext cx="793861" cy="793861"/>
          </a:xfrm>
          <a:prstGeom prst="rect">
            <a:avLst/>
          </a:prstGeom>
        </p:spPr>
      </p:pic>
      <p:cxnSp>
        <p:nvCxnSpPr>
          <p:cNvPr id="16" name="Gerade Verbindung 23"/>
          <p:cNvCxnSpPr/>
          <p:nvPr/>
        </p:nvCxnSpPr>
        <p:spPr>
          <a:xfrm flipV="1">
            <a:off x="6866112" y="2294401"/>
            <a:ext cx="635089" cy="52924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7" name="Gruppierung 3"/>
          <p:cNvGrpSpPr/>
          <p:nvPr/>
        </p:nvGrpSpPr>
        <p:grpSpPr>
          <a:xfrm>
            <a:off x="2766936" y="2272272"/>
            <a:ext cx="597463" cy="585632"/>
            <a:chOff x="2284413" y="2490788"/>
            <a:chExt cx="481013" cy="471488"/>
          </a:xfrm>
        </p:grpSpPr>
        <p:sp>
          <p:nvSpPr>
            <p:cNvPr id="18" name="Freeform 440"/>
            <p:cNvSpPr>
              <a:spLocks/>
            </p:cNvSpPr>
            <p:nvPr/>
          </p:nvSpPr>
          <p:spPr bwMode="auto">
            <a:xfrm>
              <a:off x="2398713" y="2490788"/>
              <a:ext cx="57150" cy="223838"/>
            </a:xfrm>
            <a:custGeom>
              <a:avLst/>
              <a:gdLst>
                <a:gd name="T0" fmla="*/ 0 w 36"/>
                <a:gd name="T1" fmla="*/ 141 h 141"/>
                <a:gd name="T2" fmla="*/ 0 w 36"/>
                <a:gd name="T3" fmla="*/ 0 h 141"/>
                <a:gd name="T4" fmla="*/ 36 w 36"/>
                <a:gd name="T5" fmla="*/ 0 h 141"/>
                <a:gd name="T6" fmla="*/ 36 w 36"/>
                <a:gd name="T7" fmla="*/ 141 h 141"/>
              </a:gdLst>
              <a:ahLst/>
              <a:cxnLst>
                <a:cxn ang="0">
                  <a:pos x="T0" y="T1"/>
                </a:cxn>
                <a:cxn ang="0">
                  <a:pos x="T2" y="T3"/>
                </a:cxn>
                <a:cxn ang="0">
                  <a:pos x="T4" y="T5"/>
                </a:cxn>
                <a:cxn ang="0">
                  <a:pos x="T6" y="T7"/>
                </a:cxn>
              </a:cxnLst>
              <a:rect l="0" t="0" r="r" b="b"/>
              <a:pathLst>
                <a:path w="36" h="141">
                  <a:moveTo>
                    <a:pt x="0" y="141"/>
                  </a:moveTo>
                  <a:lnTo>
                    <a:pt x="0" y="0"/>
                  </a:lnTo>
                  <a:lnTo>
                    <a:pt x="36" y="0"/>
                  </a:lnTo>
                  <a:lnTo>
                    <a:pt x="36" y="141"/>
                  </a:lnTo>
                </a:path>
              </a:pathLst>
            </a:custGeom>
            <a:noFill/>
            <a:ln w="28575"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19" name="Freeform 441"/>
            <p:cNvSpPr>
              <a:spLocks/>
            </p:cNvSpPr>
            <p:nvPr/>
          </p:nvSpPr>
          <p:spPr bwMode="auto">
            <a:xfrm>
              <a:off x="2284413" y="2587626"/>
              <a:ext cx="55563" cy="127000"/>
            </a:xfrm>
            <a:custGeom>
              <a:avLst/>
              <a:gdLst>
                <a:gd name="T0" fmla="*/ 0 w 35"/>
                <a:gd name="T1" fmla="*/ 80 h 80"/>
                <a:gd name="T2" fmla="*/ 0 w 35"/>
                <a:gd name="T3" fmla="*/ 0 h 80"/>
                <a:gd name="T4" fmla="*/ 35 w 35"/>
                <a:gd name="T5" fmla="*/ 0 h 80"/>
                <a:gd name="T6" fmla="*/ 35 w 35"/>
                <a:gd name="T7" fmla="*/ 80 h 80"/>
              </a:gdLst>
              <a:ahLst/>
              <a:cxnLst>
                <a:cxn ang="0">
                  <a:pos x="T0" y="T1"/>
                </a:cxn>
                <a:cxn ang="0">
                  <a:pos x="T2" y="T3"/>
                </a:cxn>
                <a:cxn ang="0">
                  <a:pos x="T4" y="T5"/>
                </a:cxn>
                <a:cxn ang="0">
                  <a:pos x="T6" y="T7"/>
                </a:cxn>
              </a:cxnLst>
              <a:rect l="0" t="0" r="r" b="b"/>
              <a:pathLst>
                <a:path w="35" h="80">
                  <a:moveTo>
                    <a:pt x="0" y="80"/>
                  </a:moveTo>
                  <a:lnTo>
                    <a:pt x="0" y="0"/>
                  </a:lnTo>
                  <a:lnTo>
                    <a:pt x="35" y="0"/>
                  </a:lnTo>
                  <a:lnTo>
                    <a:pt x="35" y="80"/>
                  </a:lnTo>
                </a:path>
              </a:pathLst>
            </a:custGeom>
            <a:noFill/>
            <a:ln w="28575"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20" name="Freeform 442"/>
            <p:cNvSpPr>
              <a:spLocks/>
            </p:cNvSpPr>
            <p:nvPr/>
          </p:nvSpPr>
          <p:spPr bwMode="auto">
            <a:xfrm>
              <a:off x="2284413" y="2687638"/>
              <a:ext cx="481013" cy="274638"/>
            </a:xfrm>
            <a:custGeom>
              <a:avLst/>
              <a:gdLst>
                <a:gd name="T0" fmla="*/ 303 w 303"/>
                <a:gd name="T1" fmla="*/ 39 h 173"/>
                <a:gd name="T2" fmla="*/ 303 w 303"/>
                <a:gd name="T3" fmla="*/ 0 h 173"/>
                <a:gd name="T4" fmla="*/ 246 w 303"/>
                <a:gd name="T5" fmla="*/ 39 h 173"/>
                <a:gd name="T6" fmla="*/ 247 w 303"/>
                <a:gd name="T7" fmla="*/ 0 h 173"/>
                <a:gd name="T8" fmla="*/ 190 w 303"/>
                <a:gd name="T9" fmla="*/ 39 h 173"/>
                <a:gd name="T10" fmla="*/ 191 w 303"/>
                <a:gd name="T11" fmla="*/ 0 h 173"/>
                <a:gd name="T12" fmla="*/ 134 w 303"/>
                <a:gd name="T13" fmla="*/ 39 h 173"/>
                <a:gd name="T14" fmla="*/ 0 w 303"/>
                <a:gd name="T15" fmla="*/ 39 h 173"/>
                <a:gd name="T16" fmla="*/ 0 w 303"/>
                <a:gd name="T17" fmla="*/ 173 h 173"/>
                <a:gd name="T18" fmla="*/ 303 w 303"/>
                <a:gd name="T19" fmla="*/ 173 h 173"/>
                <a:gd name="T20" fmla="*/ 303 w 303"/>
                <a:gd name="T21" fmla="*/ 39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3" h="173">
                  <a:moveTo>
                    <a:pt x="303" y="39"/>
                  </a:moveTo>
                  <a:lnTo>
                    <a:pt x="303" y="0"/>
                  </a:lnTo>
                  <a:lnTo>
                    <a:pt x="246" y="39"/>
                  </a:lnTo>
                  <a:lnTo>
                    <a:pt x="247" y="0"/>
                  </a:lnTo>
                  <a:lnTo>
                    <a:pt x="190" y="39"/>
                  </a:lnTo>
                  <a:lnTo>
                    <a:pt x="191" y="0"/>
                  </a:lnTo>
                  <a:lnTo>
                    <a:pt x="134" y="39"/>
                  </a:lnTo>
                  <a:lnTo>
                    <a:pt x="0" y="39"/>
                  </a:lnTo>
                  <a:lnTo>
                    <a:pt x="0" y="173"/>
                  </a:lnTo>
                  <a:lnTo>
                    <a:pt x="303" y="173"/>
                  </a:lnTo>
                  <a:lnTo>
                    <a:pt x="303" y="39"/>
                  </a:lnTo>
                </a:path>
              </a:pathLst>
            </a:custGeom>
            <a:noFill/>
            <a:ln w="28575"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21" name="Line 443"/>
            <p:cNvSpPr>
              <a:spLocks noChangeShapeType="1"/>
            </p:cNvSpPr>
            <p:nvPr/>
          </p:nvSpPr>
          <p:spPr bwMode="auto">
            <a:xfrm>
              <a:off x="2339975" y="2860676"/>
              <a:ext cx="115888" cy="0"/>
            </a:xfrm>
            <a:prstGeom prst="line">
              <a:avLst/>
            </a:prstGeom>
            <a:noFill/>
            <a:ln w="28575"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sp>
          <p:nvSpPr>
            <p:cNvPr id="22" name="Line 444"/>
            <p:cNvSpPr>
              <a:spLocks noChangeShapeType="1"/>
            </p:cNvSpPr>
            <p:nvPr/>
          </p:nvSpPr>
          <p:spPr bwMode="auto">
            <a:xfrm>
              <a:off x="2339975" y="2892426"/>
              <a:ext cx="115888" cy="0"/>
            </a:xfrm>
            <a:prstGeom prst="line">
              <a:avLst/>
            </a:prstGeom>
            <a:noFill/>
            <a:ln w="28575"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sp>
          <p:nvSpPr>
            <p:cNvPr id="23" name="Line 445"/>
            <p:cNvSpPr>
              <a:spLocks noChangeShapeType="1"/>
            </p:cNvSpPr>
            <p:nvPr/>
          </p:nvSpPr>
          <p:spPr bwMode="auto">
            <a:xfrm>
              <a:off x="2339975" y="2922588"/>
              <a:ext cx="115888" cy="0"/>
            </a:xfrm>
            <a:prstGeom prst="line">
              <a:avLst/>
            </a:prstGeom>
            <a:noFill/>
            <a:ln w="28575"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grpSp>
    </p:spTree>
    <p:extLst>
      <p:ext uri="{BB962C8B-B14F-4D97-AF65-F5344CB8AC3E}">
        <p14:creationId xmlns:p14="http://schemas.microsoft.com/office/powerpoint/2010/main" val="316039944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52</a:t>
            </a:fld>
            <a:endParaRPr lang="de-DE" dirty="0"/>
          </a:p>
        </p:txBody>
      </p:sp>
      <p:sp>
        <p:nvSpPr>
          <p:cNvPr id="4" name="Titel 3"/>
          <p:cNvSpPr>
            <a:spLocks noGrp="1"/>
          </p:cNvSpPr>
          <p:nvPr>
            <p:ph type="title"/>
          </p:nvPr>
        </p:nvSpPr>
        <p:spPr/>
        <p:txBody>
          <a:bodyPr/>
          <a:lstStyle/>
          <a:p>
            <a:r>
              <a:rPr lang="de-DE" dirty="0" smtClean="0"/>
              <a:t>WAS IST BEI …. </a:t>
            </a:r>
            <a:endParaRPr lang="de-DE" dirty="0"/>
          </a:p>
        </p:txBody>
      </p:sp>
      <p:graphicFrame>
        <p:nvGraphicFramePr>
          <p:cNvPr id="12" name="Tabelle 11"/>
          <p:cNvGraphicFramePr>
            <a:graphicFrameLocks noGrp="1"/>
          </p:cNvGraphicFramePr>
          <p:nvPr>
            <p:extLst/>
          </p:nvPr>
        </p:nvGraphicFramePr>
        <p:xfrm>
          <a:off x="2053906" y="2060575"/>
          <a:ext cx="8091716" cy="1270178"/>
        </p:xfrm>
        <a:graphic>
          <a:graphicData uri="http://schemas.openxmlformats.org/drawingml/2006/table">
            <a:tbl>
              <a:tblPr firstRow="1" bandRow="1">
                <a:tableStyleId>{5C22544A-7EE6-4342-B048-85BDC9FD1C3A}</a:tableStyleId>
              </a:tblPr>
              <a:tblGrid>
                <a:gridCol w="2022929">
                  <a:extLst>
                    <a:ext uri="{9D8B030D-6E8A-4147-A177-3AD203B41FA5}">
                      <a16:colId xmlns="" xmlns:a16="http://schemas.microsoft.com/office/drawing/2014/main" val="20000"/>
                    </a:ext>
                  </a:extLst>
                </a:gridCol>
                <a:gridCol w="2022929">
                  <a:extLst>
                    <a:ext uri="{9D8B030D-6E8A-4147-A177-3AD203B41FA5}">
                      <a16:colId xmlns="" xmlns:a16="http://schemas.microsoft.com/office/drawing/2014/main" val="20001"/>
                    </a:ext>
                  </a:extLst>
                </a:gridCol>
                <a:gridCol w="2022929">
                  <a:extLst>
                    <a:ext uri="{9D8B030D-6E8A-4147-A177-3AD203B41FA5}">
                      <a16:colId xmlns="" xmlns:a16="http://schemas.microsoft.com/office/drawing/2014/main" val="20002"/>
                    </a:ext>
                  </a:extLst>
                </a:gridCol>
                <a:gridCol w="2022929">
                  <a:extLst>
                    <a:ext uri="{9D8B030D-6E8A-4147-A177-3AD203B41FA5}">
                      <a16:colId xmlns="" xmlns:a16="http://schemas.microsoft.com/office/drawing/2014/main" val="20003"/>
                    </a:ext>
                  </a:extLst>
                </a:gridCol>
              </a:tblGrid>
              <a:tr h="1270178">
                <a:tc>
                  <a:txBody>
                    <a:bodyPr/>
                    <a:lstStyle/>
                    <a:p>
                      <a:pPr algn="ctr"/>
                      <a:r>
                        <a:rPr lang="de-DE" sz="1200" b="0" dirty="0">
                          <a:solidFill>
                            <a:schemeClr val="bg1"/>
                          </a:solidFill>
                          <a:latin typeface="Arial" panose="020B0604020202020204" pitchFamily="34" charset="0"/>
                          <a:cs typeface="Arial" panose="020B0604020202020204" pitchFamily="34" charset="0"/>
                        </a:rPr>
                        <a:t>AG-Wechsel</a:t>
                      </a:r>
                    </a:p>
                    <a:p>
                      <a:pPr algn="ct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chemeClr val="accent3">
                        <a:lumMod val="60000"/>
                        <a:lumOff val="40000"/>
                      </a:schemeClr>
                    </a:solidFill>
                  </a:tcPr>
                </a:tc>
                <a:tc>
                  <a:txBody>
                    <a:bodyPr/>
                    <a:lstStyle/>
                    <a:p>
                      <a:pPr algn="ctr"/>
                      <a:r>
                        <a:rPr lang="de-DE" sz="1200" b="0" dirty="0">
                          <a:solidFill>
                            <a:schemeClr val="bg1"/>
                          </a:solidFill>
                          <a:latin typeface="Arial" panose="020B0604020202020204" pitchFamily="34" charset="0"/>
                          <a:cs typeface="Arial" panose="020B0604020202020204" pitchFamily="34" charset="0"/>
                        </a:rPr>
                        <a:t>Elternzeit/ Krankheit</a:t>
                      </a:r>
                    </a:p>
                    <a:p>
                      <a:pPr algn="ct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5C87AA"/>
                    </a:solidFill>
                  </a:tcPr>
                </a:tc>
                <a:tc>
                  <a:txBody>
                    <a:bodyPr/>
                    <a:lstStyle/>
                    <a:p>
                      <a:pPr algn="ctr"/>
                      <a:r>
                        <a:rPr lang="de-DE" sz="1200" b="0" dirty="0">
                          <a:solidFill>
                            <a:schemeClr val="bg1"/>
                          </a:solidFill>
                          <a:latin typeface="Arial" panose="020B0604020202020204" pitchFamily="34" charset="0"/>
                          <a:cs typeface="Arial" panose="020B0604020202020204" pitchFamily="34" charset="0"/>
                        </a:rPr>
                        <a:t>Arbeitslosigkeit</a:t>
                      </a:r>
                      <a:br>
                        <a:rPr lang="de-DE" sz="1200" b="0" dirty="0">
                          <a:solidFill>
                            <a:schemeClr val="bg1"/>
                          </a:solidFill>
                          <a:latin typeface="Arial" panose="020B0604020202020204" pitchFamily="34" charset="0"/>
                          <a:cs typeface="Arial" panose="020B0604020202020204" pitchFamily="34" charset="0"/>
                        </a:rPr>
                      </a:b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137C9B"/>
                    </a:solidFill>
                  </a:tcPr>
                </a:tc>
                <a:tc>
                  <a:txBody>
                    <a:bodyPr/>
                    <a:lstStyle/>
                    <a:p>
                      <a:pPr algn="ctr"/>
                      <a:r>
                        <a:rPr lang="de-DE" sz="1200" b="0" dirty="0">
                          <a:solidFill>
                            <a:schemeClr val="bg1"/>
                          </a:solidFill>
                          <a:latin typeface="Arial" panose="020B0604020202020204" pitchFamily="34" charset="0"/>
                          <a:cs typeface="Arial" panose="020B0604020202020204" pitchFamily="34" charset="0"/>
                        </a:rPr>
                        <a:t>Tod</a:t>
                      </a:r>
                      <a:br>
                        <a:rPr lang="de-DE" sz="1200" b="0" dirty="0">
                          <a:solidFill>
                            <a:schemeClr val="bg1"/>
                          </a:solidFill>
                          <a:latin typeface="Arial" panose="020B0604020202020204" pitchFamily="34" charset="0"/>
                          <a:cs typeface="Arial" panose="020B0604020202020204" pitchFamily="34" charset="0"/>
                        </a:rPr>
                      </a:b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1D2D4B"/>
                    </a:solidFill>
                  </a:tcPr>
                </a:tc>
                <a:extLst>
                  <a:ext uri="{0D108BD9-81ED-4DB2-BD59-A6C34878D82A}">
                    <a16:rowId xmlns="" xmlns:a16="http://schemas.microsoft.com/office/drawing/2014/main" val="10000"/>
                  </a:ext>
                </a:extLst>
              </a:tr>
            </a:tbl>
          </a:graphicData>
        </a:graphic>
      </p:graphicFrame>
      <p:pic>
        <p:nvPicPr>
          <p:cNvPr id="13" name="Grafik 12"/>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8716782" y="2188792"/>
            <a:ext cx="749872" cy="749872"/>
          </a:xfrm>
          <a:prstGeom prst="rect">
            <a:avLst/>
          </a:prstGeom>
        </p:spPr>
      </p:pic>
      <p:pic>
        <p:nvPicPr>
          <p:cNvPr id="14" name="Grafik 13"/>
          <p:cNvPicPr>
            <a:picLocks noChangeAspect="1"/>
          </p:cNvPicPr>
          <p:nvPr/>
        </p:nvPicPr>
        <p:blipFill>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4588703" y="2052146"/>
            <a:ext cx="952634" cy="952634"/>
          </a:xfrm>
          <a:prstGeom prst="rect">
            <a:avLst/>
          </a:prstGeom>
        </p:spPr>
      </p:pic>
      <p:pic>
        <p:nvPicPr>
          <p:cNvPr id="15" name="Grafik 14"/>
          <p:cNvPicPr>
            <a:picLocks noChangeAspect="1"/>
          </p:cNvPicPr>
          <p:nvPr/>
        </p:nvPicPr>
        <p:blipFill>
          <a:blip r:embed="rId6" cstate="print">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6652745" y="2144805"/>
            <a:ext cx="793861" cy="793861"/>
          </a:xfrm>
          <a:prstGeom prst="rect">
            <a:avLst/>
          </a:prstGeom>
        </p:spPr>
      </p:pic>
      <p:cxnSp>
        <p:nvCxnSpPr>
          <p:cNvPr id="16" name="Gerade Verbindung 23"/>
          <p:cNvCxnSpPr/>
          <p:nvPr/>
        </p:nvCxnSpPr>
        <p:spPr>
          <a:xfrm flipV="1">
            <a:off x="6758593" y="2272272"/>
            <a:ext cx="635089" cy="52924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7" name="Gruppierung 3"/>
          <p:cNvGrpSpPr/>
          <p:nvPr/>
        </p:nvGrpSpPr>
        <p:grpSpPr>
          <a:xfrm>
            <a:off x="2766936" y="2272272"/>
            <a:ext cx="597463" cy="585632"/>
            <a:chOff x="2284413" y="2490788"/>
            <a:chExt cx="481013" cy="471488"/>
          </a:xfrm>
        </p:grpSpPr>
        <p:sp>
          <p:nvSpPr>
            <p:cNvPr id="18" name="Freeform 440"/>
            <p:cNvSpPr>
              <a:spLocks/>
            </p:cNvSpPr>
            <p:nvPr/>
          </p:nvSpPr>
          <p:spPr bwMode="auto">
            <a:xfrm>
              <a:off x="2398713" y="2490788"/>
              <a:ext cx="57150" cy="223838"/>
            </a:xfrm>
            <a:custGeom>
              <a:avLst/>
              <a:gdLst>
                <a:gd name="T0" fmla="*/ 0 w 36"/>
                <a:gd name="T1" fmla="*/ 141 h 141"/>
                <a:gd name="T2" fmla="*/ 0 w 36"/>
                <a:gd name="T3" fmla="*/ 0 h 141"/>
                <a:gd name="T4" fmla="*/ 36 w 36"/>
                <a:gd name="T5" fmla="*/ 0 h 141"/>
                <a:gd name="T6" fmla="*/ 36 w 36"/>
                <a:gd name="T7" fmla="*/ 141 h 141"/>
              </a:gdLst>
              <a:ahLst/>
              <a:cxnLst>
                <a:cxn ang="0">
                  <a:pos x="T0" y="T1"/>
                </a:cxn>
                <a:cxn ang="0">
                  <a:pos x="T2" y="T3"/>
                </a:cxn>
                <a:cxn ang="0">
                  <a:pos x="T4" y="T5"/>
                </a:cxn>
                <a:cxn ang="0">
                  <a:pos x="T6" y="T7"/>
                </a:cxn>
              </a:cxnLst>
              <a:rect l="0" t="0" r="r" b="b"/>
              <a:pathLst>
                <a:path w="36" h="141">
                  <a:moveTo>
                    <a:pt x="0" y="141"/>
                  </a:moveTo>
                  <a:lnTo>
                    <a:pt x="0" y="0"/>
                  </a:lnTo>
                  <a:lnTo>
                    <a:pt x="36" y="0"/>
                  </a:lnTo>
                  <a:lnTo>
                    <a:pt x="36" y="141"/>
                  </a:lnTo>
                </a:path>
              </a:pathLst>
            </a:custGeom>
            <a:noFill/>
            <a:ln w="28575"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19" name="Freeform 441"/>
            <p:cNvSpPr>
              <a:spLocks/>
            </p:cNvSpPr>
            <p:nvPr/>
          </p:nvSpPr>
          <p:spPr bwMode="auto">
            <a:xfrm>
              <a:off x="2284413" y="2587626"/>
              <a:ext cx="55563" cy="127000"/>
            </a:xfrm>
            <a:custGeom>
              <a:avLst/>
              <a:gdLst>
                <a:gd name="T0" fmla="*/ 0 w 35"/>
                <a:gd name="T1" fmla="*/ 80 h 80"/>
                <a:gd name="T2" fmla="*/ 0 w 35"/>
                <a:gd name="T3" fmla="*/ 0 h 80"/>
                <a:gd name="T4" fmla="*/ 35 w 35"/>
                <a:gd name="T5" fmla="*/ 0 h 80"/>
                <a:gd name="T6" fmla="*/ 35 w 35"/>
                <a:gd name="T7" fmla="*/ 80 h 80"/>
              </a:gdLst>
              <a:ahLst/>
              <a:cxnLst>
                <a:cxn ang="0">
                  <a:pos x="T0" y="T1"/>
                </a:cxn>
                <a:cxn ang="0">
                  <a:pos x="T2" y="T3"/>
                </a:cxn>
                <a:cxn ang="0">
                  <a:pos x="T4" y="T5"/>
                </a:cxn>
                <a:cxn ang="0">
                  <a:pos x="T6" y="T7"/>
                </a:cxn>
              </a:cxnLst>
              <a:rect l="0" t="0" r="r" b="b"/>
              <a:pathLst>
                <a:path w="35" h="80">
                  <a:moveTo>
                    <a:pt x="0" y="80"/>
                  </a:moveTo>
                  <a:lnTo>
                    <a:pt x="0" y="0"/>
                  </a:lnTo>
                  <a:lnTo>
                    <a:pt x="35" y="0"/>
                  </a:lnTo>
                  <a:lnTo>
                    <a:pt x="35" y="80"/>
                  </a:lnTo>
                </a:path>
              </a:pathLst>
            </a:custGeom>
            <a:noFill/>
            <a:ln w="28575"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20" name="Freeform 442"/>
            <p:cNvSpPr>
              <a:spLocks/>
            </p:cNvSpPr>
            <p:nvPr/>
          </p:nvSpPr>
          <p:spPr bwMode="auto">
            <a:xfrm>
              <a:off x="2284413" y="2687638"/>
              <a:ext cx="481013" cy="274638"/>
            </a:xfrm>
            <a:custGeom>
              <a:avLst/>
              <a:gdLst>
                <a:gd name="T0" fmla="*/ 303 w 303"/>
                <a:gd name="T1" fmla="*/ 39 h 173"/>
                <a:gd name="T2" fmla="*/ 303 w 303"/>
                <a:gd name="T3" fmla="*/ 0 h 173"/>
                <a:gd name="T4" fmla="*/ 246 w 303"/>
                <a:gd name="T5" fmla="*/ 39 h 173"/>
                <a:gd name="T6" fmla="*/ 247 w 303"/>
                <a:gd name="T7" fmla="*/ 0 h 173"/>
                <a:gd name="T8" fmla="*/ 190 w 303"/>
                <a:gd name="T9" fmla="*/ 39 h 173"/>
                <a:gd name="T10" fmla="*/ 191 w 303"/>
                <a:gd name="T11" fmla="*/ 0 h 173"/>
                <a:gd name="T12" fmla="*/ 134 w 303"/>
                <a:gd name="T13" fmla="*/ 39 h 173"/>
                <a:gd name="T14" fmla="*/ 0 w 303"/>
                <a:gd name="T15" fmla="*/ 39 h 173"/>
                <a:gd name="T16" fmla="*/ 0 w 303"/>
                <a:gd name="T17" fmla="*/ 173 h 173"/>
                <a:gd name="T18" fmla="*/ 303 w 303"/>
                <a:gd name="T19" fmla="*/ 173 h 173"/>
                <a:gd name="T20" fmla="*/ 303 w 303"/>
                <a:gd name="T21" fmla="*/ 39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3" h="173">
                  <a:moveTo>
                    <a:pt x="303" y="39"/>
                  </a:moveTo>
                  <a:lnTo>
                    <a:pt x="303" y="0"/>
                  </a:lnTo>
                  <a:lnTo>
                    <a:pt x="246" y="39"/>
                  </a:lnTo>
                  <a:lnTo>
                    <a:pt x="247" y="0"/>
                  </a:lnTo>
                  <a:lnTo>
                    <a:pt x="190" y="39"/>
                  </a:lnTo>
                  <a:lnTo>
                    <a:pt x="191" y="0"/>
                  </a:lnTo>
                  <a:lnTo>
                    <a:pt x="134" y="39"/>
                  </a:lnTo>
                  <a:lnTo>
                    <a:pt x="0" y="39"/>
                  </a:lnTo>
                  <a:lnTo>
                    <a:pt x="0" y="173"/>
                  </a:lnTo>
                  <a:lnTo>
                    <a:pt x="303" y="173"/>
                  </a:lnTo>
                  <a:lnTo>
                    <a:pt x="303" y="39"/>
                  </a:lnTo>
                </a:path>
              </a:pathLst>
            </a:custGeom>
            <a:noFill/>
            <a:ln w="28575"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21" name="Line 443"/>
            <p:cNvSpPr>
              <a:spLocks noChangeShapeType="1"/>
            </p:cNvSpPr>
            <p:nvPr/>
          </p:nvSpPr>
          <p:spPr bwMode="auto">
            <a:xfrm>
              <a:off x="2339975" y="2860676"/>
              <a:ext cx="115888" cy="0"/>
            </a:xfrm>
            <a:prstGeom prst="line">
              <a:avLst/>
            </a:prstGeom>
            <a:noFill/>
            <a:ln w="28575"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sp>
          <p:nvSpPr>
            <p:cNvPr id="22" name="Line 444"/>
            <p:cNvSpPr>
              <a:spLocks noChangeShapeType="1"/>
            </p:cNvSpPr>
            <p:nvPr/>
          </p:nvSpPr>
          <p:spPr bwMode="auto">
            <a:xfrm>
              <a:off x="2339975" y="2892426"/>
              <a:ext cx="115888" cy="0"/>
            </a:xfrm>
            <a:prstGeom prst="line">
              <a:avLst/>
            </a:prstGeom>
            <a:noFill/>
            <a:ln w="28575"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sp>
          <p:nvSpPr>
            <p:cNvPr id="23" name="Line 445"/>
            <p:cNvSpPr>
              <a:spLocks noChangeShapeType="1"/>
            </p:cNvSpPr>
            <p:nvPr/>
          </p:nvSpPr>
          <p:spPr bwMode="auto">
            <a:xfrm>
              <a:off x="2339975" y="2922588"/>
              <a:ext cx="115888" cy="0"/>
            </a:xfrm>
            <a:prstGeom prst="line">
              <a:avLst/>
            </a:prstGeom>
            <a:noFill/>
            <a:ln w="28575"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grpSp>
      <p:sp>
        <p:nvSpPr>
          <p:cNvPr id="25" name="Gleichschenkliges Dreieck 24"/>
          <p:cNvSpPr/>
          <p:nvPr/>
        </p:nvSpPr>
        <p:spPr>
          <a:xfrm flipV="1">
            <a:off x="2053906" y="3391330"/>
            <a:ext cx="2004662" cy="370469"/>
          </a:xfrm>
          <a:prstGeom prst="triangle">
            <a:avLst/>
          </a:prstGeom>
          <a:solidFill>
            <a:schemeClr val="accent3">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323"/>
          </a:p>
        </p:txBody>
      </p:sp>
      <p:sp>
        <p:nvSpPr>
          <p:cNvPr id="3" name="Rechteck 2"/>
          <p:cNvSpPr/>
          <p:nvPr/>
        </p:nvSpPr>
        <p:spPr>
          <a:xfrm>
            <a:off x="2133599" y="4149094"/>
            <a:ext cx="7895303" cy="1741502"/>
          </a:xfrm>
          <a:prstGeom prst="rect">
            <a:avLst/>
          </a:prstGeom>
        </p:spPr>
        <p:txBody>
          <a:bodyPr wrap="square">
            <a:spAutoFit/>
          </a:bodyPr>
          <a:lstStyle/>
          <a:p>
            <a:pPr marL="195804" lvl="1" indent="-195804">
              <a:lnSpc>
                <a:spcPct val="150000"/>
              </a:lnSpc>
              <a:spcBef>
                <a:spcPts val="54"/>
              </a:spcBef>
              <a:buClr>
                <a:schemeClr val="accent2"/>
              </a:buClr>
              <a:buFont typeface="Arial" panose="020B0604020202020204" pitchFamily="34" charset="0"/>
              <a:buChar char="■"/>
            </a:pPr>
            <a:r>
              <a:rPr lang="de-DE" kern="0" dirty="0">
                <a:solidFill>
                  <a:schemeClr val="tx2"/>
                </a:solidFill>
                <a:latin typeface="Arial" panose="020B0604020202020204" pitchFamily="34" charset="0"/>
                <a:cs typeface="Arial" panose="020B0604020202020204" pitchFamily="34" charset="0"/>
              </a:rPr>
              <a:t> </a:t>
            </a:r>
            <a:r>
              <a:rPr lang="de-DE" kern="0" dirty="0" err="1">
                <a:solidFill>
                  <a:schemeClr val="tx2"/>
                </a:solidFill>
                <a:latin typeface="Arial" panose="020B0604020202020204" pitchFamily="34" charset="0"/>
                <a:cs typeface="Arial" panose="020B0604020202020204" pitchFamily="34" charset="0"/>
              </a:rPr>
              <a:t>Mitgabe</a:t>
            </a:r>
            <a:r>
              <a:rPr lang="de-DE" kern="0" dirty="0">
                <a:solidFill>
                  <a:schemeClr val="tx2"/>
                </a:solidFill>
                <a:latin typeface="Arial" panose="020B0604020202020204" pitchFamily="34" charset="0"/>
                <a:cs typeface="Arial" panose="020B0604020202020204" pitchFamily="34" charset="0"/>
              </a:rPr>
              <a:t> des Vertrages an den Versicherten </a:t>
            </a:r>
          </a:p>
          <a:p>
            <a:pPr marL="195804" lvl="1" indent="-195804">
              <a:lnSpc>
                <a:spcPct val="150000"/>
              </a:lnSpc>
              <a:spcBef>
                <a:spcPts val="54"/>
              </a:spcBef>
              <a:buClr>
                <a:schemeClr val="accent2"/>
              </a:buClr>
              <a:buFont typeface="Arial" panose="020B0604020202020204" pitchFamily="34" charset="0"/>
              <a:buChar char="■"/>
            </a:pPr>
            <a:r>
              <a:rPr lang="de-DE" kern="0" dirty="0">
                <a:solidFill>
                  <a:schemeClr val="tx2"/>
                </a:solidFill>
                <a:latin typeface="Arial" panose="020B0604020202020204" pitchFamily="34" charset="0"/>
                <a:cs typeface="Arial" panose="020B0604020202020204" pitchFamily="34" charset="0"/>
              </a:rPr>
              <a:t> Möglichkeit der Weiterführung </a:t>
            </a:r>
          </a:p>
          <a:p>
            <a:pPr marL="742950" lvl="2" indent="-285750">
              <a:lnSpc>
                <a:spcPct val="150000"/>
              </a:lnSpc>
              <a:spcBef>
                <a:spcPts val="54"/>
              </a:spcBef>
              <a:buClr>
                <a:schemeClr val="accent2"/>
              </a:buClr>
              <a:buFont typeface="Wingdings" panose="05000000000000000000" pitchFamily="2" charset="2"/>
              <a:buChar char="§"/>
            </a:pPr>
            <a:r>
              <a:rPr lang="de-DE" kern="0" dirty="0" smtClean="0">
                <a:solidFill>
                  <a:schemeClr val="tx2"/>
                </a:solidFill>
                <a:latin typeface="Arial" panose="020B0604020202020204" pitchFamily="34" charset="0"/>
                <a:cs typeface="Arial" panose="020B0604020202020204" pitchFamily="34" charset="0"/>
              </a:rPr>
              <a:t>privat </a:t>
            </a:r>
            <a:r>
              <a:rPr lang="de-DE" kern="0" dirty="0">
                <a:solidFill>
                  <a:schemeClr val="tx2"/>
                </a:solidFill>
                <a:latin typeface="Arial" panose="020B0604020202020204" pitchFamily="34" charset="0"/>
                <a:cs typeface="Arial" panose="020B0604020202020204" pitchFamily="34" charset="0"/>
              </a:rPr>
              <a:t>– mit eigenen Beiträgen oder </a:t>
            </a:r>
            <a:r>
              <a:rPr lang="de-DE" kern="0" dirty="0" smtClean="0">
                <a:solidFill>
                  <a:schemeClr val="tx2"/>
                </a:solidFill>
                <a:latin typeface="Arial" panose="020B0604020202020204" pitchFamily="34" charset="0"/>
                <a:cs typeface="Arial" panose="020B0604020202020204" pitchFamily="34" charset="0"/>
              </a:rPr>
              <a:t>beitragsfrei</a:t>
            </a:r>
          </a:p>
          <a:p>
            <a:pPr marL="742950" lvl="2" indent="-285750">
              <a:lnSpc>
                <a:spcPct val="150000"/>
              </a:lnSpc>
              <a:spcBef>
                <a:spcPts val="54"/>
              </a:spcBef>
              <a:buClr>
                <a:schemeClr val="accent2"/>
              </a:buClr>
              <a:buFont typeface="Wingdings" panose="05000000000000000000" pitchFamily="2" charset="2"/>
              <a:buChar char="§"/>
            </a:pPr>
            <a:r>
              <a:rPr lang="de-DE" kern="0" dirty="0" smtClean="0">
                <a:solidFill>
                  <a:schemeClr val="tx2"/>
                </a:solidFill>
                <a:latin typeface="Arial" panose="020B0604020202020204" pitchFamily="34" charset="0"/>
                <a:cs typeface="Arial" panose="020B0604020202020204" pitchFamily="34" charset="0"/>
              </a:rPr>
              <a:t>oder </a:t>
            </a:r>
            <a:r>
              <a:rPr lang="de-DE" kern="0" dirty="0">
                <a:solidFill>
                  <a:schemeClr val="tx2"/>
                </a:solidFill>
                <a:latin typeface="Arial" panose="020B0604020202020204" pitchFamily="34" charset="0"/>
                <a:cs typeface="Arial" panose="020B0604020202020204" pitchFamily="34" charset="0"/>
              </a:rPr>
              <a:t>beim neuen Arbeitgeber</a:t>
            </a:r>
          </a:p>
        </p:txBody>
      </p:sp>
    </p:spTree>
    <p:extLst>
      <p:ext uri="{BB962C8B-B14F-4D97-AF65-F5344CB8AC3E}">
        <p14:creationId xmlns:p14="http://schemas.microsoft.com/office/powerpoint/2010/main" val="89146187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53</a:t>
            </a:fld>
            <a:endParaRPr lang="de-DE" dirty="0"/>
          </a:p>
        </p:txBody>
      </p:sp>
      <p:sp>
        <p:nvSpPr>
          <p:cNvPr id="4" name="Titel 3"/>
          <p:cNvSpPr>
            <a:spLocks noGrp="1"/>
          </p:cNvSpPr>
          <p:nvPr>
            <p:ph type="title"/>
          </p:nvPr>
        </p:nvSpPr>
        <p:spPr/>
        <p:txBody>
          <a:bodyPr/>
          <a:lstStyle/>
          <a:p>
            <a:r>
              <a:rPr lang="de-DE" dirty="0" smtClean="0"/>
              <a:t>WAS IST BEI …. </a:t>
            </a:r>
            <a:endParaRPr lang="de-DE" dirty="0"/>
          </a:p>
        </p:txBody>
      </p:sp>
      <p:graphicFrame>
        <p:nvGraphicFramePr>
          <p:cNvPr id="12" name="Tabelle 11"/>
          <p:cNvGraphicFramePr>
            <a:graphicFrameLocks noGrp="1"/>
          </p:cNvGraphicFramePr>
          <p:nvPr>
            <p:extLst/>
          </p:nvPr>
        </p:nvGraphicFramePr>
        <p:xfrm>
          <a:off x="2053906" y="2060575"/>
          <a:ext cx="8091716" cy="1270178"/>
        </p:xfrm>
        <a:graphic>
          <a:graphicData uri="http://schemas.openxmlformats.org/drawingml/2006/table">
            <a:tbl>
              <a:tblPr firstRow="1" bandRow="1">
                <a:tableStyleId>{5C22544A-7EE6-4342-B048-85BDC9FD1C3A}</a:tableStyleId>
              </a:tblPr>
              <a:tblGrid>
                <a:gridCol w="2022929">
                  <a:extLst>
                    <a:ext uri="{9D8B030D-6E8A-4147-A177-3AD203B41FA5}">
                      <a16:colId xmlns="" xmlns:a16="http://schemas.microsoft.com/office/drawing/2014/main" val="20000"/>
                    </a:ext>
                  </a:extLst>
                </a:gridCol>
                <a:gridCol w="2022929">
                  <a:extLst>
                    <a:ext uri="{9D8B030D-6E8A-4147-A177-3AD203B41FA5}">
                      <a16:colId xmlns="" xmlns:a16="http://schemas.microsoft.com/office/drawing/2014/main" val="20001"/>
                    </a:ext>
                  </a:extLst>
                </a:gridCol>
                <a:gridCol w="2022929">
                  <a:extLst>
                    <a:ext uri="{9D8B030D-6E8A-4147-A177-3AD203B41FA5}">
                      <a16:colId xmlns="" xmlns:a16="http://schemas.microsoft.com/office/drawing/2014/main" val="20002"/>
                    </a:ext>
                  </a:extLst>
                </a:gridCol>
                <a:gridCol w="2022929">
                  <a:extLst>
                    <a:ext uri="{9D8B030D-6E8A-4147-A177-3AD203B41FA5}">
                      <a16:colId xmlns="" xmlns:a16="http://schemas.microsoft.com/office/drawing/2014/main" val="20003"/>
                    </a:ext>
                  </a:extLst>
                </a:gridCol>
              </a:tblGrid>
              <a:tr h="1270178">
                <a:tc>
                  <a:txBody>
                    <a:bodyPr/>
                    <a:lstStyle/>
                    <a:p>
                      <a:pPr algn="ctr"/>
                      <a:r>
                        <a:rPr lang="de-DE" sz="1200" b="0" dirty="0">
                          <a:solidFill>
                            <a:schemeClr val="bg1"/>
                          </a:solidFill>
                          <a:latin typeface="Arial" panose="020B0604020202020204" pitchFamily="34" charset="0"/>
                          <a:cs typeface="Arial" panose="020B0604020202020204" pitchFamily="34" charset="0"/>
                        </a:rPr>
                        <a:t>AG-Wechsel</a:t>
                      </a:r>
                    </a:p>
                    <a:p>
                      <a:pPr algn="ct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chemeClr val="accent3">
                        <a:lumMod val="60000"/>
                        <a:lumOff val="40000"/>
                      </a:schemeClr>
                    </a:solidFill>
                  </a:tcPr>
                </a:tc>
                <a:tc>
                  <a:txBody>
                    <a:bodyPr/>
                    <a:lstStyle/>
                    <a:p>
                      <a:pPr algn="ctr"/>
                      <a:r>
                        <a:rPr lang="de-DE" sz="1200" b="0" dirty="0">
                          <a:solidFill>
                            <a:schemeClr val="bg1"/>
                          </a:solidFill>
                          <a:latin typeface="Arial" panose="020B0604020202020204" pitchFamily="34" charset="0"/>
                          <a:cs typeface="Arial" panose="020B0604020202020204" pitchFamily="34" charset="0"/>
                        </a:rPr>
                        <a:t>Elternzeit/ Krankheit</a:t>
                      </a:r>
                    </a:p>
                    <a:p>
                      <a:pPr algn="ct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5C87AA"/>
                    </a:solidFill>
                  </a:tcPr>
                </a:tc>
                <a:tc>
                  <a:txBody>
                    <a:bodyPr/>
                    <a:lstStyle/>
                    <a:p>
                      <a:pPr algn="ctr"/>
                      <a:r>
                        <a:rPr lang="de-DE" sz="1200" b="0" dirty="0">
                          <a:solidFill>
                            <a:schemeClr val="bg1"/>
                          </a:solidFill>
                          <a:latin typeface="Arial" panose="020B0604020202020204" pitchFamily="34" charset="0"/>
                          <a:cs typeface="Arial" panose="020B0604020202020204" pitchFamily="34" charset="0"/>
                        </a:rPr>
                        <a:t>Arbeitslosigkeit</a:t>
                      </a:r>
                      <a:br>
                        <a:rPr lang="de-DE" sz="1200" b="0" dirty="0">
                          <a:solidFill>
                            <a:schemeClr val="bg1"/>
                          </a:solidFill>
                          <a:latin typeface="Arial" panose="020B0604020202020204" pitchFamily="34" charset="0"/>
                          <a:cs typeface="Arial" panose="020B0604020202020204" pitchFamily="34" charset="0"/>
                        </a:rPr>
                      </a:b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137C9B"/>
                    </a:solidFill>
                  </a:tcPr>
                </a:tc>
                <a:tc>
                  <a:txBody>
                    <a:bodyPr/>
                    <a:lstStyle/>
                    <a:p>
                      <a:pPr algn="ctr"/>
                      <a:r>
                        <a:rPr lang="de-DE" sz="1200" b="0" dirty="0">
                          <a:solidFill>
                            <a:schemeClr val="bg1"/>
                          </a:solidFill>
                          <a:latin typeface="Arial" panose="020B0604020202020204" pitchFamily="34" charset="0"/>
                          <a:cs typeface="Arial" panose="020B0604020202020204" pitchFamily="34" charset="0"/>
                        </a:rPr>
                        <a:t>Tod</a:t>
                      </a:r>
                      <a:br>
                        <a:rPr lang="de-DE" sz="1200" b="0" dirty="0">
                          <a:solidFill>
                            <a:schemeClr val="bg1"/>
                          </a:solidFill>
                          <a:latin typeface="Arial" panose="020B0604020202020204" pitchFamily="34" charset="0"/>
                          <a:cs typeface="Arial" panose="020B0604020202020204" pitchFamily="34" charset="0"/>
                        </a:rPr>
                      </a:b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1D2D4B"/>
                    </a:solidFill>
                  </a:tcPr>
                </a:tc>
                <a:extLst>
                  <a:ext uri="{0D108BD9-81ED-4DB2-BD59-A6C34878D82A}">
                    <a16:rowId xmlns="" xmlns:a16="http://schemas.microsoft.com/office/drawing/2014/main" val="10000"/>
                  </a:ext>
                </a:extLst>
              </a:tr>
            </a:tbl>
          </a:graphicData>
        </a:graphic>
      </p:graphicFrame>
      <p:pic>
        <p:nvPicPr>
          <p:cNvPr id="13" name="Grafik 12"/>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8716782" y="2188792"/>
            <a:ext cx="749872" cy="749872"/>
          </a:xfrm>
          <a:prstGeom prst="rect">
            <a:avLst/>
          </a:prstGeom>
        </p:spPr>
      </p:pic>
      <p:pic>
        <p:nvPicPr>
          <p:cNvPr id="14" name="Grafik 13"/>
          <p:cNvPicPr>
            <a:picLocks noChangeAspect="1"/>
          </p:cNvPicPr>
          <p:nvPr/>
        </p:nvPicPr>
        <p:blipFill>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4588703" y="2052146"/>
            <a:ext cx="952634" cy="952634"/>
          </a:xfrm>
          <a:prstGeom prst="rect">
            <a:avLst/>
          </a:prstGeom>
        </p:spPr>
      </p:pic>
      <p:pic>
        <p:nvPicPr>
          <p:cNvPr id="15" name="Grafik 14"/>
          <p:cNvPicPr>
            <a:picLocks noChangeAspect="1"/>
          </p:cNvPicPr>
          <p:nvPr/>
        </p:nvPicPr>
        <p:blipFill>
          <a:blip r:embed="rId6" cstate="print">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6652745" y="2144805"/>
            <a:ext cx="793861" cy="793861"/>
          </a:xfrm>
          <a:prstGeom prst="rect">
            <a:avLst/>
          </a:prstGeom>
        </p:spPr>
      </p:pic>
      <p:cxnSp>
        <p:nvCxnSpPr>
          <p:cNvPr id="16" name="Gerade Verbindung 23"/>
          <p:cNvCxnSpPr/>
          <p:nvPr/>
        </p:nvCxnSpPr>
        <p:spPr>
          <a:xfrm flipV="1">
            <a:off x="6758593" y="2272272"/>
            <a:ext cx="635089" cy="52924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7" name="Gruppierung 3"/>
          <p:cNvGrpSpPr/>
          <p:nvPr/>
        </p:nvGrpSpPr>
        <p:grpSpPr>
          <a:xfrm>
            <a:off x="2766936" y="2272272"/>
            <a:ext cx="597463" cy="585632"/>
            <a:chOff x="2284413" y="2490788"/>
            <a:chExt cx="481013" cy="471488"/>
          </a:xfrm>
        </p:grpSpPr>
        <p:sp>
          <p:nvSpPr>
            <p:cNvPr id="18" name="Freeform 440"/>
            <p:cNvSpPr>
              <a:spLocks/>
            </p:cNvSpPr>
            <p:nvPr/>
          </p:nvSpPr>
          <p:spPr bwMode="auto">
            <a:xfrm>
              <a:off x="2398713" y="2490788"/>
              <a:ext cx="57150" cy="223838"/>
            </a:xfrm>
            <a:custGeom>
              <a:avLst/>
              <a:gdLst>
                <a:gd name="T0" fmla="*/ 0 w 36"/>
                <a:gd name="T1" fmla="*/ 141 h 141"/>
                <a:gd name="T2" fmla="*/ 0 w 36"/>
                <a:gd name="T3" fmla="*/ 0 h 141"/>
                <a:gd name="T4" fmla="*/ 36 w 36"/>
                <a:gd name="T5" fmla="*/ 0 h 141"/>
                <a:gd name="T6" fmla="*/ 36 w 36"/>
                <a:gd name="T7" fmla="*/ 141 h 141"/>
              </a:gdLst>
              <a:ahLst/>
              <a:cxnLst>
                <a:cxn ang="0">
                  <a:pos x="T0" y="T1"/>
                </a:cxn>
                <a:cxn ang="0">
                  <a:pos x="T2" y="T3"/>
                </a:cxn>
                <a:cxn ang="0">
                  <a:pos x="T4" y="T5"/>
                </a:cxn>
                <a:cxn ang="0">
                  <a:pos x="T6" y="T7"/>
                </a:cxn>
              </a:cxnLst>
              <a:rect l="0" t="0" r="r" b="b"/>
              <a:pathLst>
                <a:path w="36" h="141">
                  <a:moveTo>
                    <a:pt x="0" y="141"/>
                  </a:moveTo>
                  <a:lnTo>
                    <a:pt x="0" y="0"/>
                  </a:lnTo>
                  <a:lnTo>
                    <a:pt x="36" y="0"/>
                  </a:lnTo>
                  <a:lnTo>
                    <a:pt x="36" y="141"/>
                  </a:lnTo>
                </a:path>
              </a:pathLst>
            </a:custGeom>
            <a:noFill/>
            <a:ln w="28575"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19" name="Freeform 441"/>
            <p:cNvSpPr>
              <a:spLocks/>
            </p:cNvSpPr>
            <p:nvPr/>
          </p:nvSpPr>
          <p:spPr bwMode="auto">
            <a:xfrm>
              <a:off x="2284413" y="2587626"/>
              <a:ext cx="55563" cy="127000"/>
            </a:xfrm>
            <a:custGeom>
              <a:avLst/>
              <a:gdLst>
                <a:gd name="T0" fmla="*/ 0 w 35"/>
                <a:gd name="T1" fmla="*/ 80 h 80"/>
                <a:gd name="T2" fmla="*/ 0 w 35"/>
                <a:gd name="T3" fmla="*/ 0 h 80"/>
                <a:gd name="T4" fmla="*/ 35 w 35"/>
                <a:gd name="T5" fmla="*/ 0 h 80"/>
                <a:gd name="T6" fmla="*/ 35 w 35"/>
                <a:gd name="T7" fmla="*/ 80 h 80"/>
              </a:gdLst>
              <a:ahLst/>
              <a:cxnLst>
                <a:cxn ang="0">
                  <a:pos x="T0" y="T1"/>
                </a:cxn>
                <a:cxn ang="0">
                  <a:pos x="T2" y="T3"/>
                </a:cxn>
                <a:cxn ang="0">
                  <a:pos x="T4" y="T5"/>
                </a:cxn>
                <a:cxn ang="0">
                  <a:pos x="T6" y="T7"/>
                </a:cxn>
              </a:cxnLst>
              <a:rect l="0" t="0" r="r" b="b"/>
              <a:pathLst>
                <a:path w="35" h="80">
                  <a:moveTo>
                    <a:pt x="0" y="80"/>
                  </a:moveTo>
                  <a:lnTo>
                    <a:pt x="0" y="0"/>
                  </a:lnTo>
                  <a:lnTo>
                    <a:pt x="35" y="0"/>
                  </a:lnTo>
                  <a:lnTo>
                    <a:pt x="35" y="80"/>
                  </a:lnTo>
                </a:path>
              </a:pathLst>
            </a:custGeom>
            <a:noFill/>
            <a:ln w="28575"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20" name="Freeform 442"/>
            <p:cNvSpPr>
              <a:spLocks/>
            </p:cNvSpPr>
            <p:nvPr/>
          </p:nvSpPr>
          <p:spPr bwMode="auto">
            <a:xfrm>
              <a:off x="2284413" y="2687638"/>
              <a:ext cx="481013" cy="274638"/>
            </a:xfrm>
            <a:custGeom>
              <a:avLst/>
              <a:gdLst>
                <a:gd name="T0" fmla="*/ 303 w 303"/>
                <a:gd name="T1" fmla="*/ 39 h 173"/>
                <a:gd name="T2" fmla="*/ 303 w 303"/>
                <a:gd name="T3" fmla="*/ 0 h 173"/>
                <a:gd name="T4" fmla="*/ 246 w 303"/>
                <a:gd name="T5" fmla="*/ 39 h 173"/>
                <a:gd name="T6" fmla="*/ 247 w 303"/>
                <a:gd name="T7" fmla="*/ 0 h 173"/>
                <a:gd name="T8" fmla="*/ 190 w 303"/>
                <a:gd name="T9" fmla="*/ 39 h 173"/>
                <a:gd name="T10" fmla="*/ 191 w 303"/>
                <a:gd name="T11" fmla="*/ 0 h 173"/>
                <a:gd name="T12" fmla="*/ 134 w 303"/>
                <a:gd name="T13" fmla="*/ 39 h 173"/>
                <a:gd name="T14" fmla="*/ 0 w 303"/>
                <a:gd name="T15" fmla="*/ 39 h 173"/>
                <a:gd name="T16" fmla="*/ 0 w 303"/>
                <a:gd name="T17" fmla="*/ 173 h 173"/>
                <a:gd name="T18" fmla="*/ 303 w 303"/>
                <a:gd name="T19" fmla="*/ 173 h 173"/>
                <a:gd name="T20" fmla="*/ 303 w 303"/>
                <a:gd name="T21" fmla="*/ 39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3" h="173">
                  <a:moveTo>
                    <a:pt x="303" y="39"/>
                  </a:moveTo>
                  <a:lnTo>
                    <a:pt x="303" y="0"/>
                  </a:lnTo>
                  <a:lnTo>
                    <a:pt x="246" y="39"/>
                  </a:lnTo>
                  <a:lnTo>
                    <a:pt x="247" y="0"/>
                  </a:lnTo>
                  <a:lnTo>
                    <a:pt x="190" y="39"/>
                  </a:lnTo>
                  <a:lnTo>
                    <a:pt x="191" y="0"/>
                  </a:lnTo>
                  <a:lnTo>
                    <a:pt x="134" y="39"/>
                  </a:lnTo>
                  <a:lnTo>
                    <a:pt x="0" y="39"/>
                  </a:lnTo>
                  <a:lnTo>
                    <a:pt x="0" y="173"/>
                  </a:lnTo>
                  <a:lnTo>
                    <a:pt x="303" y="173"/>
                  </a:lnTo>
                  <a:lnTo>
                    <a:pt x="303" y="39"/>
                  </a:lnTo>
                </a:path>
              </a:pathLst>
            </a:custGeom>
            <a:noFill/>
            <a:ln w="28575"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21" name="Line 443"/>
            <p:cNvSpPr>
              <a:spLocks noChangeShapeType="1"/>
            </p:cNvSpPr>
            <p:nvPr/>
          </p:nvSpPr>
          <p:spPr bwMode="auto">
            <a:xfrm>
              <a:off x="2339975" y="2860676"/>
              <a:ext cx="115888" cy="0"/>
            </a:xfrm>
            <a:prstGeom prst="line">
              <a:avLst/>
            </a:prstGeom>
            <a:noFill/>
            <a:ln w="28575"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sp>
          <p:nvSpPr>
            <p:cNvPr id="22" name="Line 444"/>
            <p:cNvSpPr>
              <a:spLocks noChangeShapeType="1"/>
            </p:cNvSpPr>
            <p:nvPr/>
          </p:nvSpPr>
          <p:spPr bwMode="auto">
            <a:xfrm>
              <a:off x="2339975" y="2892426"/>
              <a:ext cx="115888" cy="0"/>
            </a:xfrm>
            <a:prstGeom prst="line">
              <a:avLst/>
            </a:prstGeom>
            <a:noFill/>
            <a:ln w="28575"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sp>
          <p:nvSpPr>
            <p:cNvPr id="23" name="Line 445"/>
            <p:cNvSpPr>
              <a:spLocks noChangeShapeType="1"/>
            </p:cNvSpPr>
            <p:nvPr/>
          </p:nvSpPr>
          <p:spPr bwMode="auto">
            <a:xfrm>
              <a:off x="2339975" y="2922588"/>
              <a:ext cx="115888" cy="0"/>
            </a:xfrm>
            <a:prstGeom prst="line">
              <a:avLst/>
            </a:prstGeom>
            <a:noFill/>
            <a:ln w="28575"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grpSp>
      <p:sp>
        <p:nvSpPr>
          <p:cNvPr id="25" name="Gleichschenkliges Dreieck 24"/>
          <p:cNvSpPr/>
          <p:nvPr/>
        </p:nvSpPr>
        <p:spPr>
          <a:xfrm flipV="1">
            <a:off x="4092256" y="3391330"/>
            <a:ext cx="2004662" cy="370469"/>
          </a:xfrm>
          <a:prstGeom prst="triangle">
            <a:avLst/>
          </a:prstGeom>
          <a:solidFill>
            <a:srgbClr val="5C87A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323"/>
          </a:p>
        </p:txBody>
      </p:sp>
      <p:sp>
        <p:nvSpPr>
          <p:cNvPr id="3" name="Rechteck 2"/>
          <p:cNvSpPr/>
          <p:nvPr/>
        </p:nvSpPr>
        <p:spPr>
          <a:xfrm>
            <a:off x="2133600" y="4149094"/>
            <a:ext cx="7843684" cy="1338828"/>
          </a:xfrm>
          <a:prstGeom prst="rect">
            <a:avLst/>
          </a:prstGeom>
        </p:spPr>
        <p:txBody>
          <a:bodyPr wrap="square">
            <a:spAutoFit/>
          </a:bodyPr>
          <a:lstStyle/>
          <a:p>
            <a:pPr marL="195804" lvl="1" indent="-195804">
              <a:lnSpc>
                <a:spcPct val="150000"/>
              </a:lnSpc>
              <a:buClr>
                <a:schemeClr val="accent2"/>
              </a:buClr>
              <a:buFont typeface="Arial" panose="020B0604020202020204" pitchFamily="34" charset="0"/>
              <a:buChar char="■"/>
            </a:pPr>
            <a:r>
              <a:rPr lang="de-DE" kern="0" dirty="0" smtClean="0">
                <a:solidFill>
                  <a:schemeClr val="tx2"/>
                </a:solidFill>
                <a:latin typeface="Arial" panose="020B0604020202020204" pitchFamily="34" charset="0"/>
                <a:cs typeface="Arial" panose="020B0604020202020204" pitchFamily="34" charset="0"/>
              </a:rPr>
              <a:t> Beitragsfreistellung oder </a:t>
            </a:r>
            <a:endParaRPr lang="de-DE" kern="0" dirty="0">
              <a:solidFill>
                <a:schemeClr val="tx2"/>
              </a:solidFill>
              <a:latin typeface="Arial" panose="020B0604020202020204" pitchFamily="34" charset="0"/>
              <a:cs typeface="Arial" panose="020B0604020202020204" pitchFamily="34" charset="0"/>
            </a:endParaRPr>
          </a:p>
          <a:p>
            <a:pPr marL="195804" lvl="1" indent="-195804">
              <a:lnSpc>
                <a:spcPct val="150000"/>
              </a:lnSpc>
              <a:buClr>
                <a:schemeClr val="accent2"/>
              </a:buClr>
              <a:buFont typeface="Arial" panose="020B0604020202020204" pitchFamily="34" charset="0"/>
              <a:buChar char="■"/>
            </a:pPr>
            <a:r>
              <a:rPr lang="de-DE" kern="0" dirty="0" smtClean="0">
                <a:solidFill>
                  <a:schemeClr val="tx2"/>
                </a:solidFill>
                <a:latin typeface="Arial" panose="020B0604020202020204" pitchFamily="34" charset="0"/>
                <a:cs typeface="Arial" panose="020B0604020202020204" pitchFamily="34" charset="0"/>
              </a:rPr>
              <a:t> Weiterführen </a:t>
            </a:r>
            <a:r>
              <a:rPr lang="de-DE" kern="0" dirty="0">
                <a:solidFill>
                  <a:schemeClr val="tx2"/>
                </a:solidFill>
                <a:latin typeface="Arial" panose="020B0604020202020204" pitchFamily="34" charset="0"/>
                <a:cs typeface="Arial" panose="020B0604020202020204" pitchFamily="34" charset="0"/>
              </a:rPr>
              <a:t>mit privaten Beiträgen durch Arbeitnehmer</a:t>
            </a:r>
          </a:p>
          <a:p>
            <a:pPr>
              <a:lnSpc>
                <a:spcPct val="150000"/>
              </a:lnSpc>
              <a:buClr>
                <a:schemeClr val="accent1"/>
              </a:buClr>
            </a:pPr>
            <a:endParaRPr 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15936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54</a:t>
            </a:fld>
            <a:endParaRPr lang="de-DE" dirty="0"/>
          </a:p>
        </p:txBody>
      </p:sp>
      <p:sp>
        <p:nvSpPr>
          <p:cNvPr id="4" name="Titel 3"/>
          <p:cNvSpPr>
            <a:spLocks noGrp="1"/>
          </p:cNvSpPr>
          <p:nvPr>
            <p:ph type="title"/>
          </p:nvPr>
        </p:nvSpPr>
        <p:spPr/>
        <p:txBody>
          <a:bodyPr/>
          <a:lstStyle/>
          <a:p>
            <a:r>
              <a:rPr lang="de-DE" dirty="0" smtClean="0"/>
              <a:t>WAS IST BEI …. </a:t>
            </a:r>
            <a:endParaRPr lang="de-DE" dirty="0"/>
          </a:p>
        </p:txBody>
      </p:sp>
      <p:graphicFrame>
        <p:nvGraphicFramePr>
          <p:cNvPr id="12" name="Tabelle 11"/>
          <p:cNvGraphicFramePr>
            <a:graphicFrameLocks noGrp="1"/>
          </p:cNvGraphicFramePr>
          <p:nvPr>
            <p:extLst/>
          </p:nvPr>
        </p:nvGraphicFramePr>
        <p:xfrm>
          <a:off x="2053906" y="2060575"/>
          <a:ext cx="8091716" cy="1270178"/>
        </p:xfrm>
        <a:graphic>
          <a:graphicData uri="http://schemas.openxmlformats.org/drawingml/2006/table">
            <a:tbl>
              <a:tblPr firstRow="1" bandRow="1">
                <a:tableStyleId>{5C22544A-7EE6-4342-B048-85BDC9FD1C3A}</a:tableStyleId>
              </a:tblPr>
              <a:tblGrid>
                <a:gridCol w="2022929">
                  <a:extLst>
                    <a:ext uri="{9D8B030D-6E8A-4147-A177-3AD203B41FA5}">
                      <a16:colId xmlns="" xmlns:a16="http://schemas.microsoft.com/office/drawing/2014/main" val="20000"/>
                    </a:ext>
                  </a:extLst>
                </a:gridCol>
                <a:gridCol w="2022929">
                  <a:extLst>
                    <a:ext uri="{9D8B030D-6E8A-4147-A177-3AD203B41FA5}">
                      <a16:colId xmlns="" xmlns:a16="http://schemas.microsoft.com/office/drawing/2014/main" val="20001"/>
                    </a:ext>
                  </a:extLst>
                </a:gridCol>
                <a:gridCol w="2022929">
                  <a:extLst>
                    <a:ext uri="{9D8B030D-6E8A-4147-A177-3AD203B41FA5}">
                      <a16:colId xmlns="" xmlns:a16="http://schemas.microsoft.com/office/drawing/2014/main" val="20002"/>
                    </a:ext>
                  </a:extLst>
                </a:gridCol>
                <a:gridCol w="2022929">
                  <a:extLst>
                    <a:ext uri="{9D8B030D-6E8A-4147-A177-3AD203B41FA5}">
                      <a16:colId xmlns="" xmlns:a16="http://schemas.microsoft.com/office/drawing/2014/main" val="20003"/>
                    </a:ext>
                  </a:extLst>
                </a:gridCol>
              </a:tblGrid>
              <a:tr h="1270178">
                <a:tc>
                  <a:txBody>
                    <a:bodyPr/>
                    <a:lstStyle/>
                    <a:p>
                      <a:pPr algn="ctr"/>
                      <a:r>
                        <a:rPr lang="de-DE" sz="1200" b="0" dirty="0">
                          <a:solidFill>
                            <a:schemeClr val="bg1"/>
                          </a:solidFill>
                          <a:latin typeface="Arial" panose="020B0604020202020204" pitchFamily="34" charset="0"/>
                          <a:cs typeface="Arial" panose="020B0604020202020204" pitchFamily="34" charset="0"/>
                        </a:rPr>
                        <a:t>AG-Wechsel</a:t>
                      </a:r>
                    </a:p>
                    <a:p>
                      <a:pPr algn="ct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chemeClr val="accent3">
                        <a:lumMod val="60000"/>
                        <a:lumOff val="40000"/>
                      </a:schemeClr>
                    </a:solidFill>
                  </a:tcPr>
                </a:tc>
                <a:tc>
                  <a:txBody>
                    <a:bodyPr/>
                    <a:lstStyle/>
                    <a:p>
                      <a:pPr algn="ctr"/>
                      <a:r>
                        <a:rPr lang="de-DE" sz="1200" b="0" dirty="0">
                          <a:solidFill>
                            <a:schemeClr val="bg1"/>
                          </a:solidFill>
                          <a:latin typeface="Arial" panose="020B0604020202020204" pitchFamily="34" charset="0"/>
                          <a:cs typeface="Arial" panose="020B0604020202020204" pitchFamily="34" charset="0"/>
                        </a:rPr>
                        <a:t>Elternzeit/ Krankheit</a:t>
                      </a:r>
                    </a:p>
                    <a:p>
                      <a:pPr algn="ct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5C87AA"/>
                    </a:solidFill>
                  </a:tcPr>
                </a:tc>
                <a:tc>
                  <a:txBody>
                    <a:bodyPr/>
                    <a:lstStyle/>
                    <a:p>
                      <a:pPr algn="ctr"/>
                      <a:r>
                        <a:rPr lang="de-DE" sz="1200" b="0" dirty="0">
                          <a:solidFill>
                            <a:schemeClr val="bg1"/>
                          </a:solidFill>
                          <a:latin typeface="Arial" panose="020B0604020202020204" pitchFamily="34" charset="0"/>
                          <a:cs typeface="Arial" panose="020B0604020202020204" pitchFamily="34" charset="0"/>
                        </a:rPr>
                        <a:t>Arbeitslosigkeit</a:t>
                      </a:r>
                      <a:br>
                        <a:rPr lang="de-DE" sz="1200" b="0" dirty="0">
                          <a:solidFill>
                            <a:schemeClr val="bg1"/>
                          </a:solidFill>
                          <a:latin typeface="Arial" panose="020B0604020202020204" pitchFamily="34" charset="0"/>
                          <a:cs typeface="Arial" panose="020B0604020202020204" pitchFamily="34" charset="0"/>
                        </a:rPr>
                      </a:b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137C9B"/>
                    </a:solidFill>
                  </a:tcPr>
                </a:tc>
                <a:tc>
                  <a:txBody>
                    <a:bodyPr/>
                    <a:lstStyle/>
                    <a:p>
                      <a:pPr algn="ctr"/>
                      <a:r>
                        <a:rPr lang="de-DE" sz="1200" b="0" dirty="0">
                          <a:solidFill>
                            <a:schemeClr val="bg1"/>
                          </a:solidFill>
                          <a:latin typeface="Arial" panose="020B0604020202020204" pitchFamily="34" charset="0"/>
                          <a:cs typeface="Arial" panose="020B0604020202020204" pitchFamily="34" charset="0"/>
                        </a:rPr>
                        <a:t>Tod</a:t>
                      </a:r>
                      <a:br>
                        <a:rPr lang="de-DE" sz="1200" b="0" dirty="0">
                          <a:solidFill>
                            <a:schemeClr val="bg1"/>
                          </a:solidFill>
                          <a:latin typeface="Arial" panose="020B0604020202020204" pitchFamily="34" charset="0"/>
                          <a:cs typeface="Arial" panose="020B0604020202020204" pitchFamily="34" charset="0"/>
                        </a:rPr>
                      </a:b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1D2D4B"/>
                    </a:solidFill>
                  </a:tcPr>
                </a:tc>
                <a:extLst>
                  <a:ext uri="{0D108BD9-81ED-4DB2-BD59-A6C34878D82A}">
                    <a16:rowId xmlns="" xmlns:a16="http://schemas.microsoft.com/office/drawing/2014/main" val="10000"/>
                  </a:ext>
                </a:extLst>
              </a:tr>
            </a:tbl>
          </a:graphicData>
        </a:graphic>
      </p:graphicFrame>
      <p:pic>
        <p:nvPicPr>
          <p:cNvPr id="13" name="Grafik 12"/>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8716782" y="2188792"/>
            <a:ext cx="749872" cy="749872"/>
          </a:xfrm>
          <a:prstGeom prst="rect">
            <a:avLst/>
          </a:prstGeom>
        </p:spPr>
      </p:pic>
      <p:pic>
        <p:nvPicPr>
          <p:cNvPr id="14" name="Grafik 13"/>
          <p:cNvPicPr>
            <a:picLocks noChangeAspect="1"/>
          </p:cNvPicPr>
          <p:nvPr/>
        </p:nvPicPr>
        <p:blipFill>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4588703" y="2052146"/>
            <a:ext cx="952634" cy="952634"/>
          </a:xfrm>
          <a:prstGeom prst="rect">
            <a:avLst/>
          </a:prstGeom>
        </p:spPr>
      </p:pic>
      <p:pic>
        <p:nvPicPr>
          <p:cNvPr id="15" name="Grafik 14"/>
          <p:cNvPicPr>
            <a:picLocks noChangeAspect="1"/>
          </p:cNvPicPr>
          <p:nvPr/>
        </p:nvPicPr>
        <p:blipFill>
          <a:blip r:embed="rId6" cstate="print">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6652745" y="2144805"/>
            <a:ext cx="793861" cy="793861"/>
          </a:xfrm>
          <a:prstGeom prst="rect">
            <a:avLst/>
          </a:prstGeom>
        </p:spPr>
      </p:pic>
      <p:cxnSp>
        <p:nvCxnSpPr>
          <p:cNvPr id="16" name="Gerade Verbindung 23"/>
          <p:cNvCxnSpPr/>
          <p:nvPr/>
        </p:nvCxnSpPr>
        <p:spPr>
          <a:xfrm flipV="1">
            <a:off x="6758593" y="2272272"/>
            <a:ext cx="635089" cy="52924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7" name="Gruppierung 3"/>
          <p:cNvGrpSpPr/>
          <p:nvPr/>
        </p:nvGrpSpPr>
        <p:grpSpPr>
          <a:xfrm>
            <a:off x="2766936" y="2272272"/>
            <a:ext cx="597463" cy="585632"/>
            <a:chOff x="2284413" y="2490788"/>
            <a:chExt cx="481013" cy="471488"/>
          </a:xfrm>
        </p:grpSpPr>
        <p:sp>
          <p:nvSpPr>
            <p:cNvPr id="18" name="Freeform 440"/>
            <p:cNvSpPr>
              <a:spLocks/>
            </p:cNvSpPr>
            <p:nvPr/>
          </p:nvSpPr>
          <p:spPr bwMode="auto">
            <a:xfrm>
              <a:off x="2398713" y="2490788"/>
              <a:ext cx="57150" cy="223838"/>
            </a:xfrm>
            <a:custGeom>
              <a:avLst/>
              <a:gdLst>
                <a:gd name="T0" fmla="*/ 0 w 36"/>
                <a:gd name="T1" fmla="*/ 141 h 141"/>
                <a:gd name="T2" fmla="*/ 0 w 36"/>
                <a:gd name="T3" fmla="*/ 0 h 141"/>
                <a:gd name="T4" fmla="*/ 36 w 36"/>
                <a:gd name="T5" fmla="*/ 0 h 141"/>
                <a:gd name="T6" fmla="*/ 36 w 36"/>
                <a:gd name="T7" fmla="*/ 141 h 141"/>
              </a:gdLst>
              <a:ahLst/>
              <a:cxnLst>
                <a:cxn ang="0">
                  <a:pos x="T0" y="T1"/>
                </a:cxn>
                <a:cxn ang="0">
                  <a:pos x="T2" y="T3"/>
                </a:cxn>
                <a:cxn ang="0">
                  <a:pos x="T4" y="T5"/>
                </a:cxn>
                <a:cxn ang="0">
                  <a:pos x="T6" y="T7"/>
                </a:cxn>
              </a:cxnLst>
              <a:rect l="0" t="0" r="r" b="b"/>
              <a:pathLst>
                <a:path w="36" h="141">
                  <a:moveTo>
                    <a:pt x="0" y="141"/>
                  </a:moveTo>
                  <a:lnTo>
                    <a:pt x="0" y="0"/>
                  </a:lnTo>
                  <a:lnTo>
                    <a:pt x="36" y="0"/>
                  </a:lnTo>
                  <a:lnTo>
                    <a:pt x="36" y="141"/>
                  </a:lnTo>
                </a:path>
              </a:pathLst>
            </a:custGeom>
            <a:noFill/>
            <a:ln w="28575"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19" name="Freeform 441"/>
            <p:cNvSpPr>
              <a:spLocks/>
            </p:cNvSpPr>
            <p:nvPr/>
          </p:nvSpPr>
          <p:spPr bwMode="auto">
            <a:xfrm>
              <a:off x="2284413" y="2587626"/>
              <a:ext cx="55563" cy="127000"/>
            </a:xfrm>
            <a:custGeom>
              <a:avLst/>
              <a:gdLst>
                <a:gd name="T0" fmla="*/ 0 w 35"/>
                <a:gd name="T1" fmla="*/ 80 h 80"/>
                <a:gd name="T2" fmla="*/ 0 w 35"/>
                <a:gd name="T3" fmla="*/ 0 h 80"/>
                <a:gd name="T4" fmla="*/ 35 w 35"/>
                <a:gd name="T5" fmla="*/ 0 h 80"/>
                <a:gd name="T6" fmla="*/ 35 w 35"/>
                <a:gd name="T7" fmla="*/ 80 h 80"/>
              </a:gdLst>
              <a:ahLst/>
              <a:cxnLst>
                <a:cxn ang="0">
                  <a:pos x="T0" y="T1"/>
                </a:cxn>
                <a:cxn ang="0">
                  <a:pos x="T2" y="T3"/>
                </a:cxn>
                <a:cxn ang="0">
                  <a:pos x="T4" y="T5"/>
                </a:cxn>
                <a:cxn ang="0">
                  <a:pos x="T6" y="T7"/>
                </a:cxn>
              </a:cxnLst>
              <a:rect l="0" t="0" r="r" b="b"/>
              <a:pathLst>
                <a:path w="35" h="80">
                  <a:moveTo>
                    <a:pt x="0" y="80"/>
                  </a:moveTo>
                  <a:lnTo>
                    <a:pt x="0" y="0"/>
                  </a:lnTo>
                  <a:lnTo>
                    <a:pt x="35" y="0"/>
                  </a:lnTo>
                  <a:lnTo>
                    <a:pt x="35" y="80"/>
                  </a:lnTo>
                </a:path>
              </a:pathLst>
            </a:custGeom>
            <a:noFill/>
            <a:ln w="28575"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20" name="Freeform 442"/>
            <p:cNvSpPr>
              <a:spLocks/>
            </p:cNvSpPr>
            <p:nvPr/>
          </p:nvSpPr>
          <p:spPr bwMode="auto">
            <a:xfrm>
              <a:off x="2284413" y="2687638"/>
              <a:ext cx="481013" cy="274638"/>
            </a:xfrm>
            <a:custGeom>
              <a:avLst/>
              <a:gdLst>
                <a:gd name="T0" fmla="*/ 303 w 303"/>
                <a:gd name="T1" fmla="*/ 39 h 173"/>
                <a:gd name="T2" fmla="*/ 303 w 303"/>
                <a:gd name="T3" fmla="*/ 0 h 173"/>
                <a:gd name="T4" fmla="*/ 246 w 303"/>
                <a:gd name="T5" fmla="*/ 39 h 173"/>
                <a:gd name="T6" fmla="*/ 247 w 303"/>
                <a:gd name="T7" fmla="*/ 0 h 173"/>
                <a:gd name="T8" fmla="*/ 190 w 303"/>
                <a:gd name="T9" fmla="*/ 39 h 173"/>
                <a:gd name="T10" fmla="*/ 191 w 303"/>
                <a:gd name="T11" fmla="*/ 0 h 173"/>
                <a:gd name="T12" fmla="*/ 134 w 303"/>
                <a:gd name="T13" fmla="*/ 39 h 173"/>
                <a:gd name="T14" fmla="*/ 0 w 303"/>
                <a:gd name="T15" fmla="*/ 39 h 173"/>
                <a:gd name="T16" fmla="*/ 0 w 303"/>
                <a:gd name="T17" fmla="*/ 173 h 173"/>
                <a:gd name="T18" fmla="*/ 303 w 303"/>
                <a:gd name="T19" fmla="*/ 173 h 173"/>
                <a:gd name="T20" fmla="*/ 303 w 303"/>
                <a:gd name="T21" fmla="*/ 39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3" h="173">
                  <a:moveTo>
                    <a:pt x="303" y="39"/>
                  </a:moveTo>
                  <a:lnTo>
                    <a:pt x="303" y="0"/>
                  </a:lnTo>
                  <a:lnTo>
                    <a:pt x="246" y="39"/>
                  </a:lnTo>
                  <a:lnTo>
                    <a:pt x="247" y="0"/>
                  </a:lnTo>
                  <a:lnTo>
                    <a:pt x="190" y="39"/>
                  </a:lnTo>
                  <a:lnTo>
                    <a:pt x="191" y="0"/>
                  </a:lnTo>
                  <a:lnTo>
                    <a:pt x="134" y="39"/>
                  </a:lnTo>
                  <a:lnTo>
                    <a:pt x="0" y="39"/>
                  </a:lnTo>
                  <a:lnTo>
                    <a:pt x="0" y="173"/>
                  </a:lnTo>
                  <a:lnTo>
                    <a:pt x="303" y="173"/>
                  </a:lnTo>
                  <a:lnTo>
                    <a:pt x="303" y="39"/>
                  </a:lnTo>
                </a:path>
              </a:pathLst>
            </a:custGeom>
            <a:noFill/>
            <a:ln w="28575"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21" name="Line 443"/>
            <p:cNvSpPr>
              <a:spLocks noChangeShapeType="1"/>
            </p:cNvSpPr>
            <p:nvPr/>
          </p:nvSpPr>
          <p:spPr bwMode="auto">
            <a:xfrm>
              <a:off x="2339975" y="2860676"/>
              <a:ext cx="115888" cy="0"/>
            </a:xfrm>
            <a:prstGeom prst="line">
              <a:avLst/>
            </a:prstGeom>
            <a:noFill/>
            <a:ln w="28575"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sp>
          <p:nvSpPr>
            <p:cNvPr id="22" name="Line 444"/>
            <p:cNvSpPr>
              <a:spLocks noChangeShapeType="1"/>
            </p:cNvSpPr>
            <p:nvPr/>
          </p:nvSpPr>
          <p:spPr bwMode="auto">
            <a:xfrm>
              <a:off x="2339975" y="2892426"/>
              <a:ext cx="115888" cy="0"/>
            </a:xfrm>
            <a:prstGeom prst="line">
              <a:avLst/>
            </a:prstGeom>
            <a:noFill/>
            <a:ln w="28575"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sp>
          <p:nvSpPr>
            <p:cNvPr id="23" name="Line 445"/>
            <p:cNvSpPr>
              <a:spLocks noChangeShapeType="1"/>
            </p:cNvSpPr>
            <p:nvPr/>
          </p:nvSpPr>
          <p:spPr bwMode="auto">
            <a:xfrm>
              <a:off x="2339975" y="2922588"/>
              <a:ext cx="115888" cy="0"/>
            </a:xfrm>
            <a:prstGeom prst="line">
              <a:avLst/>
            </a:prstGeom>
            <a:noFill/>
            <a:ln w="28575"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grpSp>
      <p:sp>
        <p:nvSpPr>
          <p:cNvPr id="25" name="Gleichschenkliges Dreieck 24"/>
          <p:cNvSpPr/>
          <p:nvPr/>
        </p:nvSpPr>
        <p:spPr>
          <a:xfrm flipV="1">
            <a:off x="6111556" y="3391330"/>
            <a:ext cx="2004662" cy="370469"/>
          </a:xfrm>
          <a:prstGeom prst="triangle">
            <a:avLst/>
          </a:prstGeom>
          <a:solidFill>
            <a:srgbClr val="137C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323"/>
          </a:p>
        </p:txBody>
      </p:sp>
      <p:sp>
        <p:nvSpPr>
          <p:cNvPr id="3" name="Rechteck 2"/>
          <p:cNvSpPr/>
          <p:nvPr/>
        </p:nvSpPr>
        <p:spPr>
          <a:xfrm>
            <a:off x="2133600" y="4149094"/>
            <a:ext cx="6096000" cy="1338828"/>
          </a:xfrm>
          <a:prstGeom prst="rect">
            <a:avLst/>
          </a:prstGeom>
        </p:spPr>
        <p:txBody>
          <a:bodyPr>
            <a:spAutoFit/>
          </a:bodyPr>
          <a:lstStyle/>
          <a:p>
            <a:pPr marL="195804" lvl="1" indent="-195804">
              <a:lnSpc>
                <a:spcPct val="150000"/>
              </a:lnSpc>
              <a:buClr>
                <a:schemeClr val="accent2"/>
              </a:buClr>
              <a:buFont typeface="Arial" panose="020B0604020202020204" pitchFamily="34" charset="0"/>
              <a:buChar char="■"/>
            </a:pPr>
            <a:r>
              <a:rPr lang="de-DE" kern="0" dirty="0" smtClean="0">
                <a:solidFill>
                  <a:schemeClr val="tx2"/>
                </a:solidFill>
                <a:latin typeface="Arial" panose="020B0604020202020204" pitchFamily="34" charset="0"/>
                <a:cs typeface="Arial" panose="020B0604020202020204" pitchFamily="34" charset="0"/>
              </a:rPr>
              <a:t> Beitragsfreistellung</a:t>
            </a:r>
          </a:p>
          <a:p>
            <a:pPr marL="195804" lvl="1" indent="-195804">
              <a:lnSpc>
                <a:spcPct val="150000"/>
              </a:lnSpc>
              <a:buClr>
                <a:schemeClr val="accent2"/>
              </a:buClr>
              <a:buFont typeface="Arial" panose="020B0604020202020204" pitchFamily="34" charset="0"/>
              <a:buChar char="■"/>
            </a:pPr>
            <a:r>
              <a:rPr lang="de-DE" kern="0" dirty="0" smtClean="0">
                <a:solidFill>
                  <a:schemeClr val="tx2"/>
                </a:solidFill>
                <a:latin typeface="Arial" panose="020B0604020202020204" pitchFamily="34" charset="0"/>
                <a:cs typeface="Arial" panose="020B0604020202020204" pitchFamily="34" charset="0"/>
              </a:rPr>
              <a:t> Bürgergeld-sicher</a:t>
            </a:r>
          </a:p>
          <a:p>
            <a:pPr>
              <a:lnSpc>
                <a:spcPct val="150000"/>
              </a:lnSpc>
              <a:buClr>
                <a:schemeClr val="accent1"/>
              </a:buClr>
            </a:pPr>
            <a:endParaRPr 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7172468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55</a:t>
            </a:fld>
            <a:endParaRPr lang="de-DE" dirty="0"/>
          </a:p>
        </p:txBody>
      </p:sp>
      <p:sp>
        <p:nvSpPr>
          <p:cNvPr id="4" name="Titel 3"/>
          <p:cNvSpPr>
            <a:spLocks noGrp="1"/>
          </p:cNvSpPr>
          <p:nvPr>
            <p:ph type="title"/>
          </p:nvPr>
        </p:nvSpPr>
        <p:spPr/>
        <p:txBody>
          <a:bodyPr/>
          <a:lstStyle/>
          <a:p>
            <a:r>
              <a:rPr lang="de-DE" dirty="0" smtClean="0"/>
              <a:t>WAS IST BEI …. </a:t>
            </a:r>
            <a:endParaRPr lang="de-DE" dirty="0"/>
          </a:p>
        </p:txBody>
      </p:sp>
      <p:graphicFrame>
        <p:nvGraphicFramePr>
          <p:cNvPr id="12" name="Tabelle 11"/>
          <p:cNvGraphicFramePr>
            <a:graphicFrameLocks noGrp="1"/>
          </p:cNvGraphicFramePr>
          <p:nvPr>
            <p:extLst/>
          </p:nvPr>
        </p:nvGraphicFramePr>
        <p:xfrm>
          <a:off x="2053906" y="2060575"/>
          <a:ext cx="8091716" cy="1270178"/>
        </p:xfrm>
        <a:graphic>
          <a:graphicData uri="http://schemas.openxmlformats.org/drawingml/2006/table">
            <a:tbl>
              <a:tblPr firstRow="1" bandRow="1">
                <a:tableStyleId>{5C22544A-7EE6-4342-B048-85BDC9FD1C3A}</a:tableStyleId>
              </a:tblPr>
              <a:tblGrid>
                <a:gridCol w="2022929">
                  <a:extLst>
                    <a:ext uri="{9D8B030D-6E8A-4147-A177-3AD203B41FA5}">
                      <a16:colId xmlns="" xmlns:a16="http://schemas.microsoft.com/office/drawing/2014/main" val="20000"/>
                    </a:ext>
                  </a:extLst>
                </a:gridCol>
                <a:gridCol w="2022929">
                  <a:extLst>
                    <a:ext uri="{9D8B030D-6E8A-4147-A177-3AD203B41FA5}">
                      <a16:colId xmlns="" xmlns:a16="http://schemas.microsoft.com/office/drawing/2014/main" val="20001"/>
                    </a:ext>
                  </a:extLst>
                </a:gridCol>
                <a:gridCol w="2022929">
                  <a:extLst>
                    <a:ext uri="{9D8B030D-6E8A-4147-A177-3AD203B41FA5}">
                      <a16:colId xmlns="" xmlns:a16="http://schemas.microsoft.com/office/drawing/2014/main" val="20002"/>
                    </a:ext>
                  </a:extLst>
                </a:gridCol>
                <a:gridCol w="2022929">
                  <a:extLst>
                    <a:ext uri="{9D8B030D-6E8A-4147-A177-3AD203B41FA5}">
                      <a16:colId xmlns="" xmlns:a16="http://schemas.microsoft.com/office/drawing/2014/main" val="20003"/>
                    </a:ext>
                  </a:extLst>
                </a:gridCol>
              </a:tblGrid>
              <a:tr h="1270178">
                <a:tc>
                  <a:txBody>
                    <a:bodyPr/>
                    <a:lstStyle/>
                    <a:p>
                      <a:pPr algn="ctr"/>
                      <a:r>
                        <a:rPr lang="de-DE" sz="1200" b="0" dirty="0">
                          <a:solidFill>
                            <a:schemeClr val="bg1"/>
                          </a:solidFill>
                          <a:latin typeface="Arial" panose="020B0604020202020204" pitchFamily="34" charset="0"/>
                          <a:cs typeface="Arial" panose="020B0604020202020204" pitchFamily="34" charset="0"/>
                        </a:rPr>
                        <a:t>AG-Wechsel</a:t>
                      </a:r>
                    </a:p>
                    <a:p>
                      <a:pPr algn="ct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chemeClr val="accent3">
                        <a:lumMod val="60000"/>
                        <a:lumOff val="40000"/>
                      </a:schemeClr>
                    </a:solidFill>
                  </a:tcPr>
                </a:tc>
                <a:tc>
                  <a:txBody>
                    <a:bodyPr/>
                    <a:lstStyle/>
                    <a:p>
                      <a:pPr algn="ctr"/>
                      <a:r>
                        <a:rPr lang="de-DE" sz="1200" b="0" dirty="0">
                          <a:solidFill>
                            <a:schemeClr val="bg1"/>
                          </a:solidFill>
                          <a:latin typeface="Arial" panose="020B0604020202020204" pitchFamily="34" charset="0"/>
                          <a:cs typeface="Arial" panose="020B0604020202020204" pitchFamily="34" charset="0"/>
                        </a:rPr>
                        <a:t>Elternzeit/ Krankheit</a:t>
                      </a:r>
                    </a:p>
                    <a:p>
                      <a:pPr algn="ct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5C87AA"/>
                    </a:solidFill>
                  </a:tcPr>
                </a:tc>
                <a:tc>
                  <a:txBody>
                    <a:bodyPr/>
                    <a:lstStyle/>
                    <a:p>
                      <a:pPr algn="ctr"/>
                      <a:r>
                        <a:rPr lang="de-DE" sz="1200" b="0" dirty="0">
                          <a:solidFill>
                            <a:schemeClr val="bg1"/>
                          </a:solidFill>
                          <a:latin typeface="Arial" panose="020B0604020202020204" pitchFamily="34" charset="0"/>
                          <a:cs typeface="Arial" panose="020B0604020202020204" pitchFamily="34" charset="0"/>
                        </a:rPr>
                        <a:t>Arbeitslosigkeit</a:t>
                      </a:r>
                      <a:br>
                        <a:rPr lang="de-DE" sz="1200" b="0" dirty="0">
                          <a:solidFill>
                            <a:schemeClr val="bg1"/>
                          </a:solidFill>
                          <a:latin typeface="Arial" panose="020B0604020202020204" pitchFamily="34" charset="0"/>
                          <a:cs typeface="Arial" panose="020B0604020202020204" pitchFamily="34" charset="0"/>
                        </a:rPr>
                      </a:b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137C9B"/>
                    </a:solidFill>
                  </a:tcPr>
                </a:tc>
                <a:tc>
                  <a:txBody>
                    <a:bodyPr/>
                    <a:lstStyle/>
                    <a:p>
                      <a:pPr algn="ctr"/>
                      <a:r>
                        <a:rPr lang="de-DE" sz="1200" b="0" dirty="0">
                          <a:solidFill>
                            <a:schemeClr val="bg1"/>
                          </a:solidFill>
                          <a:latin typeface="Arial" panose="020B0604020202020204" pitchFamily="34" charset="0"/>
                          <a:cs typeface="Arial" panose="020B0604020202020204" pitchFamily="34" charset="0"/>
                        </a:rPr>
                        <a:t>Tod</a:t>
                      </a:r>
                      <a:br>
                        <a:rPr lang="de-DE" sz="1200" b="0" dirty="0">
                          <a:solidFill>
                            <a:schemeClr val="bg1"/>
                          </a:solidFill>
                          <a:latin typeface="Arial" panose="020B0604020202020204" pitchFamily="34" charset="0"/>
                          <a:cs typeface="Arial" panose="020B0604020202020204" pitchFamily="34" charset="0"/>
                        </a:rPr>
                      </a:b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1D2D4B"/>
                    </a:solidFill>
                  </a:tcPr>
                </a:tc>
                <a:extLst>
                  <a:ext uri="{0D108BD9-81ED-4DB2-BD59-A6C34878D82A}">
                    <a16:rowId xmlns="" xmlns:a16="http://schemas.microsoft.com/office/drawing/2014/main" val="10000"/>
                  </a:ext>
                </a:extLst>
              </a:tr>
            </a:tbl>
          </a:graphicData>
        </a:graphic>
      </p:graphicFrame>
      <p:pic>
        <p:nvPicPr>
          <p:cNvPr id="13" name="Grafik 12"/>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8716782" y="2188792"/>
            <a:ext cx="749872" cy="749872"/>
          </a:xfrm>
          <a:prstGeom prst="rect">
            <a:avLst/>
          </a:prstGeom>
        </p:spPr>
      </p:pic>
      <p:pic>
        <p:nvPicPr>
          <p:cNvPr id="14" name="Grafik 13"/>
          <p:cNvPicPr>
            <a:picLocks noChangeAspect="1"/>
          </p:cNvPicPr>
          <p:nvPr/>
        </p:nvPicPr>
        <p:blipFill>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4588703" y="2052146"/>
            <a:ext cx="952634" cy="952634"/>
          </a:xfrm>
          <a:prstGeom prst="rect">
            <a:avLst/>
          </a:prstGeom>
        </p:spPr>
      </p:pic>
      <p:pic>
        <p:nvPicPr>
          <p:cNvPr id="15" name="Grafik 14"/>
          <p:cNvPicPr>
            <a:picLocks noChangeAspect="1"/>
          </p:cNvPicPr>
          <p:nvPr/>
        </p:nvPicPr>
        <p:blipFill>
          <a:blip r:embed="rId6" cstate="print">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6652745" y="2144805"/>
            <a:ext cx="793861" cy="793861"/>
          </a:xfrm>
          <a:prstGeom prst="rect">
            <a:avLst/>
          </a:prstGeom>
        </p:spPr>
      </p:pic>
      <p:cxnSp>
        <p:nvCxnSpPr>
          <p:cNvPr id="16" name="Gerade Verbindung 23"/>
          <p:cNvCxnSpPr/>
          <p:nvPr/>
        </p:nvCxnSpPr>
        <p:spPr>
          <a:xfrm flipV="1">
            <a:off x="6758593" y="2272272"/>
            <a:ext cx="635089" cy="52924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7" name="Gruppierung 3"/>
          <p:cNvGrpSpPr/>
          <p:nvPr/>
        </p:nvGrpSpPr>
        <p:grpSpPr>
          <a:xfrm>
            <a:off x="2766936" y="2272272"/>
            <a:ext cx="597463" cy="585632"/>
            <a:chOff x="2284413" y="2490788"/>
            <a:chExt cx="481013" cy="471488"/>
          </a:xfrm>
        </p:grpSpPr>
        <p:sp>
          <p:nvSpPr>
            <p:cNvPr id="18" name="Freeform 440"/>
            <p:cNvSpPr>
              <a:spLocks/>
            </p:cNvSpPr>
            <p:nvPr/>
          </p:nvSpPr>
          <p:spPr bwMode="auto">
            <a:xfrm>
              <a:off x="2398713" y="2490788"/>
              <a:ext cx="57150" cy="223838"/>
            </a:xfrm>
            <a:custGeom>
              <a:avLst/>
              <a:gdLst>
                <a:gd name="T0" fmla="*/ 0 w 36"/>
                <a:gd name="T1" fmla="*/ 141 h 141"/>
                <a:gd name="T2" fmla="*/ 0 w 36"/>
                <a:gd name="T3" fmla="*/ 0 h 141"/>
                <a:gd name="T4" fmla="*/ 36 w 36"/>
                <a:gd name="T5" fmla="*/ 0 h 141"/>
                <a:gd name="T6" fmla="*/ 36 w 36"/>
                <a:gd name="T7" fmla="*/ 141 h 141"/>
              </a:gdLst>
              <a:ahLst/>
              <a:cxnLst>
                <a:cxn ang="0">
                  <a:pos x="T0" y="T1"/>
                </a:cxn>
                <a:cxn ang="0">
                  <a:pos x="T2" y="T3"/>
                </a:cxn>
                <a:cxn ang="0">
                  <a:pos x="T4" y="T5"/>
                </a:cxn>
                <a:cxn ang="0">
                  <a:pos x="T6" y="T7"/>
                </a:cxn>
              </a:cxnLst>
              <a:rect l="0" t="0" r="r" b="b"/>
              <a:pathLst>
                <a:path w="36" h="141">
                  <a:moveTo>
                    <a:pt x="0" y="141"/>
                  </a:moveTo>
                  <a:lnTo>
                    <a:pt x="0" y="0"/>
                  </a:lnTo>
                  <a:lnTo>
                    <a:pt x="36" y="0"/>
                  </a:lnTo>
                  <a:lnTo>
                    <a:pt x="36" y="141"/>
                  </a:lnTo>
                </a:path>
              </a:pathLst>
            </a:custGeom>
            <a:noFill/>
            <a:ln w="28575"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19" name="Freeform 441"/>
            <p:cNvSpPr>
              <a:spLocks/>
            </p:cNvSpPr>
            <p:nvPr/>
          </p:nvSpPr>
          <p:spPr bwMode="auto">
            <a:xfrm>
              <a:off x="2284413" y="2587626"/>
              <a:ext cx="55563" cy="127000"/>
            </a:xfrm>
            <a:custGeom>
              <a:avLst/>
              <a:gdLst>
                <a:gd name="T0" fmla="*/ 0 w 35"/>
                <a:gd name="T1" fmla="*/ 80 h 80"/>
                <a:gd name="T2" fmla="*/ 0 w 35"/>
                <a:gd name="T3" fmla="*/ 0 h 80"/>
                <a:gd name="T4" fmla="*/ 35 w 35"/>
                <a:gd name="T5" fmla="*/ 0 h 80"/>
                <a:gd name="T6" fmla="*/ 35 w 35"/>
                <a:gd name="T7" fmla="*/ 80 h 80"/>
              </a:gdLst>
              <a:ahLst/>
              <a:cxnLst>
                <a:cxn ang="0">
                  <a:pos x="T0" y="T1"/>
                </a:cxn>
                <a:cxn ang="0">
                  <a:pos x="T2" y="T3"/>
                </a:cxn>
                <a:cxn ang="0">
                  <a:pos x="T4" y="T5"/>
                </a:cxn>
                <a:cxn ang="0">
                  <a:pos x="T6" y="T7"/>
                </a:cxn>
              </a:cxnLst>
              <a:rect l="0" t="0" r="r" b="b"/>
              <a:pathLst>
                <a:path w="35" h="80">
                  <a:moveTo>
                    <a:pt x="0" y="80"/>
                  </a:moveTo>
                  <a:lnTo>
                    <a:pt x="0" y="0"/>
                  </a:lnTo>
                  <a:lnTo>
                    <a:pt x="35" y="0"/>
                  </a:lnTo>
                  <a:lnTo>
                    <a:pt x="35" y="80"/>
                  </a:lnTo>
                </a:path>
              </a:pathLst>
            </a:custGeom>
            <a:noFill/>
            <a:ln w="28575"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20" name="Freeform 442"/>
            <p:cNvSpPr>
              <a:spLocks/>
            </p:cNvSpPr>
            <p:nvPr/>
          </p:nvSpPr>
          <p:spPr bwMode="auto">
            <a:xfrm>
              <a:off x="2284413" y="2687638"/>
              <a:ext cx="481013" cy="274638"/>
            </a:xfrm>
            <a:custGeom>
              <a:avLst/>
              <a:gdLst>
                <a:gd name="T0" fmla="*/ 303 w 303"/>
                <a:gd name="T1" fmla="*/ 39 h 173"/>
                <a:gd name="T2" fmla="*/ 303 w 303"/>
                <a:gd name="T3" fmla="*/ 0 h 173"/>
                <a:gd name="T4" fmla="*/ 246 w 303"/>
                <a:gd name="T5" fmla="*/ 39 h 173"/>
                <a:gd name="T6" fmla="*/ 247 w 303"/>
                <a:gd name="T7" fmla="*/ 0 h 173"/>
                <a:gd name="T8" fmla="*/ 190 w 303"/>
                <a:gd name="T9" fmla="*/ 39 h 173"/>
                <a:gd name="T10" fmla="*/ 191 w 303"/>
                <a:gd name="T11" fmla="*/ 0 h 173"/>
                <a:gd name="T12" fmla="*/ 134 w 303"/>
                <a:gd name="T13" fmla="*/ 39 h 173"/>
                <a:gd name="T14" fmla="*/ 0 w 303"/>
                <a:gd name="T15" fmla="*/ 39 h 173"/>
                <a:gd name="T16" fmla="*/ 0 w 303"/>
                <a:gd name="T17" fmla="*/ 173 h 173"/>
                <a:gd name="T18" fmla="*/ 303 w 303"/>
                <a:gd name="T19" fmla="*/ 173 h 173"/>
                <a:gd name="T20" fmla="*/ 303 w 303"/>
                <a:gd name="T21" fmla="*/ 39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3" h="173">
                  <a:moveTo>
                    <a:pt x="303" y="39"/>
                  </a:moveTo>
                  <a:lnTo>
                    <a:pt x="303" y="0"/>
                  </a:lnTo>
                  <a:lnTo>
                    <a:pt x="246" y="39"/>
                  </a:lnTo>
                  <a:lnTo>
                    <a:pt x="247" y="0"/>
                  </a:lnTo>
                  <a:lnTo>
                    <a:pt x="190" y="39"/>
                  </a:lnTo>
                  <a:lnTo>
                    <a:pt x="191" y="0"/>
                  </a:lnTo>
                  <a:lnTo>
                    <a:pt x="134" y="39"/>
                  </a:lnTo>
                  <a:lnTo>
                    <a:pt x="0" y="39"/>
                  </a:lnTo>
                  <a:lnTo>
                    <a:pt x="0" y="173"/>
                  </a:lnTo>
                  <a:lnTo>
                    <a:pt x="303" y="173"/>
                  </a:lnTo>
                  <a:lnTo>
                    <a:pt x="303" y="39"/>
                  </a:lnTo>
                </a:path>
              </a:pathLst>
            </a:custGeom>
            <a:noFill/>
            <a:ln w="28575"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21" name="Line 443"/>
            <p:cNvSpPr>
              <a:spLocks noChangeShapeType="1"/>
            </p:cNvSpPr>
            <p:nvPr/>
          </p:nvSpPr>
          <p:spPr bwMode="auto">
            <a:xfrm>
              <a:off x="2339975" y="2860676"/>
              <a:ext cx="115888" cy="0"/>
            </a:xfrm>
            <a:prstGeom prst="line">
              <a:avLst/>
            </a:prstGeom>
            <a:noFill/>
            <a:ln w="28575"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sp>
          <p:nvSpPr>
            <p:cNvPr id="22" name="Line 444"/>
            <p:cNvSpPr>
              <a:spLocks noChangeShapeType="1"/>
            </p:cNvSpPr>
            <p:nvPr/>
          </p:nvSpPr>
          <p:spPr bwMode="auto">
            <a:xfrm>
              <a:off x="2339975" y="2892426"/>
              <a:ext cx="115888" cy="0"/>
            </a:xfrm>
            <a:prstGeom prst="line">
              <a:avLst/>
            </a:prstGeom>
            <a:noFill/>
            <a:ln w="28575"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sp>
          <p:nvSpPr>
            <p:cNvPr id="23" name="Line 445"/>
            <p:cNvSpPr>
              <a:spLocks noChangeShapeType="1"/>
            </p:cNvSpPr>
            <p:nvPr/>
          </p:nvSpPr>
          <p:spPr bwMode="auto">
            <a:xfrm>
              <a:off x="2339975" y="2922588"/>
              <a:ext cx="115888" cy="0"/>
            </a:xfrm>
            <a:prstGeom prst="line">
              <a:avLst/>
            </a:prstGeom>
            <a:noFill/>
            <a:ln w="28575"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grpSp>
      <p:sp>
        <p:nvSpPr>
          <p:cNvPr id="25" name="Gleichschenkliges Dreieck 24"/>
          <p:cNvSpPr/>
          <p:nvPr/>
        </p:nvSpPr>
        <p:spPr>
          <a:xfrm flipV="1">
            <a:off x="8140381" y="3391330"/>
            <a:ext cx="2004662" cy="370469"/>
          </a:xfrm>
          <a:prstGeom prst="triangle">
            <a:avLst/>
          </a:prstGeom>
          <a:solidFill>
            <a:srgbClr val="1D2D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323"/>
          </a:p>
        </p:txBody>
      </p:sp>
      <p:sp>
        <p:nvSpPr>
          <p:cNvPr id="3" name="Rechteck 2"/>
          <p:cNvSpPr/>
          <p:nvPr/>
        </p:nvSpPr>
        <p:spPr>
          <a:xfrm>
            <a:off x="2133600" y="4149094"/>
            <a:ext cx="8084162" cy="2677656"/>
          </a:xfrm>
          <a:prstGeom prst="rect">
            <a:avLst/>
          </a:prstGeom>
        </p:spPr>
        <p:txBody>
          <a:bodyPr wrap="square">
            <a:spAutoFit/>
          </a:bodyPr>
          <a:lstStyle/>
          <a:p>
            <a:pPr marL="228600" lvl="1" indent="-228600">
              <a:spcBef>
                <a:spcPts val="600"/>
              </a:spcBef>
              <a:buClr>
                <a:srgbClr val="1D2D4B"/>
              </a:buClr>
              <a:buFont typeface="Wingdings" charset="2"/>
              <a:buChar char="§"/>
            </a:pPr>
            <a:r>
              <a:rPr lang="de-DE" dirty="0">
                <a:solidFill>
                  <a:srgbClr val="1D2D4B"/>
                </a:solidFill>
              </a:rPr>
              <a:t>vor Rentenbeginn: Rückerstattung des Ansparkapitals</a:t>
            </a:r>
          </a:p>
          <a:p>
            <a:pPr marL="228600" lvl="1" indent="-228600">
              <a:spcBef>
                <a:spcPts val="600"/>
              </a:spcBef>
              <a:buClr>
                <a:srgbClr val="1D2D4B"/>
              </a:buClr>
              <a:buFont typeface="Wingdings" charset="2"/>
              <a:buChar char="§"/>
            </a:pPr>
            <a:r>
              <a:rPr lang="de-DE" dirty="0">
                <a:solidFill>
                  <a:srgbClr val="1D2D4B"/>
                </a:solidFill>
              </a:rPr>
              <a:t>ab Rentenbeginn: Rentengarantiezeit</a:t>
            </a:r>
          </a:p>
          <a:p>
            <a:pPr marL="228600" lvl="1" indent="-228600">
              <a:spcBef>
                <a:spcPts val="600"/>
              </a:spcBef>
              <a:buClr>
                <a:srgbClr val="1D2D4B"/>
              </a:buClr>
              <a:buFont typeface="Wingdings" charset="2"/>
              <a:buChar char="§"/>
            </a:pPr>
            <a:r>
              <a:rPr lang="de-DE" dirty="0">
                <a:solidFill>
                  <a:srgbClr val="1D2D4B"/>
                </a:solidFill>
              </a:rPr>
              <a:t>Auszahlung an Ehepartner, kindergeldberechtigte Kinder (inkl. faktisches Stiefkind), eingetragene Lebenspartner</a:t>
            </a:r>
          </a:p>
          <a:p>
            <a:pPr marL="228600" lvl="1" indent="-228600">
              <a:spcBef>
                <a:spcPts val="600"/>
              </a:spcBef>
              <a:buClr>
                <a:srgbClr val="1D2D4B"/>
              </a:buClr>
              <a:buFont typeface="Wingdings" charset="2"/>
              <a:buChar char="§"/>
            </a:pPr>
            <a:r>
              <a:rPr lang="de-DE" dirty="0">
                <a:solidFill>
                  <a:srgbClr val="1D2D4B"/>
                </a:solidFill>
              </a:rPr>
              <a:t>Auszahlung auf Antrag, wenn in häuslicher Gemeinschaft, an </a:t>
            </a:r>
            <a:r>
              <a:rPr lang="de-DE" dirty="0" err="1" smtClean="0">
                <a:solidFill>
                  <a:srgbClr val="1D2D4B"/>
                </a:solidFill>
              </a:rPr>
              <a:t>Lebensge</a:t>
            </a:r>
            <a:r>
              <a:rPr lang="de-DE" dirty="0" smtClean="0">
                <a:solidFill>
                  <a:srgbClr val="1D2D4B"/>
                </a:solidFill>
              </a:rPr>
              <a:t>-fährten</a:t>
            </a:r>
            <a:r>
              <a:rPr lang="de-DE" dirty="0">
                <a:solidFill>
                  <a:srgbClr val="1D2D4B"/>
                </a:solidFill>
              </a:rPr>
              <a:t>, nicht eingetragene Lebenspartner, Sterbegeld in Höhe von max. 8.000 € an Dritte/Erben</a:t>
            </a:r>
          </a:p>
          <a:p>
            <a:pPr>
              <a:lnSpc>
                <a:spcPct val="150000"/>
              </a:lnSpc>
              <a:buClr>
                <a:schemeClr val="accent1"/>
              </a:buClr>
            </a:pPr>
            <a:endParaRPr 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6776250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56</a:t>
            </a:fld>
            <a:endParaRPr lang="de-DE" dirty="0"/>
          </a:p>
        </p:txBody>
      </p:sp>
      <p:sp>
        <p:nvSpPr>
          <p:cNvPr id="4" name="Titel 3"/>
          <p:cNvSpPr>
            <a:spLocks noGrp="1"/>
          </p:cNvSpPr>
          <p:nvPr>
            <p:ph type="title"/>
          </p:nvPr>
        </p:nvSpPr>
        <p:spPr/>
        <p:txBody>
          <a:bodyPr/>
          <a:lstStyle/>
          <a:p>
            <a:r>
              <a:rPr lang="de-DE" dirty="0" smtClean="0">
                <a:solidFill>
                  <a:schemeClr val="tx2"/>
                </a:solidFill>
              </a:rPr>
              <a:t>BETRIEBSRENTE</a:t>
            </a:r>
            <a:endParaRPr lang="de-DE" dirty="0">
              <a:solidFill>
                <a:schemeClr val="tx2"/>
              </a:solidFill>
            </a:endParaRPr>
          </a:p>
        </p:txBody>
      </p:sp>
      <p:sp>
        <p:nvSpPr>
          <p:cNvPr id="26" name="Rectangle 2">
            <a:extLst>
              <a:ext uri="{FF2B5EF4-FFF2-40B4-BE49-F238E27FC236}">
                <a16:creationId xmlns="" xmlns:a16="http://schemas.microsoft.com/office/drawing/2014/main" id="{2634FA7D-6AD8-4A77-A521-7553F8A58C58}"/>
              </a:ext>
            </a:extLst>
          </p:cNvPr>
          <p:cNvSpPr>
            <a:spLocks noChangeArrowheads="1"/>
          </p:cNvSpPr>
          <p:nvPr/>
        </p:nvSpPr>
        <p:spPr bwMode="auto">
          <a:xfrm>
            <a:off x="7567010" y="2066725"/>
            <a:ext cx="2784116" cy="3051112"/>
          </a:xfrm>
          <a:prstGeom prst="rect">
            <a:avLst/>
          </a:prstGeom>
          <a:solidFill>
            <a:schemeClr val="tx2"/>
          </a:solidFill>
          <a:ln w="6350">
            <a:noFill/>
            <a:miter lim="800000"/>
            <a:headEnd/>
            <a:tailEnd/>
          </a:ln>
        </p:spPr>
        <p:txBody>
          <a:bodyPr lIns="608559" tIns="79377" rIns="79377" bIns="79377" anchor="ctr"/>
          <a:lstStyle/>
          <a:p>
            <a:pPr algn="ctr">
              <a:spcBef>
                <a:spcPct val="0"/>
              </a:spcBef>
              <a:buClrTx/>
              <a:buFontTx/>
              <a:buNone/>
            </a:pPr>
            <a:r>
              <a:rPr kumimoji="1" lang="de-DE" sz="2000" b="1" dirty="0">
                <a:solidFill>
                  <a:schemeClr val="bg1"/>
                </a:solidFill>
                <a:latin typeface="+mj-lt"/>
              </a:rPr>
              <a:t>Ihre</a:t>
            </a:r>
            <a:r>
              <a:rPr kumimoji="1" lang="en-GB" sz="2000" b="1" dirty="0">
                <a:solidFill>
                  <a:schemeClr val="bg1"/>
                </a:solidFill>
                <a:latin typeface="+mj-lt"/>
              </a:rPr>
              <a:t> </a:t>
            </a:r>
            <a:r>
              <a:rPr kumimoji="1" lang="de-DE" sz="2000" b="1" dirty="0">
                <a:solidFill>
                  <a:schemeClr val="bg1"/>
                </a:solidFill>
                <a:latin typeface="+mj-lt"/>
              </a:rPr>
              <a:t>Vorteile</a:t>
            </a:r>
          </a:p>
        </p:txBody>
      </p:sp>
      <p:sp>
        <p:nvSpPr>
          <p:cNvPr id="27" name="AutoShape 4">
            <a:extLst>
              <a:ext uri="{FF2B5EF4-FFF2-40B4-BE49-F238E27FC236}">
                <a16:creationId xmlns="" xmlns:a16="http://schemas.microsoft.com/office/drawing/2014/main" id="{4A0264FE-7137-4D6F-B9FC-FA5E99575243}"/>
              </a:ext>
            </a:extLst>
          </p:cNvPr>
          <p:cNvSpPr>
            <a:spLocks noChangeArrowheads="1"/>
          </p:cNvSpPr>
          <p:nvPr/>
        </p:nvSpPr>
        <p:spPr bwMode="auto">
          <a:xfrm>
            <a:off x="1882584" y="4683960"/>
            <a:ext cx="6199719" cy="433876"/>
          </a:xfrm>
          <a:prstGeom prst="homePlate">
            <a:avLst>
              <a:gd name="adj" fmla="val 49697"/>
            </a:avLst>
          </a:prstGeom>
          <a:solidFill>
            <a:schemeClr val="bg1">
              <a:lumMod val="85000"/>
            </a:schemeClr>
          </a:solidFill>
          <a:ln w="19050" cap="flat" cmpd="sng" algn="ctr">
            <a:noFill/>
            <a:prstDash val="solid"/>
            <a:round/>
            <a:headEnd type="none" w="med" len="med"/>
            <a:tailEnd type="none" w="med" len="med"/>
          </a:ln>
          <a:effectLst/>
        </p:spPr>
        <p:txBody>
          <a:bodyPr vert="horz" wrap="square" lIns="79377" tIns="79377" rIns="79377" bIns="79377" numCol="1" rtlCol="0" anchor="ctr" anchorCtr="0" compatLnSpc="1">
            <a:prstTxWarp prst="textNoShape">
              <a:avLst/>
            </a:prstTxWarp>
          </a:bodyPr>
          <a:lstStyle/>
          <a:p>
            <a:pPr marL="0" lvl="1" indent="1271" defTabSz="264273">
              <a:buClr>
                <a:schemeClr val="accent1"/>
              </a:buClr>
              <a:buSzPct val="80000"/>
              <a:tabLst>
                <a:tab pos="6820270" algn="r"/>
              </a:tabLst>
            </a:pPr>
            <a:r>
              <a:rPr lang="de-DE" dirty="0">
                <a:solidFill>
                  <a:srgbClr val="1D2D4B"/>
                </a:solidFill>
              </a:rPr>
              <a:t>Lebenslang garantierte Verzinsung</a:t>
            </a:r>
          </a:p>
        </p:txBody>
      </p:sp>
      <p:sp>
        <p:nvSpPr>
          <p:cNvPr id="28" name="AutoShape 4">
            <a:extLst>
              <a:ext uri="{FF2B5EF4-FFF2-40B4-BE49-F238E27FC236}">
                <a16:creationId xmlns="" xmlns:a16="http://schemas.microsoft.com/office/drawing/2014/main" id="{5915B46B-D247-4A7A-83A2-48AD25EEF087}"/>
              </a:ext>
            </a:extLst>
          </p:cNvPr>
          <p:cNvSpPr>
            <a:spLocks noChangeArrowheads="1"/>
          </p:cNvSpPr>
          <p:nvPr/>
        </p:nvSpPr>
        <p:spPr bwMode="auto">
          <a:xfrm>
            <a:off x="1882584" y="4160513"/>
            <a:ext cx="6199719" cy="433876"/>
          </a:xfrm>
          <a:prstGeom prst="homePlate">
            <a:avLst>
              <a:gd name="adj" fmla="val 49697"/>
            </a:avLst>
          </a:prstGeom>
          <a:solidFill>
            <a:schemeClr val="bg1">
              <a:lumMod val="85000"/>
            </a:schemeClr>
          </a:solidFill>
          <a:ln w="19050" cap="flat" cmpd="sng" algn="ctr">
            <a:noFill/>
            <a:prstDash val="solid"/>
            <a:round/>
            <a:headEnd type="none" w="med" len="med"/>
            <a:tailEnd type="none" w="med" len="med"/>
          </a:ln>
          <a:effectLst/>
        </p:spPr>
        <p:txBody>
          <a:bodyPr vert="horz" wrap="square" lIns="79377" tIns="79377" rIns="79377" bIns="79377" numCol="1" rtlCol="0" anchor="ctr" anchorCtr="0" compatLnSpc="1">
            <a:prstTxWarp prst="textNoShape">
              <a:avLst/>
            </a:prstTxWarp>
          </a:bodyPr>
          <a:lstStyle/>
          <a:p>
            <a:pPr marL="0" lvl="1" indent="1271" defTabSz="264273">
              <a:buClr>
                <a:schemeClr val="accent1"/>
              </a:buClr>
              <a:buSzPct val="80000"/>
              <a:tabLst>
                <a:tab pos="6820270" algn="r"/>
              </a:tabLst>
            </a:pPr>
            <a:r>
              <a:rPr lang="de-DE" dirty="0">
                <a:solidFill>
                  <a:srgbClr val="1D2D4B"/>
                </a:solidFill>
              </a:rPr>
              <a:t>Insolvenzfest und </a:t>
            </a:r>
            <a:r>
              <a:rPr lang="de-DE" dirty="0" smtClean="0">
                <a:solidFill>
                  <a:srgbClr val="1D2D4B"/>
                </a:solidFill>
              </a:rPr>
              <a:t>Bürgergeld </a:t>
            </a:r>
            <a:r>
              <a:rPr lang="de-DE" dirty="0">
                <a:solidFill>
                  <a:srgbClr val="1D2D4B"/>
                </a:solidFill>
              </a:rPr>
              <a:t>geschützt</a:t>
            </a:r>
          </a:p>
        </p:txBody>
      </p:sp>
      <p:sp>
        <p:nvSpPr>
          <p:cNvPr id="29" name="AutoShape 4">
            <a:extLst>
              <a:ext uri="{FF2B5EF4-FFF2-40B4-BE49-F238E27FC236}">
                <a16:creationId xmlns="" xmlns:a16="http://schemas.microsoft.com/office/drawing/2014/main" id="{FADC01FD-3F00-4F81-BEE6-6F260729B677}"/>
              </a:ext>
            </a:extLst>
          </p:cNvPr>
          <p:cNvSpPr>
            <a:spLocks noChangeArrowheads="1"/>
          </p:cNvSpPr>
          <p:nvPr/>
        </p:nvSpPr>
        <p:spPr bwMode="auto">
          <a:xfrm>
            <a:off x="1882584" y="3637066"/>
            <a:ext cx="6199719" cy="433876"/>
          </a:xfrm>
          <a:prstGeom prst="homePlate">
            <a:avLst>
              <a:gd name="adj" fmla="val 49697"/>
            </a:avLst>
          </a:prstGeom>
          <a:solidFill>
            <a:schemeClr val="bg1">
              <a:lumMod val="85000"/>
            </a:schemeClr>
          </a:solidFill>
          <a:ln w="19050" cap="flat" cmpd="sng" algn="ctr">
            <a:noFill/>
            <a:prstDash val="solid"/>
            <a:round/>
            <a:headEnd type="none" w="med" len="med"/>
            <a:tailEnd type="none" w="med" len="med"/>
          </a:ln>
          <a:effectLst/>
        </p:spPr>
        <p:txBody>
          <a:bodyPr vert="horz" wrap="square" lIns="79377" tIns="79377" rIns="79377" bIns="79377" numCol="1" rtlCol="0" anchor="ctr" anchorCtr="0" compatLnSpc="1">
            <a:prstTxWarp prst="textNoShape">
              <a:avLst/>
            </a:prstTxWarp>
          </a:bodyPr>
          <a:lstStyle/>
          <a:p>
            <a:pPr marL="0" lvl="1" indent="1271" defTabSz="264273">
              <a:buClr>
                <a:schemeClr val="accent1"/>
              </a:buClr>
              <a:buSzPct val="80000"/>
              <a:tabLst>
                <a:tab pos="6820270" algn="r"/>
              </a:tabLst>
            </a:pPr>
            <a:r>
              <a:rPr lang="de-DE" dirty="0">
                <a:solidFill>
                  <a:srgbClr val="1D2D4B"/>
                </a:solidFill>
              </a:rPr>
              <a:t>Lebenslange Rente oder Kapitalabfindung</a:t>
            </a:r>
          </a:p>
        </p:txBody>
      </p:sp>
      <p:sp>
        <p:nvSpPr>
          <p:cNvPr id="30" name="AutoShape 4">
            <a:extLst>
              <a:ext uri="{FF2B5EF4-FFF2-40B4-BE49-F238E27FC236}">
                <a16:creationId xmlns="" xmlns:a16="http://schemas.microsoft.com/office/drawing/2014/main" id="{99AE6AB9-0439-42DF-BD18-C7207E7B9CA7}"/>
              </a:ext>
            </a:extLst>
          </p:cNvPr>
          <p:cNvSpPr>
            <a:spLocks noChangeArrowheads="1"/>
          </p:cNvSpPr>
          <p:nvPr/>
        </p:nvSpPr>
        <p:spPr bwMode="auto">
          <a:xfrm>
            <a:off x="1882584" y="3113619"/>
            <a:ext cx="6199719" cy="433876"/>
          </a:xfrm>
          <a:prstGeom prst="homePlate">
            <a:avLst>
              <a:gd name="adj" fmla="val 49697"/>
            </a:avLst>
          </a:prstGeom>
          <a:solidFill>
            <a:schemeClr val="bg1">
              <a:lumMod val="85000"/>
            </a:schemeClr>
          </a:solidFill>
          <a:ln w="19050" cap="flat" cmpd="sng" algn="ctr">
            <a:noFill/>
            <a:prstDash val="solid"/>
            <a:round/>
            <a:headEnd type="none" w="med" len="med"/>
            <a:tailEnd type="none" w="med" len="med"/>
          </a:ln>
          <a:effectLst/>
        </p:spPr>
        <p:txBody>
          <a:bodyPr vert="horz" wrap="square" lIns="79377" tIns="79377" rIns="79377" bIns="79377" numCol="1" rtlCol="0" anchor="ctr" anchorCtr="0" compatLnSpc="1">
            <a:prstTxWarp prst="textNoShape">
              <a:avLst/>
            </a:prstTxWarp>
          </a:bodyPr>
          <a:lstStyle/>
          <a:p>
            <a:pPr marL="0" lvl="1" indent="1271" defTabSz="264273">
              <a:buClr>
                <a:schemeClr val="accent1"/>
              </a:buClr>
              <a:buSzPct val="80000"/>
              <a:tabLst>
                <a:tab pos="6820270" algn="r"/>
              </a:tabLst>
            </a:pPr>
            <a:r>
              <a:rPr lang="de-DE" dirty="0" smtClean="0">
                <a:solidFill>
                  <a:srgbClr val="1D2D4B"/>
                </a:solidFill>
              </a:rPr>
              <a:t>15 % </a:t>
            </a:r>
            <a:r>
              <a:rPr lang="de-DE" dirty="0">
                <a:solidFill>
                  <a:srgbClr val="1D2D4B"/>
                </a:solidFill>
              </a:rPr>
              <a:t>Arbeitgeberzuschuss auf Entgeltumwandlung***</a:t>
            </a:r>
          </a:p>
        </p:txBody>
      </p:sp>
      <p:sp>
        <p:nvSpPr>
          <p:cNvPr id="31" name="AutoShape 4">
            <a:extLst>
              <a:ext uri="{FF2B5EF4-FFF2-40B4-BE49-F238E27FC236}">
                <a16:creationId xmlns="" xmlns:a16="http://schemas.microsoft.com/office/drawing/2014/main" id="{0941D963-11E8-4806-8472-7F2DF54555EC}"/>
              </a:ext>
            </a:extLst>
          </p:cNvPr>
          <p:cNvSpPr>
            <a:spLocks noChangeArrowheads="1"/>
          </p:cNvSpPr>
          <p:nvPr/>
        </p:nvSpPr>
        <p:spPr bwMode="auto">
          <a:xfrm>
            <a:off x="1882584" y="2590172"/>
            <a:ext cx="6199719" cy="433876"/>
          </a:xfrm>
          <a:prstGeom prst="homePlate">
            <a:avLst>
              <a:gd name="adj" fmla="val 49697"/>
            </a:avLst>
          </a:prstGeom>
          <a:solidFill>
            <a:schemeClr val="bg1">
              <a:lumMod val="85000"/>
            </a:schemeClr>
          </a:solidFill>
          <a:ln w="19050" cap="flat" cmpd="sng" algn="ctr">
            <a:noFill/>
            <a:prstDash val="solid"/>
            <a:round/>
            <a:headEnd type="none" w="med" len="med"/>
            <a:tailEnd type="none" w="med" len="med"/>
          </a:ln>
          <a:effectLst/>
        </p:spPr>
        <p:txBody>
          <a:bodyPr vert="horz" wrap="square" lIns="79377" tIns="79377" rIns="79377" bIns="79377" numCol="1" rtlCol="0" anchor="ctr" anchorCtr="0" compatLnSpc="1">
            <a:prstTxWarp prst="textNoShape">
              <a:avLst/>
            </a:prstTxWarp>
          </a:bodyPr>
          <a:lstStyle/>
          <a:p>
            <a:pPr marL="0" lvl="1" indent="1271" defTabSz="264273">
              <a:buClr>
                <a:schemeClr val="accent1"/>
              </a:buClr>
              <a:buSzPct val="80000"/>
              <a:tabLst>
                <a:tab pos="6820270" algn="r"/>
              </a:tabLst>
            </a:pPr>
            <a:r>
              <a:rPr lang="de-DE" dirty="0">
                <a:solidFill>
                  <a:srgbClr val="1D2D4B"/>
                </a:solidFill>
              </a:rPr>
              <a:t>Sozialversicherungsersparnis**</a:t>
            </a:r>
          </a:p>
        </p:txBody>
      </p:sp>
      <p:sp>
        <p:nvSpPr>
          <p:cNvPr id="32" name="AutoShape 4">
            <a:extLst>
              <a:ext uri="{FF2B5EF4-FFF2-40B4-BE49-F238E27FC236}">
                <a16:creationId xmlns="" xmlns:a16="http://schemas.microsoft.com/office/drawing/2014/main" id="{9A765CA4-C7F9-4D6D-A8BB-6B341C465577}"/>
              </a:ext>
            </a:extLst>
          </p:cNvPr>
          <p:cNvSpPr>
            <a:spLocks noChangeArrowheads="1"/>
          </p:cNvSpPr>
          <p:nvPr/>
        </p:nvSpPr>
        <p:spPr bwMode="auto">
          <a:xfrm>
            <a:off x="1882584" y="2066725"/>
            <a:ext cx="6199719" cy="433876"/>
          </a:xfrm>
          <a:prstGeom prst="homePlate">
            <a:avLst>
              <a:gd name="adj" fmla="val 49697"/>
            </a:avLst>
          </a:prstGeom>
          <a:solidFill>
            <a:schemeClr val="bg1">
              <a:lumMod val="85000"/>
            </a:schemeClr>
          </a:solidFill>
          <a:ln w="19050" cap="flat" cmpd="sng" algn="ctr">
            <a:noFill/>
            <a:prstDash val="solid"/>
            <a:round/>
            <a:headEnd type="none" w="med" len="med"/>
            <a:tailEnd type="none" w="med" len="med"/>
          </a:ln>
          <a:effectLst/>
        </p:spPr>
        <p:txBody>
          <a:bodyPr vert="horz" wrap="square" lIns="79377" tIns="79377" rIns="79377" bIns="79377" numCol="1" rtlCol="0" anchor="ctr" anchorCtr="0" compatLnSpc="1">
            <a:prstTxWarp prst="textNoShape">
              <a:avLst/>
            </a:prstTxWarp>
          </a:bodyPr>
          <a:lstStyle/>
          <a:p>
            <a:pPr marL="0" lvl="1" indent="1271" defTabSz="264273">
              <a:buClr>
                <a:schemeClr val="accent1"/>
              </a:buClr>
              <a:buSzPct val="80000"/>
              <a:tabLst>
                <a:tab pos="6820270" algn="r"/>
              </a:tabLst>
            </a:pPr>
            <a:r>
              <a:rPr lang="de-DE" dirty="0">
                <a:solidFill>
                  <a:srgbClr val="1D2D4B"/>
                </a:solidFill>
              </a:rPr>
              <a:t>Steuerersparnis*</a:t>
            </a:r>
          </a:p>
        </p:txBody>
      </p:sp>
      <p:sp>
        <p:nvSpPr>
          <p:cNvPr id="33" name="Text Box 7"/>
          <p:cNvSpPr txBox="1">
            <a:spLocks noChangeArrowheads="1"/>
          </p:cNvSpPr>
          <p:nvPr/>
        </p:nvSpPr>
        <p:spPr bwMode="auto">
          <a:xfrm>
            <a:off x="1933682" y="5267541"/>
            <a:ext cx="8417444" cy="223354"/>
          </a:xfrm>
          <a:prstGeom prst="rect">
            <a:avLst/>
          </a:prstGeom>
          <a:noFill/>
          <a:ln w="9525">
            <a:noFill/>
            <a:miter lim="800000"/>
            <a:headEnd/>
            <a:tailEnd/>
          </a:ln>
        </p:spPr>
        <p:txBody>
          <a:bodyPr wrap="square" lIns="66148" tIns="34397" rIns="66148" bIns="34397">
            <a:spAutoFit/>
          </a:bodyPr>
          <a:lstStyle/>
          <a:p>
            <a:pPr defTabSz="672084">
              <a:spcBef>
                <a:spcPct val="50000"/>
              </a:spcBef>
              <a:defRPr/>
            </a:pPr>
            <a:r>
              <a:rPr lang="de-DE" sz="1000" kern="0" dirty="0">
                <a:solidFill>
                  <a:srgbClr val="1D2D4B"/>
                </a:solidFill>
                <a:latin typeface="Arial" panose="020B0604020202020204" pitchFamily="34" charset="0"/>
                <a:cs typeface="Arial" panose="020B0604020202020204" pitchFamily="34" charset="0"/>
              </a:rPr>
              <a:t>*    Steuerfreiheit der Beiträge bis mtl. </a:t>
            </a:r>
            <a:r>
              <a:rPr lang="de-DE" sz="1000" kern="0" dirty="0" smtClean="0">
                <a:solidFill>
                  <a:srgbClr val="1D2D4B"/>
                </a:solidFill>
                <a:latin typeface="Arial" panose="020B0604020202020204" pitchFamily="34" charset="0"/>
                <a:cs typeface="Arial" panose="020B0604020202020204" pitchFamily="34" charset="0"/>
              </a:rPr>
              <a:t>604 </a:t>
            </a:r>
            <a:r>
              <a:rPr lang="de-DE" sz="1000" kern="0" dirty="0">
                <a:solidFill>
                  <a:srgbClr val="1D2D4B"/>
                </a:solidFill>
                <a:latin typeface="Arial" panose="020B0604020202020204" pitchFamily="34" charset="0"/>
                <a:cs typeface="Arial" panose="020B0604020202020204" pitchFamily="34" charset="0"/>
              </a:rPr>
              <a:t>€ (</a:t>
            </a:r>
            <a:r>
              <a:rPr lang="de-DE" sz="1000" kern="0" dirty="0" smtClean="0">
                <a:solidFill>
                  <a:srgbClr val="1D2D4B"/>
                </a:solidFill>
                <a:latin typeface="Arial" panose="020B0604020202020204" pitchFamily="34" charset="0"/>
                <a:cs typeface="Arial" panose="020B0604020202020204" pitchFamily="34" charset="0"/>
              </a:rPr>
              <a:t>2024), </a:t>
            </a:r>
            <a:r>
              <a:rPr lang="de-DE" sz="1000" kern="0" dirty="0">
                <a:solidFill>
                  <a:srgbClr val="1D2D4B"/>
                </a:solidFill>
                <a:latin typeface="Arial" panose="020B0604020202020204" pitchFamily="34" charset="0"/>
                <a:cs typeface="Arial" panose="020B0604020202020204" pitchFamily="34" charset="0"/>
              </a:rPr>
              <a:t>Besteuerung erst der Rente mit einem dann i</a:t>
            </a:r>
            <a:r>
              <a:rPr lang="de-DE" sz="1000" kern="0" dirty="0" smtClean="0">
                <a:solidFill>
                  <a:srgbClr val="1D2D4B"/>
                </a:solidFill>
                <a:latin typeface="Arial" panose="020B0604020202020204" pitchFamily="34" charset="0"/>
                <a:cs typeface="Arial" panose="020B0604020202020204" pitchFamily="34" charset="0"/>
              </a:rPr>
              <a:t>. d. R</a:t>
            </a:r>
            <a:r>
              <a:rPr lang="de-DE" sz="1000" kern="0" dirty="0">
                <a:solidFill>
                  <a:srgbClr val="1D2D4B"/>
                </a:solidFill>
                <a:latin typeface="Arial" panose="020B0604020202020204" pitchFamily="34" charset="0"/>
                <a:cs typeface="Arial" panose="020B0604020202020204" pitchFamily="34" charset="0"/>
              </a:rPr>
              <a:t>. deutlich niedrigeren Steuersatz</a:t>
            </a:r>
          </a:p>
        </p:txBody>
      </p:sp>
      <p:sp>
        <p:nvSpPr>
          <p:cNvPr id="34" name="Text Box 8"/>
          <p:cNvSpPr txBox="1">
            <a:spLocks noChangeArrowheads="1"/>
          </p:cNvSpPr>
          <p:nvPr/>
        </p:nvSpPr>
        <p:spPr bwMode="auto">
          <a:xfrm>
            <a:off x="1933682" y="5455650"/>
            <a:ext cx="8417444" cy="377242"/>
          </a:xfrm>
          <a:prstGeom prst="rect">
            <a:avLst/>
          </a:prstGeom>
          <a:noFill/>
          <a:ln w="9525">
            <a:noFill/>
            <a:miter lim="800000"/>
            <a:headEnd/>
            <a:tailEnd/>
          </a:ln>
        </p:spPr>
        <p:txBody>
          <a:bodyPr wrap="square" lIns="66148" tIns="34397" rIns="66148" bIns="34397">
            <a:spAutoFit/>
          </a:bodyPr>
          <a:lstStyle/>
          <a:p>
            <a:pPr defTabSz="672084">
              <a:spcBef>
                <a:spcPct val="50000"/>
              </a:spcBef>
              <a:defRPr/>
            </a:pPr>
            <a:r>
              <a:rPr lang="de-DE" sz="1000" kern="0" dirty="0">
                <a:solidFill>
                  <a:srgbClr val="1D2D4B"/>
                </a:solidFill>
                <a:latin typeface="Arial" panose="020B0604020202020204" pitchFamily="34" charset="0"/>
                <a:cs typeface="Arial" panose="020B0604020202020204" pitchFamily="34" charset="0"/>
              </a:rPr>
              <a:t>**  SV-Freiheit der Beiträge bis mtl. </a:t>
            </a:r>
            <a:r>
              <a:rPr lang="de-DE" sz="1000" kern="0" dirty="0" smtClean="0">
                <a:solidFill>
                  <a:srgbClr val="1D2D4B"/>
                </a:solidFill>
                <a:latin typeface="Arial" panose="020B0604020202020204" pitchFamily="34" charset="0"/>
                <a:cs typeface="Arial" panose="020B0604020202020204" pitchFamily="34" charset="0"/>
              </a:rPr>
              <a:t>302 </a:t>
            </a:r>
            <a:r>
              <a:rPr lang="de-DE" sz="1000" kern="0" dirty="0">
                <a:solidFill>
                  <a:srgbClr val="1D2D4B"/>
                </a:solidFill>
                <a:latin typeface="Arial" panose="020B0604020202020204" pitchFamily="34" charset="0"/>
                <a:cs typeface="Arial" panose="020B0604020202020204" pitchFamily="34" charset="0"/>
              </a:rPr>
              <a:t>€ (</a:t>
            </a:r>
            <a:r>
              <a:rPr lang="de-DE" sz="1000" kern="0" dirty="0" smtClean="0">
                <a:solidFill>
                  <a:srgbClr val="1D2D4B"/>
                </a:solidFill>
                <a:latin typeface="Arial" panose="020B0604020202020204" pitchFamily="34" charset="0"/>
                <a:cs typeface="Arial" panose="020B0604020202020204" pitchFamily="34" charset="0"/>
              </a:rPr>
              <a:t>2024), </a:t>
            </a:r>
            <a:r>
              <a:rPr lang="de-DE" sz="1000" kern="0" dirty="0">
                <a:solidFill>
                  <a:srgbClr val="1D2D4B"/>
                </a:solidFill>
                <a:latin typeface="Arial" panose="020B0604020202020204" pitchFamily="34" charset="0"/>
                <a:cs typeface="Arial" panose="020B0604020202020204" pitchFamily="34" charset="0"/>
              </a:rPr>
              <a:t>die spätere Rente ist dann kranken- und </a:t>
            </a:r>
            <a:r>
              <a:rPr lang="de-DE" sz="1000" kern="0" dirty="0" smtClean="0">
                <a:solidFill>
                  <a:srgbClr val="1D2D4B"/>
                </a:solidFill>
                <a:latin typeface="Arial" panose="020B0604020202020204" pitchFamily="34" charset="0"/>
                <a:cs typeface="Arial" panose="020B0604020202020204" pitchFamily="34" charset="0"/>
              </a:rPr>
              <a:t>pflegeversicherungspflichtig (ausgenommen Freibetrag in der gesetzl. Krankenversicherung)</a:t>
            </a:r>
            <a:endParaRPr lang="de-DE" sz="1000" kern="0" dirty="0">
              <a:solidFill>
                <a:srgbClr val="1D2D4B"/>
              </a:solidFill>
              <a:latin typeface="Arial" panose="020B0604020202020204" pitchFamily="34" charset="0"/>
              <a:cs typeface="Arial" panose="020B0604020202020204" pitchFamily="34" charset="0"/>
            </a:endParaRPr>
          </a:p>
        </p:txBody>
      </p:sp>
      <p:sp>
        <p:nvSpPr>
          <p:cNvPr id="35" name="Text Box 8"/>
          <p:cNvSpPr txBox="1">
            <a:spLocks noChangeArrowheads="1"/>
          </p:cNvSpPr>
          <p:nvPr/>
        </p:nvSpPr>
        <p:spPr bwMode="auto">
          <a:xfrm>
            <a:off x="1933682" y="5809849"/>
            <a:ext cx="8417444" cy="223354"/>
          </a:xfrm>
          <a:prstGeom prst="rect">
            <a:avLst/>
          </a:prstGeom>
          <a:noFill/>
          <a:ln w="9525">
            <a:noFill/>
            <a:miter lim="800000"/>
            <a:headEnd/>
            <a:tailEnd/>
          </a:ln>
        </p:spPr>
        <p:txBody>
          <a:bodyPr wrap="square" lIns="66148" tIns="34397" rIns="66148" bIns="34397">
            <a:spAutoFit/>
          </a:bodyPr>
          <a:lstStyle/>
          <a:p>
            <a:pPr defTabSz="672084">
              <a:spcBef>
                <a:spcPct val="50000"/>
              </a:spcBef>
              <a:defRPr/>
            </a:pPr>
            <a:r>
              <a:rPr lang="de-DE" sz="1000" kern="0" dirty="0">
                <a:solidFill>
                  <a:srgbClr val="1D2D4B"/>
                </a:solidFill>
                <a:latin typeface="Arial" panose="020B0604020202020204" pitchFamily="34" charset="0"/>
                <a:cs typeface="Arial" panose="020B0604020202020204" pitchFamily="34" charset="0"/>
              </a:rPr>
              <a:t>*** Soweit Arbeitgeber Sozialabgaben spart. Tarifvertragliche Abweichungen möglich.</a:t>
            </a:r>
          </a:p>
        </p:txBody>
      </p:sp>
    </p:spTree>
    <p:extLst>
      <p:ext uri="{BB962C8B-B14F-4D97-AF65-F5344CB8AC3E}">
        <p14:creationId xmlns:p14="http://schemas.microsoft.com/office/powerpoint/2010/main" val="98752666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57</a:t>
            </a:fld>
            <a:endParaRPr lang="de-DE" dirty="0"/>
          </a:p>
        </p:txBody>
      </p:sp>
      <p:sp>
        <p:nvSpPr>
          <p:cNvPr id="4" name="Titel 3"/>
          <p:cNvSpPr>
            <a:spLocks noGrp="1"/>
          </p:cNvSpPr>
          <p:nvPr>
            <p:ph type="title"/>
          </p:nvPr>
        </p:nvSpPr>
        <p:spPr/>
        <p:txBody>
          <a:bodyPr/>
          <a:lstStyle/>
          <a:p>
            <a:r>
              <a:rPr lang="de-DE" altLang="de-DE" dirty="0" smtClean="0"/>
              <a:t>EMPFANGSBERECHTIGTE BEI TOD – HINTERBLIEBENE </a:t>
            </a:r>
            <a:endParaRPr lang="de-DE" dirty="0"/>
          </a:p>
        </p:txBody>
      </p:sp>
      <p:sp>
        <p:nvSpPr>
          <p:cNvPr id="3" name="Textplatzhalter 2"/>
          <p:cNvSpPr>
            <a:spLocks noGrp="1"/>
          </p:cNvSpPr>
          <p:nvPr>
            <p:ph type="body" sz="half" idx="2"/>
          </p:nvPr>
        </p:nvSpPr>
        <p:spPr/>
        <p:txBody>
          <a:bodyPr/>
          <a:lstStyle/>
          <a:p>
            <a:pPr eaLnBrk="0" hangingPunct="0">
              <a:defRPr/>
            </a:pPr>
            <a:r>
              <a:rPr lang="de-DE" altLang="de-DE" dirty="0"/>
              <a:t>Ehepartner, eingetragene Lebenspartner</a:t>
            </a:r>
          </a:p>
          <a:p>
            <a:pPr eaLnBrk="0" hangingPunct="0">
              <a:defRPr/>
            </a:pPr>
            <a:r>
              <a:rPr lang="de-DE" altLang="de-DE" dirty="0" smtClean="0"/>
              <a:t>Kindergeldberechtigte </a:t>
            </a:r>
            <a:r>
              <a:rPr lang="de-DE" altLang="de-DE" dirty="0"/>
              <a:t>Kinder (inkl. faktisches Stiefkind)</a:t>
            </a:r>
          </a:p>
          <a:p>
            <a:pPr eaLnBrk="0" hangingPunct="0">
              <a:defRPr/>
            </a:pPr>
            <a:r>
              <a:rPr lang="de-DE" altLang="de-DE" dirty="0"/>
              <a:t>Lebensgefährte unter bestimmten Voraussetzungen</a:t>
            </a:r>
            <a:endParaRPr lang="de-DE" altLang="de-DE" b="1" dirty="0"/>
          </a:p>
          <a:p>
            <a:pPr eaLnBrk="0" hangingPunct="0">
              <a:defRPr/>
            </a:pPr>
            <a:r>
              <a:rPr lang="de-DE" altLang="de-DE" dirty="0"/>
              <a:t>Frühere Ehepartner</a:t>
            </a:r>
          </a:p>
          <a:p>
            <a:pPr>
              <a:defRPr/>
            </a:pPr>
            <a:r>
              <a:rPr lang="de-DE" altLang="de-DE" dirty="0"/>
              <a:t>Sterbegeld an beliebige Person </a:t>
            </a:r>
            <a:r>
              <a:rPr lang="de-DE" altLang="de-DE" kern="0" dirty="0">
                <a:ea typeface="Geneva" charset="0"/>
                <a:cs typeface="Arial_"/>
              </a:rPr>
              <a:t>bis 8.000 </a:t>
            </a:r>
            <a:r>
              <a:rPr lang="de-DE" altLang="de-DE" kern="0" dirty="0" smtClean="0">
                <a:ea typeface="Geneva" charset="0"/>
                <a:cs typeface="Arial_"/>
              </a:rPr>
              <a:t>€ </a:t>
            </a:r>
            <a:br>
              <a:rPr lang="de-DE" altLang="de-DE" kern="0" dirty="0" smtClean="0">
                <a:ea typeface="Geneva" charset="0"/>
                <a:cs typeface="Arial_"/>
              </a:rPr>
            </a:br>
            <a:r>
              <a:rPr lang="de-DE" altLang="de-DE" kern="0" dirty="0" smtClean="0">
                <a:ea typeface="Geneva" charset="0"/>
                <a:cs typeface="Arial_"/>
              </a:rPr>
              <a:t>(</a:t>
            </a:r>
            <a:r>
              <a:rPr lang="de-DE" altLang="de-DE" kern="0" dirty="0">
                <a:ea typeface="Geneva" charset="0"/>
                <a:cs typeface="Arial_"/>
              </a:rPr>
              <a:t>nur wenn kein berechtigter Hinterbliebener vorhanden) </a:t>
            </a:r>
          </a:p>
          <a:p>
            <a:pPr marL="0" indent="0">
              <a:buNone/>
            </a:pPr>
            <a:endParaRPr lang="de-DE" dirty="0"/>
          </a:p>
        </p:txBody>
      </p:sp>
    </p:spTree>
    <p:extLst>
      <p:ext uri="{BB962C8B-B14F-4D97-AF65-F5344CB8AC3E}">
        <p14:creationId xmlns:p14="http://schemas.microsoft.com/office/powerpoint/2010/main" val="74284191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58</a:t>
            </a:fld>
            <a:endParaRPr lang="de-DE"/>
          </a:p>
        </p:txBody>
      </p:sp>
      <p:sp>
        <p:nvSpPr>
          <p:cNvPr id="6" name="Textplatzhalter 5"/>
          <p:cNvSpPr>
            <a:spLocks noGrp="1"/>
          </p:cNvSpPr>
          <p:nvPr>
            <p:ph type="body" sz="half" idx="2"/>
          </p:nvPr>
        </p:nvSpPr>
        <p:spPr/>
        <p:txBody>
          <a:bodyPr/>
          <a:lstStyle/>
          <a:p>
            <a:r>
              <a:rPr lang="de-DE" b="1" dirty="0"/>
              <a:t>Folgende Voraussetzungen müssen erfüllt sein, damit </a:t>
            </a:r>
            <a:r>
              <a:rPr lang="de-DE" b="1" dirty="0" smtClean="0"/>
              <a:t>der Lebensgefährte/ Lebenspartner </a:t>
            </a:r>
            <a:r>
              <a:rPr lang="de-DE" b="1" dirty="0"/>
              <a:t>im Todesfall Leistungen </a:t>
            </a:r>
            <a:r>
              <a:rPr lang="de-DE" b="1" dirty="0" smtClean="0"/>
              <a:t>erhält </a:t>
            </a:r>
            <a:r>
              <a:rPr lang="de-DE" dirty="0" smtClean="0"/>
              <a:t>(die </a:t>
            </a:r>
            <a:r>
              <a:rPr lang="de-DE" dirty="0"/>
              <a:t>Vereinbarung der beigefügten Zusage allein reicht nicht aus</a:t>
            </a:r>
            <a:r>
              <a:rPr lang="de-DE" dirty="0" smtClean="0"/>
              <a:t>):</a:t>
            </a:r>
            <a:endParaRPr lang="de-DE" dirty="0"/>
          </a:p>
        </p:txBody>
      </p:sp>
      <p:sp>
        <p:nvSpPr>
          <p:cNvPr id="7" name="Textplatzhalter 6"/>
          <p:cNvSpPr>
            <a:spLocks noGrp="1"/>
          </p:cNvSpPr>
          <p:nvPr>
            <p:ph type="body" sz="half" idx="10"/>
          </p:nvPr>
        </p:nvSpPr>
        <p:spPr>
          <a:xfrm>
            <a:off x="367376" y="2681928"/>
            <a:ext cx="11345199" cy="2502847"/>
          </a:xfrm>
        </p:spPr>
        <p:txBody>
          <a:bodyPr/>
          <a:lstStyle/>
          <a:p>
            <a:pPr marL="342000" indent="-342000" defTabSz="720000" eaLnBrk="0" hangingPunct="0">
              <a:spcBef>
                <a:spcPts val="1000"/>
              </a:spcBef>
              <a:defRPr/>
            </a:pPr>
            <a:r>
              <a:rPr lang="de-DE" dirty="0"/>
              <a:t>Abgabe einer </a:t>
            </a:r>
            <a:r>
              <a:rPr lang="de-DE" b="1" dirty="0"/>
              <a:t>Erklärung des versorgungsberechtigten Arbeitnehmers </a:t>
            </a:r>
            <a:r>
              <a:rPr lang="de-DE" dirty="0"/>
              <a:t>gegenüber </a:t>
            </a:r>
            <a:r>
              <a:rPr lang="de-DE" dirty="0" smtClean="0"/>
              <a:t>dem Arbeitgeber</a:t>
            </a:r>
            <a:r>
              <a:rPr lang="de-DE" dirty="0"/>
              <a:t>, dass mit dem namentlich benannten Lebensgefährten/Lebenspartner (Nennung von Anschrift und Geburtsdatum) ein gemeinsamer Wohnsitz und eine gemeinsame </a:t>
            </a:r>
            <a:r>
              <a:rPr lang="de-DE" dirty="0" smtClean="0"/>
              <a:t>Haushalts-führung </a:t>
            </a:r>
            <a:r>
              <a:rPr lang="de-DE" dirty="0"/>
              <a:t>besteht</a:t>
            </a:r>
          </a:p>
          <a:p>
            <a:pPr marL="342000" indent="-342000" defTabSz="720000" eaLnBrk="0" hangingPunct="0">
              <a:spcBef>
                <a:spcPts val="1000"/>
              </a:spcBef>
              <a:defRPr/>
            </a:pPr>
            <a:r>
              <a:rPr lang="de-DE" dirty="0"/>
              <a:t>Namentliche Benennung des Lebensgefährten/Lebenspartners sowie Nennung von Anschrift und Geburtsdatum in einer </a:t>
            </a:r>
            <a:r>
              <a:rPr lang="de-DE" b="1" dirty="0"/>
              <a:t>Erklärung zur </a:t>
            </a:r>
            <a:r>
              <a:rPr lang="de-DE" b="1" dirty="0" smtClean="0"/>
              <a:t>Versorgungszusage-Verpflichtung </a:t>
            </a:r>
            <a:r>
              <a:rPr lang="de-DE" dirty="0"/>
              <a:t>des </a:t>
            </a:r>
            <a:r>
              <a:rPr lang="de-DE" dirty="0" err="1" smtClean="0"/>
              <a:t>versor-gungsberechtigten</a:t>
            </a:r>
            <a:r>
              <a:rPr lang="de-DE" dirty="0" smtClean="0"/>
              <a:t> </a:t>
            </a:r>
            <a:r>
              <a:rPr lang="de-DE" dirty="0"/>
              <a:t>Arbeitnehmers gegenüber dem Arbeitgeber, diesen bei Änderungen der genannten Voraussetzungen unverzüglich zu unterrichten</a:t>
            </a:r>
          </a:p>
          <a:p>
            <a:pPr marL="342000" indent="-342000" defTabSz="720000" eaLnBrk="0" hangingPunct="0">
              <a:spcBef>
                <a:spcPts val="1000"/>
              </a:spcBef>
              <a:defRPr/>
            </a:pPr>
            <a:r>
              <a:rPr lang="de-DE" b="1" dirty="0"/>
              <a:t>Die genannten Unterlagen müssen </a:t>
            </a:r>
            <a:r>
              <a:rPr lang="de-DE" b="1" dirty="0">
                <a:solidFill>
                  <a:srgbClr val="C60000"/>
                </a:solidFill>
              </a:rPr>
              <a:t>unserer Verwaltung </a:t>
            </a:r>
            <a:r>
              <a:rPr lang="de-DE" b="1" dirty="0"/>
              <a:t>ausgefüllt und unterschrieben vor Eintritt des Versorgungsfalles zugegangen sein.</a:t>
            </a:r>
          </a:p>
          <a:p>
            <a:endParaRPr lang="de-DE" dirty="0"/>
          </a:p>
          <a:p>
            <a:endParaRPr lang="de-DE" dirty="0"/>
          </a:p>
        </p:txBody>
      </p:sp>
      <p:sp>
        <p:nvSpPr>
          <p:cNvPr id="5" name="Titel 4"/>
          <p:cNvSpPr>
            <a:spLocks noGrp="1"/>
          </p:cNvSpPr>
          <p:nvPr>
            <p:ph type="title"/>
          </p:nvPr>
        </p:nvSpPr>
        <p:spPr/>
        <p:txBody>
          <a:bodyPr/>
          <a:lstStyle/>
          <a:p>
            <a:r>
              <a:rPr lang="de-DE" dirty="0"/>
              <a:t>EMPFANGSBERECHTIGTE BEI TOD – HINTERBLIEBENE </a:t>
            </a:r>
          </a:p>
        </p:txBody>
      </p:sp>
    </p:spTree>
    <p:extLst>
      <p:ext uri="{BB962C8B-B14F-4D97-AF65-F5344CB8AC3E}">
        <p14:creationId xmlns:p14="http://schemas.microsoft.com/office/powerpoint/2010/main" val="253029060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59</a:t>
            </a:fld>
            <a:endParaRPr lang="de-DE" dirty="0"/>
          </a:p>
        </p:txBody>
      </p:sp>
      <p:sp>
        <p:nvSpPr>
          <p:cNvPr id="6" name="Titel 5"/>
          <p:cNvSpPr>
            <a:spLocks noGrp="1"/>
          </p:cNvSpPr>
          <p:nvPr>
            <p:ph type="title"/>
          </p:nvPr>
        </p:nvSpPr>
        <p:spPr/>
        <p:txBody>
          <a:bodyPr/>
          <a:lstStyle/>
          <a:p>
            <a:r>
              <a:rPr lang="de-DE" kern="0" dirty="0" smtClean="0"/>
              <a:t>SCHUTZ IM FALL VON ARBEITSLOSIGKEIT UND INSOLVENZ</a:t>
            </a:r>
            <a:endParaRPr lang="de-DE" dirty="0"/>
          </a:p>
        </p:txBody>
      </p:sp>
      <p:sp>
        <p:nvSpPr>
          <p:cNvPr id="3" name="Textplatzhalter 2"/>
          <p:cNvSpPr>
            <a:spLocks noGrp="1"/>
          </p:cNvSpPr>
          <p:nvPr>
            <p:ph type="body" sz="half" idx="2"/>
          </p:nvPr>
        </p:nvSpPr>
        <p:spPr/>
        <p:txBody>
          <a:bodyPr/>
          <a:lstStyle/>
          <a:p>
            <a:pPr marL="342000" lvl="1" indent="-342000" defTabSz="720000" eaLnBrk="0" hangingPunct="0">
              <a:spcBef>
                <a:spcPts val="1000"/>
              </a:spcBef>
              <a:buFont typeface="Wingdings" panose="05000000000000000000" pitchFamily="2" charset="2"/>
              <a:buChar char="§"/>
              <a:defRPr/>
            </a:pPr>
            <a:r>
              <a:rPr lang="de-DE" altLang="de-DE" sz="2000" dirty="0">
                <a:latin typeface="Arial" panose="020B0604020202020204" pitchFamily="34" charset="0"/>
                <a:cs typeface="Arial" panose="020B0604020202020204" pitchFamily="34" charset="0"/>
              </a:rPr>
              <a:t>In der Ansparphase erhöht die Sozialversicherungsersparnis Ihren Versorgungsbetrag. Dadurch kann eine Minderung der Sozialversicherungsansprüche eintreten, soweit durch die </a:t>
            </a:r>
            <a:r>
              <a:rPr lang="de-DE" altLang="de-DE" sz="2000" dirty="0" err="1">
                <a:latin typeface="Arial" panose="020B0604020202020204" pitchFamily="34" charset="0"/>
                <a:cs typeface="Arial" panose="020B0604020202020204" pitchFamily="34" charset="0"/>
              </a:rPr>
              <a:t>Entgeltum</a:t>
            </a:r>
            <a:r>
              <a:rPr lang="de-DE" altLang="de-DE" sz="2000" dirty="0">
                <a:latin typeface="Arial" panose="020B0604020202020204" pitchFamily="34" charset="0"/>
                <a:cs typeface="Arial" panose="020B0604020202020204" pitchFamily="34" charset="0"/>
              </a:rPr>
              <a:t>-wandlung das sozialversicherungspflichtige Arbeitseinkommen reduziert wird. Dies betrifft z. B. Krankentagegeld, gesetzliche Rente, Arbeitslosengeld</a:t>
            </a:r>
            <a:r>
              <a:rPr lang="de-DE" altLang="de-DE" sz="2000" dirty="0" smtClean="0">
                <a:latin typeface="Arial" panose="020B0604020202020204" pitchFamily="34" charset="0"/>
                <a:cs typeface="Arial" panose="020B0604020202020204" pitchFamily="34" charset="0"/>
              </a:rPr>
              <a:t>.</a:t>
            </a:r>
          </a:p>
          <a:p>
            <a:pPr marL="0" lvl="1" indent="0" defTabSz="720000" eaLnBrk="0" hangingPunct="0">
              <a:spcBef>
                <a:spcPts val="1000"/>
              </a:spcBef>
              <a:buNone/>
              <a:defRPr/>
            </a:pPr>
            <a:endParaRPr lang="de-DE" altLang="de-DE" sz="2000" dirty="0">
              <a:latin typeface="Arial" panose="020B0604020202020204" pitchFamily="34" charset="0"/>
              <a:cs typeface="Arial" panose="020B0604020202020204" pitchFamily="34" charset="0"/>
            </a:endParaRPr>
          </a:p>
          <a:p>
            <a:pPr marL="342000" lvl="1" indent="-342000" defTabSz="720000" eaLnBrk="0" hangingPunct="0">
              <a:spcBef>
                <a:spcPts val="1000"/>
              </a:spcBef>
              <a:buFont typeface="Wingdings" panose="05000000000000000000" pitchFamily="2" charset="2"/>
              <a:buChar char="§"/>
              <a:defRPr/>
            </a:pPr>
            <a:r>
              <a:rPr lang="de-DE" altLang="de-DE" sz="2000" dirty="0">
                <a:latin typeface="Arial" panose="020B0604020202020204" pitchFamily="34" charset="0"/>
                <a:cs typeface="Arial" panose="020B0604020202020204" pitchFamily="34" charset="0"/>
              </a:rPr>
              <a:t>Durch Entgeltumwandlung kann die Versicherungspflichtgrenze in der </a:t>
            </a:r>
            <a:r>
              <a:rPr lang="de-DE" altLang="de-DE" sz="2000" dirty="0" smtClean="0">
                <a:latin typeface="Arial" panose="020B0604020202020204" pitchFamily="34" charset="0"/>
                <a:cs typeface="Arial" panose="020B0604020202020204" pitchFamily="34" charset="0"/>
              </a:rPr>
              <a:t>Gesetzlichen Kranken-versicherung </a:t>
            </a:r>
            <a:r>
              <a:rPr lang="de-DE" altLang="de-DE" sz="2000" dirty="0">
                <a:latin typeface="Arial" panose="020B0604020202020204" pitchFamily="34" charset="0"/>
                <a:cs typeface="Arial" panose="020B0604020202020204" pitchFamily="34" charset="0"/>
              </a:rPr>
              <a:t>(GKV) unterschritten werden. Hierdurch kann eine erneute Versicherungspflicht in der GKV ausgelöst werden.</a:t>
            </a:r>
          </a:p>
          <a:p>
            <a:endParaRPr lang="de-DE" dirty="0"/>
          </a:p>
        </p:txBody>
      </p:sp>
    </p:spTree>
    <p:extLst>
      <p:ext uri="{BB962C8B-B14F-4D97-AF65-F5344CB8AC3E}">
        <p14:creationId xmlns:p14="http://schemas.microsoft.com/office/powerpoint/2010/main" val="31232031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6</a:t>
            </a:fld>
            <a:endParaRPr lang="de-DE"/>
          </a:p>
        </p:txBody>
      </p:sp>
      <p:sp>
        <p:nvSpPr>
          <p:cNvPr id="8" name="Textplatzhalter 7"/>
          <p:cNvSpPr>
            <a:spLocks noGrp="1"/>
          </p:cNvSpPr>
          <p:nvPr>
            <p:ph type="body" sz="half" idx="2"/>
          </p:nvPr>
        </p:nvSpPr>
        <p:spPr/>
        <p:txBody>
          <a:bodyPr/>
          <a:lstStyle/>
          <a:p>
            <a:r>
              <a:rPr lang="de-DE" dirty="0" smtClean="0">
                <a:latin typeface="+mn-lt"/>
              </a:rPr>
              <a:t>Die </a:t>
            </a:r>
            <a:r>
              <a:rPr lang="de-DE" dirty="0">
                <a:latin typeface="+mn-lt"/>
              </a:rPr>
              <a:t>MRH Trowe Gruppe ist ein international </a:t>
            </a:r>
            <a:r>
              <a:rPr lang="de-DE" dirty="0" smtClean="0">
                <a:latin typeface="+mn-lt"/>
              </a:rPr>
              <a:t>tätiges, inhabergeführtes Unternehmen</a:t>
            </a:r>
          </a:p>
          <a:p>
            <a:r>
              <a:rPr lang="de-DE" dirty="0" smtClean="0">
                <a:latin typeface="+mn-lt"/>
              </a:rPr>
              <a:t>Mit </a:t>
            </a:r>
            <a:r>
              <a:rPr lang="de-DE" dirty="0">
                <a:latin typeface="+mn-lt"/>
              </a:rPr>
              <a:t>rund 1.100 </a:t>
            </a:r>
            <a:r>
              <a:rPr lang="de-DE" dirty="0" smtClean="0">
                <a:latin typeface="+mn-lt"/>
              </a:rPr>
              <a:t>Mitarbeitern gehört sie zu den</a:t>
            </a:r>
            <a:r>
              <a:rPr lang="de-DE" dirty="0">
                <a:latin typeface="+mn-lt"/>
              </a:rPr>
              <a:t> </a:t>
            </a:r>
            <a:r>
              <a:rPr lang="de-DE" b="1" dirty="0" smtClean="0">
                <a:latin typeface="+mn-lt"/>
              </a:rPr>
              <a:t>Top</a:t>
            </a:r>
            <a:r>
              <a:rPr lang="de-DE" b="1" dirty="0">
                <a:latin typeface="+mn-lt"/>
              </a:rPr>
              <a:t> </a:t>
            </a:r>
            <a:r>
              <a:rPr lang="de-DE" b="1" dirty="0" smtClean="0">
                <a:latin typeface="+mn-lt"/>
              </a:rPr>
              <a:t>10</a:t>
            </a:r>
            <a:r>
              <a:rPr lang="de-DE" b="1" dirty="0">
                <a:latin typeface="+mn-lt"/>
              </a:rPr>
              <a:t> Industriemaklern</a:t>
            </a:r>
            <a:r>
              <a:rPr lang="de-DE" dirty="0">
                <a:latin typeface="+mn-lt"/>
              </a:rPr>
              <a:t> in Deutschland und </a:t>
            </a:r>
            <a:r>
              <a:rPr lang="de-DE" dirty="0" smtClean="0">
                <a:latin typeface="+mn-lt"/>
              </a:rPr>
              <a:t>verwaltet </a:t>
            </a:r>
            <a:r>
              <a:rPr lang="de-DE" dirty="0">
                <a:latin typeface="+mn-lt"/>
              </a:rPr>
              <a:t>ein Prämienvolumen von </a:t>
            </a:r>
            <a:r>
              <a:rPr lang="de-DE" b="1" dirty="0">
                <a:latin typeface="+mn-lt"/>
              </a:rPr>
              <a:t>mehr als 650 Mio. </a:t>
            </a:r>
            <a:r>
              <a:rPr lang="de-DE" b="1" dirty="0" smtClean="0">
                <a:latin typeface="+mn-lt"/>
              </a:rPr>
              <a:t>€</a:t>
            </a:r>
          </a:p>
          <a:p>
            <a:r>
              <a:rPr lang="de-DE" b="1" dirty="0" smtClean="0">
                <a:latin typeface="+mn-lt"/>
              </a:rPr>
              <a:t>Spezialwissen auf höchstem Niveau</a:t>
            </a:r>
          </a:p>
          <a:p>
            <a:pPr marL="572400" lvl="1" defTabSz="457200">
              <a:lnSpc>
                <a:spcPct val="107000"/>
              </a:lnSpc>
              <a:spcBef>
                <a:spcPts val="0"/>
              </a:spcBef>
              <a:spcAft>
                <a:spcPts val="400"/>
              </a:spcAft>
              <a:buClr>
                <a:srgbClr val="1D2D4B"/>
              </a:buClr>
              <a:buSzPct val="100000"/>
              <a:buFont typeface="Wingdings" panose="05000000000000000000" pitchFamily="2" charset="2"/>
              <a:buChar char="ü"/>
              <a:tabLst>
                <a:tab pos="228600" algn="l"/>
              </a:tabLst>
              <a:defRPr/>
            </a:pPr>
            <a:r>
              <a:rPr lang="de-DE" dirty="0" smtClean="0">
                <a:latin typeface="+mn-lt"/>
                <a:ea typeface="Calibri" panose="020F0502020204030204" pitchFamily="34" charset="0"/>
              </a:rPr>
              <a:t>Eigene </a:t>
            </a:r>
            <a:r>
              <a:rPr lang="de-DE" dirty="0">
                <a:latin typeface="+mn-lt"/>
                <a:ea typeface="Calibri" panose="020F0502020204030204" pitchFamily="34" charset="0"/>
              </a:rPr>
              <a:t>Fachabteilungen</a:t>
            </a:r>
          </a:p>
          <a:p>
            <a:pPr marL="572400" lvl="1" defTabSz="457200">
              <a:lnSpc>
                <a:spcPct val="107000"/>
              </a:lnSpc>
              <a:spcBef>
                <a:spcPts val="0"/>
              </a:spcBef>
              <a:spcAft>
                <a:spcPts val="400"/>
              </a:spcAft>
              <a:buClr>
                <a:srgbClr val="1D2D4B"/>
              </a:buClr>
              <a:buSzPct val="100000"/>
              <a:buFont typeface="Wingdings" panose="05000000000000000000" pitchFamily="2" charset="2"/>
              <a:buChar char="ü"/>
              <a:tabLst>
                <a:tab pos="228600" algn="l"/>
              </a:tabLst>
              <a:defRPr/>
            </a:pPr>
            <a:r>
              <a:rPr lang="de-DE" dirty="0" smtClean="0">
                <a:latin typeface="+mn-lt"/>
                <a:ea typeface="Calibri" panose="020F0502020204030204" pitchFamily="34" charset="0"/>
              </a:rPr>
              <a:t>95 </a:t>
            </a:r>
            <a:r>
              <a:rPr lang="de-DE" dirty="0" err="1">
                <a:latin typeface="+mn-lt"/>
                <a:ea typeface="Calibri" panose="020F0502020204030204" pitchFamily="34" charset="0"/>
              </a:rPr>
              <a:t>Underwriter</a:t>
            </a:r>
            <a:r>
              <a:rPr lang="de-DE" dirty="0">
                <a:latin typeface="+mn-lt"/>
                <a:ea typeface="Calibri" panose="020F0502020204030204" pitchFamily="34" charset="0"/>
              </a:rPr>
              <a:t> (DVA) für industrielle </a:t>
            </a:r>
            <a:r>
              <a:rPr lang="de-DE" dirty="0" smtClean="0">
                <a:latin typeface="+mn-lt"/>
                <a:ea typeface="Calibri" panose="020F0502020204030204" pitchFamily="34" charset="0"/>
              </a:rPr>
              <a:t>Haftpflicht-</a:t>
            </a:r>
            <a:r>
              <a:rPr lang="de-DE" dirty="0">
                <a:latin typeface="+mn-lt"/>
                <a:ea typeface="Calibri" panose="020F0502020204030204" pitchFamily="34" charset="0"/>
              </a:rPr>
              <a:t>, Sach- </a:t>
            </a:r>
            <a:r>
              <a:rPr lang="de-DE" dirty="0" smtClean="0">
                <a:latin typeface="+mn-lt"/>
                <a:ea typeface="Calibri" panose="020F0502020204030204" pitchFamily="34" charset="0"/>
              </a:rPr>
              <a:t>und </a:t>
            </a:r>
            <a:r>
              <a:rPr lang="de-DE" dirty="0">
                <a:latin typeface="+mn-lt"/>
                <a:ea typeface="Calibri" panose="020F0502020204030204" pitchFamily="34" charset="0"/>
              </a:rPr>
              <a:t>Transportversicherung</a:t>
            </a:r>
          </a:p>
          <a:p>
            <a:pPr marL="572400" lvl="1" defTabSz="457200">
              <a:lnSpc>
                <a:spcPct val="107000"/>
              </a:lnSpc>
              <a:spcBef>
                <a:spcPts val="0"/>
              </a:spcBef>
              <a:spcAft>
                <a:spcPts val="400"/>
              </a:spcAft>
              <a:buClr>
                <a:srgbClr val="1D2D4B"/>
              </a:buClr>
              <a:buSzPct val="100000"/>
              <a:buFont typeface="Wingdings" panose="05000000000000000000" pitchFamily="2" charset="2"/>
              <a:buChar char="ü"/>
              <a:tabLst>
                <a:tab pos="228600" algn="l"/>
              </a:tabLst>
              <a:defRPr/>
            </a:pPr>
            <a:r>
              <a:rPr lang="de-DE" dirty="0">
                <a:latin typeface="+mn-lt"/>
                <a:ea typeface="Calibri" panose="020F0502020204030204" pitchFamily="34" charset="0"/>
              </a:rPr>
              <a:t>135 </a:t>
            </a:r>
            <a:r>
              <a:rPr lang="de-DE" dirty="0" smtClean="0">
                <a:latin typeface="+mn-lt"/>
                <a:ea typeface="Calibri" panose="020F0502020204030204" pitchFamily="34" charset="0"/>
              </a:rPr>
              <a:t>Betriebswirte, Ingenieure, </a:t>
            </a:r>
            <a:r>
              <a:rPr lang="de-DE" dirty="0" smtClean="0"/>
              <a:t>Rechtsanwälte</a:t>
            </a:r>
          </a:p>
          <a:p>
            <a:pPr defTabSz="457200">
              <a:buClr>
                <a:srgbClr val="1D2D4B"/>
              </a:buClr>
              <a:tabLst>
                <a:tab pos="228600" algn="l"/>
              </a:tabLst>
              <a:defRPr/>
            </a:pPr>
            <a:r>
              <a:rPr lang="de-DE" b="1" dirty="0" smtClean="0">
                <a:latin typeface="+mn-lt"/>
              </a:rPr>
              <a:t>Exklusive Deckungskonzepte und Wordings</a:t>
            </a:r>
          </a:p>
          <a:p>
            <a:r>
              <a:rPr lang="de-DE" b="1" dirty="0" smtClean="0">
                <a:latin typeface="+mn-lt"/>
              </a:rPr>
              <a:t>Maklernetzwerk </a:t>
            </a:r>
            <a:r>
              <a:rPr lang="de-DE" b="1" dirty="0">
                <a:latin typeface="+mn-lt"/>
              </a:rPr>
              <a:t>MRH Trowe Connect </a:t>
            </a:r>
            <a:r>
              <a:rPr lang="de-DE" dirty="0">
                <a:latin typeface="+mn-lt"/>
              </a:rPr>
              <a:t>unterstützt durch geprüfte Partner </a:t>
            </a:r>
            <a:r>
              <a:rPr lang="de-DE" b="1" dirty="0">
                <a:latin typeface="+mn-lt"/>
              </a:rPr>
              <a:t>weltweit</a:t>
            </a:r>
            <a:endParaRPr lang="de-DE" b="1" dirty="0" smtClean="0">
              <a:latin typeface="+mn-lt"/>
            </a:endParaRPr>
          </a:p>
          <a:p>
            <a:pPr marL="0" indent="0">
              <a:buNone/>
            </a:pPr>
            <a:endParaRPr lang="de-DE" dirty="0"/>
          </a:p>
          <a:p>
            <a:pPr marL="0" indent="0">
              <a:buNone/>
            </a:pPr>
            <a:endParaRPr lang="de-DE" dirty="0" smtClean="0"/>
          </a:p>
          <a:p>
            <a:pPr marL="0" indent="0">
              <a:buNone/>
            </a:pPr>
            <a:endParaRPr lang="de-DE" dirty="0"/>
          </a:p>
        </p:txBody>
      </p:sp>
      <p:sp>
        <p:nvSpPr>
          <p:cNvPr id="6" name="Titel 5"/>
          <p:cNvSpPr>
            <a:spLocks noGrp="1"/>
          </p:cNvSpPr>
          <p:nvPr>
            <p:ph type="title"/>
          </p:nvPr>
        </p:nvSpPr>
        <p:spPr/>
        <p:txBody>
          <a:bodyPr/>
          <a:lstStyle/>
          <a:p>
            <a:r>
              <a:rPr lang="de-DE" dirty="0" smtClean="0"/>
              <a:t>unsere Partnerschaft mit MRH Trowe </a:t>
            </a:r>
            <a:endParaRPr lang="de-DE" dirty="0"/>
          </a:p>
        </p:txBody>
      </p:sp>
      <p:pic>
        <p:nvPicPr>
          <p:cNvPr id="13" name="Bildplatzhalter 8"/>
          <p:cNvPicPr>
            <a:picLocks noChangeAspect="1"/>
          </p:cNvPicPr>
          <p:nvPr/>
        </p:nvPicPr>
        <p:blipFill rotWithShape="1">
          <a:blip r:embed="rId2">
            <a:extLst>
              <a:ext uri="{28A0092B-C50C-407E-A947-70E740481C1C}">
                <a14:useLocalDpi xmlns:a14="http://schemas.microsoft.com/office/drawing/2010/main" val="0"/>
              </a:ext>
            </a:extLst>
          </a:blip>
          <a:srcRect l="-1308" t="-2" r="-352" b="-103730"/>
          <a:stretch/>
        </p:blipFill>
        <p:spPr>
          <a:xfrm>
            <a:off x="980871" y="2283995"/>
            <a:ext cx="2252775" cy="2148305"/>
          </a:xfrm>
          <a:prstGeom prst="rect">
            <a:avLst/>
          </a:prstGeom>
        </p:spPr>
      </p:pic>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806" y="4616142"/>
            <a:ext cx="2647950" cy="497366"/>
          </a:xfrm>
          <a:prstGeom prst="rect">
            <a:avLst/>
          </a:prstGeom>
        </p:spPr>
      </p:pic>
    </p:spTree>
    <p:extLst>
      <p:ext uri="{BB962C8B-B14F-4D97-AF65-F5344CB8AC3E}">
        <p14:creationId xmlns:p14="http://schemas.microsoft.com/office/powerpoint/2010/main" val="176334823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60</a:t>
            </a:fld>
            <a:endParaRPr lang="de-DE"/>
          </a:p>
        </p:txBody>
      </p:sp>
      <p:sp>
        <p:nvSpPr>
          <p:cNvPr id="3" name="Titel 2"/>
          <p:cNvSpPr>
            <a:spLocks noGrp="1"/>
          </p:cNvSpPr>
          <p:nvPr>
            <p:ph type="title"/>
          </p:nvPr>
        </p:nvSpPr>
        <p:spPr/>
        <p:txBody>
          <a:bodyPr/>
          <a:lstStyle/>
          <a:p>
            <a:r>
              <a:rPr lang="de-DE" b="1" dirty="0"/>
              <a:t>VIELE GRÜNDE SPRECHEN FÜR EINE DIREKTVERSICHERUNG</a:t>
            </a:r>
            <a:endParaRPr lang="de-DE" dirty="0"/>
          </a:p>
        </p:txBody>
      </p:sp>
      <p:pic>
        <p:nvPicPr>
          <p:cNvPr id="5" name="Grafik 4"/>
          <p:cNvPicPr>
            <a:picLocks noChangeAspect="1"/>
          </p:cNvPicPr>
          <p:nvPr/>
        </p:nvPicPr>
        <p:blipFill>
          <a:blip r:embed="rId2"/>
          <a:stretch>
            <a:fillRect/>
          </a:stretch>
        </p:blipFill>
        <p:spPr>
          <a:xfrm>
            <a:off x="459920" y="1790348"/>
            <a:ext cx="5524500" cy="4467225"/>
          </a:xfrm>
          <a:prstGeom prst="rect">
            <a:avLst/>
          </a:prstGeom>
        </p:spPr>
      </p:pic>
      <p:pic>
        <p:nvPicPr>
          <p:cNvPr id="6" name="Grafik 5"/>
          <p:cNvPicPr>
            <a:picLocks noChangeAspect="1"/>
          </p:cNvPicPr>
          <p:nvPr/>
        </p:nvPicPr>
        <p:blipFill>
          <a:blip r:embed="rId3"/>
          <a:stretch>
            <a:fillRect/>
          </a:stretch>
        </p:blipFill>
        <p:spPr>
          <a:xfrm>
            <a:off x="6221865" y="3790598"/>
            <a:ext cx="5495925" cy="2466975"/>
          </a:xfrm>
          <a:prstGeom prst="rect">
            <a:avLst/>
          </a:prstGeom>
        </p:spPr>
      </p:pic>
      <p:pic>
        <p:nvPicPr>
          <p:cNvPr id="7" name="Grafik 6"/>
          <p:cNvPicPr>
            <a:picLocks noChangeAspect="1"/>
          </p:cNvPicPr>
          <p:nvPr/>
        </p:nvPicPr>
        <p:blipFill>
          <a:blip r:embed="rId4"/>
          <a:stretch>
            <a:fillRect/>
          </a:stretch>
        </p:blipFill>
        <p:spPr>
          <a:xfrm>
            <a:off x="6221865" y="1742723"/>
            <a:ext cx="5524500" cy="2047875"/>
          </a:xfrm>
          <a:prstGeom prst="rect">
            <a:avLst/>
          </a:prstGeom>
        </p:spPr>
      </p:pic>
    </p:spTree>
    <p:extLst>
      <p:ext uri="{BB962C8B-B14F-4D97-AF65-F5344CB8AC3E}">
        <p14:creationId xmlns:p14="http://schemas.microsoft.com/office/powerpoint/2010/main" val="408667132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p:cNvPicPr>
            <a:picLocks noChangeAspect="1"/>
          </p:cNvPicPr>
          <p:nvPr/>
        </p:nvPicPr>
        <p:blipFill>
          <a:blip r:embed="rId2"/>
          <a:stretch>
            <a:fillRect/>
          </a:stretch>
        </p:blipFill>
        <p:spPr>
          <a:xfrm>
            <a:off x="6328756" y="1878328"/>
            <a:ext cx="4991100" cy="4686300"/>
          </a:xfrm>
          <a:prstGeom prst="rect">
            <a:avLst/>
          </a:prstGeom>
        </p:spPr>
      </p:pic>
      <p:pic>
        <p:nvPicPr>
          <p:cNvPr id="6" name="Grafik 5"/>
          <p:cNvPicPr>
            <a:picLocks noChangeAspect="1"/>
          </p:cNvPicPr>
          <p:nvPr/>
        </p:nvPicPr>
        <p:blipFill>
          <a:blip r:embed="rId3"/>
          <a:stretch>
            <a:fillRect/>
          </a:stretch>
        </p:blipFill>
        <p:spPr>
          <a:xfrm>
            <a:off x="444111" y="1878328"/>
            <a:ext cx="5057775" cy="4752975"/>
          </a:xfrm>
          <a:prstGeom prst="rect">
            <a:avLst/>
          </a:prstGeom>
        </p:spPr>
      </p:pic>
      <p:sp>
        <p:nvSpPr>
          <p:cNvPr id="2" name="Foliennummernplatzhalter 1"/>
          <p:cNvSpPr>
            <a:spLocks noGrp="1"/>
          </p:cNvSpPr>
          <p:nvPr>
            <p:ph type="sldNum" sz="quarter" idx="4"/>
          </p:nvPr>
        </p:nvSpPr>
        <p:spPr/>
        <p:txBody>
          <a:bodyPr/>
          <a:lstStyle/>
          <a:p>
            <a:fld id="{EA952CFE-AF4B-4BE9-B2E2-E1420D3F9B32}" type="slidenum">
              <a:rPr lang="de-DE" smtClean="0"/>
              <a:pPr/>
              <a:t>61</a:t>
            </a:fld>
            <a:endParaRPr lang="de-DE" dirty="0"/>
          </a:p>
        </p:txBody>
      </p:sp>
      <p:sp>
        <p:nvSpPr>
          <p:cNvPr id="7" name="Titel 6"/>
          <p:cNvSpPr>
            <a:spLocks noGrp="1"/>
          </p:cNvSpPr>
          <p:nvPr>
            <p:ph type="title"/>
          </p:nvPr>
        </p:nvSpPr>
        <p:spPr>
          <a:ln>
            <a:noFill/>
          </a:ln>
        </p:spPr>
        <p:txBody>
          <a:bodyPr>
            <a:normAutofit/>
          </a:bodyPr>
          <a:lstStyle/>
          <a:p>
            <a:r>
              <a:rPr lang="de-DE" cap="none" dirty="0"/>
              <a:t>b</a:t>
            </a:r>
            <a:r>
              <a:rPr lang="de-DE" dirty="0" smtClean="0"/>
              <a:t>AV: Vorher – Nachher</a:t>
            </a:r>
            <a:endParaRPr lang="de-DE" dirty="0"/>
          </a:p>
        </p:txBody>
      </p:sp>
      <p:sp>
        <p:nvSpPr>
          <p:cNvPr id="17" name="Textplatzhalter 16"/>
          <p:cNvSpPr>
            <a:spLocks noGrp="1"/>
          </p:cNvSpPr>
          <p:nvPr>
            <p:ph type="body" sz="half" idx="11"/>
          </p:nvPr>
        </p:nvSpPr>
        <p:spPr>
          <a:xfrm>
            <a:off x="364220" y="6534718"/>
            <a:ext cx="10786279" cy="316699"/>
          </a:xfrm>
        </p:spPr>
        <p:txBody>
          <a:bodyPr/>
          <a:lstStyle/>
          <a:p>
            <a:r>
              <a:rPr lang="de-DE" dirty="0"/>
              <a:t>Bruttoeinkommen 3.000 €; </a:t>
            </a:r>
            <a:r>
              <a:rPr lang="de-DE" dirty="0" err="1"/>
              <a:t>StKl</a:t>
            </a:r>
            <a:r>
              <a:rPr lang="de-DE" dirty="0"/>
              <a:t> I; Kirchensteuerpflicht: ja; GKV-Zusatzbeitrag </a:t>
            </a:r>
            <a:r>
              <a:rPr lang="de-DE" dirty="0" smtClean="0"/>
              <a:t>1,7 %; </a:t>
            </a:r>
            <a:r>
              <a:rPr lang="de-DE" dirty="0"/>
              <a:t>Bundesland </a:t>
            </a:r>
            <a:r>
              <a:rPr lang="de-DE" dirty="0" smtClean="0"/>
              <a:t>Hamburg</a:t>
            </a:r>
            <a:endParaRPr lang="de-DE" dirty="0"/>
          </a:p>
        </p:txBody>
      </p:sp>
      <p:sp>
        <p:nvSpPr>
          <p:cNvPr id="12" name="Text Box 9"/>
          <p:cNvSpPr txBox="1">
            <a:spLocks noChangeArrowheads="1"/>
          </p:cNvSpPr>
          <p:nvPr/>
        </p:nvSpPr>
        <p:spPr bwMode="auto">
          <a:xfrm>
            <a:off x="1490764" y="1539774"/>
            <a:ext cx="2964470" cy="338554"/>
          </a:xfrm>
          <a:prstGeom prst="rect">
            <a:avLst/>
          </a:prstGeom>
          <a:solidFill>
            <a:schemeClr val="accent2"/>
          </a:solidFill>
          <a:ln w="28575" algn="ctr">
            <a:noFill/>
            <a:miter lim="800000"/>
            <a:headEnd/>
            <a:tailEnd/>
          </a:ln>
          <a:effectLst/>
        </p:spPr>
        <p:txBody>
          <a:bodyPr wrap="square">
            <a:spAutoFit/>
          </a:bodyPr>
          <a:lstStyle/>
          <a:p>
            <a:pPr algn="ctr">
              <a:spcBef>
                <a:spcPct val="50000"/>
              </a:spcBef>
            </a:pPr>
            <a:r>
              <a:rPr lang="de-DE" sz="1600" dirty="0">
                <a:solidFill>
                  <a:prstClr val="white"/>
                </a:solidFill>
                <a:cs typeface="Arial" panose="020B0604020202020204" pitchFamily="34" charset="0"/>
              </a:rPr>
              <a:t>Bisher ohne bAV</a:t>
            </a:r>
          </a:p>
        </p:txBody>
      </p:sp>
      <p:sp>
        <p:nvSpPr>
          <p:cNvPr id="11" name="Text Box 8"/>
          <p:cNvSpPr txBox="1">
            <a:spLocks noChangeArrowheads="1"/>
          </p:cNvSpPr>
          <p:nvPr/>
        </p:nvSpPr>
        <p:spPr bwMode="auto">
          <a:xfrm>
            <a:off x="7342071" y="1539774"/>
            <a:ext cx="2964470" cy="338554"/>
          </a:xfrm>
          <a:prstGeom prst="rect">
            <a:avLst/>
          </a:prstGeom>
          <a:solidFill>
            <a:schemeClr val="accent2"/>
          </a:solidFill>
          <a:ln w="28575" algn="ctr">
            <a:noFill/>
            <a:miter lim="800000"/>
            <a:headEnd/>
            <a:tailEnd/>
          </a:ln>
          <a:effectLst/>
        </p:spPr>
        <p:txBody>
          <a:bodyPr wrap="square">
            <a:spAutoFit/>
          </a:bodyPr>
          <a:lstStyle/>
          <a:p>
            <a:pPr algn="ctr">
              <a:spcBef>
                <a:spcPct val="50000"/>
              </a:spcBef>
            </a:pPr>
            <a:r>
              <a:rPr lang="de-DE" sz="1600" dirty="0">
                <a:solidFill>
                  <a:prstClr val="white"/>
                </a:solidFill>
                <a:cs typeface="Arial" panose="020B0604020202020204" pitchFamily="34" charset="0"/>
              </a:rPr>
              <a:t>Neu mit bAV</a:t>
            </a:r>
          </a:p>
        </p:txBody>
      </p:sp>
    </p:spTree>
    <p:extLst>
      <p:ext uri="{BB962C8B-B14F-4D97-AF65-F5344CB8AC3E}">
        <p14:creationId xmlns:p14="http://schemas.microsoft.com/office/powerpoint/2010/main" val="85916065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62</a:t>
            </a:fld>
            <a:endParaRPr lang="de-DE"/>
          </a:p>
        </p:txBody>
      </p:sp>
      <p:sp>
        <p:nvSpPr>
          <p:cNvPr id="5" name="Titel 4"/>
          <p:cNvSpPr>
            <a:spLocks noGrp="1"/>
          </p:cNvSpPr>
          <p:nvPr>
            <p:ph type="title"/>
          </p:nvPr>
        </p:nvSpPr>
        <p:spPr/>
        <p:txBody>
          <a:bodyPr/>
          <a:lstStyle/>
          <a:p>
            <a:r>
              <a:rPr lang="de-DE" dirty="0" smtClean="0"/>
              <a:t>High Level Beratung | Berücksichtigung aller Effekte </a:t>
            </a:r>
            <a:endParaRPr lang="de-DE" dirty="0"/>
          </a:p>
        </p:txBody>
      </p:sp>
      <p:pic>
        <p:nvPicPr>
          <p:cNvPr id="4" name="Grafik 3"/>
          <p:cNvPicPr>
            <a:picLocks noChangeAspect="1"/>
          </p:cNvPicPr>
          <p:nvPr/>
        </p:nvPicPr>
        <p:blipFill>
          <a:blip r:embed="rId2"/>
          <a:stretch>
            <a:fillRect/>
          </a:stretch>
        </p:blipFill>
        <p:spPr>
          <a:xfrm>
            <a:off x="364220" y="1807222"/>
            <a:ext cx="10314206" cy="4433478"/>
          </a:xfrm>
          <a:prstGeom prst="rect">
            <a:avLst/>
          </a:prstGeom>
        </p:spPr>
      </p:pic>
    </p:spTree>
    <p:extLst>
      <p:ext uri="{BB962C8B-B14F-4D97-AF65-F5344CB8AC3E}">
        <p14:creationId xmlns:p14="http://schemas.microsoft.com/office/powerpoint/2010/main" val="103848142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
          </p:nvPr>
        </p:nvSpPr>
        <p:spPr/>
        <p:txBody>
          <a:bodyPr/>
          <a:lstStyle/>
          <a:p>
            <a:fld id="{EA952CFE-AF4B-4BE9-B2E2-E1420D3F9B32}" type="slidenum">
              <a:rPr lang="de-DE" smtClean="0"/>
              <a:pPr/>
              <a:t>63</a:t>
            </a:fld>
            <a:endParaRPr lang="de-DE" dirty="0"/>
          </a:p>
        </p:txBody>
      </p:sp>
      <p:sp>
        <p:nvSpPr>
          <p:cNvPr id="5" name="Titel 4"/>
          <p:cNvSpPr>
            <a:spLocks noGrp="1"/>
          </p:cNvSpPr>
          <p:nvPr>
            <p:ph type="title"/>
          </p:nvPr>
        </p:nvSpPr>
        <p:spPr/>
        <p:txBody>
          <a:bodyPr/>
          <a:lstStyle/>
          <a:p>
            <a:r>
              <a:rPr lang="de-DE" dirty="0" smtClean="0"/>
              <a:t>ZUKÜNFTIGE LOHNABRECHNUNG MIT </a:t>
            </a:r>
            <a:r>
              <a:rPr lang="de-DE" cap="none" dirty="0" smtClean="0"/>
              <a:t>b</a:t>
            </a:r>
            <a:r>
              <a:rPr lang="de-DE" dirty="0" smtClean="0"/>
              <a:t>AV </a:t>
            </a:r>
            <a:endParaRPr lang="de-DE" sz="4000" b="1" dirty="0">
              <a:solidFill>
                <a:srgbClr val="FF0000"/>
              </a:solidFill>
            </a:endParaRPr>
          </a:p>
        </p:txBody>
      </p:sp>
      <p:pic>
        <p:nvPicPr>
          <p:cNvPr id="4" name="Grafik 3"/>
          <p:cNvPicPr>
            <a:picLocks noChangeAspect="1"/>
          </p:cNvPicPr>
          <p:nvPr/>
        </p:nvPicPr>
        <p:blipFill>
          <a:blip r:embed="rId2"/>
          <a:stretch>
            <a:fillRect/>
          </a:stretch>
        </p:blipFill>
        <p:spPr>
          <a:xfrm>
            <a:off x="1420810" y="1666524"/>
            <a:ext cx="8201025" cy="4714875"/>
          </a:xfrm>
          <a:prstGeom prst="rect">
            <a:avLst/>
          </a:prstGeom>
        </p:spPr>
      </p:pic>
      <p:pic>
        <p:nvPicPr>
          <p:cNvPr id="6" name="Grafik 5"/>
          <p:cNvPicPr>
            <a:picLocks noChangeAspect="1"/>
          </p:cNvPicPr>
          <p:nvPr/>
        </p:nvPicPr>
        <p:blipFill>
          <a:blip r:embed="rId3"/>
          <a:stretch>
            <a:fillRect/>
          </a:stretch>
        </p:blipFill>
        <p:spPr>
          <a:xfrm>
            <a:off x="6753845" y="6352156"/>
            <a:ext cx="3057525" cy="314325"/>
          </a:xfrm>
          <a:prstGeom prst="rect">
            <a:avLst/>
          </a:prstGeom>
        </p:spPr>
      </p:pic>
    </p:spTree>
    <p:extLst>
      <p:ext uri="{BB962C8B-B14F-4D97-AF65-F5344CB8AC3E}">
        <p14:creationId xmlns:p14="http://schemas.microsoft.com/office/powerpoint/2010/main" val="181274336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64</a:t>
            </a:fld>
            <a:endParaRPr lang="de-DE" dirty="0"/>
          </a:p>
        </p:txBody>
      </p:sp>
      <p:sp>
        <p:nvSpPr>
          <p:cNvPr id="6" name="Titel 5"/>
          <p:cNvSpPr>
            <a:spLocks noGrp="1"/>
          </p:cNvSpPr>
          <p:nvPr>
            <p:ph type="title"/>
          </p:nvPr>
        </p:nvSpPr>
        <p:spPr>
          <a:noFill/>
          <a:ln>
            <a:noFill/>
          </a:ln>
        </p:spPr>
        <p:txBody>
          <a:bodyPr/>
          <a:lstStyle/>
          <a:p>
            <a:r>
              <a:rPr lang="de-DE" cap="none" dirty="0"/>
              <a:t>b</a:t>
            </a:r>
            <a:r>
              <a:rPr lang="de-DE" dirty="0" smtClean="0"/>
              <a:t>AV LOHNT SICH</a:t>
            </a:r>
            <a:br>
              <a:rPr lang="de-DE" dirty="0" smtClean="0"/>
            </a:br>
            <a:r>
              <a:rPr lang="de-DE" dirty="0" smtClean="0"/>
              <a:t>VERGLEICH </a:t>
            </a:r>
            <a:r>
              <a:rPr lang="de-DE" cap="none" dirty="0" smtClean="0"/>
              <a:t>b</a:t>
            </a:r>
            <a:r>
              <a:rPr lang="de-DE" dirty="0" smtClean="0"/>
              <a:t>AV VS. PRIVATE </a:t>
            </a:r>
            <a:r>
              <a:rPr lang="de-DE" dirty="0" err="1" smtClean="0"/>
              <a:t>ALTERSVorsorge</a:t>
            </a:r>
            <a:endParaRPr lang="de-DE" sz="3200" b="1" dirty="0"/>
          </a:p>
        </p:txBody>
      </p:sp>
      <p:sp>
        <p:nvSpPr>
          <p:cNvPr id="9" name="Textplatzhalter 8"/>
          <p:cNvSpPr>
            <a:spLocks noGrp="1"/>
          </p:cNvSpPr>
          <p:nvPr>
            <p:ph type="body" sz="half" idx="11"/>
          </p:nvPr>
        </p:nvSpPr>
        <p:spPr/>
        <p:txBody>
          <a:bodyPr/>
          <a:lstStyle/>
          <a:p>
            <a:r>
              <a:rPr lang="de-DE" dirty="0" smtClean="0"/>
              <a:t>30 </a:t>
            </a:r>
            <a:r>
              <a:rPr lang="de-DE" dirty="0"/>
              <a:t>J.; Bruttoeinkommen 3.000 €; </a:t>
            </a:r>
            <a:r>
              <a:rPr lang="de-DE" dirty="0" err="1"/>
              <a:t>StKl</a:t>
            </a:r>
            <a:r>
              <a:rPr lang="de-DE" dirty="0"/>
              <a:t> I; Kirchensteuerpflicht: ja; GKV-Zusatzbeitrag </a:t>
            </a:r>
            <a:r>
              <a:rPr lang="de-DE" dirty="0" smtClean="0"/>
              <a:t>1,7%; </a:t>
            </a:r>
            <a:r>
              <a:rPr lang="de-DE" dirty="0"/>
              <a:t>Bundesland Hamburg; Gesamtbeitrag 115 </a:t>
            </a:r>
            <a:r>
              <a:rPr lang="de-DE" dirty="0" smtClean="0"/>
              <a:t>€</a:t>
            </a:r>
            <a:endParaRPr lang="de-DE" dirty="0"/>
          </a:p>
        </p:txBody>
      </p:sp>
      <p:pic>
        <p:nvPicPr>
          <p:cNvPr id="3" name="Grafik 2"/>
          <p:cNvPicPr>
            <a:picLocks noChangeAspect="1"/>
          </p:cNvPicPr>
          <p:nvPr/>
        </p:nvPicPr>
        <p:blipFill>
          <a:blip r:embed="rId2"/>
          <a:stretch>
            <a:fillRect/>
          </a:stretch>
        </p:blipFill>
        <p:spPr>
          <a:xfrm>
            <a:off x="379560" y="1626916"/>
            <a:ext cx="10990805" cy="4301685"/>
          </a:xfrm>
          <a:prstGeom prst="rect">
            <a:avLst/>
          </a:prstGeom>
        </p:spPr>
      </p:pic>
    </p:spTree>
    <p:extLst>
      <p:ext uri="{BB962C8B-B14F-4D97-AF65-F5344CB8AC3E}">
        <p14:creationId xmlns:p14="http://schemas.microsoft.com/office/powerpoint/2010/main" val="94781130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65</a:t>
            </a:fld>
            <a:endParaRPr lang="de-DE" dirty="0"/>
          </a:p>
        </p:txBody>
      </p:sp>
      <p:sp>
        <p:nvSpPr>
          <p:cNvPr id="6" name="Titel 5"/>
          <p:cNvSpPr>
            <a:spLocks noGrp="1"/>
          </p:cNvSpPr>
          <p:nvPr>
            <p:ph type="title"/>
          </p:nvPr>
        </p:nvSpPr>
        <p:spPr>
          <a:noFill/>
          <a:ln>
            <a:noFill/>
          </a:ln>
        </p:spPr>
        <p:txBody>
          <a:bodyPr/>
          <a:lstStyle/>
          <a:p>
            <a:r>
              <a:rPr lang="de-DE" cap="none" dirty="0" smtClean="0"/>
              <a:t>b</a:t>
            </a:r>
            <a:r>
              <a:rPr lang="de-DE" dirty="0" smtClean="0"/>
              <a:t>AV LOHNT SICH</a:t>
            </a:r>
            <a:br>
              <a:rPr lang="de-DE" dirty="0" smtClean="0"/>
            </a:br>
            <a:r>
              <a:rPr lang="de-DE" dirty="0" smtClean="0"/>
              <a:t>VERGLEICH </a:t>
            </a:r>
            <a:r>
              <a:rPr lang="de-DE" cap="none" dirty="0"/>
              <a:t>b</a:t>
            </a:r>
            <a:r>
              <a:rPr lang="de-DE" dirty="0" smtClean="0"/>
              <a:t>AV VS. PRIVATE </a:t>
            </a:r>
            <a:r>
              <a:rPr lang="de-DE" dirty="0" err="1" smtClean="0"/>
              <a:t>ALTERSVorsorge</a:t>
            </a:r>
            <a:endParaRPr lang="de-DE" sz="3200" b="1" dirty="0"/>
          </a:p>
        </p:txBody>
      </p:sp>
      <p:sp>
        <p:nvSpPr>
          <p:cNvPr id="9" name="Textplatzhalter 8"/>
          <p:cNvSpPr>
            <a:spLocks noGrp="1"/>
          </p:cNvSpPr>
          <p:nvPr>
            <p:ph type="body" sz="half" idx="11"/>
          </p:nvPr>
        </p:nvSpPr>
        <p:spPr/>
        <p:txBody>
          <a:bodyPr/>
          <a:lstStyle/>
          <a:p>
            <a:r>
              <a:rPr lang="de-DE" dirty="0" smtClean="0"/>
              <a:t>30 </a:t>
            </a:r>
            <a:r>
              <a:rPr lang="de-DE" dirty="0"/>
              <a:t>J.; Bruttoeinkommen 3.000 €; </a:t>
            </a:r>
            <a:r>
              <a:rPr lang="de-DE" dirty="0" err="1"/>
              <a:t>StKl</a:t>
            </a:r>
            <a:r>
              <a:rPr lang="de-DE" dirty="0"/>
              <a:t> I; Kirchensteuerpflicht: ja; GKV-Zusatzbeitrag </a:t>
            </a:r>
            <a:r>
              <a:rPr lang="de-DE" dirty="0" smtClean="0"/>
              <a:t>1,7 %; </a:t>
            </a:r>
            <a:r>
              <a:rPr lang="de-DE" dirty="0"/>
              <a:t>Bundesland Hamburg; Gesamtbeitrag 115 </a:t>
            </a:r>
            <a:r>
              <a:rPr lang="de-DE" dirty="0" smtClean="0"/>
              <a:t>€</a:t>
            </a:r>
            <a:endParaRPr lang="de-DE" dirty="0"/>
          </a:p>
        </p:txBody>
      </p:sp>
      <p:pic>
        <p:nvPicPr>
          <p:cNvPr id="4" name="Grafik 3"/>
          <p:cNvPicPr>
            <a:picLocks noChangeAspect="1"/>
          </p:cNvPicPr>
          <p:nvPr/>
        </p:nvPicPr>
        <p:blipFill>
          <a:blip r:embed="rId2"/>
          <a:stretch>
            <a:fillRect/>
          </a:stretch>
        </p:blipFill>
        <p:spPr>
          <a:xfrm>
            <a:off x="458239" y="1673353"/>
            <a:ext cx="10876565" cy="4624427"/>
          </a:xfrm>
          <a:prstGeom prst="rect">
            <a:avLst/>
          </a:prstGeom>
        </p:spPr>
      </p:pic>
    </p:spTree>
    <p:extLst>
      <p:ext uri="{BB962C8B-B14F-4D97-AF65-F5344CB8AC3E}">
        <p14:creationId xmlns:p14="http://schemas.microsoft.com/office/powerpoint/2010/main" val="251375652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66</a:t>
            </a:fld>
            <a:endParaRPr lang="de-DE" dirty="0"/>
          </a:p>
        </p:txBody>
      </p:sp>
      <p:sp>
        <p:nvSpPr>
          <p:cNvPr id="4" name="Bildplatzhalter 3"/>
          <p:cNvSpPr>
            <a:spLocks noGrp="1"/>
          </p:cNvSpPr>
          <p:nvPr>
            <p:ph type="pic" idx="1"/>
          </p:nvPr>
        </p:nvSpPr>
        <p:spPr/>
      </p:sp>
      <p:sp>
        <p:nvSpPr>
          <p:cNvPr id="3" name="Titel 2"/>
          <p:cNvSpPr>
            <a:spLocks noGrp="1"/>
          </p:cNvSpPr>
          <p:nvPr>
            <p:ph type="title"/>
          </p:nvPr>
        </p:nvSpPr>
        <p:spPr/>
        <p:txBody>
          <a:bodyPr/>
          <a:lstStyle/>
          <a:p>
            <a:r>
              <a:rPr lang="de-DE" dirty="0" smtClean="0"/>
              <a:t>Betriebliches </a:t>
            </a:r>
            <a:r>
              <a:rPr lang="de-DE" dirty="0" err="1" smtClean="0"/>
              <a:t>GEsundheitsmanagement</a:t>
            </a:r>
            <a:endParaRPr lang="de-DE" dirty="0"/>
          </a:p>
        </p:txBody>
      </p:sp>
      <p:sp>
        <p:nvSpPr>
          <p:cNvPr id="9" name="Inhaltsplatzhalter 2">
            <a:extLst/>
          </p:cNvPr>
          <p:cNvSpPr txBox="1">
            <a:spLocks/>
          </p:cNvSpPr>
          <p:nvPr/>
        </p:nvSpPr>
        <p:spPr>
          <a:xfrm>
            <a:off x="5228719" y="5120678"/>
            <a:ext cx="8825632" cy="9638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altLang="de-DE" sz="2400" b="1" dirty="0" smtClean="0">
                <a:solidFill>
                  <a:srgbClr val="1D2D4B"/>
                </a:solidFill>
              </a:rPr>
              <a:t>Mitarbeitergesundheit als innovativer </a:t>
            </a:r>
            <a:br>
              <a:rPr lang="de-DE" altLang="de-DE" sz="2400" b="1" dirty="0" smtClean="0">
                <a:solidFill>
                  <a:srgbClr val="1D2D4B"/>
                </a:solidFill>
              </a:rPr>
            </a:br>
            <a:r>
              <a:rPr lang="de-DE" altLang="de-DE" sz="2400" b="1" dirty="0" smtClean="0">
                <a:solidFill>
                  <a:srgbClr val="1D2D4B"/>
                </a:solidFill>
              </a:rPr>
              <a:t>Erfolgsfaktor für Ihr Unternehmen</a:t>
            </a:r>
            <a:endParaRPr lang="de-DE" altLang="de-DE" sz="2400" b="1" dirty="0">
              <a:solidFill>
                <a:srgbClr val="1D2D4B"/>
              </a:solidFill>
            </a:endParaRPr>
          </a:p>
        </p:txBody>
      </p:sp>
      <p:pic>
        <p:nvPicPr>
          <p:cNvPr id="10" name="Bild 3"/>
          <p:cNvPicPr>
            <a:picLocks noChangeAspect="1"/>
          </p:cNvPicPr>
          <p:nvPr/>
        </p:nvPicPr>
        <p:blipFill rotWithShape="1">
          <a:blip r:embed="rId2">
            <a:extLst>
              <a:ext uri="{28A0092B-C50C-407E-A947-70E740481C1C}">
                <a14:useLocalDpi xmlns:a14="http://schemas.microsoft.com/office/drawing/2010/main" val="0"/>
              </a:ext>
            </a:extLst>
          </a:blip>
          <a:srcRect l="63737" t="21832" r="4680" b="30246"/>
          <a:stretch/>
        </p:blipFill>
        <p:spPr bwMode="auto">
          <a:xfrm>
            <a:off x="470189" y="1818786"/>
            <a:ext cx="4195244" cy="47741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159941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2" cstate="print">
            <a:extLst>
              <a:ext uri="{28A0092B-C50C-407E-A947-70E740481C1C}">
                <a14:useLocalDpi xmlns:a14="http://schemas.microsoft.com/office/drawing/2010/main" val="0"/>
              </a:ext>
            </a:extLst>
          </a:blip>
          <a:srcRect l="-69" t="33317" r="69" b="210"/>
          <a:stretch/>
        </p:blipFill>
        <p:spPr>
          <a:xfrm>
            <a:off x="-8466" y="1490133"/>
            <a:ext cx="12200466" cy="5367867"/>
          </a:xfrm>
          <a:prstGeom prst="rect">
            <a:avLst/>
          </a:prstGeom>
        </p:spPr>
      </p:pic>
      <p:sp>
        <p:nvSpPr>
          <p:cNvPr id="3" name="Foliennummernplatzhalter 2"/>
          <p:cNvSpPr>
            <a:spLocks noGrp="1"/>
          </p:cNvSpPr>
          <p:nvPr>
            <p:ph type="sldNum" sz="quarter" idx="4"/>
          </p:nvPr>
        </p:nvSpPr>
        <p:spPr/>
        <p:txBody>
          <a:bodyPr/>
          <a:lstStyle/>
          <a:p>
            <a:fld id="{EA952CFE-AF4B-4BE9-B2E2-E1420D3F9B32}" type="slidenum">
              <a:rPr lang="de-DE" smtClean="0"/>
              <a:pPr/>
              <a:t>67</a:t>
            </a:fld>
            <a:endParaRPr lang="de-DE" dirty="0"/>
          </a:p>
        </p:txBody>
      </p:sp>
      <p:sp>
        <p:nvSpPr>
          <p:cNvPr id="5" name="Rechteck 4"/>
          <p:cNvSpPr/>
          <p:nvPr/>
        </p:nvSpPr>
        <p:spPr>
          <a:xfrm>
            <a:off x="4632113" y="2306426"/>
            <a:ext cx="2730500" cy="935568"/>
          </a:xfrm>
          <a:prstGeom prst="rect">
            <a:avLst/>
          </a:prstGeom>
          <a:solidFill>
            <a:schemeClr val="bg1">
              <a:alpha val="8196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Rechteck 5"/>
          <p:cNvSpPr/>
          <p:nvPr/>
        </p:nvSpPr>
        <p:spPr>
          <a:xfrm>
            <a:off x="4950489" y="2561059"/>
            <a:ext cx="2416813" cy="461665"/>
          </a:xfrm>
          <a:prstGeom prst="rect">
            <a:avLst/>
          </a:prstGeom>
          <a:noFill/>
        </p:spPr>
        <p:txBody>
          <a:bodyPr wrap="square">
            <a:spAutoFit/>
          </a:bodyPr>
          <a:lstStyle/>
          <a:p>
            <a:r>
              <a:rPr lang="de-DE" sz="2400" dirty="0">
                <a:solidFill>
                  <a:schemeClr val="tx2"/>
                </a:solidFill>
              </a:rPr>
              <a:t>VWL und </a:t>
            </a:r>
            <a:r>
              <a:rPr lang="de-DE" sz="2400" dirty="0" err="1">
                <a:solidFill>
                  <a:schemeClr val="tx2"/>
                </a:solidFill>
              </a:rPr>
              <a:t>bAV</a:t>
            </a:r>
            <a:endParaRPr lang="de-DE" sz="2400" dirty="0">
              <a:solidFill>
                <a:schemeClr val="tx2"/>
              </a:solidFill>
            </a:endParaRPr>
          </a:p>
        </p:txBody>
      </p:sp>
    </p:spTree>
    <p:extLst>
      <p:ext uri="{BB962C8B-B14F-4D97-AF65-F5344CB8AC3E}">
        <p14:creationId xmlns:p14="http://schemas.microsoft.com/office/powerpoint/2010/main" val="172042443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
          </p:nvPr>
        </p:nvSpPr>
        <p:spPr/>
        <p:txBody>
          <a:bodyPr/>
          <a:lstStyle/>
          <a:p>
            <a:fld id="{EA952CFE-AF4B-4BE9-B2E2-E1420D3F9B32}" type="slidenum">
              <a:rPr lang="de-DE" smtClean="0"/>
              <a:pPr/>
              <a:t>68</a:t>
            </a:fld>
            <a:endParaRPr lang="de-DE" dirty="0"/>
          </a:p>
        </p:txBody>
      </p:sp>
      <p:sp>
        <p:nvSpPr>
          <p:cNvPr id="2" name="Textplatzhalter 1"/>
          <p:cNvSpPr>
            <a:spLocks noGrp="1"/>
          </p:cNvSpPr>
          <p:nvPr>
            <p:ph type="body" sz="half" idx="2"/>
          </p:nvPr>
        </p:nvSpPr>
        <p:spPr/>
        <p:txBody>
          <a:bodyPr/>
          <a:lstStyle/>
          <a:p>
            <a:endParaRPr lang="de-DE"/>
          </a:p>
        </p:txBody>
      </p:sp>
      <p:sp>
        <p:nvSpPr>
          <p:cNvPr id="5" name="Titel 4"/>
          <p:cNvSpPr>
            <a:spLocks noGrp="1"/>
          </p:cNvSpPr>
          <p:nvPr>
            <p:ph type="title"/>
          </p:nvPr>
        </p:nvSpPr>
        <p:spPr/>
        <p:txBody>
          <a:bodyPr/>
          <a:lstStyle/>
          <a:p>
            <a:r>
              <a:rPr lang="de-DE" cap="none" dirty="0" smtClean="0">
                <a:solidFill>
                  <a:schemeClr val="tx2"/>
                </a:solidFill>
              </a:rPr>
              <a:t>b</a:t>
            </a:r>
            <a:r>
              <a:rPr lang="de-DE" dirty="0" smtClean="0">
                <a:solidFill>
                  <a:schemeClr val="tx2"/>
                </a:solidFill>
              </a:rPr>
              <a:t>AV </a:t>
            </a:r>
            <a:r>
              <a:rPr lang="de-DE" dirty="0">
                <a:solidFill>
                  <a:schemeClr val="tx2"/>
                </a:solidFill>
              </a:rPr>
              <a:t>statt VWL -</a:t>
            </a:r>
            <a:r>
              <a:rPr lang="de-DE" dirty="0" smtClean="0">
                <a:solidFill>
                  <a:schemeClr val="tx2"/>
                </a:solidFill>
              </a:rPr>
              <a:t> gleiches </a:t>
            </a:r>
            <a:r>
              <a:rPr lang="de-DE" dirty="0">
                <a:solidFill>
                  <a:schemeClr val="tx2"/>
                </a:solidFill>
              </a:rPr>
              <a:t>Netto, hohe </a:t>
            </a:r>
            <a:r>
              <a:rPr lang="de-DE" dirty="0" smtClean="0">
                <a:solidFill>
                  <a:schemeClr val="tx2"/>
                </a:solidFill>
              </a:rPr>
              <a:t>Rente</a:t>
            </a:r>
            <a:endParaRPr lang="de-DE" dirty="0">
              <a:solidFill>
                <a:schemeClr val="tx2"/>
              </a:solidFill>
            </a:endParaRPr>
          </a:p>
        </p:txBody>
      </p:sp>
      <p:grpSp>
        <p:nvGrpSpPr>
          <p:cNvPr id="7" name="Gruppieren 6"/>
          <p:cNvGrpSpPr/>
          <p:nvPr/>
        </p:nvGrpSpPr>
        <p:grpSpPr>
          <a:xfrm>
            <a:off x="0" y="1478280"/>
            <a:ext cx="12192000" cy="5379720"/>
            <a:chOff x="0" y="1478280"/>
            <a:chExt cx="12192000" cy="5379720"/>
          </a:xfrm>
        </p:grpSpPr>
        <p:pic>
          <p:nvPicPr>
            <p:cNvPr id="8" name="Grafik 7"/>
            <p:cNvPicPr>
              <a:picLocks noChangeAspect="1"/>
            </p:cNvPicPr>
            <p:nvPr/>
          </p:nvPicPr>
          <p:blipFill>
            <a:blip r:embed="rId2"/>
            <a:stretch>
              <a:fillRect/>
            </a:stretch>
          </p:blipFill>
          <p:spPr>
            <a:xfrm>
              <a:off x="0" y="1478280"/>
              <a:ext cx="12192000" cy="5379720"/>
            </a:xfrm>
            <a:prstGeom prst="rect">
              <a:avLst/>
            </a:prstGeom>
          </p:spPr>
        </p:pic>
        <p:sp>
          <p:nvSpPr>
            <p:cNvPr id="4" name="Ellipse 3"/>
            <p:cNvSpPr/>
            <p:nvPr/>
          </p:nvSpPr>
          <p:spPr>
            <a:xfrm>
              <a:off x="479425" y="2926081"/>
              <a:ext cx="2106295" cy="2032000"/>
            </a:xfrm>
            <a:prstGeom prst="ellipse">
              <a:avLst/>
            </a:prstGeom>
            <a:solidFill>
              <a:srgbClr val="1D2D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p:cNvSpPr/>
            <p:nvPr/>
          </p:nvSpPr>
          <p:spPr>
            <a:xfrm>
              <a:off x="725170" y="3483094"/>
              <a:ext cx="1653017" cy="707886"/>
            </a:xfrm>
            <a:prstGeom prst="rect">
              <a:avLst/>
            </a:prstGeom>
          </p:spPr>
          <p:txBody>
            <a:bodyPr wrap="none">
              <a:spAutoFit/>
            </a:bodyPr>
            <a:lstStyle/>
            <a:p>
              <a:r>
                <a:rPr lang="de-DE" altLang="de-DE" sz="2000" b="1" dirty="0" smtClean="0">
                  <a:solidFill>
                    <a:schemeClr val="bg1"/>
                  </a:solidFill>
                </a:rPr>
                <a:t>Nicht NEU –</a:t>
              </a:r>
            </a:p>
            <a:p>
              <a:r>
                <a:rPr lang="de-DE" sz="2000" b="1" dirty="0">
                  <a:solidFill>
                    <a:schemeClr val="bg1"/>
                  </a:solidFill>
                </a:rPr>
                <a:t>a</a:t>
              </a:r>
              <a:r>
                <a:rPr lang="de-DE" sz="2000" b="1" dirty="0" smtClean="0">
                  <a:solidFill>
                    <a:schemeClr val="bg1"/>
                  </a:solidFill>
                </a:rPr>
                <a:t>ber aktuell</a:t>
              </a:r>
              <a:endParaRPr lang="de-DE" sz="2000" dirty="0">
                <a:solidFill>
                  <a:schemeClr val="bg1"/>
                </a:solidFill>
              </a:endParaRPr>
            </a:p>
          </p:txBody>
        </p:sp>
      </p:grpSp>
    </p:spTree>
    <p:extLst>
      <p:ext uri="{BB962C8B-B14F-4D97-AF65-F5344CB8AC3E}">
        <p14:creationId xmlns:p14="http://schemas.microsoft.com/office/powerpoint/2010/main" val="117558685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platzhalter 9"/>
          <p:cNvSpPr>
            <a:spLocks noGrp="1"/>
          </p:cNvSpPr>
          <p:nvPr>
            <p:ph type="body" sz="half" idx="2"/>
          </p:nvPr>
        </p:nvSpPr>
        <p:spPr/>
        <p:txBody>
          <a:bodyPr/>
          <a:lstStyle/>
          <a:p>
            <a:endParaRPr lang="de-DE" dirty="0" smtClean="0"/>
          </a:p>
          <a:p>
            <a:endParaRPr lang="de-DE" dirty="0"/>
          </a:p>
          <a:p>
            <a:pPr algn="just"/>
            <a:r>
              <a:rPr lang="de-DE" dirty="0" smtClean="0"/>
              <a:t>Ursprünglich </a:t>
            </a:r>
            <a:r>
              <a:rPr lang="de-DE" b="1" dirty="0"/>
              <a:t>(in den 70er Jahren des letzten Jahrhunderts) </a:t>
            </a:r>
            <a:r>
              <a:rPr lang="de-DE" dirty="0"/>
              <a:t>waren die VWL dafür gedacht, Vermögen zu bilden. Vermögenspolitisch war dies interessant, da erstmals eine Abkehr vom Prinzip der Steuer- und Sozialabgabenbegünstigung erfolgte und eine Hinwendung zur Gewährung einer Prämie innerhalb bestimmter Einkommensgrenzen. Somit erlangten die VWL als eigene Komponente im Gehaltsgefüge Bedeutung.</a:t>
            </a:r>
          </a:p>
          <a:p>
            <a:pPr algn="just"/>
            <a:endParaRPr lang="de-DE" dirty="0" smtClean="0"/>
          </a:p>
          <a:p>
            <a:pPr algn="just"/>
            <a:endParaRPr lang="de-DE" dirty="0"/>
          </a:p>
          <a:p>
            <a:pPr algn="just"/>
            <a:r>
              <a:rPr lang="de-DE" dirty="0"/>
              <a:t>Vielen Arbeitnehmern ist jedoch </a:t>
            </a:r>
            <a:r>
              <a:rPr lang="de-DE" b="1" dirty="0"/>
              <a:t>nicht bewusst, </a:t>
            </a:r>
            <a:r>
              <a:rPr lang="de-DE" dirty="0"/>
              <a:t>dass von den VWL die Lohnsteuer und die Sozialabgaben abgezogen werden und damit tatsächlich </a:t>
            </a:r>
            <a:r>
              <a:rPr lang="de-DE" b="1" dirty="0"/>
              <a:t>nur ca. 53 % </a:t>
            </a:r>
            <a:r>
              <a:rPr lang="de-DE" dirty="0"/>
              <a:t>als Sparbetrag bei ihnen ankommt. Was also das Finanzamt und die Sozialversicherung von dem Bonus des Arbeitgebers einbehalten, muss der Arbeitnehmer von seinem monatlichen Nettoverdienst </a:t>
            </a:r>
            <a:r>
              <a:rPr lang="de-DE" b="1" dirty="0"/>
              <a:t>aus eigener Tasche ausgleichen.</a:t>
            </a:r>
          </a:p>
          <a:p>
            <a:endParaRPr lang="de-DE" dirty="0" smtClean="0"/>
          </a:p>
        </p:txBody>
      </p:sp>
      <p:sp>
        <p:nvSpPr>
          <p:cNvPr id="7" name="Titel 6"/>
          <p:cNvSpPr>
            <a:spLocks noGrp="1"/>
          </p:cNvSpPr>
          <p:nvPr>
            <p:ph type="title"/>
          </p:nvPr>
        </p:nvSpPr>
        <p:spPr>
          <a:xfrm>
            <a:off x="365475" y="164707"/>
            <a:ext cx="10270775" cy="1325563"/>
          </a:xfrm>
        </p:spPr>
        <p:txBody>
          <a:bodyPr anchor="t"/>
          <a:lstStyle/>
          <a:p>
            <a:r>
              <a:rPr lang="de-DE" dirty="0" smtClean="0"/>
              <a:t/>
            </a:r>
            <a:br>
              <a:rPr lang="de-DE" dirty="0" smtClean="0"/>
            </a:br>
            <a:r>
              <a:rPr lang="de-DE" dirty="0" smtClean="0"/>
              <a:t>Vermögenswirksame Leistungen (VWL) </a:t>
            </a:r>
            <a:br>
              <a:rPr lang="de-DE" dirty="0" smtClean="0"/>
            </a:br>
            <a:r>
              <a:rPr lang="de-DE" dirty="0" smtClean="0"/>
              <a:t>versus Betriebliche Altersversorgung (</a:t>
            </a:r>
            <a:r>
              <a:rPr lang="de-DE" cap="none" dirty="0" smtClean="0"/>
              <a:t>b</a:t>
            </a:r>
            <a:r>
              <a:rPr lang="de-DE" dirty="0" smtClean="0"/>
              <a:t>AV)</a:t>
            </a:r>
            <a:endParaRPr lang="de-DE" dirty="0"/>
          </a:p>
        </p:txBody>
      </p:sp>
      <p:sp>
        <p:nvSpPr>
          <p:cNvPr id="8" name="Textfeld 7"/>
          <p:cNvSpPr txBox="1"/>
          <p:nvPr/>
        </p:nvSpPr>
        <p:spPr>
          <a:xfrm>
            <a:off x="578518" y="1715091"/>
            <a:ext cx="678391" cy="1107996"/>
          </a:xfrm>
          <a:prstGeom prst="rect">
            <a:avLst/>
          </a:prstGeom>
          <a:noFill/>
        </p:spPr>
        <p:txBody>
          <a:bodyPr wrap="none" rtlCol="0">
            <a:spAutoFit/>
          </a:bodyPr>
          <a:lstStyle/>
          <a:p>
            <a:r>
              <a:rPr lang="de-DE" sz="6600" b="1" dirty="0">
                <a:solidFill>
                  <a:srgbClr val="006950"/>
                </a:solidFill>
              </a:rPr>
              <a:t>+</a:t>
            </a:r>
          </a:p>
        </p:txBody>
      </p:sp>
      <p:sp>
        <p:nvSpPr>
          <p:cNvPr id="11" name="Textfeld 10"/>
          <p:cNvSpPr txBox="1"/>
          <p:nvPr/>
        </p:nvSpPr>
        <p:spPr>
          <a:xfrm>
            <a:off x="647443" y="3645356"/>
            <a:ext cx="392317" cy="1107996"/>
          </a:xfrm>
          <a:prstGeom prst="rect">
            <a:avLst/>
          </a:prstGeom>
          <a:noFill/>
        </p:spPr>
        <p:txBody>
          <a:bodyPr wrap="square" rtlCol="0">
            <a:spAutoFit/>
          </a:bodyPr>
          <a:lstStyle/>
          <a:p>
            <a:r>
              <a:rPr lang="de-DE" sz="6600" b="1" dirty="0" smtClean="0">
                <a:solidFill>
                  <a:srgbClr val="C60000"/>
                </a:solidFill>
              </a:rPr>
              <a:t>_</a:t>
            </a:r>
            <a:endParaRPr lang="de-DE" sz="6600" b="1" dirty="0">
              <a:solidFill>
                <a:srgbClr val="C60000"/>
              </a:solidFill>
            </a:endParaRPr>
          </a:p>
        </p:txBody>
      </p:sp>
    </p:spTree>
    <p:extLst>
      <p:ext uri="{BB962C8B-B14F-4D97-AF65-F5344CB8AC3E}">
        <p14:creationId xmlns:p14="http://schemas.microsoft.com/office/powerpoint/2010/main" val="39416036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7</a:t>
            </a:fld>
            <a:endParaRPr lang="de-DE" dirty="0"/>
          </a:p>
        </p:txBody>
      </p:sp>
      <p:sp>
        <p:nvSpPr>
          <p:cNvPr id="6" name="Titel 5"/>
          <p:cNvSpPr>
            <a:spLocks noGrp="1"/>
          </p:cNvSpPr>
          <p:nvPr>
            <p:ph type="title"/>
          </p:nvPr>
        </p:nvSpPr>
        <p:spPr/>
        <p:txBody>
          <a:bodyPr/>
          <a:lstStyle/>
          <a:p>
            <a:r>
              <a:rPr lang="de-DE" dirty="0" smtClean="0"/>
              <a:t>UNSERE UNTERNEHMENSGRUPPE</a:t>
            </a:r>
            <a:endParaRPr lang="de-DE" dirty="0"/>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3193" y="2016579"/>
            <a:ext cx="10069320" cy="4464231"/>
          </a:xfrm>
          <a:prstGeom prst="rect">
            <a:avLst/>
          </a:prstGeom>
        </p:spPr>
      </p:pic>
    </p:spTree>
    <p:extLst>
      <p:ext uri="{BB962C8B-B14F-4D97-AF65-F5344CB8AC3E}">
        <p14:creationId xmlns:p14="http://schemas.microsoft.com/office/powerpoint/2010/main" val="243117565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de-DE" dirty="0" smtClean="0"/>
              <a:t>Vermögenswirksame Leistungen (VWL) </a:t>
            </a:r>
            <a:br>
              <a:rPr lang="de-DE" dirty="0" smtClean="0"/>
            </a:br>
            <a:r>
              <a:rPr lang="de-DE" dirty="0" smtClean="0"/>
              <a:t>versus Betriebliche Altersversorgung (</a:t>
            </a:r>
            <a:r>
              <a:rPr lang="de-DE" cap="none" dirty="0" smtClean="0"/>
              <a:t>b</a:t>
            </a:r>
            <a:r>
              <a:rPr lang="de-DE" dirty="0" smtClean="0"/>
              <a:t>AV)</a:t>
            </a:r>
            <a:endParaRPr lang="de-DE" dirty="0"/>
          </a:p>
        </p:txBody>
      </p:sp>
      <p:sp>
        <p:nvSpPr>
          <p:cNvPr id="11" name="Textfeld 10"/>
          <p:cNvSpPr txBox="1"/>
          <p:nvPr/>
        </p:nvSpPr>
        <p:spPr>
          <a:xfrm>
            <a:off x="9353918" y="3681196"/>
            <a:ext cx="2358657" cy="1384995"/>
          </a:xfrm>
          <a:prstGeom prst="rect">
            <a:avLst/>
          </a:prstGeom>
          <a:noFill/>
        </p:spPr>
        <p:txBody>
          <a:bodyPr wrap="square" rtlCol="0">
            <a:spAutoFit/>
          </a:bodyPr>
          <a:lstStyle/>
          <a:p>
            <a:r>
              <a:rPr lang="de-DE" sz="1400" dirty="0" smtClean="0">
                <a:solidFill>
                  <a:srgbClr val="1D2D4B"/>
                </a:solidFill>
              </a:rPr>
              <a:t>Durch die Maßnahme ergibt sich eine Netto-Belastung von </a:t>
            </a:r>
            <a:r>
              <a:rPr lang="de-DE" sz="1400" b="1" dirty="0" smtClean="0">
                <a:solidFill>
                  <a:srgbClr val="1D2D4B"/>
                </a:solidFill>
              </a:rPr>
              <a:t>18,94 € </a:t>
            </a:r>
            <a:r>
              <a:rPr lang="de-DE" sz="1400" dirty="0" smtClean="0">
                <a:solidFill>
                  <a:srgbClr val="1D2D4B"/>
                </a:solidFill>
              </a:rPr>
              <a:t>für den Mitarbeiter bzw. von </a:t>
            </a:r>
            <a:br>
              <a:rPr lang="de-DE" sz="1400" dirty="0" smtClean="0">
                <a:solidFill>
                  <a:srgbClr val="1D2D4B"/>
                </a:solidFill>
              </a:rPr>
            </a:br>
            <a:r>
              <a:rPr lang="de-DE" sz="1400" b="1" dirty="0" smtClean="0">
                <a:solidFill>
                  <a:srgbClr val="1D2D4B"/>
                </a:solidFill>
              </a:rPr>
              <a:t>40 € VWL</a:t>
            </a:r>
            <a:r>
              <a:rPr lang="de-DE" sz="1400" dirty="0" smtClean="0">
                <a:solidFill>
                  <a:srgbClr val="1D2D4B"/>
                </a:solidFill>
              </a:rPr>
              <a:t> bleiben ihm nur </a:t>
            </a:r>
            <a:r>
              <a:rPr lang="de-DE" sz="1400" b="1" dirty="0" smtClean="0">
                <a:solidFill>
                  <a:srgbClr val="1D2D4B"/>
                </a:solidFill>
              </a:rPr>
              <a:t>21,06 €</a:t>
            </a:r>
            <a:r>
              <a:rPr lang="de-DE" sz="1400" dirty="0" smtClean="0">
                <a:solidFill>
                  <a:srgbClr val="1D2D4B"/>
                </a:solidFill>
              </a:rPr>
              <a:t> übrig</a:t>
            </a:r>
            <a:endParaRPr lang="de-DE" sz="1400" dirty="0">
              <a:solidFill>
                <a:srgbClr val="1D2D4B"/>
              </a:solidFill>
            </a:endParaRPr>
          </a:p>
        </p:txBody>
      </p:sp>
      <p:graphicFrame>
        <p:nvGraphicFramePr>
          <p:cNvPr id="15" name="Tabelle 14"/>
          <p:cNvGraphicFramePr>
            <a:graphicFrameLocks noGrp="1"/>
          </p:cNvGraphicFramePr>
          <p:nvPr>
            <p:extLst>
              <p:ext uri="{D42A27DB-BD31-4B8C-83A1-F6EECF244321}">
                <p14:modId xmlns:p14="http://schemas.microsoft.com/office/powerpoint/2010/main" val="962094592"/>
              </p:ext>
            </p:extLst>
          </p:nvPr>
        </p:nvGraphicFramePr>
        <p:xfrm>
          <a:off x="479425" y="2193290"/>
          <a:ext cx="8005244" cy="4404360"/>
        </p:xfrm>
        <a:graphic>
          <a:graphicData uri="http://schemas.openxmlformats.org/drawingml/2006/table">
            <a:tbl>
              <a:tblPr firstRow="1" bandRow="1">
                <a:tableStyleId>{5C22544A-7EE6-4342-B048-85BDC9FD1C3A}</a:tableStyleId>
              </a:tblPr>
              <a:tblGrid>
                <a:gridCol w="3495159"/>
                <a:gridCol w="3050473"/>
                <a:gridCol w="1459612"/>
              </a:tblGrid>
              <a:tr h="244446">
                <a:tc>
                  <a:txBody>
                    <a:bodyPr/>
                    <a:lstStyle/>
                    <a:p>
                      <a:r>
                        <a:rPr lang="de-DE" sz="1100" dirty="0" smtClean="0">
                          <a:solidFill>
                            <a:schemeClr val="tx2"/>
                          </a:solidFill>
                        </a:rPr>
                        <a:t>Monatliches Bruttogehalt</a:t>
                      </a:r>
                      <a:endParaRPr lang="de-DE" sz="1100" dirty="0">
                        <a:solidFill>
                          <a:schemeClr val="tx2"/>
                        </a:solidFill>
                      </a:endParaRPr>
                    </a:p>
                  </a:txBody>
                  <a:tcPr>
                    <a:solidFill>
                      <a:srgbClr val="E7ECEF"/>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dirty="0" smtClean="0">
                          <a:solidFill>
                            <a:schemeClr val="tx2"/>
                          </a:solidFill>
                        </a:rPr>
                        <a:t>2.500,00 </a:t>
                      </a:r>
                      <a:r>
                        <a:rPr lang="de-DE" sz="1100" b="1" dirty="0" smtClean="0">
                          <a:solidFill>
                            <a:schemeClr val="tx2"/>
                          </a:solidFill>
                          <a:cs typeface="Arial" charset="0"/>
                        </a:rPr>
                        <a:t>€</a:t>
                      </a:r>
                      <a:endParaRPr lang="de-DE" sz="1100" dirty="0">
                        <a:solidFill>
                          <a:schemeClr val="tx2"/>
                        </a:solidFill>
                      </a:endParaRPr>
                    </a:p>
                  </a:txBody>
                  <a:tcPr>
                    <a:solidFill>
                      <a:srgbClr val="E7ECEF"/>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dirty="0" smtClean="0">
                          <a:solidFill>
                            <a:schemeClr val="tx2"/>
                          </a:solidFill>
                        </a:rPr>
                        <a:t>2.540,00 </a:t>
                      </a:r>
                      <a:r>
                        <a:rPr lang="de-DE" sz="1100" b="1" dirty="0" smtClean="0">
                          <a:solidFill>
                            <a:schemeClr val="tx2"/>
                          </a:solidFill>
                          <a:cs typeface="Arial" charset="0"/>
                        </a:rPr>
                        <a:t>€</a:t>
                      </a:r>
                      <a:endParaRPr lang="de-DE" sz="1100" dirty="0">
                        <a:solidFill>
                          <a:schemeClr val="tx2"/>
                        </a:solidFill>
                      </a:endParaRPr>
                    </a:p>
                  </a:txBody>
                  <a:tcPr>
                    <a:solidFill>
                      <a:srgbClr val="E7ECEF"/>
                    </a:solidFill>
                  </a:tcPr>
                </a:tc>
              </a:tr>
              <a:tr h="244446">
                <a:tc>
                  <a:txBody>
                    <a:bodyPr/>
                    <a:lstStyle/>
                    <a:p>
                      <a:r>
                        <a:rPr lang="de-DE" sz="1100" dirty="0" smtClean="0">
                          <a:solidFill>
                            <a:schemeClr val="tx2"/>
                          </a:solidFill>
                        </a:rPr>
                        <a:t>VWL Arbeitgeber</a:t>
                      </a:r>
                      <a:r>
                        <a:rPr lang="de-DE" sz="1100" baseline="0" dirty="0" smtClean="0">
                          <a:solidFill>
                            <a:schemeClr val="tx2"/>
                          </a:solidFill>
                        </a:rPr>
                        <a:t> </a:t>
                      </a:r>
                      <a:endParaRPr lang="de-DE" sz="1100" dirty="0">
                        <a:solidFill>
                          <a:schemeClr val="tx2"/>
                        </a:solidFill>
                      </a:endParaRPr>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0,00 </a:t>
                      </a:r>
                      <a:r>
                        <a:rPr lang="de-DE" sz="1100" b="0" dirty="0" smtClean="0">
                          <a:solidFill>
                            <a:schemeClr val="tx2"/>
                          </a:solidFill>
                          <a:cs typeface="Arial" charset="0"/>
                        </a:rPr>
                        <a:t>€</a:t>
                      </a:r>
                      <a:endParaRPr lang="de-DE" sz="1100" b="0" dirty="0"/>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40,00 </a:t>
                      </a:r>
                      <a:r>
                        <a:rPr lang="de-DE" sz="1100" b="0" dirty="0" smtClean="0">
                          <a:solidFill>
                            <a:schemeClr val="tx2"/>
                          </a:solidFill>
                          <a:cs typeface="Arial" charset="0"/>
                        </a:rPr>
                        <a:t>€</a:t>
                      </a:r>
                      <a:endParaRPr lang="de-DE" sz="1100" dirty="0"/>
                    </a:p>
                  </a:txBody>
                  <a:tcPr>
                    <a:solidFill>
                      <a:srgbClr val="9DB7CC"/>
                    </a:solidFill>
                  </a:tcPr>
                </a:tc>
              </a:tr>
              <a:tr h="2444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Steuerpflichtiges Bruttogehalt</a:t>
                      </a:r>
                      <a:endParaRPr lang="de-DE" sz="1100" b="1" dirty="0">
                        <a:solidFill>
                          <a:schemeClr val="tx2"/>
                        </a:solidFill>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2.500,00 </a:t>
                      </a:r>
                      <a:r>
                        <a:rPr lang="de-DE" sz="1100" b="1" dirty="0" smtClean="0">
                          <a:solidFill>
                            <a:schemeClr val="tx2"/>
                          </a:solidFill>
                          <a:cs typeface="Arial" charset="0"/>
                        </a:rPr>
                        <a:t>€</a:t>
                      </a:r>
                      <a:endParaRPr lang="de-DE" sz="11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2.540,00 </a:t>
                      </a:r>
                      <a:r>
                        <a:rPr lang="de-DE" sz="1100" b="1" dirty="0" smtClean="0">
                          <a:solidFill>
                            <a:schemeClr val="tx2"/>
                          </a:solidFill>
                          <a:cs typeface="Arial" charset="0"/>
                        </a:rPr>
                        <a:t>€</a:t>
                      </a:r>
                      <a:endParaRPr lang="de-DE" sz="1100" dirty="0"/>
                    </a:p>
                  </a:txBody>
                  <a:tcPr/>
                </a:tc>
              </a:tr>
              <a:tr h="2444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SV-pflichtiges Bruttogehalt</a:t>
                      </a:r>
                      <a:endParaRPr lang="de-DE" sz="1100" dirty="0">
                        <a:solidFill>
                          <a:schemeClr val="tx2"/>
                        </a:solidFill>
                      </a:endParaRPr>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2.500,00 </a:t>
                      </a:r>
                      <a:r>
                        <a:rPr lang="de-DE" sz="1100" b="1" dirty="0" smtClean="0">
                          <a:solidFill>
                            <a:schemeClr val="tx2"/>
                          </a:solidFill>
                          <a:cs typeface="Arial" charset="0"/>
                        </a:rPr>
                        <a:t>€</a:t>
                      </a:r>
                      <a:endParaRPr lang="de-DE" sz="1100" dirty="0"/>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2.540,00 </a:t>
                      </a:r>
                      <a:r>
                        <a:rPr lang="de-DE" sz="1100" b="1" dirty="0" smtClean="0">
                          <a:solidFill>
                            <a:schemeClr val="tx2"/>
                          </a:solidFill>
                          <a:cs typeface="Arial" charset="0"/>
                        </a:rPr>
                        <a:t>€</a:t>
                      </a:r>
                      <a:endParaRPr lang="de-DE" sz="1100" dirty="0"/>
                    </a:p>
                  </a:txBody>
                  <a:tcPr>
                    <a:solidFill>
                      <a:srgbClr val="9DB7CC"/>
                    </a:solidFill>
                  </a:tcPr>
                </a:tc>
              </a:tr>
              <a:tr h="244446">
                <a:tc>
                  <a:txBody>
                    <a:bodyPr/>
                    <a:lstStyle/>
                    <a:p>
                      <a:r>
                        <a:rPr lang="de-DE" sz="1100" dirty="0" smtClean="0">
                          <a:solidFill>
                            <a:schemeClr val="tx2"/>
                          </a:solidFill>
                        </a:rPr>
                        <a:t>Lohnsteuer</a:t>
                      </a:r>
                      <a:endParaRPr lang="de-DE" sz="1100" dirty="0">
                        <a:solidFill>
                          <a:schemeClr val="tx2"/>
                        </a:solidFill>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293,25 </a:t>
                      </a:r>
                      <a:r>
                        <a:rPr lang="de-DE" sz="1100" b="0" dirty="0" smtClean="0">
                          <a:solidFill>
                            <a:schemeClr val="tx2"/>
                          </a:solidFill>
                          <a:cs typeface="Arial" charset="0"/>
                        </a:rPr>
                        <a:t>€</a:t>
                      </a:r>
                      <a:endParaRPr lang="de-DE" sz="11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302,75 </a:t>
                      </a:r>
                      <a:r>
                        <a:rPr lang="de-DE" sz="1100" b="0" dirty="0" smtClean="0">
                          <a:solidFill>
                            <a:schemeClr val="tx2"/>
                          </a:solidFill>
                          <a:cs typeface="Arial" charset="0"/>
                        </a:rPr>
                        <a:t>€</a:t>
                      </a:r>
                      <a:endParaRPr lang="de-DE" sz="1100" dirty="0"/>
                    </a:p>
                  </a:txBody>
                  <a:tcPr/>
                </a:tc>
              </a:tr>
              <a:tr h="244446">
                <a:tc>
                  <a:txBody>
                    <a:bodyPr/>
                    <a:lstStyle/>
                    <a:p>
                      <a:r>
                        <a:rPr lang="de-DE" sz="1100" dirty="0" smtClean="0">
                          <a:solidFill>
                            <a:schemeClr val="tx2"/>
                          </a:solidFill>
                        </a:rPr>
                        <a:t>Solidaritätszuschlag</a:t>
                      </a:r>
                      <a:endParaRPr lang="de-DE" sz="1100" dirty="0">
                        <a:solidFill>
                          <a:schemeClr val="tx2"/>
                        </a:solidFill>
                      </a:endParaRPr>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16,12 </a:t>
                      </a:r>
                      <a:r>
                        <a:rPr lang="de-DE" sz="1100" b="0" dirty="0" smtClean="0">
                          <a:solidFill>
                            <a:schemeClr val="tx2"/>
                          </a:solidFill>
                          <a:cs typeface="Arial" charset="0"/>
                        </a:rPr>
                        <a:t>€</a:t>
                      </a:r>
                      <a:endParaRPr lang="de-DE" sz="1100" dirty="0"/>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16,65 </a:t>
                      </a:r>
                      <a:r>
                        <a:rPr lang="de-DE" sz="1100" b="0" dirty="0" smtClean="0">
                          <a:solidFill>
                            <a:schemeClr val="tx2"/>
                          </a:solidFill>
                          <a:cs typeface="Arial" charset="0"/>
                        </a:rPr>
                        <a:t>€</a:t>
                      </a:r>
                      <a:endParaRPr lang="de-DE" sz="1100" dirty="0"/>
                    </a:p>
                  </a:txBody>
                  <a:tcPr>
                    <a:solidFill>
                      <a:srgbClr val="9DB7CC"/>
                    </a:solidFill>
                  </a:tcPr>
                </a:tc>
              </a:tr>
              <a:tr h="244446">
                <a:tc>
                  <a:txBody>
                    <a:bodyPr/>
                    <a:lstStyle/>
                    <a:p>
                      <a:r>
                        <a:rPr lang="de-DE" sz="1100" dirty="0" smtClean="0">
                          <a:solidFill>
                            <a:schemeClr val="tx2"/>
                          </a:solidFill>
                        </a:rPr>
                        <a:t>Kirchensteuer</a:t>
                      </a:r>
                      <a:endParaRPr lang="de-DE" sz="1100" dirty="0">
                        <a:solidFill>
                          <a:schemeClr val="tx2"/>
                        </a:solidFill>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26,36 </a:t>
                      </a:r>
                      <a:r>
                        <a:rPr lang="de-DE" sz="1100" b="0" dirty="0" smtClean="0">
                          <a:solidFill>
                            <a:schemeClr val="tx2"/>
                          </a:solidFill>
                          <a:cs typeface="Arial" charset="0"/>
                        </a:rPr>
                        <a:t>€</a:t>
                      </a:r>
                      <a:endParaRPr lang="de-DE" sz="11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27,24 </a:t>
                      </a:r>
                      <a:r>
                        <a:rPr lang="de-DE" sz="1100" b="0" dirty="0" smtClean="0">
                          <a:solidFill>
                            <a:schemeClr val="tx2"/>
                          </a:solidFill>
                          <a:cs typeface="Arial" charset="0"/>
                        </a:rPr>
                        <a:t>€</a:t>
                      </a:r>
                      <a:endParaRPr lang="de-DE" sz="1100" dirty="0"/>
                    </a:p>
                  </a:txBody>
                  <a:tcPr/>
                </a:tc>
              </a:tr>
              <a:tr h="244446">
                <a:tc>
                  <a:txBody>
                    <a:bodyPr/>
                    <a:lstStyle/>
                    <a:p>
                      <a:r>
                        <a:rPr lang="de-DE" sz="1100" dirty="0" smtClean="0">
                          <a:solidFill>
                            <a:schemeClr val="tx2"/>
                          </a:solidFill>
                        </a:rPr>
                        <a:t>Steuerrechtliche Abzüge</a:t>
                      </a:r>
                      <a:endParaRPr lang="de-DE" sz="1100" dirty="0">
                        <a:solidFill>
                          <a:schemeClr val="tx2"/>
                        </a:solidFill>
                      </a:endParaRPr>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335,76 </a:t>
                      </a:r>
                      <a:r>
                        <a:rPr lang="de-DE" sz="1100" b="0" dirty="0" smtClean="0">
                          <a:solidFill>
                            <a:schemeClr val="tx2"/>
                          </a:solidFill>
                          <a:cs typeface="Arial" charset="0"/>
                        </a:rPr>
                        <a:t>€</a:t>
                      </a:r>
                      <a:endParaRPr lang="de-DE" sz="1100" dirty="0"/>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346,64 </a:t>
                      </a:r>
                      <a:r>
                        <a:rPr lang="de-DE" sz="1100" b="0" dirty="0" smtClean="0">
                          <a:solidFill>
                            <a:schemeClr val="tx2"/>
                          </a:solidFill>
                          <a:cs typeface="Arial" charset="0"/>
                        </a:rPr>
                        <a:t>€</a:t>
                      </a:r>
                      <a:endParaRPr lang="de-DE" sz="1100" dirty="0"/>
                    </a:p>
                  </a:txBody>
                  <a:tcPr>
                    <a:solidFill>
                      <a:srgbClr val="9DB7CC"/>
                    </a:solidFill>
                  </a:tcPr>
                </a:tc>
              </a:tr>
              <a:tr h="244446">
                <a:tc>
                  <a:txBody>
                    <a:bodyPr/>
                    <a:lstStyle/>
                    <a:p>
                      <a:r>
                        <a:rPr lang="de-DE" sz="1100" dirty="0" smtClean="0"/>
                        <a:t>Rentenversicherung</a:t>
                      </a:r>
                      <a:endParaRPr lang="de-DE" sz="11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232,50 </a:t>
                      </a:r>
                      <a:r>
                        <a:rPr lang="de-DE" sz="1100" b="0" dirty="0" smtClean="0">
                          <a:solidFill>
                            <a:schemeClr val="tx2"/>
                          </a:solidFill>
                          <a:cs typeface="Arial" charset="0"/>
                        </a:rPr>
                        <a:t>€</a:t>
                      </a:r>
                      <a:endParaRPr lang="de-DE" sz="11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236,22 </a:t>
                      </a:r>
                      <a:r>
                        <a:rPr lang="de-DE" sz="1100" b="0" dirty="0" smtClean="0">
                          <a:solidFill>
                            <a:schemeClr val="tx2"/>
                          </a:solidFill>
                          <a:cs typeface="Arial" charset="0"/>
                        </a:rPr>
                        <a:t>€</a:t>
                      </a:r>
                      <a:endParaRPr lang="de-DE" sz="1100" dirty="0"/>
                    </a:p>
                  </a:txBody>
                  <a:tcPr/>
                </a:tc>
              </a:tr>
              <a:tr h="244446">
                <a:tc>
                  <a:txBody>
                    <a:bodyPr/>
                    <a:lstStyle/>
                    <a:p>
                      <a:r>
                        <a:rPr lang="de-DE" sz="1100" dirty="0" smtClean="0"/>
                        <a:t>Krankenversicherung</a:t>
                      </a:r>
                      <a:endParaRPr lang="de-DE" sz="1100" dirty="0"/>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196,25 </a:t>
                      </a:r>
                      <a:r>
                        <a:rPr lang="de-DE" sz="1100" b="0" dirty="0" smtClean="0">
                          <a:solidFill>
                            <a:schemeClr val="tx2"/>
                          </a:solidFill>
                          <a:cs typeface="Arial" charset="0"/>
                        </a:rPr>
                        <a:t>€</a:t>
                      </a:r>
                      <a:endParaRPr lang="de-DE" sz="1100" dirty="0"/>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199,39 </a:t>
                      </a:r>
                      <a:r>
                        <a:rPr lang="de-DE" sz="1100" b="0" dirty="0" smtClean="0">
                          <a:solidFill>
                            <a:schemeClr val="tx2"/>
                          </a:solidFill>
                          <a:cs typeface="Arial" charset="0"/>
                        </a:rPr>
                        <a:t>€</a:t>
                      </a:r>
                      <a:endParaRPr lang="de-DE" sz="1100" dirty="0"/>
                    </a:p>
                  </a:txBody>
                  <a:tcPr>
                    <a:solidFill>
                      <a:srgbClr val="9DB7CC"/>
                    </a:solidFill>
                  </a:tcPr>
                </a:tc>
              </a:tr>
              <a:tr h="244446">
                <a:tc>
                  <a:txBody>
                    <a:bodyPr/>
                    <a:lstStyle/>
                    <a:p>
                      <a:r>
                        <a:rPr lang="de-DE" sz="1100" dirty="0" smtClean="0"/>
                        <a:t>Pflegeversicherung</a:t>
                      </a:r>
                      <a:endParaRPr lang="de-DE" sz="11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44,38 </a:t>
                      </a:r>
                      <a:r>
                        <a:rPr lang="de-DE" sz="1100" b="0" dirty="0" smtClean="0">
                          <a:solidFill>
                            <a:schemeClr val="tx2"/>
                          </a:solidFill>
                          <a:cs typeface="Arial" charset="0"/>
                        </a:rPr>
                        <a:t>€</a:t>
                      </a:r>
                      <a:endParaRPr lang="de-DE" sz="11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45,08 </a:t>
                      </a:r>
                      <a:r>
                        <a:rPr lang="de-DE" sz="1100" b="0" dirty="0" smtClean="0">
                          <a:solidFill>
                            <a:schemeClr val="tx2"/>
                          </a:solidFill>
                          <a:cs typeface="Arial" charset="0"/>
                        </a:rPr>
                        <a:t>€</a:t>
                      </a:r>
                      <a:endParaRPr lang="de-DE" sz="1100" dirty="0"/>
                    </a:p>
                  </a:txBody>
                  <a:tcPr/>
                </a:tc>
              </a:tr>
              <a:tr h="244446">
                <a:tc>
                  <a:txBody>
                    <a:bodyPr/>
                    <a:lstStyle/>
                    <a:p>
                      <a:r>
                        <a:rPr lang="de-DE" sz="1100" dirty="0" smtClean="0"/>
                        <a:t>Arbeitslosenversicherung</a:t>
                      </a:r>
                      <a:endParaRPr lang="de-DE" sz="1100" dirty="0"/>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31,25 </a:t>
                      </a:r>
                      <a:r>
                        <a:rPr lang="de-DE" sz="1100" b="0" dirty="0" smtClean="0">
                          <a:solidFill>
                            <a:schemeClr val="tx2"/>
                          </a:solidFill>
                          <a:cs typeface="Arial" charset="0"/>
                        </a:rPr>
                        <a:t>€</a:t>
                      </a:r>
                      <a:endParaRPr lang="de-DE" sz="1100" dirty="0"/>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31,75 </a:t>
                      </a:r>
                      <a:r>
                        <a:rPr lang="de-DE" sz="1100" b="0" dirty="0" smtClean="0">
                          <a:solidFill>
                            <a:schemeClr val="tx2"/>
                          </a:solidFill>
                          <a:cs typeface="Arial" charset="0"/>
                        </a:rPr>
                        <a:t>€</a:t>
                      </a:r>
                      <a:endParaRPr lang="de-DE" sz="1100" dirty="0"/>
                    </a:p>
                  </a:txBody>
                  <a:tcPr>
                    <a:solidFill>
                      <a:srgbClr val="9DB7CC"/>
                    </a:solidFill>
                  </a:tcPr>
                </a:tc>
              </a:tr>
              <a:tr h="244446">
                <a:tc>
                  <a:txBody>
                    <a:bodyPr/>
                    <a:lstStyle/>
                    <a:p>
                      <a:r>
                        <a:rPr lang="de-DE" sz="1100" dirty="0" smtClean="0"/>
                        <a:t>SV-rechtliche Abzüge</a:t>
                      </a:r>
                      <a:endParaRPr lang="de-DE" sz="11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504,38 </a:t>
                      </a:r>
                      <a:r>
                        <a:rPr lang="de-DE" sz="1100" b="0" dirty="0" smtClean="0">
                          <a:solidFill>
                            <a:schemeClr val="tx2"/>
                          </a:solidFill>
                          <a:cs typeface="Arial" charset="0"/>
                        </a:rPr>
                        <a:t>€</a:t>
                      </a:r>
                      <a:endParaRPr lang="de-DE" sz="11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512,44 </a:t>
                      </a:r>
                      <a:r>
                        <a:rPr lang="de-DE" sz="1100" b="0" dirty="0" smtClean="0">
                          <a:solidFill>
                            <a:schemeClr val="tx2"/>
                          </a:solidFill>
                          <a:cs typeface="Arial" charset="0"/>
                        </a:rPr>
                        <a:t>€</a:t>
                      </a:r>
                      <a:endParaRPr lang="de-DE" sz="1100" dirty="0"/>
                    </a:p>
                  </a:txBody>
                  <a:tcPr/>
                </a:tc>
              </a:tr>
              <a:tr h="244446">
                <a:tc>
                  <a:txBody>
                    <a:bodyPr/>
                    <a:lstStyle/>
                    <a:p>
                      <a:r>
                        <a:rPr lang="de-DE" sz="1100" dirty="0" smtClean="0"/>
                        <a:t>Summe Abzüge</a:t>
                      </a:r>
                      <a:endParaRPr lang="de-DE" sz="1100" dirty="0"/>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840,14 </a:t>
                      </a:r>
                      <a:r>
                        <a:rPr lang="de-DE" sz="1100" b="0" dirty="0" smtClean="0">
                          <a:solidFill>
                            <a:schemeClr val="tx2"/>
                          </a:solidFill>
                          <a:cs typeface="Arial" charset="0"/>
                        </a:rPr>
                        <a:t>€</a:t>
                      </a:r>
                      <a:endParaRPr lang="de-DE" sz="1100" dirty="0">
                        <a:solidFill>
                          <a:schemeClr val="tx2"/>
                        </a:solidFill>
                      </a:endParaRPr>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859,08 </a:t>
                      </a:r>
                      <a:r>
                        <a:rPr lang="de-DE" sz="1100" b="0" dirty="0" smtClean="0">
                          <a:solidFill>
                            <a:schemeClr val="tx2"/>
                          </a:solidFill>
                          <a:cs typeface="Arial" charset="0"/>
                        </a:rPr>
                        <a:t>€</a:t>
                      </a:r>
                      <a:endParaRPr lang="de-DE" sz="1100" dirty="0"/>
                    </a:p>
                  </a:txBody>
                  <a:tcPr>
                    <a:solidFill>
                      <a:srgbClr val="9DB7CC"/>
                    </a:solidFill>
                  </a:tcPr>
                </a:tc>
              </a:tr>
              <a:tr h="2242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Netto-Verdienst</a:t>
                      </a:r>
                      <a:endParaRPr lang="de-DE" sz="11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2.659,86 </a:t>
                      </a:r>
                      <a:r>
                        <a:rPr lang="de-DE" sz="1100" b="1" dirty="0" smtClean="0">
                          <a:solidFill>
                            <a:schemeClr val="tx2"/>
                          </a:solidFill>
                          <a:cs typeface="Arial" charset="0"/>
                        </a:rPr>
                        <a:t>€</a:t>
                      </a:r>
                      <a:endParaRPr lang="de-DE" sz="11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1.680,92 </a:t>
                      </a:r>
                      <a:r>
                        <a:rPr lang="de-DE" sz="1100" b="1" dirty="0" smtClean="0">
                          <a:solidFill>
                            <a:schemeClr val="tx2"/>
                          </a:solidFill>
                          <a:cs typeface="Arial" charset="0"/>
                        </a:rPr>
                        <a:t>€</a:t>
                      </a:r>
                      <a:endParaRPr lang="de-DE" sz="1100" dirty="0"/>
                    </a:p>
                  </a:txBody>
                  <a:tcPr/>
                </a:tc>
              </a:tr>
              <a:tr h="2444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Netto</a:t>
                      </a:r>
                      <a:r>
                        <a:rPr lang="de-DE" sz="1100" b="1" baseline="0" dirty="0" smtClean="0">
                          <a:solidFill>
                            <a:schemeClr val="tx2"/>
                          </a:solidFill>
                        </a:rPr>
                        <a:t> Bezüge (+) / Abzüge (-)</a:t>
                      </a:r>
                      <a:endParaRPr lang="de-DE" sz="1100" dirty="0"/>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0,00 </a:t>
                      </a:r>
                      <a:r>
                        <a:rPr lang="de-DE" sz="1100" b="1" dirty="0" smtClean="0">
                          <a:solidFill>
                            <a:schemeClr val="tx2"/>
                          </a:solidFill>
                          <a:cs typeface="Arial" charset="0"/>
                        </a:rPr>
                        <a:t>€</a:t>
                      </a:r>
                      <a:endParaRPr lang="de-DE" sz="1100" dirty="0"/>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accent6"/>
                          </a:solidFill>
                        </a:rPr>
                        <a:t>-40,00 </a:t>
                      </a:r>
                      <a:r>
                        <a:rPr lang="de-DE" sz="1100" b="1" dirty="0" smtClean="0">
                          <a:solidFill>
                            <a:schemeClr val="accent6"/>
                          </a:solidFill>
                          <a:cs typeface="Arial" charset="0"/>
                        </a:rPr>
                        <a:t>€</a:t>
                      </a:r>
                      <a:endParaRPr lang="de-DE" sz="1100" dirty="0">
                        <a:solidFill>
                          <a:schemeClr val="accent6"/>
                        </a:solidFill>
                      </a:endParaRPr>
                    </a:p>
                  </a:txBody>
                  <a:tcPr>
                    <a:solidFill>
                      <a:srgbClr val="9DB7CC"/>
                    </a:solidFill>
                  </a:tcPr>
                </a:tc>
              </a:tr>
              <a:tr h="1594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Auszahlungsbetrag</a:t>
                      </a:r>
                      <a:endParaRPr lang="de-DE" sz="11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1.659,86 </a:t>
                      </a:r>
                      <a:r>
                        <a:rPr lang="de-DE" sz="1100" b="1" dirty="0" smtClean="0">
                          <a:solidFill>
                            <a:schemeClr val="tx2"/>
                          </a:solidFill>
                          <a:cs typeface="Arial" charset="0"/>
                        </a:rPr>
                        <a:t>€</a:t>
                      </a:r>
                      <a:endParaRPr lang="de-DE" sz="11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1.640,92 </a:t>
                      </a:r>
                      <a:r>
                        <a:rPr lang="de-DE" sz="1100" b="1" dirty="0" smtClean="0">
                          <a:solidFill>
                            <a:schemeClr val="tx2"/>
                          </a:solidFill>
                          <a:cs typeface="Arial" charset="0"/>
                        </a:rPr>
                        <a:t>€</a:t>
                      </a:r>
                      <a:endParaRPr lang="de-DE" sz="1100" dirty="0"/>
                    </a:p>
                  </a:txBody>
                  <a:tcPr/>
                </a:tc>
              </a:tr>
            </a:tbl>
          </a:graphicData>
        </a:graphic>
      </p:graphicFrame>
      <p:sp>
        <p:nvSpPr>
          <p:cNvPr id="17" name="Textplatzhalter 7"/>
          <p:cNvSpPr txBox="1">
            <a:spLocks/>
          </p:cNvSpPr>
          <p:nvPr/>
        </p:nvSpPr>
        <p:spPr>
          <a:xfrm>
            <a:off x="374210" y="1799648"/>
            <a:ext cx="11347991" cy="395680"/>
          </a:xfrm>
          <a:prstGeom prst="rect">
            <a:avLst/>
          </a:prstGeom>
        </p:spPr>
        <p:txBody>
          <a:bodyPr/>
          <a:lstStyle>
            <a:lvl1pPr marL="0" indent="0" algn="ctr" defTabSz="914400" rtl="0" eaLnBrk="1" latinLnBrk="0" hangingPunct="1">
              <a:lnSpc>
                <a:spcPct val="90000"/>
              </a:lnSpc>
              <a:spcBef>
                <a:spcPts val="1000"/>
              </a:spcBef>
              <a:buFontTx/>
              <a:buNone/>
              <a:defRPr sz="2800" kern="1200" baseline="0">
                <a:solidFill>
                  <a:srgbClr val="1D2D4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de-DE" altLang="de-DE" sz="2000" dirty="0" smtClean="0">
                <a:solidFill>
                  <a:srgbClr val="137C9B"/>
                </a:solidFill>
              </a:rPr>
              <a:t>Ein Beispiel:</a:t>
            </a:r>
            <a:endParaRPr lang="de-DE" sz="2000" dirty="0">
              <a:solidFill>
                <a:srgbClr val="137C9B"/>
              </a:solidFill>
            </a:endParaRPr>
          </a:p>
        </p:txBody>
      </p:sp>
      <p:sp>
        <p:nvSpPr>
          <p:cNvPr id="25" name="AutoShape 23"/>
          <p:cNvSpPr>
            <a:spLocks noChangeArrowheads="1"/>
          </p:cNvSpPr>
          <p:nvPr/>
        </p:nvSpPr>
        <p:spPr bwMode="auto">
          <a:xfrm rot="16200000" flipV="1">
            <a:off x="6727264" y="4028970"/>
            <a:ext cx="4417527" cy="719832"/>
          </a:xfrm>
          <a:prstGeom prst="triangle">
            <a:avLst>
              <a:gd name="adj" fmla="val 50330"/>
            </a:avLst>
          </a:prstGeom>
          <a:solidFill>
            <a:schemeClr val="tx2"/>
          </a:solidFill>
          <a:ln w="9525">
            <a:noFill/>
            <a:miter lim="800000"/>
            <a:headEnd/>
            <a:tailEnd/>
          </a:ln>
        </p:spPr>
        <p:txBody>
          <a:bodyPr wrap="none" anchor="ctr"/>
          <a:lstStyle/>
          <a:p>
            <a:endParaRPr lang="de-DE" sz="1400">
              <a:solidFill>
                <a:srgbClr val="137C9B"/>
              </a:solidFill>
            </a:endParaRPr>
          </a:p>
        </p:txBody>
      </p:sp>
    </p:spTree>
    <p:extLst>
      <p:ext uri="{BB962C8B-B14F-4D97-AF65-F5344CB8AC3E}">
        <p14:creationId xmlns:p14="http://schemas.microsoft.com/office/powerpoint/2010/main" val="32957482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0"/>
          </p:nvPr>
        </p:nvSpPr>
        <p:spPr/>
        <p:txBody>
          <a:bodyPr/>
          <a:lstStyle/>
          <a:p>
            <a:r>
              <a:rPr lang="de-DE" dirty="0"/>
              <a:t>Ein Beispiel : Was kosten den Arbeitgeber </a:t>
            </a:r>
            <a:r>
              <a:rPr lang="de-DE" dirty="0" smtClean="0"/>
              <a:t>40 € </a:t>
            </a:r>
            <a:r>
              <a:rPr lang="de-DE" dirty="0"/>
              <a:t>VWL ?</a:t>
            </a:r>
          </a:p>
          <a:p>
            <a:endParaRPr lang="de-DE" dirty="0"/>
          </a:p>
        </p:txBody>
      </p:sp>
      <p:sp>
        <p:nvSpPr>
          <p:cNvPr id="2" name="Textplatzhalter 1"/>
          <p:cNvSpPr>
            <a:spLocks noGrp="1"/>
          </p:cNvSpPr>
          <p:nvPr>
            <p:ph type="body" sz="half" idx="2"/>
          </p:nvPr>
        </p:nvSpPr>
        <p:spPr/>
        <p:txBody>
          <a:bodyPr/>
          <a:lstStyle/>
          <a:p>
            <a:endParaRPr lang="de-DE" dirty="0"/>
          </a:p>
        </p:txBody>
      </p:sp>
      <p:sp>
        <p:nvSpPr>
          <p:cNvPr id="7" name="Titel 6"/>
          <p:cNvSpPr>
            <a:spLocks noGrp="1"/>
          </p:cNvSpPr>
          <p:nvPr>
            <p:ph type="title"/>
          </p:nvPr>
        </p:nvSpPr>
        <p:spPr/>
        <p:txBody>
          <a:bodyPr/>
          <a:lstStyle/>
          <a:p>
            <a:r>
              <a:rPr lang="de-DE" dirty="0" smtClean="0"/>
              <a:t>Vermögenswirksame Leistungen (VWL) </a:t>
            </a:r>
            <a:br>
              <a:rPr lang="de-DE" dirty="0" smtClean="0"/>
            </a:br>
            <a:r>
              <a:rPr lang="de-DE" dirty="0" smtClean="0"/>
              <a:t>versus Betriebliche Altersversorgung (</a:t>
            </a:r>
            <a:r>
              <a:rPr lang="de-DE" cap="none" dirty="0" smtClean="0"/>
              <a:t>b</a:t>
            </a:r>
            <a:r>
              <a:rPr lang="de-DE" dirty="0" smtClean="0"/>
              <a:t>AV)</a:t>
            </a:r>
            <a:endParaRPr lang="de-DE" dirty="0"/>
          </a:p>
        </p:txBody>
      </p:sp>
      <p:sp>
        <p:nvSpPr>
          <p:cNvPr id="8" name="Textfeld 7"/>
          <p:cNvSpPr txBox="1"/>
          <p:nvPr/>
        </p:nvSpPr>
        <p:spPr>
          <a:xfrm>
            <a:off x="9428513" y="3500348"/>
            <a:ext cx="2376137" cy="1477328"/>
          </a:xfrm>
          <a:prstGeom prst="rect">
            <a:avLst/>
          </a:prstGeom>
          <a:noFill/>
        </p:spPr>
        <p:txBody>
          <a:bodyPr wrap="square" rtlCol="0">
            <a:spAutoFit/>
          </a:bodyPr>
          <a:lstStyle/>
          <a:p>
            <a:r>
              <a:rPr lang="de-DE" dirty="0" smtClean="0">
                <a:solidFill>
                  <a:srgbClr val="1D2D4B"/>
                </a:solidFill>
              </a:rPr>
              <a:t>Durch die Maßnahme ergibt sich eine </a:t>
            </a:r>
            <a:r>
              <a:rPr lang="de-DE" b="1" dirty="0" smtClean="0">
                <a:solidFill>
                  <a:srgbClr val="1D2D4B"/>
                </a:solidFill>
              </a:rPr>
              <a:t>Belastung von 48,18 € </a:t>
            </a:r>
            <a:r>
              <a:rPr lang="de-DE" dirty="0" smtClean="0">
                <a:solidFill>
                  <a:srgbClr val="1D2D4B"/>
                </a:solidFill>
              </a:rPr>
              <a:t>für den Arbeitgeber!</a:t>
            </a:r>
            <a:endParaRPr lang="de-DE" dirty="0">
              <a:solidFill>
                <a:srgbClr val="1D2D4B"/>
              </a:solidFill>
            </a:endParaRPr>
          </a:p>
        </p:txBody>
      </p:sp>
      <p:graphicFrame>
        <p:nvGraphicFramePr>
          <p:cNvPr id="10" name="Tabelle 9"/>
          <p:cNvGraphicFramePr>
            <a:graphicFrameLocks noGrp="1"/>
          </p:cNvGraphicFramePr>
          <p:nvPr>
            <p:extLst>
              <p:ext uri="{D42A27DB-BD31-4B8C-83A1-F6EECF244321}">
                <p14:modId xmlns:p14="http://schemas.microsoft.com/office/powerpoint/2010/main" val="354609739"/>
              </p:ext>
            </p:extLst>
          </p:nvPr>
        </p:nvGraphicFramePr>
        <p:xfrm>
          <a:off x="479425" y="2941320"/>
          <a:ext cx="7999096" cy="2560320"/>
        </p:xfrm>
        <a:graphic>
          <a:graphicData uri="http://schemas.openxmlformats.org/drawingml/2006/table">
            <a:tbl>
              <a:tblPr firstRow="1" bandRow="1">
                <a:tableStyleId>{5C22544A-7EE6-4342-B048-85BDC9FD1C3A}</a:tableStyleId>
              </a:tblPr>
              <a:tblGrid>
                <a:gridCol w="3493135"/>
                <a:gridCol w="3058160"/>
                <a:gridCol w="1447801"/>
              </a:tblGrid>
              <a:tr h="244446">
                <a:tc>
                  <a:txBody>
                    <a:bodyPr/>
                    <a:lstStyle/>
                    <a:p>
                      <a:endParaRPr lang="de-DE" dirty="0"/>
                    </a:p>
                  </a:txBody>
                  <a:tcPr>
                    <a:solidFill>
                      <a:srgbClr val="E7ECEF"/>
                    </a:solidFill>
                  </a:tcPr>
                </a:tc>
                <a:tc>
                  <a:txBody>
                    <a:bodyPr/>
                    <a:lstStyle/>
                    <a:p>
                      <a:pPr algn="r"/>
                      <a:r>
                        <a:rPr lang="de-DE" sz="1300" dirty="0" smtClean="0">
                          <a:solidFill>
                            <a:schemeClr val="tx2"/>
                          </a:solidFill>
                        </a:rPr>
                        <a:t>Aktuelle</a:t>
                      </a:r>
                      <a:r>
                        <a:rPr lang="de-DE" sz="1300" baseline="0" dirty="0" smtClean="0">
                          <a:solidFill>
                            <a:schemeClr val="tx2"/>
                          </a:solidFill>
                        </a:rPr>
                        <a:t> </a:t>
                      </a:r>
                    </a:p>
                    <a:p>
                      <a:pPr algn="r"/>
                      <a:r>
                        <a:rPr lang="de-DE" sz="1300" baseline="0" dirty="0" smtClean="0">
                          <a:solidFill>
                            <a:schemeClr val="tx2"/>
                          </a:solidFill>
                        </a:rPr>
                        <a:t>Abrechnung</a:t>
                      </a:r>
                      <a:endParaRPr lang="de-DE" sz="1300" dirty="0">
                        <a:solidFill>
                          <a:schemeClr val="tx2"/>
                        </a:solidFill>
                      </a:endParaRPr>
                    </a:p>
                  </a:txBody>
                  <a:tcPr>
                    <a:solidFill>
                      <a:srgbClr val="E7ECEF"/>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300" dirty="0" smtClean="0">
                          <a:solidFill>
                            <a:schemeClr val="tx2"/>
                          </a:solidFill>
                        </a:rPr>
                        <a:t>Optimierte Abrechnung</a:t>
                      </a:r>
                      <a:endParaRPr lang="de-DE" sz="1300" dirty="0">
                        <a:solidFill>
                          <a:schemeClr val="tx2"/>
                        </a:solidFill>
                      </a:endParaRPr>
                    </a:p>
                  </a:txBody>
                  <a:tcPr>
                    <a:solidFill>
                      <a:srgbClr val="E7ECEF"/>
                    </a:solidFill>
                  </a:tcPr>
                </a:tc>
              </a:tr>
              <a:tr h="2444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Monatliches Bruttogehalt</a:t>
                      </a:r>
                      <a:endParaRPr lang="de-DE" sz="1100" dirty="0">
                        <a:solidFill>
                          <a:schemeClr val="tx2"/>
                        </a:solidFill>
                      </a:endParaRPr>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2.500,00 </a:t>
                      </a:r>
                      <a:r>
                        <a:rPr lang="de-DE" sz="1100" b="1" dirty="0" smtClean="0">
                          <a:solidFill>
                            <a:schemeClr val="tx2"/>
                          </a:solidFill>
                          <a:cs typeface="Arial" charset="0"/>
                        </a:rPr>
                        <a:t>€</a:t>
                      </a:r>
                      <a:endParaRPr lang="de-DE" sz="1100" dirty="0"/>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2.540,00 </a:t>
                      </a:r>
                      <a:r>
                        <a:rPr lang="de-DE" sz="1100" b="1" dirty="0" smtClean="0">
                          <a:solidFill>
                            <a:schemeClr val="tx2"/>
                          </a:solidFill>
                          <a:cs typeface="Arial" charset="0"/>
                        </a:rPr>
                        <a:t>€</a:t>
                      </a:r>
                      <a:endParaRPr lang="de-DE" sz="1100" dirty="0"/>
                    </a:p>
                  </a:txBody>
                  <a:tcPr>
                    <a:solidFill>
                      <a:srgbClr val="9DB7CC"/>
                    </a:solidFill>
                  </a:tcPr>
                </a:tc>
              </a:tr>
              <a:tr h="244446">
                <a:tc>
                  <a:txBody>
                    <a:bodyPr/>
                    <a:lstStyle/>
                    <a:p>
                      <a:r>
                        <a:rPr lang="de-DE" sz="1100" dirty="0" smtClean="0"/>
                        <a:t>+ Rentenversicherung</a:t>
                      </a:r>
                      <a:endParaRPr lang="de-DE" sz="1100" dirty="0">
                        <a:solidFill>
                          <a:schemeClr val="tx2"/>
                        </a:solidFill>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232,50 </a:t>
                      </a:r>
                      <a:r>
                        <a:rPr lang="de-DE" sz="1100" b="0" dirty="0" smtClean="0">
                          <a:solidFill>
                            <a:schemeClr val="tx2"/>
                          </a:solidFill>
                          <a:cs typeface="Arial" charset="0"/>
                        </a:rPr>
                        <a:t>€</a:t>
                      </a:r>
                      <a:endParaRPr lang="de-DE" sz="11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236,22 </a:t>
                      </a:r>
                      <a:r>
                        <a:rPr lang="de-DE" sz="1100" b="0" dirty="0" smtClean="0">
                          <a:solidFill>
                            <a:schemeClr val="tx2"/>
                          </a:solidFill>
                          <a:cs typeface="Arial" charset="0"/>
                        </a:rPr>
                        <a:t>€</a:t>
                      </a:r>
                      <a:endParaRPr lang="de-DE" sz="1100" dirty="0"/>
                    </a:p>
                  </a:txBody>
                  <a:tcPr/>
                </a:tc>
              </a:tr>
              <a:tr h="2444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dirty="0" smtClean="0"/>
                        <a:t>+ Krankenversicherung</a:t>
                      </a:r>
                      <a:endParaRPr lang="de-DE" sz="1100" dirty="0">
                        <a:solidFill>
                          <a:schemeClr val="tx2"/>
                        </a:solidFill>
                      </a:endParaRPr>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196,25 </a:t>
                      </a:r>
                      <a:r>
                        <a:rPr lang="de-DE" sz="1100" b="0" dirty="0" smtClean="0">
                          <a:solidFill>
                            <a:schemeClr val="tx2"/>
                          </a:solidFill>
                          <a:cs typeface="Arial" charset="0"/>
                        </a:rPr>
                        <a:t>€</a:t>
                      </a:r>
                      <a:endParaRPr lang="de-DE" sz="1100" dirty="0"/>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199,39 </a:t>
                      </a:r>
                      <a:r>
                        <a:rPr lang="de-DE" sz="1100" b="0" dirty="0" smtClean="0">
                          <a:solidFill>
                            <a:schemeClr val="tx2"/>
                          </a:solidFill>
                          <a:cs typeface="Arial" charset="0"/>
                        </a:rPr>
                        <a:t>€</a:t>
                      </a:r>
                      <a:endParaRPr lang="de-DE" sz="1100" dirty="0"/>
                    </a:p>
                  </a:txBody>
                  <a:tcPr>
                    <a:solidFill>
                      <a:srgbClr val="9DB7CC"/>
                    </a:solidFill>
                  </a:tcPr>
                </a:tc>
              </a:tr>
              <a:tr h="2444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dirty="0" smtClean="0"/>
                        <a:t>+ Pflegeversicherung</a:t>
                      </a:r>
                      <a:endParaRPr lang="de-DE" sz="1100" dirty="0">
                        <a:solidFill>
                          <a:schemeClr val="tx2"/>
                        </a:solidFill>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38,12 </a:t>
                      </a:r>
                      <a:r>
                        <a:rPr lang="de-DE" sz="1100" b="0" dirty="0" smtClean="0">
                          <a:solidFill>
                            <a:schemeClr val="tx2"/>
                          </a:solidFill>
                          <a:cs typeface="Arial" charset="0"/>
                        </a:rPr>
                        <a:t>€</a:t>
                      </a:r>
                      <a:endParaRPr lang="de-DE" sz="11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38,74 </a:t>
                      </a:r>
                      <a:r>
                        <a:rPr lang="de-DE" sz="1100" b="0" dirty="0" smtClean="0">
                          <a:solidFill>
                            <a:schemeClr val="tx2"/>
                          </a:solidFill>
                          <a:cs typeface="Arial" charset="0"/>
                        </a:rPr>
                        <a:t>€</a:t>
                      </a:r>
                      <a:endParaRPr lang="de-DE" sz="1100" dirty="0"/>
                    </a:p>
                  </a:txBody>
                  <a:tcPr/>
                </a:tc>
              </a:tr>
              <a:tr h="2444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dirty="0" smtClean="0"/>
                        <a:t>+ Arbeitslosenversicherung</a:t>
                      </a:r>
                      <a:endParaRPr lang="de-DE" sz="1100" dirty="0">
                        <a:solidFill>
                          <a:schemeClr val="tx2"/>
                        </a:solidFill>
                      </a:endParaRPr>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31,25 </a:t>
                      </a:r>
                      <a:r>
                        <a:rPr lang="de-DE" sz="1100" b="0" dirty="0" smtClean="0">
                          <a:solidFill>
                            <a:schemeClr val="tx2"/>
                          </a:solidFill>
                          <a:cs typeface="Arial" charset="0"/>
                        </a:rPr>
                        <a:t>€</a:t>
                      </a:r>
                      <a:endParaRPr lang="de-DE" sz="1100" dirty="0"/>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31,75 </a:t>
                      </a:r>
                      <a:r>
                        <a:rPr lang="de-DE" sz="1100" b="0" dirty="0" smtClean="0">
                          <a:solidFill>
                            <a:schemeClr val="tx2"/>
                          </a:solidFill>
                          <a:cs typeface="Arial" charset="0"/>
                        </a:rPr>
                        <a:t>€</a:t>
                      </a:r>
                      <a:endParaRPr lang="de-DE" sz="1100" dirty="0"/>
                    </a:p>
                  </a:txBody>
                  <a:tcPr>
                    <a:solidFill>
                      <a:srgbClr val="9DB7CC"/>
                    </a:solidFill>
                  </a:tcPr>
                </a:tc>
              </a:tr>
              <a:tr h="2444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dirty="0" smtClean="0"/>
                        <a:t>+ Umlage U2</a:t>
                      </a:r>
                      <a:endParaRPr lang="de-DE" sz="1100" dirty="0">
                        <a:solidFill>
                          <a:schemeClr val="tx2"/>
                        </a:solidFill>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10,00 </a:t>
                      </a:r>
                      <a:r>
                        <a:rPr lang="de-DE" sz="1100" b="0" dirty="0" smtClean="0">
                          <a:solidFill>
                            <a:schemeClr val="tx2"/>
                          </a:solidFill>
                          <a:cs typeface="Arial" charset="0"/>
                        </a:rPr>
                        <a:t>€</a:t>
                      </a:r>
                      <a:endParaRPr lang="de-DE" sz="11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10,16 </a:t>
                      </a:r>
                      <a:r>
                        <a:rPr lang="de-DE" sz="1100" b="0" dirty="0" smtClean="0">
                          <a:solidFill>
                            <a:schemeClr val="tx2"/>
                          </a:solidFill>
                          <a:cs typeface="Arial" charset="0"/>
                        </a:rPr>
                        <a:t>€</a:t>
                      </a:r>
                      <a:endParaRPr lang="de-DE" sz="1100" dirty="0"/>
                    </a:p>
                  </a:txBody>
                  <a:tcPr/>
                </a:tc>
              </a:tr>
              <a:tr h="2444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dirty="0" smtClean="0"/>
                        <a:t>+ Insolvenzgeld-Umlage U3</a:t>
                      </a:r>
                      <a:endParaRPr lang="de-DE" sz="1100" dirty="0">
                        <a:solidFill>
                          <a:schemeClr val="tx2"/>
                        </a:solidFill>
                      </a:endParaRPr>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1,50 </a:t>
                      </a:r>
                      <a:r>
                        <a:rPr lang="de-DE" sz="1100" b="0" dirty="0" smtClean="0">
                          <a:solidFill>
                            <a:schemeClr val="tx2"/>
                          </a:solidFill>
                          <a:cs typeface="Arial" charset="0"/>
                        </a:rPr>
                        <a:t>€</a:t>
                      </a:r>
                      <a:endParaRPr lang="de-DE" sz="1100" dirty="0"/>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1,52 </a:t>
                      </a:r>
                      <a:r>
                        <a:rPr lang="de-DE" sz="1100" b="0" dirty="0" smtClean="0">
                          <a:solidFill>
                            <a:schemeClr val="tx2"/>
                          </a:solidFill>
                          <a:cs typeface="Arial" charset="0"/>
                        </a:rPr>
                        <a:t>€</a:t>
                      </a:r>
                      <a:endParaRPr lang="de-DE" sz="1100" dirty="0"/>
                    </a:p>
                  </a:txBody>
                  <a:tcPr>
                    <a:solidFill>
                      <a:srgbClr val="9DB7CC"/>
                    </a:solidFill>
                  </a:tcPr>
                </a:tc>
              </a:tr>
              <a:tr h="2444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Gesamtkosten AG</a:t>
                      </a:r>
                      <a:endParaRPr lang="de-DE" sz="11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3.009,62 </a:t>
                      </a:r>
                      <a:r>
                        <a:rPr lang="de-DE" sz="1100" b="1" dirty="0" smtClean="0">
                          <a:solidFill>
                            <a:schemeClr val="tx2"/>
                          </a:solidFill>
                          <a:cs typeface="Arial" charset="0"/>
                        </a:rPr>
                        <a:t>€</a:t>
                      </a:r>
                      <a:endParaRPr lang="de-DE" sz="11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3.057,78 </a:t>
                      </a:r>
                      <a:r>
                        <a:rPr lang="de-DE" sz="1100" b="1" dirty="0" smtClean="0">
                          <a:solidFill>
                            <a:schemeClr val="tx2"/>
                          </a:solidFill>
                          <a:cs typeface="Arial" charset="0"/>
                        </a:rPr>
                        <a:t>€</a:t>
                      </a:r>
                      <a:endParaRPr lang="de-DE" sz="1100" dirty="0"/>
                    </a:p>
                  </a:txBody>
                  <a:tcPr/>
                </a:tc>
              </a:tr>
            </a:tbl>
          </a:graphicData>
        </a:graphic>
      </p:graphicFrame>
      <p:sp>
        <p:nvSpPr>
          <p:cNvPr id="11" name="AutoShape 23"/>
          <p:cNvSpPr>
            <a:spLocks noChangeArrowheads="1"/>
          </p:cNvSpPr>
          <p:nvPr/>
        </p:nvSpPr>
        <p:spPr bwMode="auto">
          <a:xfrm rot="16200000" flipV="1">
            <a:off x="7672221" y="3867755"/>
            <a:ext cx="2527617" cy="719832"/>
          </a:xfrm>
          <a:prstGeom prst="triangle">
            <a:avLst>
              <a:gd name="adj" fmla="val 50330"/>
            </a:avLst>
          </a:prstGeom>
          <a:solidFill>
            <a:schemeClr val="tx2"/>
          </a:solidFill>
          <a:ln w="9525">
            <a:noFill/>
            <a:miter lim="800000"/>
            <a:headEnd/>
            <a:tailEnd/>
          </a:ln>
        </p:spPr>
        <p:txBody>
          <a:bodyPr wrap="none" anchor="ctr"/>
          <a:lstStyle/>
          <a:p>
            <a:endParaRPr lang="de-DE" sz="1400">
              <a:solidFill>
                <a:srgbClr val="137C9B"/>
              </a:solidFill>
            </a:endParaRPr>
          </a:p>
        </p:txBody>
      </p:sp>
    </p:spTree>
    <p:extLst>
      <p:ext uri="{BB962C8B-B14F-4D97-AF65-F5344CB8AC3E}">
        <p14:creationId xmlns:p14="http://schemas.microsoft.com/office/powerpoint/2010/main" val="8046340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a:xfrm>
            <a:off x="213145" y="211177"/>
            <a:ext cx="10314206" cy="1325563"/>
          </a:xfrm>
        </p:spPr>
        <p:txBody>
          <a:bodyPr anchor="t"/>
          <a:lstStyle/>
          <a:p>
            <a:r>
              <a:rPr lang="de-DE" dirty="0" smtClean="0"/>
              <a:t>Vermögenswirksame Leistungen (VWL) </a:t>
            </a:r>
            <a:br>
              <a:rPr lang="de-DE" dirty="0" smtClean="0"/>
            </a:br>
            <a:r>
              <a:rPr lang="de-DE" dirty="0" smtClean="0"/>
              <a:t>versus </a:t>
            </a:r>
            <a:br>
              <a:rPr lang="de-DE" dirty="0" smtClean="0"/>
            </a:br>
            <a:r>
              <a:rPr lang="de-DE" dirty="0" smtClean="0"/>
              <a:t>Betriebliche Altersversorgung (bAV)</a:t>
            </a:r>
            <a:endParaRPr lang="de-DE" dirty="0"/>
          </a:p>
        </p:txBody>
      </p:sp>
      <p:sp>
        <p:nvSpPr>
          <p:cNvPr id="3" name="Textfeld 2"/>
          <p:cNvSpPr txBox="1"/>
          <p:nvPr/>
        </p:nvSpPr>
        <p:spPr>
          <a:xfrm>
            <a:off x="213145" y="1812897"/>
            <a:ext cx="11006145" cy="1477328"/>
          </a:xfrm>
          <a:prstGeom prst="rect">
            <a:avLst/>
          </a:prstGeom>
          <a:noFill/>
        </p:spPr>
        <p:txBody>
          <a:bodyPr wrap="square" rtlCol="0">
            <a:spAutoFit/>
          </a:bodyPr>
          <a:lstStyle/>
          <a:p>
            <a:r>
              <a:rPr lang="de-DE" b="1" dirty="0" smtClean="0"/>
              <a:t>Fazit:</a:t>
            </a:r>
            <a:r>
              <a:rPr lang="de-DE" dirty="0" smtClean="0"/>
              <a:t> VWL kosten den Arbeitgeber ca. 48€ p.m. und davon kommen 21€ </a:t>
            </a:r>
            <a:r>
              <a:rPr lang="de-DE" dirty="0" err="1" smtClean="0"/>
              <a:t>p.m</a:t>
            </a:r>
            <a:r>
              <a:rPr lang="de-DE" dirty="0" smtClean="0"/>
              <a:t>  beim Mitarbeiter an</a:t>
            </a:r>
            <a:endParaRPr lang="de-DE" dirty="0"/>
          </a:p>
          <a:p>
            <a:r>
              <a:rPr lang="de-DE" dirty="0" smtClean="0"/>
              <a:t>          bAV kostet den Arbeitgeber         40€ p.m. und davon kommen 40€ p.m. beim Mitarbeiter an</a:t>
            </a:r>
          </a:p>
          <a:p>
            <a:endParaRPr lang="de-DE" dirty="0"/>
          </a:p>
          <a:p>
            <a:r>
              <a:rPr lang="de-DE" dirty="0" smtClean="0"/>
              <a:t>          Doppelt </a:t>
            </a:r>
            <a:r>
              <a:rPr lang="de-DE" dirty="0"/>
              <a:t>ertragreich – doppelt erfolgreich mit der </a:t>
            </a:r>
            <a:r>
              <a:rPr lang="de-DE" dirty="0" smtClean="0"/>
              <a:t>Lösung „VWL </a:t>
            </a:r>
            <a:r>
              <a:rPr lang="de-DE" dirty="0"/>
              <a:t>in der bAV“.</a:t>
            </a:r>
          </a:p>
          <a:p>
            <a:r>
              <a:rPr lang="de-DE" dirty="0" smtClean="0"/>
              <a:t>          Einfach </a:t>
            </a:r>
            <a:r>
              <a:rPr lang="de-DE" dirty="0" err="1"/>
              <a:t>alternatiVLos</a:t>
            </a:r>
            <a:r>
              <a:rPr lang="de-DE" dirty="0"/>
              <a:t>!</a:t>
            </a:r>
          </a:p>
        </p:txBody>
      </p:sp>
      <p:pic>
        <p:nvPicPr>
          <p:cNvPr id="4" name="Grafik 3"/>
          <p:cNvPicPr>
            <a:picLocks noChangeAspect="1"/>
          </p:cNvPicPr>
          <p:nvPr/>
        </p:nvPicPr>
        <p:blipFill>
          <a:blip r:embed="rId2"/>
          <a:stretch>
            <a:fillRect/>
          </a:stretch>
        </p:blipFill>
        <p:spPr>
          <a:xfrm>
            <a:off x="975914" y="3388579"/>
            <a:ext cx="9480605" cy="3030901"/>
          </a:xfrm>
          <a:prstGeom prst="rect">
            <a:avLst/>
          </a:prstGeom>
        </p:spPr>
      </p:pic>
    </p:spTree>
    <p:extLst>
      <p:ext uri="{BB962C8B-B14F-4D97-AF65-F5344CB8AC3E}">
        <p14:creationId xmlns:p14="http://schemas.microsoft.com/office/powerpoint/2010/main" val="293586688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73678" y="118648"/>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994945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half" idx="10"/>
          </p:nvPr>
        </p:nvSpPr>
        <p:spPr/>
        <p:txBody>
          <a:bodyPr/>
          <a:lstStyle/>
          <a:p>
            <a:endParaRPr lang="de-DE"/>
          </a:p>
        </p:txBody>
      </p:sp>
      <p:sp>
        <p:nvSpPr>
          <p:cNvPr id="3" name="Textplatzhalter 2"/>
          <p:cNvSpPr>
            <a:spLocks noGrp="1"/>
          </p:cNvSpPr>
          <p:nvPr>
            <p:ph type="body" sz="half" idx="11"/>
          </p:nvPr>
        </p:nvSpPr>
        <p:spPr/>
        <p:txBody>
          <a:bodyPr/>
          <a:lstStyle/>
          <a:p>
            <a:endParaRPr lang="de-DE"/>
          </a:p>
        </p:txBody>
      </p:sp>
      <p:sp>
        <p:nvSpPr>
          <p:cNvPr id="4" name="Textplatzhalter 3"/>
          <p:cNvSpPr>
            <a:spLocks noGrp="1"/>
          </p:cNvSpPr>
          <p:nvPr>
            <p:ph type="body" sz="half" idx="12"/>
          </p:nvPr>
        </p:nvSpPr>
        <p:spPr/>
        <p:txBody>
          <a:bodyPr/>
          <a:lstStyle/>
          <a:p>
            <a:endParaRPr lang="de-DE"/>
          </a:p>
        </p:txBody>
      </p:sp>
      <p:sp>
        <p:nvSpPr>
          <p:cNvPr id="7" name="Textplatzhalter 6"/>
          <p:cNvSpPr>
            <a:spLocks noGrp="1"/>
          </p:cNvSpPr>
          <p:nvPr>
            <p:ph type="body" sz="half" idx="13"/>
          </p:nvPr>
        </p:nvSpPr>
        <p:spPr/>
        <p:txBody>
          <a:bodyPr/>
          <a:lstStyle/>
          <a:p>
            <a:endParaRPr lang="de-DE"/>
          </a:p>
        </p:txBody>
      </p:sp>
    </p:spTree>
    <p:extLst>
      <p:ext uri="{BB962C8B-B14F-4D97-AF65-F5344CB8AC3E}">
        <p14:creationId xmlns:p14="http://schemas.microsoft.com/office/powerpoint/2010/main" val="322761724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p:cNvSpPr>
            <a:spLocks noGrp="1"/>
          </p:cNvSpPr>
          <p:nvPr>
            <p:ph type="body" sz="half" idx="2"/>
          </p:nvPr>
        </p:nvSpPr>
        <p:spPr/>
        <p:txBody>
          <a:bodyPr/>
          <a:lstStyle/>
          <a:p>
            <a:endParaRPr lang="de-DE"/>
          </a:p>
        </p:txBody>
      </p:sp>
    </p:spTree>
    <p:extLst>
      <p:ext uri="{BB962C8B-B14F-4D97-AF65-F5344CB8AC3E}">
        <p14:creationId xmlns:p14="http://schemas.microsoft.com/office/powerpoint/2010/main" val="207178928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rotWithShape="1">
          <a:blip r:embed="rId2" cstate="print">
            <a:extLst>
              <a:ext uri="{28A0092B-C50C-407E-A947-70E740481C1C}">
                <a14:useLocalDpi xmlns:a14="http://schemas.microsoft.com/office/drawing/2010/main" val="0"/>
              </a:ext>
            </a:extLst>
          </a:blip>
          <a:srcRect t="8801" b="25197"/>
          <a:stretch/>
        </p:blipFill>
        <p:spPr>
          <a:xfrm>
            <a:off x="0" y="1483361"/>
            <a:ext cx="12192000" cy="5374639"/>
          </a:xfrm>
          <a:prstGeom prst="rect">
            <a:avLst/>
          </a:prstGeom>
        </p:spPr>
      </p:pic>
      <p:sp>
        <p:nvSpPr>
          <p:cNvPr id="3" name="Foliennummernplatzhalter 2"/>
          <p:cNvSpPr>
            <a:spLocks noGrp="1"/>
          </p:cNvSpPr>
          <p:nvPr>
            <p:ph type="sldNum" sz="quarter" idx="4"/>
          </p:nvPr>
        </p:nvSpPr>
        <p:spPr/>
        <p:txBody>
          <a:bodyPr/>
          <a:lstStyle/>
          <a:p>
            <a:fld id="{EA952CFE-AF4B-4BE9-B2E2-E1420D3F9B32}" type="slidenum">
              <a:rPr lang="de-DE" smtClean="0"/>
              <a:pPr/>
              <a:t>76</a:t>
            </a:fld>
            <a:endParaRPr lang="de-DE" dirty="0"/>
          </a:p>
        </p:txBody>
      </p:sp>
      <p:sp>
        <p:nvSpPr>
          <p:cNvPr id="7" name="Rechteck 6"/>
          <p:cNvSpPr/>
          <p:nvPr/>
        </p:nvSpPr>
        <p:spPr>
          <a:xfrm>
            <a:off x="243349" y="3709247"/>
            <a:ext cx="5914814" cy="752794"/>
          </a:xfrm>
          <a:prstGeom prst="rect">
            <a:avLst/>
          </a:prstGeom>
          <a:solidFill>
            <a:schemeClr val="tx2">
              <a:alpha val="8196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8" name="Rechteck 7"/>
          <p:cNvSpPr/>
          <p:nvPr/>
        </p:nvSpPr>
        <p:spPr>
          <a:xfrm>
            <a:off x="371650" y="3860696"/>
            <a:ext cx="5179878" cy="461665"/>
          </a:xfrm>
          <a:prstGeom prst="rect">
            <a:avLst/>
          </a:prstGeom>
          <a:noFill/>
        </p:spPr>
        <p:txBody>
          <a:bodyPr wrap="square">
            <a:spAutoFit/>
          </a:bodyPr>
          <a:lstStyle/>
          <a:p>
            <a:r>
              <a:rPr lang="de-DE" sz="2400" dirty="0" smtClean="0">
                <a:solidFill>
                  <a:srgbClr val="FFFFFF"/>
                </a:solidFill>
              </a:rPr>
              <a:t>Einkommensvorsorge </a:t>
            </a:r>
            <a:r>
              <a:rPr lang="de-DE" sz="2400" dirty="0">
                <a:solidFill>
                  <a:srgbClr val="FFFFFF"/>
                </a:solidFill>
              </a:rPr>
              <a:t>in der bAV </a:t>
            </a:r>
          </a:p>
        </p:txBody>
      </p:sp>
      <p:sp>
        <p:nvSpPr>
          <p:cNvPr id="2" name="Textfeld 1"/>
          <p:cNvSpPr txBox="1"/>
          <p:nvPr/>
        </p:nvSpPr>
        <p:spPr>
          <a:xfrm>
            <a:off x="1810139" y="167951"/>
            <a:ext cx="8014996" cy="461665"/>
          </a:xfrm>
          <a:prstGeom prst="rect">
            <a:avLst/>
          </a:prstGeom>
          <a:noFill/>
        </p:spPr>
        <p:txBody>
          <a:bodyPr wrap="square" rtlCol="0">
            <a:spAutoFit/>
          </a:bodyPr>
          <a:lstStyle/>
          <a:p>
            <a:r>
              <a:rPr lang="de-DE" sz="2400" b="1" dirty="0" smtClean="0">
                <a:solidFill>
                  <a:srgbClr val="FF0000"/>
                </a:solidFill>
              </a:rPr>
              <a:t>Update aktueller und ansprechender ??? Mit BH</a:t>
            </a:r>
            <a:endParaRPr lang="de-DE" sz="2400" b="1" dirty="0">
              <a:solidFill>
                <a:srgbClr val="FF0000"/>
              </a:solidFill>
            </a:endParaRPr>
          </a:p>
        </p:txBody>
      </p:sp>
    </p:spTree>
    <p:extLst>
      <p:ext uri="{BB962C8B-B14F-4D97-AF65-F5344CB8AC3E}">
        <p14:creationId xmlns:p14="http://schemas.microsoft.com/office/powerpoint/2010/main" val="3231325100"/>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77</a:t>
            </a:fld>
            <a:endParaRPr lang="de-DE" dirty="0"/>
          </a:p>
        </p:txBody>
      </p:sp>
      <p:sp>
        <p:nvSpPr>
          <p:cNvPr id="3" name="Titel 2"/>
          <p:cNvSpPr>
            <a:spLocks noGrp="1"/>
          </p:cNvSpPr>
          <p:nvPr>
            <p:ph type="title"/>
          </p:nvPr>
        </p:nvSpPr>
        <p:spPr/>
        <p:txBody>
          <a:bodyPr/>
          <a:lstStyle/>
          <a:p>
            <a:r>
              <a:rPr lang="de-DE" dirty="0"/>
              <a:t>Höhe </a:t>
            </a:r>
            <a:r>
              <a:rPr lang="de-DE" dirty="0" smtClean="0"/>
              <a:t>der Erwerbsminderungsrenten 1996 </a:t>
            </a:r>
            <a:r>
              <a:rPr lang="de-DE" dirty="0"/>
              <a:t>bis 2021</a:t>
            </a:r>
            <a:r>
              <a:rPr lang="de-DE" dirty="0" smtClean="0"/>
              <a:t>* (im Rentenzugang)</a:t>
            </a:r>
            <a:endParaRPr lang="de-DE" dirty="0"/>
          </a:p>
        </p:txBody>
      </p:sp>
      <p:sp>
        <p:nvSpPr>
          <p:cNvPr id="4" name="Textfeld 3"/>
          <p:cNvSpPr txBox="1"/>
          <p:nvPr/>
        </p:nvSpPr>
        <p:spPr>
          <a:xfrm>
            <a:off x="365475" y="6256421"/>
            <a:ext cx="9408695" cy="369332"/>
          </a:xfrm>
          <a:prstGeom prst="rect">
            <a:avLst/>
          </a:prstGeom>
          <a:noFill/>
        </p:spPr>
        <p:txBody>
          <a:bodyPr wrap="square" rtlCol="0">
            <a:spAutoFit/>
          </a:bodyPr>
          <a:lstStyle/>
          <a:p>
            <a:r>
              <a:rPr lang="de-DE" dirty="0">
                <a:solidFill>
                  <a:srgbClr val="000000"/>
                </a:solidFill>
              </a:rPr>
              <a:t>* Durchschnittliche Höhe </a:t>
            </a:r>
            <a:r>
              <a:rPr lang="de-DE" dirty="0" smtClean="0">
                <a:solidFill>
                  <a:srgbClr val="000000"/>
                </a:solidFill>
              </a:rPr>
              <a:t>erstmals gezahlter Erwerbsminderungsrenten (</a:t>
            </a:r>
            <a:r>
              <a:rPr lang="de-DE" dirty="0">
                <a:solidFill>
                  <a:srgbClr val="000000"/>
                </a:solidFill>
              </a:rPr>
              <a:t>brutto, in Euro)</a:t>
            </a:r>
          </a:p>
        </p:txBody>
      </p:sp>
      <p:pic>
        <p:nvPicPr>
          <p:cNvPr id="5" name="Grafik 4"/>
          <p:cNvPicPr>
            <a:picLocks noChangeAspect="1"/>
          </p:cNvPicPr>
          <p:nvPr/>
        </p:nvPicPr>
        <p:blipFill>
          <a:blip r:embed="rId2"/>
          <a:stretch>
            <a:fillRect/>
          </a:stretch>
        </p:blipFill>
        <p:spPr>
          <a:xfrm>
            <a:off x="562477" y="1674896"/>
            <a:ext cx="3543300" cy="4581525"/>
          </a:xfrm>
          <a:prstGeom prst="rect">
            <a:avLst/>
          </a:prstGeom>
        </p:spPr>
      </p:pic>
      <p:pic>
        <p:nvPicPr>
          <p:cNvPr id="6" name="Grafik 5"/>
          <p:cNvPicPr>
            <a:picLocks noChangeAspect="1"/>
          </p:cNvPicPr>
          <p:nvPr/>
        </p:nvPicPr>
        <p:blipFill>
          <a:blip r:embed="rId3"/>
          <a:stretch>
            <a:fillRect/>
          </a:stretch>
        </p:blipFill>
        <p:spPr>
          <a:xfrm>
            <a:off x="5707700" y="1674896"/>
            <a:ext cx="5414390" cy="4468842"/>
          </a:xfrm>
          <a:prstGeom prst="rect">
            <a:avLst/>
          </a:prstGeom>
        </p:spPr>
      </p:pic>
    </p:spTree>
    <p:extLst>
      <p:ext uri="{BB962C8B-B14F-4D97-AF65-F5344CB8AC3E}">
        <p14:creationId xmlns:p14="http://schemas.microsoft.com/office/powerpoint/2010/main" val="398389729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78</a:t>
            </a:fld>
            <a:endParaRPr lang="de-DE" dirty="0"/>
          </a:p>
        </p:txBody>
      </p:sp>
      <p:sp>
        <p:nvSpPr>
          <p:cNvPr id="3" name="Titel 2"/>
          <p:cNvSpPr>
            <a:spLocks noGrp="1"/>
          </p:cNvSpPr>
          <p:nvPr>
            <p:ph type="title"/>
          </p:nvPr>
        </p:nvSpPr>
        <p:spPr/>
        <p:txBody>
          <a:bodyPr/>
          <a:lstStyle/>
          <a:p>
            <a:r>
              <a:rPr lang="de-DE" dirty="0" smtClean="0"/>
              <a:t>Glaube an staatliche Leistungen</a:t>
            </a:r>
            <a:endParaRPr lang="de-DE" dirty="0"/>
          </a:p>
        </p:txBody>
      </p:sp>
      <p:pic>
        <p:nvPicPr>
          <p:cNvPr id="7" name="Grafik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8994" y="1698101"/>
            <a:ext cx="8922986" cy="5019180"/>
          </a:xfrm>
          <a:prstGeom prst="rect">
            <a:avLst/>
          </a:prstGeom>
        </p:spPr>
      </p:pic>
    </p:spTree>
    <p:extLst>
      <p:ext uri="{BB962C8B-B14F-4D97-AF65-F5344CB8AC3E}">
        <p14:creationId xmlns:p14="http://schemas.microsoft.com/office/powerpoint/2010/main" val="420779947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79</a:t>
            </a:fld>
            <a:endParaRPr lang="de-DE" dirty="0"/>
          </a:p>
        </p:txBody>
      </p:sp>
      <p:sp>
        <p:nvSpPr>
          <p:cNvPr id="3" name="Titel 2"/>
          <p:cNvSpPr>
            <a:spLocks noGrp="1"/>
          </p:cNvSpPr>
          <p:nvPr>
            <p:ph type="title"/>
          </p:nvPr>
        </p:nvSpPr>
        <p:spPr/>
        <p:txBody>
          <a:bodyPr/>
          <a:lstStyle/>
          <a:p>
            <a:r>
              <a:rPr lang="de-DE" dirty="0" smtClean="0"/>
              <a:t>Bewusstsein der Notwendigkeit</a:t>
            </a:r>
            <a:endParaRPr lang="de-DE" dirty="0"/>
          </a:p>
        </p:txBody>
      </p:sp>
      <p:pic>
        <p:nvPicPr>
          <p:cNvPr id="7" name="Grafik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7663" y="1530910"/>
            <a:ext cx="8814317" cy="4958054"/>
          </a:xfrm>
          <a:prstGeom prst="rect">
            <a:avLst/>
          </a:prstGeom>
        </p:spPr>
      </p:pic>
    </p:spTree>
    <p:extLst>
      <p:ext uri="{BB962C8B-B14F-4D97-AF65-F5344CB8AC3E}">
        <p14:creationId xmlns:p14="http://schemas.microsoft.com/office/powerpoint/2010/main" val="952812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a:t>
            </a:fld>
            <a:endParaRPr lang="de-DE"/>
          </a:p>
        </p:txBody>
      </p:sp>
      <p:sp>
        <p:nvSpPr>
          <p:cNvPr id="5" name="Titel 4"/>
          <p:cNvSpPr>
            <a:spLocks noGrp="1"/>
          </p:cNvSpPr>
          <p:nvPr>
            <p:ph type="title"/>
          </p:nvPr>
        </p:nvSpPr>
        <p:spPr>
          <a:xfrm>
            <a:off x="261583" y="108946"/>
            <a:ext cx="10314206" cy="1325563"/>
          </a:xfrm>
        </p:spPr>
        <p:txBody>
          <a:bodyPr/>
          <a:lstStyle/>
          <a:p>
            <a:r>
              <a:rPr lang="de-DE" dirty="0" smtClean="0"/>
              <a:t>DATEN UND FAKTEN</a:t>
            </a:r>
            <a:endParaRPr lang="de-DE" dirty="0"/>
          </a:p>
        </p:txBody>
      </p:sp>
      <p:pic>
        <p:nvPicPr>
          <p:cNvPr id="6" name="Grafik 5"/>
          <p:cNvPicPr>
            <a:picLocks noChangeAspect="1"/>
          </p:cNvPicPr>
          <p:nvPr/>
        </p:nvPicPr>
        <p:blipFill>
          <a:blip r:embed="rId2"/>
          <a:stretch>
            <a:fillRect/>
          </a:stretch>
        </p:blipFill>
        <p:spPr>
          <a:xfrm>
            <a:off x="1446245" y="3877051"/>
            <a:ext cx="8595828" cy="2840230"/>
          </a:xfrm>
          <a:prstGeom prst="rect">
            <a:avLst/>
          </a:prstGeom>
        </p:spPr>
      </p:pic>
      <p:pic>
        <p:nvPicPr>
          <p:cNvPr id="7" name="Grafik 6"/>
          <p:cNvPicPr>
            <a:picLocks noChangeAspect="1"/>
          </p:cNvPicPr>
          <p:nvPr/>
        </p:nvPicPr>
        <p:blipFill>
          <a:blip r:embed="rId3"/>
          <a:stretch>
            <a:fillRect/>
          </a:stretch>
        </p:blipFill>
        <p:spPr>
          <a:xfrm>
            <a:off x="1928906" y="1563205"/>
            <a:ext cx="7466967" cy="1973098"/>
          </a:xfrm>
          <a:prstGeom prst="rect">
            <a:avLst/>
          </a:prstGeom>
        </p:spPr>
      </p:pic>
    </p:spTree>
    <p:extLst>
      <p:ext uri="{BB962C8B-B14F-4D97-AF65-F5344CB8AC3E}">
        <p14:creationId xmlns:p14="http://schemas.microsoft.com/office/powerpoint/2010/main" val="76892601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80</a:t>
            </a:fld>
            <a:endParaRPr lang="de-DE" dirty="0"/>
          </a:p>
        </p:txBody>
      </p:sp>
      <p:sp>
        <p:nvSpPr>
          <p:cNvPr id="3" name="Titel 2"/>
          <p:cNvSpPr>
            <a:spLocks noGrp="1"/>
          </p:cNvSpPr>
          <p:nvPr>
            <p:ph type="title"/>
          </p:nvPr>
        </p:nvSpPr>
        <p:spPr/>
        <p:txBody>
          <a:bodyPr/>
          <a:lstStyle/>
          <a:p>
            <a:r>
              <a:rPr lang="de-DE" dirty="0" smtClean="0"/>
              <a:t>Bewusstsein der Notwendigkeit</a:t>
            </a:r>
            <a:endParaRPr lang="de-DE" dirty="0"/>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6860" y="1663150"/>
            <a:ext cx="8985120" cy="5054131"/>
          </a:xfrm>
          <a:prstGeom prst="rect">
            <a:avLst/>
          </a:prstGeom>
        </p:spPr>
      </p:pic>
    </p:spTree>
    <p:extLst>
      <p:ext uri="{BB962C8B-B14F-4D97-AF65-F5344CB8AC3E}">
        <p14:creationId xmlns:p14="http://schemas.microsoft.com/office/powerpoint/2010/main" val="275353494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81</a:t>
            </a:fld>
            <a:endParaRPr lang="de-DE" dirty="0"/>
          </a:p>
        </p:txBody>
      </p:sp>
      <p:sp>
        <p:nvSpPr>
          <p:cNvPr id="3" name="Titel 2"/>
          <p:cNvSpPr>
            <a:spLocks noGrp="1"/>
          </p:cNvSpPr>
          <p:nvPr>
            <p:ph type="title"/>
          </p:nvPr>
        </p:nvSpPr>
        <p:spPr/>
        <p:txBody>
          <a:bodyPr/>
          <a:lstStyle/>
          <a:p>
            <a:r>
              <a:rPr lang="de-DE" dirty="0" smtClean="0"/>
              <a:t>Bewusstsein der Notwendigkeit</a:t>
            </a:r>
            <a:endParaRPr lang="de-DE" dirty="0"/>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6460" y="1530910"/>
            <a:ext cx="9308840" cy="5236223"/>
          </a:xfrm>
          <a:prstGeom prst="rect">
            <a:avLst/>
          </a:prstGeom>
        </p:spPr>
      </p:pic>
    </p:spTree>
    <p:extLst>
      <p:ext uri="{BB962C8B-B14F-4D97-AF65-F5344CB8AC3E}">
        <p14:creationId xmlns:p14="http://schemas.microsoft.com/office/powerpoint/2010/main" val="68349793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82</a:t>
            </a:fld>
            <a:endParaRPr lang="de-DE" dirty="0"/>
          </a:p>
        </p:txBody>
      </p:sp>
      <p:sp>
        <p:nvSpPr>
          <p:cNvPr id="3" name="Titel 2"/>
          <p:cNvSpPr>
            <a:spLocks noGrp="1"/>
          </p:cNvSpPr>
          <p:nvPr>
            <p:ph type="title"/>
          </p:nvPr>
        </p:nvSpPr>
        <p:spPr/>
        <p:txBody>
          <a:bodyPr/>
          <a:lstStyle/>
          <a:p>
            <a:r>
              <a:rPr lang="de-DE" dirty="0" smtClean="0"/>
              <a:t>Bewusstsein der Notwendigkeit</a:t>
            </a:r>
            <a:endParaRPr lang="de-DE" dirty="0"/>
          </a:p>
        </p:txBody>
      </p:sp>
      <p:pic>
        <p:nvPicPr>
          <p:cNvPr id="5" name="Grafi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0477" y="1530910"/>
            <a:ext cx="9364823" cy="5267713"/>
          </a:xfrm>
          <a:prstGeom prst="rect">
            <a:avLst/>
          </a:prstGeom>
        </p:spPr>
      </p:pic>
    </p:spTree>
    <p:extLst>
      <p:ext uri="{BB962C8B-B14F-4D97-AF65-F5344CB8AC3E}">
        <p14:creationId xmlns:p14="http://schemas.microsoft.com/office/powerpoint/2010/main" val="32207142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p:cNvSpPr>
            <a:spLocks noGrp="1"/>
          </p:cNvSpPr>
          <p:nvPr>
            <p:ph type="body" sz="half" idx="2"/>
          </p:nvPr>
        </p:nvSpPr>
        <p:spPr>
          <a:xfrm>
            <a:off x="370988" y="2281237"/>
            <a:ext cx="11821011" cy="3811588"/>
          </a:xfrm>
        </p:spPr>
        <p:txBody>
          <a:bodyPr/>
          <a:lstStyle/>
          <a:p>
            <a:r>
              <a:rPr lang="de-DE" dirty="0">
                <a:ea typeface="ＭＳ Ｐゴシック"/>
              </a:rPr>
              <a:t>Steigende Stressbelastung durch Arbeitsverdichtung</a:t>
            </a:r>
          </a:p>
          <a:p>
            <a:r>
              <a:rPr lang="de-DE" dirty="0">
                <a:ea typeface="ＭＳ Ｐゴシック"/>
              </a:rPr>
              <a:t>Körperlich schwere Arbeit </a:t>
            </a:r>
          </a:p>
          <a:p>
            <a:r>
              <a:rPr lang="de-DE" dirty="0">
                <a:ea typeface="ＭＳ Ｐゴシック"/>
              </a:rPr>
              <a:t>Leichtere Gesundheitsprüfung durch Kollektivverträge</a:t>
            </a:r>
          </a:p>
          <a:p>
            <a:pPr lvl="1">
              <a:lnSpc>
                <a:spcPct val="100000"/>
              </a:lnSpc>
              <a:spcBef>
                <a:spcPts val="600"/>
              </a:spcBef>
            </a:pPr>
            <a:r>
              <a:rPr lang="de-DE" dirty="0">
                <a:solidFill>
                  <a:srgbClr val="1D2D4B"/>
                </a:solidFill>
                <a:ea typeface="ＭＳ Ｐゴシック"/>
              </a:rPr>
              <a:t> häufig schon Dienstobliegenheitserklärung (DO) ausreichend</a:t>
            </a:r>
          </a:p>
          <a:p>
            <a:pPr lvl="1">
              <a:lnSpc>
                <a:spcPct val="100000"/>
              </a:lnSpc>
              <a:spcBef>
                <a:spcPts val="600"/>
              </a:spcBef>
            </a:pPr>
            <a:r>
              <a:rPr lang="de-DE" dirty="0">
                <a:solidFill>
                  <a:srgbClr val="1D2D4B"/>
                </a:solidFill>
                <a:ea typeface="ＭＳ Ｐゴシック"/>
              </a:rPr>
              <a:t> Haftungsreduzierend für den AG, da DO vom AN abgegeben wird </a:t>
            </a:r>
          </a:p>
          <a:p>
            <a:r>
              <a:rPr lang="de-DE" dirty="0">
                <a:ea typeface="ＭＳ Ｐゴシック"/>
              </a:rPr>
              <a:t>Bezahlbare Beiträge für ALLE aufgrund bAV-Effekt und </a:t>
            </a:r>
            <a:r>
              <a:rPr lang="de-DE" dirty="0" smtClean="0">
                <a:ea typeface="ＭＳ Ｐゴシック"/>
              </a:rPr>
              <a:t>aufwandsneutralen Arbeitgeberzuschuss</a:t>
            </a:r>
            <a:endParaRPr lang="de-DE" dirty="0">
              <a:ea typeface="ＭＳ Ｐゴシック"/>
            </a:endParaRPr>
          </a:p>
          <a:p>
            <a:r>
              <a:rPr lang="de-DE" dirty="0">
                <a:ea typeface="ＭＳ Ｐゴシック"/>
              </a:rPr>
              <a:t>Viele Arbeitgeber haben den Mehrwert für ihre Belegschaft erkannt und das Konzept erfolgreich umgesetzt</a:t>
            </a:r>
          </a:p>
          <a:p>
            <a:pPr marL="0" indent="0">
              <a:buNone/>
            </a:pPr>
            <a:endParaRPr lang="de-DE" dirty="0"/>
          </a:p>
        </p:txBody>
      </p:sp>
      <p:sp>
        <p:nvSpPr>
          <p:cNvPr id="2" name="Foliennummernplatzhalter 1"/>
          <p:cNvSpPr>
            <a:spLocks noGrp="1"/>
          </p:cNvSpPr>
          <p:nvPr>
            <p:ph type="sldNum" sz="quarter" idx="4"/>
          </p:nvPr>
        </p:nvSpPr>
        <p:spPr/>
        <p:txBody>
          <a:bodyPr/>
          <a:lstStyle/>
          <a:p>
            <a:fld id="{EA952CFE-AF4B-4BE9-B2E2-E1420D3F9B32}" type="slidenum">
              <a:rPr lang="de-DE" smtClean="0"/>
              <a:pPr/>
              <a:t>83</a:t>
            </a:fld>
            <a:endParaRPr lang="de-DE" dirty="0"/>
          </a:p>
        </p:txBody>
      </p:sp>
      <p:sp>
        <p:nvSpPr>
          <p:cNvPr id="8" name="Textplatzhalter 7"/>
          <p:cNvSpPr>
            <a:spLocks noGrp="1"/>
          </p:cNvSpPr>
          <p:nvPr>
            <p:ph type="body" sz="quarter" idx="10"/>
          </p:nvPr>
        </p:nvSpPr>
        <p:spPr/>
        <p:txBody>
          <a:bodyPr/>
          <a:lstStyle/>
          <a:p>
            <a:r>
              <a:rPr lang="de-DE" dirty="0">
                <a:ea typeface="ＭＳ Ｐゴシック"/>
              </a:rPr>
              <a:t>Warum sollte die </a:t>
            </a:r>
            <a:r>
              <a:rPr lang="de-DE" dirty="0" smtClean="0">
                <a:ea typeface="ＭＳ Ｐゴシック"/>
              </a:rPr>
              <a:t>Einkommensvorsorge </a:t>
            </a:r>
            <a:r>
              <a:rPr lang="de-DE" dirty="0">
                <a:ea typeface="ＭＳ Ｐゴシック"/>
              </a:rPr>
              <a:t>einen Arbeitgeber (AG) interessieren?</a:t>
            </a:r>
            <a:endParaRPr lang="de-DE" dirty="0"/>
          </a:p>
        </p:txBody>
      </p:sp>
      <p:sp>
        <p:nvSpPr>
          <p:cNvPr id="6" name="Titel 5"/>
          <p:cNvSpPr>
            <a:spLocks noGrp="1"/>
          </p:cNvSpPr>
          <p:nvPr>
            <p:ph type="title"/>
          </p:nvPr>
        </p:nvSpPr>
        <p:spPr/>
        <p:txBody>
          <a:bodyPr/>
          <a:lstStyle/>
          <a:p>
            <a:r>
              <a:rPr lang="de-DE" dirty="0" smtClean="0"/>
              <a:t>ARBEITGEBERMOTIVE FÜR EINE BETRIEBLICHE EINKOMMENS-ABSICHERUNG</a:t>
            </a:r>
            <a:endParaRPr lang="de-DE" dirty="0"/>
          </a:p>
        </p:txBody>
      </p:sp>
      <p:sp>
        <p:nvSpPr>
          <p:cNvPr id="3" name="Rechteck 2"/>
          <p:cNvSpPr/>
          <p:nvPr/>
        </p:nvSpPr>
        <p:spPr>
          <a:xfrm>
            <a:off x="370988" y="5445626"/>
            <a:ext cx="10992644" cy="830997"/>
          </a:xfrm>
          <a:prstGeom prst="rect">
            <a:avLst/>
          </a:prstGeom>
        </p:spPr>
        <p:txBody>
          <a:bodyPr wrap="square">
            <a:spAutoFit/>
          </a:bodyPr>
          <a:lstStyle/>
          <a:p>
            <a:r>
              <a:rPr lang="de-DE" sz="2400" dirty="0">
                <a:solidFill>
                  <a:srgbClr val="C60000"/>
                </a:solidFill>
                <a:ea typeface="ＭＳ Ｐゴシック"/>
              </a:rPr>
              <a:t>Niemand sollte aus finanziellen Gründen auf den existenziell </a:t>
            </a:r>
            <a:r>
              <a:rPr lang="de-DE" sz="2400" dirty="0" smtClean="0">
                <a:solidFill>
                  <a:srgbClr val="C60000"/>
                </a:solidFill>
                <a:ea typeface="ＭＳ Ｐゴシック"/>
              </a:rPr>
              <a:t>wichtigen </a:t>
            </a:r>
            <a:r>
              <a:rPr lang="de-DE" sz="2400" dirty="0">
                <a:solidFill>
                  <a:srgbClr val="C60000"/>
                </a:solidFill>
                <a:ea typeface="ＭＳ Ｐゴシック"/>
              </a:rPr>
              <a:t>Schutz der </a:t>
            </a:r>
            <a:r>
              <a:rPr lang="de-DE" sz="2400" dirty="0" smtClean="0">
                <a:solidFill>
                  <a:srgbClr val="C60000"/>
                </a:solidFill>
                <a:ea typeface="ＭＳ Ｐゴシック"/>
              </a:rPr>
              <a:t>Einkommens-Absicherung </a:t>
            </a:r>
            <a:r>
              <a:rPr lang="de-DE" sz="2400" dirty="0">
                <a:solidFill>
                  <a:srgbClr val="C60000"/>
                </a:solidFill>
                <a:ea typeface="ＭＳ Ｐゴシック"/>
              </a:rPr>
              <a:t>verzichten müssen.</a:t>
            </a:r>
          </a:p>
        </p:txBody>
      </p:sp>
    </p:spTree>
    <p:extLst>
      <p:ext uri="{BB962C8B-B14F-4D97-AF65-F5344CB8AC3E}">
        <p14:creationId xmlns:p14="http://schemas.microsoft.com/office/powerpoint/2010/main" val="2026717346"/>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84</a:t>
            </a:fld>
            <a:endParaRPr lang="de-DE" dirty="0"/>
          </a:p>
        </p:txBody>
      </p:sp>
      <p:sp>
        <p:nvSpPr>
          <p:cNvPr id="3" name="Textplatzhalter 2"/>
          <p:cNvSpPr>
            <a:spLocks noGrp="1"/>
          </p:cNvSpPr>
          <p:nvPr>
            <p:ph type="body" sz="half" idx="2"/>
          </p:nvPr>
        </p:nvSpPr>
        <p:spPr/>
        <p:txBody>
          <a:bodyPr/>
          <a:lstStyle/>
          <a:p>
            <a:pPr>
              <a:buClr>
                <a:srgbClr val="1D2D4B"/>
              </a:buClr>
              <a:defRPr/>
            </a:pPr>
            <a:r>
              <a:rPr lang="de-DE" kern="0" dirty="0"/>
              <a:t>Die Produkte sind exklusiv im Rahmen des Gruppenversicherungsvertrages für Ihre Mitarbeiter abschließbar</a:t>
            </a:r>
          </a:p>
          <a:p>
            <a:pPr>
              <a:buClr>
                <a:srgbClr val="1D2D4B"/>
              </a:buClr>
              <a:defRPr/>
            </a:pPr>
            <a:r>
              <a:rPr lang="de-DE" kern="0" dirty="0"/>
              <a:t>Höheres Ansehen bei den eigenen Mitarbeitern aufgrund der Bereitstellung eines hochwertigen privaten Versicherungsschutzes bei </a:t>
            </a:r>
            <a:r>
              <a:rPr lang="de-DE" kern="0" dirty="0" smtClean="0"/>
              <a:t>Arbeitskraftverlust, </a:t>
            </a:r>
            <a:r>
              <a:rPr lang="de-DE" kern="0" dirty="0"/>
              <a:t>aber auch ein Imagegewinn innerhalb der Branche und bei der Rekrutierung neuer Fachkräfte</a:t>
            </a:r>
          </a:p>
          <a:p>
            <a:pPr>
              <a:buClr>
                <a:srgbClr val="1D2D4B"/>
              </a:buClr>
              <a:defRPr/>
            </a:pPr>
            <a:r>
              <a:rPr lang="de-DE" kern="0" dirty="0"/>
              <a:t>Der Arbeitgeber kommt seiner sozialen Verpflichtung der Fürsorge nach und schafft damit zusätzlich Motivation und Identifikation im Unternehmen</a:t>
            </a:r>
          </a:p>
          <a:p>
            <a:pPr>
              <a:buClr>
                <a:srgbClr val="1D2D4B"/>
              </a:buClr>
              <a:defRPr/>
            </a:pPr>
            <a:r>
              <a:rPr lang="de-DE" kern="0" dirty="0"/>
              <a:t>Kein aufwendiges Antragsverfahren</a:t>
            </a:r>
          </a:p>
          <a:p>
            <a:pPr>
              <a:buClr>
                <a:srgbClr val="1D2D4B"/>
              </a:buClr>
              <a:defRPr/>
            </a:pPr>
            <a:r>
              <a:rPr lang="de-DE" kern="0" dirty="0"/>
              <a:t>Ersparnis bei den Sozialversicherungsbeiträgen</a:t>
            </a:r>
            <a:endParaRPr lang="de-DE" b="1" dirty="0"/>
          </a:p>
          <a:p>
            <a:endParaRPr lang="de-DE" dirty="0"/>
          </a:p>
        </p:txBody>
      </p:sp>
      <p:sp>
        <p:nvSpPr>
          <p:cNvPr id="6" name="Titel 5"/>
          <p:cNvSpPr>
            <a:spLocks noGrp="1"/>
          </p:cNvSpPr>
          <p:nvPr>
            <p:ph type="title"/>
          </p:nvPr>
        </p:nvSpPr>
        <p:spPr>
          <a:xfrm>
            <a:off x="89251" y="177281"/>
            <a:ext cx="11826525" cy="765111"/>
          </a:xfrm>
        </p:spPr>
        <p:txBody>
          <a:bodyPr/>
          <a:lstStyle/>
          <a:p>
            <a:r>
              <a:rPr lang="de-DE" dirty="0" smtClean="0"/>
              <a:t>BETRIEBLICHE </a:t>
            </a:r>
            <a:r>
              <a:rPr lang="de-DE" dirty="0" err="1" smtClean="0"/>
              <a:t>EinkommensVORSORGE</a:t>
            </a:r>
            <a:r>
              <a:rPr lang="de-DE" dirty="0" smtClean="0"/>
              <a:t> | VORTEILE FÜR DEN ARBEITGEBER</a:t>
            </a:r>
            <a:endParaRPr lang="de-DE" dirty="0"/>
          </a:p>
        </p:txBody>
      </p:sp>
    </p:spTree>
    <p:extLst>
      <p:ext uri="{BB962C8B-B14F-4D97-AF65-F5344CB8AC3E}">
        <p14:creationId xmlns:p14="http://schemas.microsoft.com/office/powerpoint/2010/main" val="393378711"/>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85</a:t>
            </a:fld>
            <a:endParaRPr lang="de-DE"/>
          </a:p>
        </p:txBody>
      </p:sp>
      <p:sp>
        <p:nvSpPr>
          <p:cNvPr id="7" name="Textplatzhalter 6"/>
          <p:cNvSpPr>
            <a:spLocks noGrp="1"/>
          </p:cNvSpPr>
          <p:nvPr>
            <p:ph type="body" sz="quarter" idx="10"/>
          </p:nvPr>
        </p:nvSpPr>
        <p:spPr/>
        <p:txBody>
          <a:bodyPr/>
          <a:lstStyle/>
          <a:p>
            <a:r>
              <a:rPr lang="de-DE" sz="2000" dirty="0"/>
              <a:t>Zwei Produkte für alle Fälle</a:t>
            </a:r>
          </a:p>
          <a:p>
            <a:endParaRPr lang="de-DE" dirty="0"/>
          </a:p>
        </p:txBody>
      </p:sp>
      <p:sp>
        <p:nvSpPr>
          <p:cNvPr id="4" name="Titel 3"/>
          <p:cNvSpPr>
            <a:spLocks noGrp="1"/>
          </p:cNvSpPr>
          <p:nvPr>
            <p:ph type="title"/>
          </p:nvPr>
        </p:nvSpPr>
        <p:spPr>
          <a:xfrm>
            <a:off x="216185" y="174156"/>
            <a:ext cx="11195154" cy="1325563"/>
          </a:xfrm>
        </p:spPr>
        <p:txBody>
          <a:bodyPr/>
          <a:lstStyle/>
          <a:p>
            <a:r>
              <a:rPr lang="de-DE" dirty="0"/>
              <a:t>Ihre Mitarbeiter können die Absicherung </a:t>
            </a:r>
            <a:r>
              <a:rPr lang="de-DE" dirty="0" smtClean="0"/>
              <a:t>selbst </a:t>
            </a:r>
            <a:r>
              <a:rPr lang="de-DE" dirty="0"/>
              <a:t>bestimmen</a:t>
            </a:r>
          </a:p>
        </p:txBody>
      </p:sp>
      <p:graphicFrame>
        <p:nvGraphicFramePr>
          <p:cNvPr id="10" name="Tabelle 9"/>
          <p:cNvGraphicFramePr>
            <a:graphicFrameLocks noGrp="1"/>
          </p:cNvGraphicFramePr>
          <p:nvPr>
            <p:extLst>
              <p:ext uri="{D42A27DB-BD31-4B8C-83A1-F6EECF244321}">
                <p14:modId xmlns:p14="http://schemas.microsoft.com/office/powerpoint/2010/main" val="1096130886"/>
              </p:ext>
            </p:extLst>
          </p:nvPr>
        </p:nvGraphicFramePr>
        <p:xfrm>
          <a:off x="1066800" y="2662849"/>
          <a:ext cx="10080171" cy="3291840"/>
        </p:xfrm>
        <a:graphic>
          <a:graphicData uri="http://schemas.openxmlformats.org/drawingml/2006/table">
            <a:tbl>
              <a:tblPr firstRow="1" bandRow="1">
                <a:tableStyleId>{5C22544A-7EE6-4342-B048-85BDC9FD1C3A}</a:tableStyleId>
              </a:tblPr>
              <a:tblGrid>
                <a:gridCol w="3360057"/>
                <a:gridCol w="3360057"/>
                <a:gridCol w="3360057"/>
              </a:tblGrid>
              <a:tr h="370840">
                <a:tc>
                  <a:txBody>
                    <a:bodyPr/>
                    <a:lstStyle/>
                    <a:p>
                      <a:endParaRPr lang="de-DE" sz="2200" dirty="0"/>
                    </a:p>
                  </a:txBody>
                  <a:tcPr anchor="c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2200" dirty="0" err="1" smtClean="0"/>
                        <a:t>Fähigkeitenschutz</a:t>
                      </a:r>
                      <a:r>
                        <a:rPr lang="de-DE" sz="2200" dirty="0" smtClean="0"/>
                        <a:t> </a:t>
                      </a:r>
                    </a:p>
                  </a:txBody>
                  <a:tcPr anchor="ctr"/>
                </a:tc>
                <a:tc>
                  <a:txBody>
                    <a:bodyPr/>
                    <a:lstStyle/>
                    <a:p>
                      <a:pPr algn="ctr"/>
                      <a:r>
                        <a:rPr lang="de-DE" sz="2200" dirty="0" err="1" smtClean="0"/>
                        <a:t>Tätigkeitenschutz</a:t>
                      </a:r>
                      <a:endParaRPr lang="de-DE" sz="2200" dirty="0"/>
                    </a:p>
                  </a:txBody>
                  <a:tcPr anchor="ctr"/>
                </a:tc>
              </a:tr>
              <a:tr h="370840">
                <a:tc>
                  <a:txBody>
                    <a:bodyPr/>
                    <a:lstStyle/>
                    <a:p>
                      <a:endParaRPr lang="de-DE" sz="2200" dirty="0"/>
                    </a:p>
                  </a:txBody>
                  <a:tcPr anchor="ctr">
                    <a:solidFill>
                      <a:schemeClr val="bg1"/>
                    </a:solidFill>
                  </a:tcPr>
                </a:tc>
                <a:tc>
                  <a:txBody>
                    <a:bodyPr/>
                    <a:lstStyle/>
                    <a:p>
                      <a:pPr algn="ctr"/>
                      <a:r>
                        <a:rPr lang="de-DE" sz="2200" b="1" dirty="0" smtClean="0">
                          <a:solidFill>
                            <a:srgbClr val="1D2D4B"/>
                          </a:solidFill>
                        </a:rPr>
                        <a:t>Verlust einer Grundfähigkeit</a:t>
                      </a:r>
                      <a:endParaRPr lang="de-DE" sz="2200" b="1" dirty="0">
                        <a:solidFill>
                          <a:srgbClr val="1D2D4B"/>
                        </a:solidFill>
                      </a:endParaRPr>
                    </a:p>
                  </a:txBody>
                  <a:tcPr anchor="ctr"/>
                </a:tc>
                <a:tc>
                  <a:txBody>
                    <a:bodyPr/>
                    <a:lstStyle/>
                    <a:p>
                      <a:pPr algn="ctr"/>
                      <a:r>
                        <a:rPr lang="de-DE" sz="2200" b="1" dirty="0" smtClean="0">
                          <a:solidFill>
                            <a:srgbClr val="1D2D4B"/>
                          </a:solidFill>
                        </a:rPr>
                        <a:t>Mind.</a:t>
                      </a:r>
                      <a:r>
                        <a:rPr lang="de-DE" sz="2200" b="1" baseline="0" dirty="0" smtClean="0">
                          <a:solidFill>
                            <a:srgbClr val="1D2D4B"/>
                          </a:solidFill>
                        </a:rPr>
                        <a:t> 50% berufsunfähig</a:t>
                      </a:r>
                      <a:endParaRPr lang="de-DE" sz="2200" b="1" dirty="0">
                        <a:solidFill>
                          <a:srgbClr val="1D2D4B"/>
                        </a:solidFill>
                      </a:endParaRPr>
                    </a:p>
                  </a:txBody>
                  <a:tcPr anchor="ctr"/>
                </a:tc>
              </a:tr>
              <a:tr h="370840">
                <a:tc>
                  <a:txBody>
                    <a:bodyPr/>
                    <a:lstStyle/>
                    <a:p>
                      <a:r>
                        <a:rPr lang="de-DE" sz="2000" dirty="0" smtClean="0">
                          <a:solidFill>
                            <a:srgbClr val="1D2D4B"/>
                          </a:solidFill>
                        </a:rPr>
                        <a:t>Büroangestellter kann nicht mehr gehen</a:t>
                      </a:r>
                      <a:endParaRPr lang="de-DE" sz="2000" dirty="0">
                        <a:solidFill>
                          <a:srgbClr val="1D2D4B"/>
                        </a:solidFill>
                      </a:endParaRPr>
                    </a:p>
                  </a:txBody>
                  <a:tcPr anchor="ctr"/>
                </a:tc>
                <a:tc>
                  <a:txBody>
                    <a:bodyPr/>
                    <a:lstStyle/>
                    <a:p>
                      <a:r>
                        <a:rPr lang="de-DE" sz="2000" dirty="0" smtClean="0">
                          <a:solidFill>
                            <a:srgbClr val="1D2D4B"/>
                          </a:solidFill>
                        </a:rPr>
                        <a:t>Hat Grundfähigkeit</a:t>
                      </a:r>
                      <a:r>
                        <a:rPr lang="de-DE" sz="2000" baseline="0" dirty="0" smtClean="0">
                          <a:solidFill>
                            <a:srgbClr val="1D2D4B"/>
                          </a:solidFill>
                        </a:rPr>
                        <a:t> „Gehen“ verloren</a:t>
                      </a:r>
                      <a:endParaRPr lang="de-DE" sz="2000" dirty="0">
                        <a:solidFill>
                          <a:srgbClr val="1D2D4B"/>
                        </a:solidFill>
                      </a:endParaRPr>
                    </a:p>
                  </a:txBody>
                  <a:tcPr anchor="ctr">
                    <a:solidFill>
                      <a:srgbClr val="C60000">
                        <a:alpha val="20000"/>
                      </a:srgbClr>
                    </a:solidFill>
                  </a:tcPr>
                </a:tc>
                <a:tc>
                  <a:txBody>
                    <a:bodyPr/>
                    <a:lstStyle/>
                    <a:p>
                      <a:r>
                        <a:rPr lang="de-DE" sz="2000" dirty="0" smtClean="0">
                          <a:solidFill>
                            <a:srgbClr val="1D2D4B"/>
                          </a:solidFill>
                        </a:rPr>
                        <a:t>Kann noch am PC arbeiten</a:t>
                      </a:r>
                      <a:endParaRPr lang="de-DE" sz="2000" dirty="0">
                        <a:solidFill>
                          <a:srgbClr val="1D2D4B"/>
                        </a:solidFill>
                      </a:endParaRPr>
                    </a:p>
                  </a:txBody>
                  <a:tcPr anchor="ctr">
                    <a:solidFill>
                      <a:srgbClr val="FFC000">
                        <a:alpha val="50000"/>
                      </a:srgbClr>
                    </a:solidFill>
                  </a:tcPr>
                </a:tc>
              </a:tr>
              <a:tr h="370840">
                <a:tc>
                  <a:txBody>
                    <a:bodyPr/>
                    <a:lstStyle/>
                    <a:p>
                      <a:r>
                        <a:rPr lang="de-DE" sz="2000" dirty="0" smtClean="0">
                          <a:solidFill>
                            <a:srgbClr val="1D2D4B"/>
                          </a:solidFill>
                        </a:rPr>
                        <a:t>Handwerker kann nicht mehr gehen</a:t>
                      </a:r>
                      <a:endParaRPr lang="de-DE" sz="2000" dirty="0">
                        <a:solidFill>
                          <a:srgbClr val="1D2D4B"/>
                        </a:solidFill>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000" dirty="0" smtClean="0">
                          <a:solidFill>
                            <a:srgbClr val="1D2D4B"/>
                          </a:solidFill>
                        </a:rPr>
                        <a:t>Hat Grundfähigkeit</a:t>
                      </a:r>
                      <a:r>
                        <a:rPr lang="de-DE" sz="2000" baseline="0" dirty="0" smtClean="0">
                          <a:solidFill>
                            <a:srgbClr val="1D2D4B"/>
                          </a:solidFill>
                        </a:rPr>
                        <a:t> „Gehen“ verloren</a:t>
                      </a:r>
                      <a:endParaRPr lang="de-DE" sz="2000" dirty="0" smtClean="0">
                        <a:solidFill>
                          <a:srgbClr val="1D2D4B"/>
                        </a:solidFill>
                      </a:endParaRPr>
                    </a:p>
                  </a:txBody>
                  <a:tcPr anchor="ctr">
                    <a:solidFill>
                      <a:srgbClr val="C60000">
                        <a:alpha val="20000"/>
                      </a:srgbClr>
                    </a:solidFill>
                  </a:tcPr>
                </a:tc>
                <a:tc>
                  <a:txBody>
                    <a:bodyPr/>
                    <a:lstStyle/>
                    <a:p>
                      <a:r>
                        <a:rPr lang="de-DE" sz="2000" dirty="0" smtClean="0">
                          <a:solidFill>
                            <a:srgbClr val="1D2D4B"/>
                          </a:solidFill>
                        </a:rPr>
                        <a:t>Kann nicht mehr in seinem Beruf</a:t>
                      </a:r>
                      <a:r>
                        <a:rPr lang="de-DE" sz="2000" baseline="0" dirty="0" smtClean="0">
                          <a:solidFill>
                            <a:srgbClr val="1D2D4B"/>
                          </a:solidFill>
                        </a:rPr>
                        <a:t> arbeiten</a:t>
                      </a:r>
                      <a:endParaRPr lang="de-DE" sz="2000" dirty="0">
                        <a:solidFill>
                          <a:srgbClr val="1D2D4B"/>
                        </a:solidFill>
                      </a:endParaRPr>
                    </a:p>
                  </a:txBody>
                  <a:tcPr anchor="ctr">
                    <a:solidFill>
                      <a:srgbClr val="C60000">
                        <a:alpha val="20000"/>
                      </a:srgbClr>
                    </a:solidFill>
                  </a:tcPr>
                </a:tc>
              </a:tr>
              <a:tr h="370840">
                <a:tc>
                  <a:txBody>
                    <a:bodyPr/>
                    <a:lstStyle/>
                    <a:p>
                      <a:r>
                        <a:rPr lang="de-DE" sz="2000" dirty="0" smtClean="0">
                          <a:solidFill>
                            <a:srgbClr val="1D2D4B"/>
                          </a:solidFill>
                        </a:rPr>
                        <a:t>Büroangestellter oder Handwerker hat Burn-Out</a:t>
                      </a:r>
                      <a:endParaRPr lang="de-DE" sz="2000" dirty="0">
                        <a:solidFill>
                          <a:srgbClr val="1D2D4B"/>
                        </a:solidFill>
                      </a:endParaRPr>
                    </a:p>
                  </a:txBody>
                  <a:tcPr anchor="ctr"/>
                </a:tc>
                <a:tc>
                  <a:txBody>
                    <a:bodyPr/>
                    <a:lstStyle/>
                    <a:p>
                      <a:pPr marL="0" algn="l" defTabSz="914400" rtl="0" eaLnBrk="1" latinLnBrk="0" hangingPunct="1"/>
                      <a:r>
                        <a:rPr lang="de-DE" sz="2000" kern="1200" dirty="0" smtClean="0">
                          <a:solidFill>
                            <a:srgbClr val="1D2D4B"/>
                          </a:solidFill>
                          <a:latin typeface="+mn-lt"/>
                          <a:ea typeface="+mn-ea"/>
                          <a:cs typeface="+mn-cs"/>
                        </a:rPr>
                        <a:t>Burn-Out ist keine Grundfähigkeit</a:t>
                      </a:r>
                      <a:endParaRPr lang="de-DE" sz="2000" kern="1200" dirty="0">
                        <a:solidFill>
                          <a:srgbClr val="1D2D4B"/>
                        </a:solidFill>
                        <a:latin typeface="+mn-lt"/>
                        <a:ea typeface="+mn-ea"/>
                        <a:cs typeface="+mn-cs"/>
                      </a:endParaRPr>
                    </a:p>
                  </a:txBody>
                  <a:tcPr anchor="ctr">
                    <a:solidFill>
                      <a:srgbClr val="FFC000">
                        <a:alpha val="50000"/>
                      </a:srgbClr>
                    </a:solidFill>
                  </a:tcPr>
                </a:tc>
                <a:tc>
                  <a:txBody>
                    <a:bodyPr/>
                    <a:lstStyle/>
                    <a:p>
                      <a:r>
                        <a:rPr lang="de-DE" sz="2000" dirty="0" smtClean="0">
                          <a:solidFill>
                            <a:srgbClr val="1D2D4B"/>
                          </a:solidFill>
                        </a:rPr>
                        <a:t>Kann nicht mehr in seinem Beruf</a:t>
                      </a:r>
                      <a:r>
                        <a:rPr lang="de-DE" sz="2000" baseline="0" dirty="0" smtClean="0">
                          <a:solidFill>
                            <a:srgbClr val="1D2D4B"/>
                          </a:solidFill>
                        </a:rPr>
                        <a:t> arbeiten</a:t>
                      </a:r>
                      <a:endParaRPr lang="de-DE" sz="2000" dirty="0">
                        <a:solidFill>
                          <a:srgbClr val="1D2D4B"/>
                        </a:solidFill>
                      </a:endParaRPr>
                    </a:p>
                  </a:txBody>
                  <a:tcPr anchor="ctr">
                    <a:solidFill>
                      <a:srgbClr val="C60000">
                        <a:alpha val="20000"/>
                      </a:srgbClr>
                    </a:solidFill>
                  </a:tcPr>
                </a:tc>
              </a:tr>
            </a:tbl>
          </a:graphicData>
        </a:graphic>
      </p:graphicFrame>
    </p:spTree>
    <p:extLst>
      <p:ext uri="{BB962C8B-B14F-4D97-AF65-F5344CB8AC3E}">
        <p14:creationId xmlns:p14="http://schemas.microsoft.com/office/powerpoint/2010/main" val="2924718755"/>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p:cNvPicPr>
            <a:picLocks noChangeAspect="1"/>
          </p:cNvPicPr>
          <p:nvPr/>
        </p:nvPicPr>
        <p:blipFill rotWithShape="1">
          <a:blip r:embed="rId2"/>
          <a:srcRect t="4746" r="618" b="420"/>
          <a:stretch/>
        </p:blipFill>
        <p:spPr>
          <a:xfrm>
            <a:off x="7935579" y="2294890"/>
            <a:ext cx="3776996" cy="4302760"/>
          </a:xfrm>
          <a:prstGeom prst="rect">
            <a:avLst/>
          </a:prstGeom>
        </p:spPr>
      </p:pic>
      <p:pic>
        <p:nvPicPr>
          <p:cNvPr id="12" name="Grafik 11"/>
          <p:cNvPicPr>
            <a:picLocks noChangeAspect="1"/>
          </p:cNvPicPr>
          <p:nvPr/>
        </p:nvPicPr>
        <p:blipFill>
          <a:blip r:embed="rId3"/>
          <a:stretch>
            <a:fillRect/>
          </a:stretch>
        </p:blipFill>
        <p:spPr>
          <a:xfrm>
            <a:off x="479424" y="2325103"/>
            <a:ext cx="2884128" cy="4272548"/>
          </a:xfrm>
          <a:prstGeom prst="rect">
            <a:avLst/>
          </a:prstGeom>
        </p:spPr>
      </p:pic>
      <p:sp>
        <p:nvSpPr>
          <p:cNvPr id="2" name="Foliennummernplatzhalter 1"/>
          <p:cNvSpPr>
            <a:spLocks noGrp="1"/>
          </p:cNvSpPr>
          <p:nvPr>
            <p:ph type="sldNum" sz="quarter" idx="4"/>
          </p:nvPr>
        </p:nvSpPr>
        <p:spPr/>
        <p:txBody>
          <a:bodyPr/>
          <a:lstStyle/>
          <a:p>
            <a:fld id="{EA952CFE-AF4B-4BE9-B2E2-E1420D3F9B32}" type="slidenum">
              <a:rPr lang="de-DE" smtClean="0"/>
              <a:pPr/>
              <a:t>86</a:t>
            </a:fld>
            <a:endParaRPr lang="de-DE" dirty="0"/>
          </a:p>
        </p:txBody>
      </p:sp>
      <p:sp>
        <p:nvSpPr>
          <p:cNvPr id="7" name="Titel 6"/>
          <p:cNvSpPr>
            <a:spLocks noGrp="1"/>
          </p:cNvSpPr>
          <p:nvPr>
            <p:ph type="title"/>
          </p:nvPr>
        </p:nvSpPr>
        <p:spPr/>
        <p:txBody>
          <a:bodyPr/>
          <a:lstStyle/>
          <a:p>
            <a:r>
              <a:rPr lang="de-DE" dirty="0"/>
              <a:t>Welcher </a:t>
            </a:r>
            <a:r>
              <a:rPr lang="de-DE" dirty="0" smtClean="0"/>
              <a:t>Zusatzbaustein </a:t>
            </a:r>
            <a:r>
              <a:rPr lang="de-DE" dirty="0"/>
              <a:t>ist für wen geeignet?</a:t>
            </a:r>
          </a:p>
        </p:txBody>
      </p:sp>
      <p:sp>
        <p:nvSpPr>
          <p:cNvPr id="9" name="Textplatzhalter 8"/>
          <p:cNvSpPr>
            <a:spLocks noGrp="1"/>
          </p:cNvSpPr>
          <p:nvPr>
            <p:ph type="body" sz="quarter" idx="10"/>
          </p:nvPr>
        </p:nvSpPr>
        <p:spPr/>
        <p:txBody>
          <a:bodyPr/>
          <a:lstStyle/>
          <a:p>
            <a:r>
              <a:rPr lang="de-DE" dirty="0" smtClean="0"/>
              <a:t>Altenpflegerin</a:t>
            </a:r>
            <a:endParaRPr lang="de-DE" dirty="0"/>
          </a:p>
        </p:txBody>
      </p:sp>
      <p:sp>
        <p:nvSpPr>
          <p:cNvPr id="10" name="Textplatzhalter 9"/>
          <p:cNvSpPr>
            <a:spLocks noGrp="1"/>
          </p:cNvSpPr>
          <p:nvPr>
            <p:ph type="body" sz="quarter" idx="12"/>
          </p:nvPr>
        </p:nvSpPr>
        <p:spPr>
          <a:xfrm>
            <a:off x="7804067" y="1778600"/>
            <a:ext cx="1646779" cy="395680"/>
          </a:xfrm>
        </p:spPr>
        <p:txBody>
          <a:bodyPr/>
          <a:lstStyle/>
          <a:p>
            <a:r>
              <a:rPr lang="de-DE" dirty="0" smtClean="0"/>
              <a:t>Koch</a:t>
            </a:r>
            <a:endParaRPr lang="de-DE" dirty="0"/>
          </a:p>
        </p:txBody>
      </p:sp>
      <p:sp>
        <p:nvSpPr>
          <p:cNvPr id="3" name="Rechteck 2"/>
          <p:cNvSpPr/>
          <p:nvPr/>
        </p:nvSpPr>
        <p:spPr>
          <a:xfrm>
            <a:off x="2851786" y="2829560"/>
            <a:ext cx="3408904" cy="141732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platzhalter 7"/>
          <p:cNvSpPr>
            <a:spLocks noGrp="1"/>
          </p:cNvSpPr>
          <p:nvPr>
            <p:ph type="body" sz="half" idx="2"/>
          </p:nvPr>
        </p:nvSpPr>
        <p:spPr>
          <a:xfrm>
            <a:off x="2975475" y="2953432"/>
            <a:ext cx="3543312" cy="1479094"/>
          </a:xfrm>
        </p:spPr>
        <p:txBody>
          <a:bodyPr/>
          <a:lstStyle/>
          <a:p>
            <a:pPr marL="0" indent="0">
              <a:buNone/>
            </a:pPr>
            <a:r>
              <a:rPr lang="de-DE" dirty="0" smtClean="0">
                <a:solidFill>
                  <a:schemeClr val="tx2"/>
                </a:solidFill>
                <a:latin typeface="+mn-lt"/>
              </a:rPr>
              <a:t>„</a:t>
            </a:r>
            <a:r>
              <a:rPr lang="de-DE" dirty="0">
                <a:solidFill>
                  <a:schemeClr val="tx2"/>
                </a:solidFill>
                <a:latin typeface="+mn-lt"/>
              </a:rPr>
              <a:t>1.000 €</a:t>
            </a:r>
            <a:r>
              <a:rPr lang="de-DE" dirty="0" smtClean="0">
                <a:solidFill>
                  <a:schemeClr val="tx2"/>
                </a:solidFill>
                <a:latin typeface="+mn-lt"/>
              </a:rPr>
              <a:t> </a:t>
            </a:r>
            <a:r>
              <a:rPr lang="de-DE" dirty="0">
                <a:solidFill>
                  <a:schemeClr val="tx2"/>
                </a:solidFill>
                <a:latin typeface="+mn-lt"/>
              </a:rPr>
              <a:t>BU kosten mich </a:t>
            </a:r>
            <a:r>
              <a:rPr lang="de-DE" dirty="0" smtClean="0">
                <a:solidFill>
                  <a:schemeClr val="tx2"/>
                </a:solidFill>
                <a:latin typeface="+mn-lt"/>
              </a:rPr>
              <a:t/>
            </a:r>
            <a:br>
              <a:rPr lang="de-DE" dirty="0" smtClean="0">
                <a:solidFill>
                  <a:schemeClr val="tx2"/>
                </a:solidFill>
                <a:latin typeface="+mn-lt"/>
              </a:rPr>
            </a:br>
            <a:r>
              <a:rPr lang="de-DE" dirty="0" smtClean="0">
                <a:solidFill>
                  <a:schemeClr val="tx2"/>
                </a:solidFill>
                <a:latin typeface="+mn-lt"/>
              </a:rPr>
              <a:t>als </a:t>
            </a:r>
            <a:r>
              <a:rPr lang="de-DE" dirty="0">
                <a:solidFill>
                  <a:schemeClr val="tx2"/>
                </a:solidFill>
                <a:latin typeface="+mn-lt"/>
              </a:rPr>
              <a:t>Altenpflegerin </a:t>
            </a:r>
            <a:r>
              <a:rPr lang="de-DE" b="1" dirty="0">
                <a:solidFill>
                  <a:schemeClr val="tx2"/>
                </a:solidFill>
                <a:latin typeface="+mn-lt"/>
              </a:rPr>
              <a:t>126 €</a:t>
            </a:r>
            <a:r>
              <a:rPr lang="de-DE" b="1" dirty="0" smtClean="0">
                <a:solidFill>
                  <a:schemeClr val="tx2"/>
                </a:solidFill>
                <a:latin typeface="+mn-lt"/>
              </a:rPr>
              <a:t> </a:t>
            </a:r>
            <a:br>
              <a:rPr lang="de-DE" b="1" dirty="0" smtClean="0">
                <a:solidFill>
                  <a:schemeClr val="tx2"/>
                </a:solidFill>
                <a:latin typeface="+mn-lt"/>
              </a:rPr>
            </a:br>
            <a:r>
              <a:rPr lang="de-DE" dirty="0" smtClean="0">
                <a:solidFill>
                  <a:schemeClr val="tx2"/>
                </a:solidFill>
                <a:latin typeface="+mn-lt"/>
              </a:rPr>
              <a:t>im </a:t>
            </a:r>
            <a:r>
              <a:rPr lang="de-DE" dirty="0">
                <a:solidFill>
                  <a:schemeClr val="tx2"/>
                </a:solidFill>
                <a:latin typeface="+mn-lt"/>
              </a:rPr>
              <a:t>Monat. Mit der GF zahle ich lediglich </a:t>
            </a:r>
            <a:r>
              <a:rPr lang="de-DE" b="1" dirty="0" smtClean="0">
                <a:solidFill>
                  <a:schemeClr val="tx2"/>
                </a:solidFill>
                <a:latin typeface="+mn-lt"/>
              </a:rPr>
              <a:t>55,44 €.“</a:t>
            </a:r>
            <a:endParaRPr lang="de-DE" dirty="0">
              <a:solidFill>
                <a:schemeClr val="tx2"/>
              </a:solidFill>
              <a:latin typeface="+mn-lt"/>
            </a:endParaRPr>
          </a:p>
          <a:p>
            <a:endParaRPr lang="de-DE" dirty="0">
              <a:solidFill>
                <a:schemeClr val="tx2"/>
              </a:solidFill>
              <a:latin typeface="+mn-lt"/>
            </a:endParaRPr>
          </a:p>
        </p:txBody>
      </p:sp>
      <p:sp>
        <p:nvSpPr>
          <p:cNvPr id="14" name="AutoShape 23"/>
          <p:cNvSpPr>
            <a:spLocks noChangeArrowheads="1"/>
          </p:cNvSpPr>
          <p:nvPr/>
        </p:nvSpPr>
        <p:spPr bwMode="auto">
          <a:xfrm rot="5400000" flipV="1">
            <a:off x="1883639" y="3335562"/>
            <a:ext cx="1457954" cy="374847"/>
          </a:xfrm>
          <a:prstGeom prst="triangle">
            <a:avLst>
              <a:gd name="adj" fmla="val 50330"/>
            </a:avLst>
          </a:prstGeom>
          <a:solidFill>
            <a:schemeClr val="accent3">
              <a:lumMod val="40000"/>
              <a:lumOff val="60000"/>
            </a:schemeClr>
          </a:solidFill>
          <a:ln w="9525">
            <a:noFill/>
            <a:miter lim="800000"/>
            <a:headEnd/>
            <a:tailEnd/>
          </a:ln>
        </p:spPr>
        <p:txBody>
          <a:bodyPr wrap="none" anchor="ctr"/>
          <a:lstStyle/>
          <a:p>
            <a:endParaRPr lang="de-DE" sz="1400">
              <a:solidFill>
                <a:srgbClr val="137C9B"/>
              </a:solidFill>
            </a:endParaRPr>
          </a:p>
        </p:txBody>
      </p:sp>
      <p:sp>
        <p:nvSpPr>
          <p:cNvPr id="15" name="Rechteck 14"/>
          <p:cNvSpPr/>
          <p:nvPr/>
        </p:nvSpPr>
        <p:spPr>
          <a:xfrm>
            <a:off x="5263833" y="4869180"/>
            <a:ext cx="3180080" cy="165862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AutoShape 23"/>
          <p:cNvSpPr>
            <a:spLocks noChangeArrowheads="1"/>
          </p:cNvSpPr>
          <p:nvPr/>
        </p:nvSpPr>
        <p:spPr bwMode="auto">
          <a:xfrm rot="16200000" flipV="1">
            <a:off x="7856122" y="5514240"/>
            <a:ext cx="1672591" cy="374847"/>
          </a:xfrm>
          <a:prstGeom prst="triangle">
            <a:avLst>
              <a:gd name="adj" fmla="val 50330"/>
            </a:avLst>
          </a:prstGeom>
          <a:solidFill>
            <a:schemeClr val="accent3">
              <a:lumMod val="40000"/>
              <a:lumOff val="60000"/>
            </a:schemeClr>
          </a:solidFill>
          <a:ln w="9525">
            <a:noFill/>
            <a:miter lim="800000"/>
            <a:headEnd/>
            <a:tailEnd/>
          </a:ln>
        </p:spPr>
        <p:txBody>
          <a:bodyPr wrap="none" anchor="ctr"/>
          <a:lstStyle/>
          <a:p>
            <a:endParaRPr lang="de-DE" sz="1400">
              <a:solidFill>
                <a:srgbClr val="137C9B"/>
              </a:solidFill>
            </a:endParaRPr>
          </a:p>
        </p:txBody>
      </p:sp>
      <p:sp>
        <p:nvSpPr>
          <p:cNvPr id="11" name="Textplatzhalter 10"/>
          <p:cNvSpPr>
            <a:spLocks noGrp="1"/>
          </p:cNvSpPr>
          <p:nvPr>
            <p:ph type="body" sz="half" idx="13"/>
          </p:nvPr>
        </p:nvSpPr>
        <p:spPr>
          <a:xfrm>
            <a:off x="5434781" y="4988459"/>
            <a:ext cx="2871020" cy="1463959"/>
          </a:xfrm>
        </p:spPr>
        <p:txBody>
          <a:bodyPr/>
          <a:lstStyle/>
          <a:p>
            <a:pPr marL="0" indent="0">
              <a:buNone/>
            </a:pPr>
            <a:r>
              <a:rPr lang="de-DE" dirty="0" smtClean="0">
                <a:solidFill>
                  <a:schemeClr val="tx2"/>
                </a:solidFill>
              </a:rPr>
              <a:t>„1.200 € BU </a:t>
            </a:r>
            <a:r>
              <a:rPr lang="de-DE" dirty="0">
                <a:solidFill>
                  <a:schemeClr val="tx2"/>
                </a:solidFill>
              </a:rPr>
              <a:t>kosten mich als Koch </a:t>
            </a:r>
            <a:r>
              <a:rPr lang="de-DE" b="1" dirty="0">
                <a:solidFill>
                  <a:schemeClr val="tx2"/>
                </a:solidFill>
              </a:rPr>
              <a:t>119 </a:t>
            </a:r>
            <a:r>
              <a:rPr lang="de-DE" b="1" dirty="0" smtClean="0">
                <a:solidFill>
                  <a:schemeClr val="tx2"/>
                </a:solidFill>
              </a:rPr>
              <a:t>€ </a:t>
            </a:r>
            <a:r>
              <a:rPr lang="de-DE" dirty="0">
                <a:solidFill>
                  <a:schemeClr val="tx2"/>
                </a:solidFill>
              </a:rPr>
              <a:t>im Monat. Mit der GF zahle ich lediglich gut </a:t>
            </a:r>
            <a:r>
              <a:rPr lang="de-DE" b="1" dirty="0" smtClean="0">
                <a:solidFill>
                  <a:schemeClr val="tx2"/>
                </a:solidFill>
              </a:rPr>
              <a:t>45 €.“</a:t>
            </a:r>
            <a:endParaRPr lang="de-DE" b="1" dirty="0">
              <a:solidFill>
                <a:schemeClr val="tx2"/>
              </a:solidFill>
            </a:endParaRPr>
          </a:p>
          <a:p>
            <a:pPr marL="0" indent="0">
              <a:buNone/>
            </a:pPr>
            <a:endParaRPr lang="de-DE" dirty="0">
              <a:solidFill>
                <a:schemeClr val="tx2"/>
              </a:solidFill>
            </a:endParaRPr>
          </a:p>
        </p:txBody>
      </p:sp>
    </p:spTree>
    <p:extLst>
      <p:ext uri="{BB962C8B-B14F-4D97-AF65-F5344CB8AC3E}">
        <p14:creationId xmlns:p14="http://schemas.microsoft.com/office/powerpoint/2010/main" val="781010044"/>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87</a:t>
            </a:fld>
            <a:endParaRPr lang="de-DE" dirty="0"/>
          </a:p>
        </p:txBody>
      </p:sp>
      <p:sp>
        <p:nvSpPr>
          <p:cNvPr id="15" name="Titel 14"/>
          <p:cNvSpPr>
            <a:spLocks noGrp="1"/>
          </p:cNvSpPr>
          <p:nvPr>
            <p:ph type="title"/>
          </p:nvPr>
        </p:nvSpPr>
        <p:spPr/>
        <p:txBody>
          <a:bodyPr/>
          <a:lstStyle/>
          <a:p>
            <a:r>
              <a:rPr lang="de-DE" dirty="0"/>
              <a:t>Was Arbeitskraft eigentlich </a:t>
            </a:r>
            <a:r>
              <a:rPr lang="de-DE" dirty="0" smtClean="0"/>
              <a:t>bedeutet</a:t>
            </a:r>
            <a:endParaRPr lang="de-DE" dirty="0"/>
          </a:p>
        </p:txBody>
      </p:sp>
      <p:pic>
        <p:nvPicPr>
          <p:cNvPr id="19" name="Inhaltsplatzhalter 7"/>
          <p:cNvPicPr>
            <a:picLocks noGrp="1" noChangeAspect="1"/>
          </p:cNvPicPr>
          <p:nvPr>
            <p:ph type="pic" idx="1"/>
          </p:nvPr>
        </p:nvPicPr>
        <p:blipFill>
          <a:blip r:embed="rId2"/>
          <a:srcRect t="15814" b="15814"/>
          <a:stretch>
            <a:fillRect/>
          </a:stretch>
        </p:blipFill>
        <p:spPr>
          <a:xfrm>
            <a:off x="488217" y="2260571"/>
            <a:ext cx="11233150" cy="4345871"/>
          </a:xfrm>
          <a:prstGeom prst="rect">
            <a:avLst/>
          </a:prstGeom>
        </p:spPr>
      </p:pic>
      <p:sp>
        <p:nvSpPr>
          <p:cNvPr id="17" name="Textplatzhalter 16"/>
          <p:cNvSpPr>
            <a:spLocks noGrp="1"/>
          </p:cNvSpPr>
          <p:nvPr>
            <p:ph type="body" sz="quarter" idx="11"/>
          </p:nvPr>
        </p:nvSpPr>
        <p:spPr/>
        <p:txBody>
          <a:bodyPr/>
          <a:lstStyle/>
          <a:p>
            <a:r>
              <a:rPr lang="de-DE" dirty="0" smtClean="0"/>
              <a:t>Heben und Tragen</a:t>
            </a:r>
            <a:endParaRPr lang="de-DE" dirty="0"/>
          </a:p>
        </p:txBody>
      </p:sp>
      <p:sp>
        <p:nvSpPr>
          <p:cNvPr id="18" name="Rechteck 17"/>
          <p:cNvSpPr/>
          <p:nvPr/>
        </p:nvSpPr>
        <p:spPr>
          <a:xfrm>
            <a:off x="479425" y="3517429"/>
            <a:ext cx="4577142" cy="1569660"/>
          </a:xfrm>
          <a:prstGeom prst="rect">
            <a:avLst/>
          </a:prstGeom>
          <a:solidFill>
            <a:schemeClr val="bg1"/>
          </a:solidFill>
        </p:spPr>
        <p:txBody>
          <a:bodyPr wrap="square">
            <a:spAutoFit/>
          </a:bodyPr>
          <a:lstStyle/>
          <a:p>
            <a:r>
              <a:rPr lang="de-DE" sz="1600" b="1" dirty="0">
                <a:solidFill>
                  <a:srgbClr val="1D2D4B"/>
                </a:solidFill>
              </a:rPr>
              <a:t>Heben und Tragen</a:t>
            </a:r>
          </a:p>
          <a:p>
            <a:r>
              <a:rPr lang="de-DE" sz="1600" dirty="0">
                <a:solidFill>
                  <a:srgbClr val="1D2D4B"/>
                </a:solidFill>
              </a:rPr>
              <a:t>Die versicherte Person ist nicht mehr in der Lage, mit den Händen einen Gegenstand von </a:t>
            </a:r>
            <a:r>
              <a:rPr lang="de-DE" sz="1600" dirty="0" smtClean="0">
                <a:solidFill>
                  <a:srgbClr val="1D2D4B"/>
                </a:solidFill>
              </a:rPr>
              <a:t/>
            </a:r>
            <a:br>
              <a:rPr lang="de-DE" sz="1600" dirty="0" smtClean="0">
                <a:solidFill>
                  <a:srgbClr val="1D2D4B"/>
                </a:solidFill>
              </a:rPr>
            </a:br>
            <a:r>
              <a:rPr lang="de-DE" sz="1600" dirty="0" smtClean="0">
                <a:solidFill>
                  <a:srgbClr val="1D2D4B"/>
                </a:solidFill>
              </a:rPr>
              <a:t>5 </a:t>
            </a:r>
            <a:r>
              <a:rPr lang="de-DE" sz="1600" dirty="0">
                <a:solidFill>
                  <a:srgbClr val="1D2D4B"/>
                </a:solidFill>
              </a:rPr>
              <a:t>kg </a:t>
            </a:r>
            <a:r>
              <a:rPr lang="de-DE" sz="1600" dirty="0" smtClean="0">
                <a:solidFill>
                  <a:srgbClr val="1D2D4B"/>
                </a:solidFill>
              </a:rPr>
              <a:t>(z.B. </a:t>
            </a:r>
            <a:r>
              <a:rPr lang="de-DE" sz="1600" dirty="0">
                <a:solidFill>
                  <a:srgbClr val="1D2D4B"/>
                </a:solidFill>
              </a:rPr>
              <a:t>einen Werkzeugkoffer oder einen </a:t>
            </a:r>
            <a:r>
              <a:rPr lang="de-DE" sz="1600" dirty="0" smtClean="0">
                <a:solidFill>
                  <a:srgbClr val="1D2D4B"/>
                </a:solidFill>
              </a:rPr>
              <a:t>Farbeimer</a:t>
            </a:r>
            <a:r>
              <a:rPr lang="de-DE" sz="1600" dirty="0">
                <a:solidFill>
                  <a:srgbClr val="1D2D4B"/>
                </a:solidFill>
              </a:rPr>
              <a:t>) von einem Tisch zu heben und 5 Meter weit zu tragen.</a:t>
            </a:r>
          </a:p>
        </p:txBody>
      </p:sp>
      <p:sp>
        <p:nvSpPr>
          <p:cNvPr id="20" name="Rechteck 19"/>
          <p:cNvSpPr/>
          <p:nvPr/>
        </p:nvSpPr>
        <p:spPr>
          <a:xfrm>
            <a:off x="5616575" y="4960673"/>
            <a:ext cx="6096000" cy="1200329"/>
          </a:xfrm>
          <a:prstGeom prst="rect">
            <a:avLst/>
          </a:prstGeom>
          <a:solidFill>
            <a:schemeClr val="bg1"/>
          </a:solidFill>
        </p:spPr>
        <p:txBody>
          <a:bodyPr>
            <a:spAutoFit/>
          </a:bodyPr>
          <a:lstStyle/>
          <a:p>
            <a:r>
              <a:rPr lang="de-DE" dirty="0">
                <a:solidFill>
                  <a:srgbClr val="1D2D4B"/>
                </a:solidFill>
              </a:rPr>
              <a:t>„1.500 </a:t>
            </a:r>
            <a:r>
              <a:rPr lang="de-DE" dirty="0" smtClean="0">
                <a:solidFill>
                  <a:srgbClr val="1D2D4B"/>
                </a:solidFill>
              </a:rPr>
              <a:t>€ </a:t>
            </a:r>
            <a:r>
              <a:rPr lang="de-DE" dirty="0">
                <a:solidFill>
                  <a:srgbClr val="1D2D4B"/>
                </a:solidFill>
              </a:rPr>
              <a:t>Berufsunfähigkeitsrente kosten mich privat </a:t>
            </a:r>
            <a:r>
              <a:rPr lang="de-DE" b="1" dirty="0">
                <a:solidFill>
                  <a:srgbClr val="1D2D4B"/>
                </a:solidFill>
              </a:rPr>
              <a:t>397,26 €</a:t>
            </a:r>
            <a:r>
              <a:rPr lang="de-DE" b="1" dirty="0" smtClean="0">
                <a:solidFill>
                  <a:srgbClr val="1D2D4B"/>
                </a:solidFill>
              </a:rPr>
              <a:t> </a:t>
            </a:r>
            <a:r>
              <a:rPr lang="de-DE" dirty="0">
                <a:solidFill>
                  <a:srgbClr val="1D2D4B"/>
                </a:solidFill>
              </a:rPr>
              <a:t>im Monat. Mit der Grundfähigkeitsversicherung über meinen Arbeitgeber zahle ich lediglich </a:t>
            </a:r>
            <a:r>
              <a:rPr lang="de-DE" b="1" dirty="0">
                <a:solidFill>
                  <a:srgbClr val="1D2D4B"/>
                </a:solidFill>
              </a:rPr>
              <a:t>54,61 </a:t>
            </a:r>
            <a:r>
              <a:rPr lang="de-DE" b="1" dirty="0" smtClean="0">
                <a:solidFill>
                  <a:srgbClr val="1D2D4B"/>
                </a:solidFill>
              </a:rPr>
              <a:t>€.“ </a:t>
            </a:r>
            <a:r>
              <a:rPr lang="de-DE" b="1" dirty="0">
                <a:solidFill>
                  <a:srgbClr val="1D2D4B"/>
                </a:solidFill>
              </a:rPr>
              <a:t>(Gerüstbauer/ 35 </a:t>
            </a:r>
            <a:r>
              <a:rPr lang="de-DE" b="1" dirty="0" smtClean="0">
                <a:solidFill>
                  <a:srgbClr val="1D2D4B"/>
                </a:solidFill>
              </a:rPr>
              <a:t>Jahre)</a:t>
            </a:r>
            <a:endParaRPr lang="de-DE" b="1" dirty="0">
              <a:solidFill>
                <a:srgbClr val="1D2D4B"/>
              </a:solidFill>
            </a:endParaRPr>
          </a:p>
        </p:txBody>
      </p:sp>
    </p:spTree>
    <p:extLst>
      <p:ext uri="{BB962C8B-B14F-4D97-AF65-F5344CB8AC3E}">
        <p14:creationId xmlns:p14="http://schemas.microsoft.com/office/powerpoint/2010/main" val="4038662924"/>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88</a:t>
            </a:fld>
            <a:endParaRPr lang="de-DE" dirty="0"/>
          </a:p>
        </p:txBody>
      </p:sp>
      <p:sp>
        <p:nvSpPr>
          <p:cNvPr id="8" name="Textplatzhalter 7"/>
          <p:cNvSpPr>
            <a:spLocks noGrp="1"/>
          </p:cNvSpPr>
          <p:nvPr>
            <p:ph type="body" sz="half" idx="2"/>
          </p:nvPr>
        </p:nvSpPr>
        <p:spPr/>
        <p:txBody>
          <a:bodyPr/>
          <a:lstStyle/>
          <a:p>
            <a:pPr marL="0" indent="0">
              <a:buNone/>
            </a:pPr>
            <a:r>
              <a:rPr lang="de-DE" dirty="0">
                <a:solidFill>
                  <a:srgbClr val="137C9B"/>
                </a:solidFill>
              </a:rPr>
              <a:t>Sehen</a:t>
            </a:r>
          </a:p>
          <a:p>
            <a:pPr marL="0" indent="0">
              <a:buNone/>
            </a:pPr>
            <a:r>
              <a:rPr lang="de-DE" dirty="0">
                <a:solidFill>
                  <a:srgbClr val="1D2C4B"/>
                </a:solidFill>
              </a:rPr>
              <a:t>Die Sehfähigkeit der versicherten Person ist so stark eingeschränkt, dass bezogen auf das bessere und vollständig korrigierte Auge nur noch ein  Restsehvermögen von höchstens 3/60 bzw. 0,05 oder eine Einschränkung des Gesichtsfeldes auf höchstens 15 Grad Abstand vom Zentrum, also ein Gesamtgesichtsfeldwinkel von höchstens 30 Grad, besteht</a:t>
            </a:r>
            <a:r>
              <a:rPr lang="de-DE" dirty="0" smtClean="0">
                <a:solidFill>
                  <a:srgbClr val="1D2C4B"/>
                </a:solidFill>
              </a:rPr>
              <a:t>.</a:t>
            </a:r>
          </a:p>
          <a:p>
            <a:pPr marL="0" indent="0">
              <a:buNone/>
            </a:pPr>
            <a:r>
              <a:rPr lang="de-DE" dirty="0" smtClean="0">
                <a:solidFill>
                  <a:srgbClr val="137C9B"/>
                </a:solidFill>
              </a:rPr>
              <a:t>Handgebrauch</a:t>
            </a:r>
            <a:endParaRPr lang="de-DE" dirty="0">
              <a:solidFill>
                <a:srgbClr val="137C9B"/>
              </a:solidFill>
            </a:endParaRPr>
          </a:p>
          <a:p>
            <a:pPr marL="0" indent="0">
              <a:buNone/>
            </a:pPr>
            <a:r>
              <a:rPr lang="de-DE" dirty="0">
                <a:solidFill>
                  <a:srgbClr val="1D2C4B"/>
                </a:solidFill>
              </a:rPr>
              <a:t>Die versicherte Person ist weder mit der rechten noch mit der linken Hand in der Lage, eine Flasche mit Schraub-verschluss zu öffnen oder einen Schraubenzieher oder eine Rohrzange oder eine Schere bestimmungs- gemäß zu benutzen.</a:t>
            </a:r>
          </a:p>
          <a:p>
            <a:endParaRPr lang="de-DE" dirty="0"/>
          </a:p>
        </p:txBody>
      </p:sp>
      <p:sp>
        <p:nvSpPr>
          <p:cNvPr id="3" name="Titel 2"/>
          <p:cNvSpPr>
            <a:spLocks noGrp="1"/>
          </p:cNvSpPr>
          <p:nvPr>
            <p:ph type="title"/>
          </p:nvPr>
        </p:nvSpPr>
        <p:spPr/>
        <p:txBody>
          <a:bodyPr/>
          <a:lstStyle/>
          <a:p>
            <a:r>
              <a:rPr lang="de-DE" dirty="0"/>
              <a:t>Was Arbeitskraft eigentlich bedeutet?</a:t>
            </a:r>
          </a:p>
        </p:txBody>
      </p:sp>
      <p:pic>
        <p:nvPicPr>
          <p:cNvPr id="9" name="Inhaltsplatzhalter 4"/>
          <p:cNvPicPr>
            <a:picLocks noGrp="1" noChangeAspect="1"/>
          </p:cNvPicPr>
          <p:nvPr>
            <p:ph type="pic" idx="1"/>
          </p:nvPr>
        </p:nvPicPr>
        <p:blipFill>
          <a:blip r:embed="rId2"/>
          <a:srcRect l="20476" r="20476"/>
          <a:stretch>
            <a:fillRect/>
          </a:stretch>
        </p:blipFill>
        <p:spPr>
          <a:prstGeom prst="rect">
            <a:avLst/>
          </a:prstGeom>
        </p:spPr>
      </p:pic>
      <p:sp>
        <p:nvSpPr>
          <p:cNvPr id="4" name="Rechteck 3"/>
          <p:cNvSpPr/>
          <p:nvPr/>
        </p:nvSpPr>
        <p:spPr>
          <a:xfrm>
            <a:off x="479425" y="4437062"/>
            <a:ext cx="4175125" cy="2160587"/>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rgbClr val="1D2D4B"/>
                </a:solidFill>
              </a:rPr>
              <a:t>„1.500 € Berufsunfähigkeitsrente kosten mich privat </a:t>
            </a:r>
            <a:r>
              <a:rPr lang="de-DE" b="1" dirty="0">
                <a:solidFill>
                  <a:srgbClr val="1D2D4B"/>
                </a:solidFill>
              </a:rPr>
              <a:t>113,45 € </a:t>
            </a:r>
            <a:r>
              <a:rPr lang="de-DE" dirty="0">
                <a:solidFill>
                  <a:srgbClr val="1D2D4B"/>
                </a:solidFill>
              </a:rPr>
              <a:t>im Monat. Mit der Grundfähigkeitsversicherung über meinen Arbeitgeber zahle ich lediglich </a:t>
            </a:r>
            <a:r>
              <a:rPr lang="de-DE" b="1" dirty="0">
                <a:solidFill>
                  <a:srgbClr val="1D2D4B"/>
                </a:solidFill>
              </a:rPr>
              <a:t>39,18 €.“ (Grafiker/35 J.)</a:t>
            </a:r>
            <a:endParaRPr lang="de-DE" dirty="0">
              <a:solidFill>
                <a:srgbClr val="1D2D4B"/>
              </a:solidFill>
            </a:endParaRPr>
          </a:p>
        </p:txBody>
      </p:sp>
    </p:spTree>
    <p:extLst>
      <p:ext uri="{BB962C8B-B14F-4D97-AF65-F5344CB8AC3E}">
        <p14:creationId xmlns:p14="http://schemas.microsoft.com/office/powerpoint/2010/main" val="417468126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89</a:t>
            </a:fld>
            <a:endParaRPr lang="de-DE"/>
          </a:p>
        </p:txBody>
      </p:sp>
      <p:sp>
        <p:nvSpPr>
          <p:cNvPr id="4" name="Textplatzhalter 3"/>
          <p:cNvSpPr>
            <a:spLocks noGrp="1"/>
          </p:cNvSpPr>
          <p:nvPr>
            <p:ph type="body" sz="half" idx="2"/>
          </p:nvPr>
        </p:nvSpPr>
        <p:spPr/>
        <p:txBody>
          <a:bodyPr/>
          <a:lstStyle/>
          <a:p>
            <a:pPr marL="0" indent="0">
              <a:buNone/>
            </a:pPr>
            <a:r>
              <a:rPr lang="de-DE" dirty="0">
                <a:solidFill>
                  <a:srgbClr val="137C9B"/>
                </a:solidFill>
              </a:rPr>
              <a:t>Gebrauch eines Arms</a:t>
            </a:r>
          </a:p>
          <a:p>
            <a:pPr marL="0" indent="0">
              <a:buNone/>
            </a:pPr>
            <a:r>
              <a:rPr lang="de-DE" dirty="0">
                <a:solidFill>
                  <a:srgbClr val="1D2C4B"/>
                </a:solidFill>
              </a:rPr>
              <a:t>Die versicherte Person ist nicht mehr in der Lage, mit dem linken oder dem rechten Arm in Schulter- bzw. Brusthöhe zu arbeiten</a:t>
            </a:r>
            <a:r>
              <a:rPr lang="de-DE" dirty="0" smtClean="0">
                <a:solidFill>
                  <a:srgbClr val="1D2C4B"/>
                </a:solidFill>
              </a:rPr>
              <a:t>.</a:t>
            </a:r>
          </a:p>
          <a:p>
            <a:pPr marL="0" indent="0">
              <a:buNone/>
            </a:pPr>
            <a:endParaRPr lang="de-DE" dirty="0">
              <a:solidFill>
                <a:srgbClr val="1D2C4B"/>
              </a:solidFill>
            </a:endParaRPr>
          </a:p>
          <a:p>
            <a:pPr marL="0" indent="0">
              <a:buNone/>
            </a:pPr>
            <a:r>
              <a:rPr lang="de-DE" dirty="0">
                <a:solidFill>
                  <a:srgbClr val="137C9B"/>
                </a:solidFill>
              </a:rPr>
              <a:t>Gleichgewichtssinn</a:t>
            </a:r>
          </a:p>
          <a:p>
            <a:pPr marL="0" indent="0">
              <a:buNone/>
            </a:pPr>
            <a:r>
              <a:rPr lang="de-DE" dirty="0">
                <a:solidFill>
                  <a:srgbClr val="1D2C4B"/>
                </a:solidFill>
              </a:rPr>
              <a:t>Der Gleichgewichtssinn der versicherten Person ist so stark gestört, dass ein Besteigen von Leitern bzw. von Gerüsten nicht mehr ohne stark erhöhte Unfallgefahr möglich ist.</a:t>
            </a:r>
          </a:p>
          <a:p>
            <a:endParaRPr lang="de-DE" dirty="0"/>
          </a:p>
        </p:txBody>
      </p:sp>
      <p:sp>
        <p:nvSpPr>
          <p:cNvPr id="5" name="Titel 4"/>
          <p:cNvSpPr>
            <a:spLocks noGrp="1"/>
          </p:cNvSpPr>
          <p:nvPr>
            <p:ph type="title"/>
          </p:nvPr>
        </p:nvSpPr>
        <p:spPr/>
        <p:txBody>
          <a:bodyPr/>
          <a:lstStyle/>
          <a:p>
            <a:r>
              <a:rPr lang="de-DE" dirty="0"/>
              <a:t>Was Arbeitskraft eigentlich bedeutet?</a:t>
            </a:r>
          </a:p>
        </p:txBody>
      </p:sp>
      <p:pic>
        <p:nvPicPr>
          <p:cNvPr id="6" name="Inhaltsplatzhalter 4"/>
          <p:cNvPicPr>
            <a:picLocks noGrp="1" noChangeAspect="1"/>
          </p:cNvPicPr>
          <p:nvPr>
            <p:ph type="pic" idx="1"/>
          </p:nvPr>
        </p:nvPicPr>
        <p:blipFill>
          <a:blip r:embed="rId2"/>
          <a:srcRect l="16205" r="16205"/>
          <a:stretch>
            <a:fillRect/>
          </a:stretch>
        </p:blipFill>
        <p:spPr>
          <a:prstGeom prst="rect">
            <a:avLst/>
          </a:prstGeom>
        </p:spPr>
      </p:pic>
    </p:spTree>
    <p:extLst>
      <p:ext uri="{BB962C8B-B14F-4D97-AF65-F5344CB8AC3E}">
        <p14:creationId xmlns:p14="http://schemas.microsoft.com/office/powerpoint/2010/main" val="3462199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9</a:t>
            </a:fld>
            <a:endParaRPr lang="de-DE" dirty="0"/>
          </a:p>
        </p:txBody>
      </p:sp>
      <p:sp>
        <p:nvSpPr>
          <p:cNvPr id="5" name="Titel 4"/>
          <p:cNvSpPr>
            <a:spLocks noGrp="1"/>
          </p:cNvSpPr>
          <p:nvPr>
            <p:ph type="title"/>
          </p:nvPr>
        </p:nvSpPr>
        <p:spPr/>
        <p:txBody>
          <a:bodyPr/>
          <a:lstStyle/>
          <a:p>
            <a:r>
              <a:rPr lang="de-DE" dirty="0" smtClean="0"/>
              <a:t>UNSERE ZIELGRUPPEN UND KOMPETENZEN</a:t>
            </a:r>
            <a:endParaRPr lang="de-DE" dirty="0"/>
          </a:p>
        </p:txBody>
      </p:sp>
      <p:pic>
        <p:nvPicPr>
          <p:cNvPr id="6" name="Grafik 5"/>
          <p:cNvPicPr>
            <a:picLocks noChangeAspect="1"/>
          </p:cNvPicPr>
          <p:nvPr/>
        </p:nvPicPr>
        <p:blipFill rotWithShape="1">
          <a:blip r:embed="rId2" cstate="print">
            <a:extLst>
              <a:ext uri="{28A0092B-C50C-407E-A947-70E740481C1C}">
                <a14:useLocalDpi xmlns:a14="http://schemas.microsoft.com/office/drawing/2010/main" val="0"/>
              </a:ext>
            </a:extLst>
          </a:blip>
          <a:srcRect b="17245"/>
          <a:stretch/>
        </p:blipFill>
        <p:spPr>
          <a:xfrm>
            <a:off x="1053663" y="2366716"/>
            <a:ext cx="10130282" cy="3704265"/>
          </a:xfrm>
          <a:prstGeom prst="rect">
            <a:avLst/>
          </a:prstGeom>
        </p:spPr>
      </p:pic>
    </p:spTree>
    <p:extLst>
      <p:ext uri="{BB962C8B-B14F-4D97-AF65-F5344CB8AC3E}">
        <p14:creationId xmlns:p14="http://schemas.microsoft.com/office/powerpoint/2010/main" val="2475369585"/>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90</a:t>
            </a:fld>
            <a:endParaRPr lang="de-DE"/>
          </a:p>
        </p:txBody>
      </p:sp>
      <p:sp>
        <p:nvSpPr>
          <p:cNvPr id="4" name="Textplatzhalter 3"/>
          <p:cNvSpPr>
            <a:spLocks noGrp="1"/>
          </p:cNvSpPr>
          <p:nvPr>
            <p:ph type="body" sz="half" idx="2"/>
          </p:nvPr>
        </p:nvSpPr>
        <p:spPr>
          <a:xfrm>
            <a:off x="374505" y="1799146"/>
            <a:ext cx="6719504" cy="4798504"/>
          </a:xfrm>
        </p:spPr>
        <p:txBody>
          <a:bodyPr/>
          <a:lstStyle/>
          <a:p>
            <a:pPr marL="0" indent="0">
              <a:buNone/>
            </a:pPr>
            <a:r>
              <a:rPr lang="de-DE" dirty="0">
                <a:solidFill>
                  <a:srgbClr val="137C9B"/>
                </a:solidFill>
              </a:rPr>
              <a:t>Gebrauch eines Arms</a:t>
            </a:r>
          </a:p>
          <a:p>
            <a:pPr marL="0" indent="0">
              <a:buNone/>
            </a:pPr>
            <a:r>
              <a:rPr lang="de-DE" dirty="0">
                <a:solidFill>
                  <a:srgbClr val="1D2C4B"/>
                </a:solidFill>
              </a:rPr>
              <a:t>Die versicherte Person ist nicht mehr in der Lage, mit dem linken oder dem rechten Arm in Schulter- bzw. Brusthöhe zu arbeiten</a:t>
            </a:r>
            <a:r>
              <a:rPr lang="de-DE" dirty="0" smtClean="0">
                <a:solidFill>
                  <a:srgbClr val="1D2C4B"/>
                </a:solidFill>
              </a:rPr>
              <a:t>.</a:t>
            </a:r>
          </a:p>
          <a:p>
            <a:pPr marL="0" indent="0">
              <a:buNone/>
            </a:pPr>
            <a:endParaRPr lang="de-DE" dirty="0">
              <a:solidFill>
                <a:srgbClr val="1D2C4B"/>
              </a:solidFill>
            </a:endParaRPr>
          </a:p>
          <a:p>
            <a:pPr marL="0" indent="0">
              <a:buNone/>
            </a:pPr>
            <a:r>
              <a:rPr lang="de-DE" dirty="0">
                <a:solidFill>
                  <a:srgbClr val="137C9B"/>
                </a:solidFill>
              </a:rPr>
              <a:t>Knien oder Bücken</a:t>
            </a:r>
          </a:p>
          <a:p>
            <a:pPr marL="0" indent="0">
              <a:buNone/>
            </a:pPr>
            <a:r>
              <a:rPr lang="de-DE" dirty="0">
                <a:solidFill>
                  <a:srgbClr val="1D2C4B"/>
                </a:solidFill>
              </a:rPr>
              <a:t>Die versicherte Person ist nicht mehr in der Lage, sich aus eigener Kraft zu bücken oder hinzuknien, um den Boden zu berühren, und sich danach wieder aufzurichten.</a:t>
            </a:r>
          </a:p>
          <a:p>
            <a:endParaRPr lang="de-DE" dirty="0"/>
          </a:p>
        </p:txBody>
      </p:sp>
      <p:sp>
        <p:nvSpPr>
          <p:cNvPr id="5" name="Titel 4"/>
          <p:cNvSpPr>
            <a:spLocks noGrp="1"/>
          </p:cNvSpPr>
          <p:nvPr>
            <p:ph type="title"/>
          </p:nvPr>
        </p:nvSpPr>
        <p:spPr/>
        <p:txBody>
          <a:bodyPr/>
          <a:lstStyle/>
          <a:p>
            <a:r>
              <a:rPr lang="de-DE" dirty="0"/>
              <a:t>Was Arbeitskraft eigentlich bedeutet?</a:t>
            </a:r>
          </a:p>
        </p:txBody>
      </p:sp>
      <p:pic>
        <p:nvPicPr>
          <p:cNvPr id="8" name="Inhaltsplatzhalter 4"/>
          <p:cNvPicPr>
            <a:picLocks noGrp="1" noChangeAspect="1"/>
          </p:cNvPicPr>
          <p:nvPr>
            <p:ph type="pic" idx="1"/>
          </p:nvPr>
        </p:nvPicPr>
        <p:blipFill>
          <a:blip r:embed="rId2"/>
          <a:srcRect t="4686" b="4686"/>
          <a:stretch>
            <a:fillRect/>
          </a:stretch>
        </p:blipFill>
        <p:spPr>
          <a:xfrm>
            <a:off x="7531100" y="1800225"/>
            <a:ext cx="4181475" cy="4797425"/>
          </a:xfrm>
          <a:prstGeom prst="rect">
            <a:avLst/>
          </a:prstGeom>
          <a:blipFill>
            <a:blip r:embed="rId3"/>
            <a:tile tx="0" ty="0" sx="100000" sy="100000" flip="none" algn="tl"/>
          </a:blipFill>
        </p:spPr>
      </p:pic>
    </p:spTree>
    <p:extLst>
      <p:ext uri="{BB962C8B-B14F-4D97-AF65-F5344CB8AC3E}">
        <p14:creationId xmlns:p14="http://schemas.microsoft.com/office/powerpoint/2010/main" val="785776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91</a:t>
            </a:fld>
            <a:endParaRPr lang="de-DE"/>
          </a:p>
        </p:txBody>
      </p:sp>
      <p:pic>
        <p:nvPicPr>
          <p:cNvPr id="7" name="Inhaltsplatzhalter 4"/>
          <p:cNvPicPr>
            <a:picLocks noGrp="1" noChangeAspect="1"/>
          </p:cNvPicPr>
          <p:nvPr>
            <p:ph type="pic" idx="1"/>
          </p:nvPr>
        </p:nvPicPr>
        <p:blipFill rotWithShape="1">
          <a:blip r:embed="rId2"/>
          <a:srcRect t="1948" r="912" b="1948"/>
          <a:stretch/>
        </p:blipFill>
        <p:spPr>
          <a:xfrm>
            <a:off x="479425" y="1800225"/>
            <a:ext cx="4181475" cy="4797425"/>
          </a:xfrm>
          <a:prstGeom prst="rect">
            <a:avLst/>
          </a:prstGeom>
        </p:spPr>
      </p:pic>
      <p:sp>
        <p:nvSpPr>
          <p:cNvPr id="4" name="Textplatzhalter 3"/>
          <p:cNvSpPr>
            <a:spLocks noGrp="1"/>
          </p:cNvSpPr>
          <p:nvPr>
            <p:ph type="body" sz="half" idx="2"/>
          </p:nvPr>
        </p:nvSpPr>
        <p:spPr/>
        <p:txBody>
          <a:bodyPr lIns="90000"/>
          <a:lstStyle/>
          <a:p>
            <a:pPr marL="0" indent="0">
              <a:buNone/>
            </a:pPr>
            <a:r>
              <a:rPr lang="de-DE" dirty="0">
                <a:solidFill>
                  <a:srgbClr val="137C9B"/>
                </a:solidFill>
              </a:rPr>
              <a:t>Handgebrauch</a:t>
            </a:r>
          </a:p>
          <a:p>
            <a:pPr marL="0" indent="0">
              <a:buNone/>
            </a:pPr>
            <a:r>
              <a:rPr lang="de-DE" dirty="0"/>
              <a:t>Die versicherte Person ist weder mit der rechten noch mit der linken Hand in der Lage, eine Flasche mit Schraubverschluss zu öffnen oder einen Schraubenzieher oder eine Rohrzange oder eine Schere bestimmungsgemäß zu benutzen.</a:t>
            </a:r>
          </a:p>
          <a:p>
            <a:endParaRPr lang="de-DE" b="1" dirty="0">
              <a:solidFill>
                <a:srgbClr val="137C9B"/>
              </a:solidFill>
            </a:endParaRPr>
          </a:p>
        </p:txBody>
      </p:sp>
      <p:sp>
        <p:nvSpPr>
          <p:cNvPr id="5" name="Titel 4"/>
          <p:cNvSpPr>
            <a:spLocks noGrp="1"/>
          </p:cNvSpPr>
          <p:nvPr>
            <p:ph type="title"/>
          </p:nvPr>
        </p:nvSpPr>
        <p:spPr/>
        <p:txBody>
          <a:bodyPr/>
          <a:lstStyle/>
          <a:p>
            <a:r>
              <a:rPr lang="de-DE" dirty="0"/>
              <a:t>Was Arbeitskraft eigentlich bedeutet?</a:t>
            </a:r>
          </a:p>
        </p:txBody>
      </p:sp>
    </p:spTree>
    <p:extLst>
      <p:ext uri="{BB962C8B-B14F-4D97-AF65-F5344CB8AC3E}">
        <p14:creationId xmlns:p14="http://schemas.microsoft.com/office/powerpoint/2010/main" val="1843375724"/>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92</a:t>
            </a:fld>
            <a:endParaRPr lang="de-DE"/>
          </a:p>
        </p:txBody>
      </p:sp>
      <p:sp>
        <p:nvSpPr>
          <p:cNvPr id="6" name="Textplatzhalter 5"/>
          <p:cNvSpPr>
            <a:spLocks noGrp="1"/>
          </p:cNvSpPr>
          <p:nvPr>
            <p:ph type="body" sz="half" idx="2"/>
          </p:nvPr>
        </p:nvSpPr>
        <p:spPr/>
        <p:txBody>
          <a:bodyPr/>
          <a:lstStyle/>
          <a:p>
            <a:r>
              <a:rPr lang="de-DE" dirty="0" smtClean="0"/>
              <a:t>Leistungsbeispiel: kaufmännischer Angestellter</a:t>
            </a:r>
          </a:p>
          <a:p>
            <a:r>
              <a:rPr lang="de-DE" dirty="0" smtClean="0">
                <a:solidFill>
                  <a:srgbClr val="137C9B"/>
                </a:solidFill>
              </a:rPr>
              <a:t>Grundfähigkeitsrente: 1.000 €</a:t>
            </a:r>
          </a:p>
          <a:p>
            <a:endParaRPr lang="de-DE" dirty="0" smtClean="0"/>
          </a:p>
          <a:p>
            <a:endParaRPr lang="de-DE" dirty="0" smtClean="0"/>
          </a:p>
          <a:p>
            <a:endParaRPr lang="de-DE" dirty="0" smtClean="0"/>
          </a:p>
          <a:p>
            <a:endParaRPr lang="de-DE" b="1" dirty="0" smtClean="0">
              <a:solidFill>
                <a:srgbClr val="C60000"/>
              </a:solidFill>
            </a:endParaRPr>
          </a:p>
          <a:p>
            <a:r>
              <a:rPr lang="de-DE" dirty="0" smtClean="0">
                <a:solidFill>
                  <a:srgbClr val="C60000"/>
                </a:solidFill>
              </a:rPr>
              <a:t>Berufsunfähigkeitsrente: 1.000 €</a:t>
            </a:r>
          </a:p>
          <a:p>
            <a:endParaRPr lang="de-DE" dirty="0"/>
          </a:p>
        </p:txBody>
      </p:sp>
      <p:sp>
        <p:nvSpPr>
          <p:cNvPr id="5" name="Titel 4"/>
          <p:cNvSpPr>
            <a:spLocks noGrp="1"/>
          </p:cNvSpPr>
          <p:nvPr>
            <p:ph type="title"/>
          </p:nvPr>
        </p:nvSpPr>
        <p:spPr/>
        <p:txBody>
          <a:bodyPr/>
          <a:lstStyle/>
          <a:p>
            <a:r>
              <a:rPr lang="de-DE" dirty="0" smtClean="0"/>
              <a:t>Attraktive Absicherungshöhen möglich</a:t>
            </a:r>
            <a:endParaRPr lang="de-DE" dirty="0"/>
          </a:p>
        </p:txBody>
      </p:sp>
      <p:sp>
        <p:nvSpPr>
          <p:cNvPr id="16" name="Textplatzhalter 4"/>
          <p:cNvSpPr txBox="1">
            <a:spLocks/>
          </p:cNvSpPr>
          <p:nvPr/>
        </p:nvSpPr>
        <p:spPr>
          <a:xfrm>
            <a:off x="379561" y="6247638"/>
            <a:ext cx="10786279" cy="6103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de-DE" sz="1000" dirty="0" smtClean="0">
                <a:solidFill>
                  <a:srgbClr val="1D2D4B"/>
                </a:solidFill>
              </a:rPr>
              <a:t>* Bruttoeinkommen</a:t>
            </a:r>
            <a:r>
              <a:rPr lang="de-DE" sz="1000" dirty="0">
                <a:solidFill>
                  <a:srgbClr val="1D2D4B"/>
                </a:solidFill>
              </a:rPr>
              <a:t>: </a:t>
            </a:r>
            <a:r>
              <a:rPr lang="de-DE" sz="1000" dirty="0" smtClean="0">
                <a:solidFill>
                  <a:srgbClr val="1D2D4B"/>
                </a:solidFill>
              </a:rPr>
              <a:t>3.000 </a:t>
            </a:r>
            <a:r>
              <a:rPr lang="de-DE" sz="1000" dirty="0">
                <a:solidFill>
                  <a:srgbClr val="1D2D4B"/>
                </a:solidFill>
              </a:rPr>
              <a:t>€; Steuerklasse I; BL: Hamburg; </a:t>
            </a:r>
            <a:r>
              <a:rPr lang="de-DE" sz="1000" dirty="0" err="1" smtClean="0">
                <a:solidFill>
                  <a:srgbClr val="1D2D4B"/>
                </a:solidFill>
              </a:rPr>
              <a:t>KiSt</a:t>
            </a:r>
            <a:r>
              <a:rPr lang="de-DE" sz="1000" dirty="0">
                <a:solidFill>
                  <a:srgbClr val="1D2D4B"/>
                </a:solidFill>
              </a:rPr>
              <a:t>; Zusatzbeitrag GKV: </a:t>
            </a:r>
            <a:r>
              <a:rPr lang="de-DE" sz="1000" dirty="0" smtClean="0">
                <a:solidFill>
                  <a:srgbClr val="1D2D4B"/>
                </a:solidFill>
              </a:rPr>
              <a:t>1,7 </a:t>
            </a:r>
            <a:r>
              <a:rPr lang="de-DE" sz="1000" dirty="0">
                <a:solidFill>
                  <a:srgbClr val="1D2D4B"/>
                </a:solidFill>
              </a:rPr>
              <a:t>%; AG-Zuschuss: </a:t>
            </a:r>
            <a:r>
              <a:rPr lang="de-DE" sz="1000" dirty="0" smtClean="0">
                <a:solidFill>
                  <a:srgbClr val="1D2D4B"/>
                </a:solidFill>
              </a:rPr>
              <a:t>15 %;</a:t>
            </a:r>
          </a:p>
          <a:p>
            <a:pPr marL="0" indent="0">
              <a:lnSpc>
                <a:spcPct val="100000"/>
              </a:lnSpc>
              <a:spcBef>
                <a:spcPts val="0"/>
              </a:spcBef>
              <a:buNone/>
            </a:pPr>
            <a:r>
              <a:rPr lang="de-DE" sz="1000" dirty="0" smtClean="0">
                <a:solidFill>
                  <a:srgbClr val="1D2D4B"/>
                </a:solidFill>
              </a:rPr>
              <a:t>** </a:t>
            </a:r>
            <a:r>
              <a:rPr lang="de-DE" sz="1000" dirty="0">
                <a:solidFill>
                  <a:srgbClr val="1D2D4B"/>
                </a:solidFill>
              </a:rPr>
              <a:t>Überschussverwendung: </a:t>
            </a:r>
            <a:r>
              <a:rPr lang="de-DE" sz="1000" dirty="0" smtClean="0">
                <a:solidFill>
                  <a:srgbClr val="1D2D4B"/>
                </a:solidFill>
              </a:rPr>
              <a:t>Überschussrente </a:t>
            </a:r>
          </a:p>
          <a:p>
            <a:pPr marL="0" indent="0">
              <a:lnSpc>
                <a:spcPct val="100000"/>
              </a:lnSpc>
              <a:spcBef>
                <a:spcPts val="0"/>
              </a:spcBef>
              <a:buNone/>
            </a:pPr>
            <a:r>
              <a:rPr lang="de-DE" sz="1000" dirty="0" smtClean="0">
                <a:solidFill>
                  <a:srgbClr val="1D2D4B"/>
                </a:solidFill>
              </a:rPr>
              <a:t>***</a:t>
            </a:r>
            <a:r>
              <a:rPr lang="de-DE" sz="1000" dirty="0">
                <a:solidFill>
                  <a:srgbClr val="1D2D4B"/>
                </a:solidFill>
              </a:rPr>
              <a:t>Überschussverwendung: Ansammlungsbonus</a:t>
            </a:r>
          </a:p>
          <a:p>
            <a:pPr marL="0" indent="0">
              <a:buNone/>
            </a:pPr>
            <a:endParaRPr lang="de-DE" sz="1000" dirty="0" smtClean="0">
              <a:solidFill>
                <a:srgbClr val="1D2D4B"/>
              </a:solidFill>
            </a:endParaRPr>
          </a:p>
        </p:txBody>
      </p:sp>
      <p:graphicFrame>
        <p:nvGraphicFramePr>
          <p:cNvPr id="17" name="Tabelle 16"/>
          <p:cNvGraphicFramePr>
            <a:graphicFrameLocks noGrp="1"/>
          </p:cNvGraphicFramePr>
          <p:nvPr>
            <p:extLst>
              <p:ext uri="{D42A27DB-BD31-4B8C-83A1-F6EECF244321}">
                <p14:modId xmlns:p14="http://schemas.microsoft.com/office/powerpoint/2010/main" val="2179758227"/>
              </p:ext>
            </p:extLst>
          </p:nvPr>
        </p:nvGraphicFramePr>
        <p:xfrm>
          <a:off x="1395209" y="2603991"/>
          <a:ext cx="3831273" cy="1376880"/>
        </p:xfrm>
        <a:graphic>
          <a:graphicData uri="http://schemas.openxmlformats.org/drawingml/2006/table">
            <a:tbl>
              <a:tblPr firstRow="1" bandRow="1"/>
              <a:tblGrid>
                <a:gridCol w="1362393">
                  <a:extLst>
                    <a:ext uri="{9D8B030D-6E8A-4147-A177-3AD203B41FA5}">
                      <a16:colId xmlns:a16="http://schemas.microsoft.com/office/drawing/2014/main" xmlns="" val="20000"/>
                    </a:ext>
                  </a:extLst>
                </a:gridCol>
                <a:gridCol w="952500">
                  <a:extLst>
                    <a:ext uri="{9D8B030D-6E8A-4147-A177-3AD203B41FA5}">
                      <a16:colId xmlns:a16="http://schemas.microsoft.com/office/drawing/2014/main" xmlns="" val="20001"/>
                    </a:ext>
                  </a:extLst>
                </a:gridCol>
                <a:gridCol w="1516380">
                  <a:extLst>
                    <a:ext uri="{9D8B030D-6E8A-4147-A177-3AD203B41FA5}">
                      <a16:colId xmlns:a16="http://schemas.microsoft.com/office/drawing/2014/main" xmlns="" val="20002"/>
                    </a:ext>
                  </a:extLst>
                </a:gridCol>
              </a:tblGrid>
              <a:tr h="221735">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de-DE" sz="1400" b="0" dirty="0" smtClean="0">
                          <a:solidFill>
                            <a:schemeClr val="bg1"/>
                          </a:solidFill>
                        </a:rPr>
                        <a:t>Einstiegsalter</a:t>
                      </a:r>
                      <a:endParaRPr lang="de-DE" sz="1400" b="0" dirty="0">
                        <a:solidFill>
                          <a:schemeClr val="bg1"/>
                        </a:solidFill>
                      </a:endParaRPr>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de-DE" sz="1400" b="0" dirty="0" smtClean="0">
                          <a:solidFill>
                            <a:schemeClr val="bg1"/>
                          </a:solidFill>
                        </a:rPr>
                        <a:t>Beitrag</a:t>
                      </a:r>
                      <a:endParaRPr lang="de-DE" sz="1400" b="0" dirty="0">
                        <a:solidFill>
                          <a:schemeClr val="bg1"/>
                        </a:solidFill>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de-DE" sz="1400" dirty="0" smtClean="0">
                          <a:solidFill>
                            <a:schemeClr val="bg1"/>
                          </a:solidFill>
                        </a:rPr>
                        <a:t>Nettoaufwand*</a:t>
                      </a:r>
                      <a:endParaRPr lang="de-DE" sz="1400" dirty="0">
                        <a:solidFill>
                          <a:schemeClr val="bg1"/>
                        </a:solidFill>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extLst>
                  <a:ext uri="{0D108BD9-81ED-4DB2-BD59-A6C34878D82A}">
                    <a16:rowId xmlns:a16="http://schemas.microsoft.com/office/drawing/2014/main" xmlns="" val="10000"/>
                  </a:ext>
                </a:extLst>
              </a:tr>
              <a:tr h="145899">
                <a:tc>
                  <a:txBody>
                    <a:bodyPr/>
                    <a:lstStyle/>
                    <a:p>
                      <a:pPr algn="ctr"/>
                      <a:r>
                        <a:rPr lang="de-DE" sz="1600" dirty="0"/>
                        <a:t>30</a:t>
                      </a:r>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p>
                      <a:pPr algn="r"/>
                      <a:r>
                        <a:rPr lang="de-DE" sz="1400" dirty="0" smtClean="0"/>
                        <a:t>52,08 €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p>
                      <a:pPr algn="r"/>
                      <a:r>
                        <a:rPr lang="de-DE" sz="1400" dirty="0" smtClean="0"/>
                        <a:t>24,63 €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extLst>
                  <a:ext uri="{0D108BD9-81ED-4DB2-BD59-A6C34878D82A}">
                    <a16:rowId xmlns:a16="http://schemas.microsoft.com/office/drawing/2014/main" xmlns="" val="10002"/>
                  </a:ext>
                </a:extLst>
              </a:tr>
              <a:tr h="14589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DE" sz="1600" dirty="0" smtClean="0"/>
                        <a:t>40</a:t>
                      </a:r>
                      <a:endParaRPr lang="de-DE" sz="1600" dirty="0"/>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64,33 €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30,42 €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extLst>
                  <a:ext uri="{0D108BD9-81ED-4DB2-BD59-A6C34878D82A}">
                    <a16:rowId xmlns:a16="http://schemas.microsoft.com/office/drawing/2014/main" xmlns="" val="10003"/>
                  </a:ext>
                </a:extLst>
              </a:tr>
              <a:tr h="14589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DE" sz="1600" dirty="0" smtClean="0"/>
                        <a:t>50</a:t>
                      </a:r>
                      <a:endParaRPr lang="de-DE" sz="1600" dirty="0"/>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83,95 €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39,75 €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extLst>
                  <a:ext uri="{0D108BD9-81ED-4DB2-BD59-A6C34878D82A}">
                    <a16:rowId xmlns:a16="http://schemas.microsoft.com/office/drawing/2014/main" xmlns="" val="10004"/>
                  </a:ext>
                </a:extLst>
              </a:tr>
            </a:tbl>
          </a:graphicData>
        </a:graphic>
      </p:graphicFrame>
      <p:graphicFrame>
        <p:nvGraphicFramePr>
          <p:cNvPr id="18" name="Tabelle 17"/>
          <p:cNvGraphicFramePr>
            <a:graphicFrameLocks noGrp="1"/>
          </p:cNvGraphicFramePr>
          <p:nvPr>
            <p:extLst>
              <p:ext uri="{D42A27DB-BD31-4B8C-83A1-F6EECF244321}">
                <p14:modId xmlns:p14="http://schemas.microsoft.com/office/powerpoint/2010/main" val="1096284162"/>
              </p:ext>
            </p:extLst>
          </p:nvPr>
        </p:nvGraphicFramePr>
        <p:xfrm>
          <a:off x="5698923" y="2603991"/>
          <a:ext cx="1782489" cy="1376880"/>
        </p:xfrm>
        <a:graphic>
          <a:graphicData uri="http://schemas.openxmlformats.org/drawingml/2006/table">
            <a:tbl>
              <a:tblPr firstRow="1" bandRow="1"/>
              <a:tblGrid>
                <a:gridCol w="1782489"/>
              </a:tblGrid>
              <a:tr h="344220">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b="1" dirty="0" smtClean="0">
                          <a:solidFill>
                            <a:schemeClr val="bg1"/>
                          </a:solidFill>
                        </a:rPr>
                        <a:t>Überschussrente**</a:t>
                      </a:r>
                      <a:r>
                        <a:rPr lang="de-DE" sz="1400" dirty="0" smtClean="0">
                          <a:solidFill>
                            <a:schemeClr val="bg1"/>
                          </a:solidFill>
                        </a:rPr>
                        <a:t> </a:t>
                      </a:r>
                      <a:endParaRPr lang="de-DE" sz="1400" dirty="0">
                        <a:solidFill>
                          <a:schemeClr val="bg1"/>
                        </a:solidFill>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tr>
              <a:tr h="344220">
                <a:tc>
                  <a:txBody>
                    <a:bodyPr/>
                    <a:lstStyle/>
                    <a:p>
                      <a:pPr marL="0" algn="r" defTabSz="914400" rtl="0" eaLnBrk="1" latinLnBrk="0" hangingPunct="1"/>
                      <a:r>
                        <a:rPr lang="de-DE" sz="1400" kern="1200" dirty="0" smtClean="0">
                          <a:solidFill>
                            <a:schemeClr val="dk1"/>
                          </a:solidFill>
                          <a:latin typeface="Arial"/>
                          <a:ea typeface="+mn-ea"/>
                          <a:cs typeface="+mn-cs"/>
                        </a:rPr>
                        <a:t>1.180,00 €</a:t>
                      </a:r>
                      <a:endParaRPr lang="de-DE" sz="1400" kern="1200" dirty="0">
                        <a:solidFill>
                          <a:schemeClr val="dk1"/>
                        </a:solidFill>
                        <a:latin typeface="Arial"/>
                        <a:ea typeface="+mn-ea"/>
                        <a:cs typeface="+mn-cs"/>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tr>
              <a:tr h="344220">
                <a:tc>
                  <a:txBody>
                    <a:bodyPr/>
                    <a:lstStyle/>
                    <a:p>
                      <a:pPr marL="0" algn="r" defTabSz="914400" rtl="0" eaLnBrk="1" latinLnBrk="0" hangingPunct="1"/>
                      <a:r>
                        <a:rPr lang="de-DE" sz="1400" kern="1200" dirty="0" smtClean="0">
                          <a:solidFill>
                            <a:schemeClr val="dk1"/>
                          </a:solidFill>
                          <a:latin typeface="Arial"/>
                          <a:ea typeface="+mn-ea"/>
                          <a:cs typeface="+mn-cs"/>
                        </a:rPr>
                        <a:t>1.180,00 €</a:t>
                      </a:r>
                      <a:endParaRPr lang="de-DE" sz="1400" kern="1200" dirty="0">
                        <a:solidFill>
                          <a:schemeClr val="dk1"/>
                        </a:solidFill>
                        <a:latin typeface="Arial"/>
                        <a:ea typeface="+mn-ea"/>
                        <a:cs typeface="+mn-cs"/>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tr>
              <a:tr h="344220">
                <a:tc>
                  <a:txBody>
                    <a:bodyPr/>
                    <a:lstStyle/>
                    <a:p>
                      <a:pPr marL="0" algn="r" defTabSz="914400" rtl="0" eaLnBrk="1" latinLnBrk="0" hangingPunct="1"/>
                      <a:r>
                        <a:rPr lang="de-DE" sz="1400" kern="1200" dirty="0" smtClean="0">
                          <a:solidFill>
                            <a:schemeClr val="dk1"/>
                          </a:solidFill>
                          <a:latin typeface="Arial"/>
                          <a:ea typeface="+mn-ea"/>
                          <a:cs typeface="+mn-cs"/>
                        </a:rPr>
                        <a:t>1.180,00 €</a:t>
                      </a:r>
                      <a:endParaRPr lang="de-DE" sz="1400" kern="1200" dirty="0">
                        <a:solidFill>
                          <a:schemeClr val="dk1"/>
                        </a:solidFill>
                        <a:latin typeface="Arial"/>
                        <a:ea typeface="+mn-ea"/>
                        <a:cs typeface="+mn-cs"/>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tr>
            </a:tbl>
          </a:graphicData>
        </a:graphic>
      </p:graphicFrame>
      <p:graphicFrame>
        <p:nvGraphicFramePr>
          <p:cNvPr id="19" name="Tabelle 18"/>
          <p:cNvGraphicFramePr>
            <a:graphicFrameLocks noGrp="1"/>
          </p:cNvGraphicFramePr>
          <p:nvPr>
            <p:extLst>
              <p:ext uri="{D42A27DB-BD31-4B8C-83A1-F6EECF244321}">
                <p14:modId xmlns:p14="http://schemas.microsoft.com/office/powerpoint/2010/main" val="3252201020"/>
              </p:ext>
            </p:extLst>
          </p:nvPr>
        </p:nvGraphicFramePr>
        <p:xfrm>
          <a:off x="8245590" y="2600061"/>
          <a:ext cx="1651952" cy="1376880"/>
        </p:xfrm>
        <a:graphic>
          <a:graphicData uri="http://schemas.openxmlformats.org/drawingml/2006/table">
            <a:tbl>
              <a:tblPr firstRow="1" bandRow="1"/>
              <a:tblGrid>
                <a:gridCol w="1651952"/>
              </a:tblGrid>
              <a:tr h="344220">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b="1" dirty="0" smtClean="0">
                          <a:solidFill>
                            <a:schemeClr val="bg1"/>
                          </a:solidFill>
                        </a:rPr>
                        <a:t>Bonus mit 67***</a:t>
                      </a:r>
                      <a:r>
                        <a:rPr lang="de-DE" sz="1400" dirty="0" smtClean="0">
                          <a:solidFill>
                            <a:schemeClr val="bg1"/>
                          </a:solidFill>
                        </a:rPr>
                        <a:t> </a:t>
                      </a:r>
                      <a:endParaRPr lang="de-DE" sz="1400" dirty="0">
                        <a:solidFill>
                          <a:schemeClr val="bg1"/>
                        </a:solidFill>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tr>
              <a:tr h="344220">
                <a:tc>
                  <a:txBody>
                    <a:bodyPr/>
                    <a:lstStyle/>
                    <a:p>
                      <a:pPr algn="r"/>
                      <a:r>
                        <a:rPr lang="de-DE" sz="1400" dirty="0" smtClean="0"/>
                        <a:t>6.607,80 €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tr>
              <a:tr h="344220">
                <a:tc>
                  <a:txBody>
                    <a:bodyPr/>
                    <a:lstStyle/>
                    <a:p>
                      <a:pPr algn="r"/>
                      <a:r>
                        <a:rPr lang="de-DE" sz="1400" dirty="0" smtClean="0"/>
                        <a:t>4.951,03 €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tr>
              <a:tr h="344220">
                <a:tc>
                  <a:txBody>
                    <a:bodyPr/>
                    <a:lstStyle/>
                    <a:p>
                      <a:pPr algn="r"/>
                      <a:r>
                        <a:rPr lang="de-DE" sz="1400" dirty="0" smtClean="0"/>
                        <a:t>3.397,57 €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tr>
            </a:tbl>
          </a:graphicData>
        </a:graphic>
      </p:graphicFrame>
      <p:sp>
        <p:nvSpPr>
          <p:cNvPr id="20" name="Textfeld 19"/>
          <p:cNvSpPr txBox="1"/>
          <p:nvPr/>
        </p:nvSpPr>
        <p:spPr>
          <a:xfrm>
            <a:off x="7535140" y="3103835"/>
            <a:ext cx="710451" cy="369332"/>
          </a:xfrm>
          <a:prstGeom prst="rect">
            <a:avLst/>
          </a:prstGeom>
          <a:noFill/>
        </p:spPr>
        <p:txBody>
          <a:bodyPr wrap="none" rtlCol="0">
            <a:spAutoFit/>
          </a:bodyPr>
          <a:lstStyle/>
          <a:p>
            <a:r>
              <a:rPr lang="de-DE" dirty="0"/>
              <a:t>oder </a:t>
            </a:r>
          </a:p>
        </p:txBody>
      </p:sp>
      <p:graphicFrame>
        <p:nvGraphicFramePr>
          <p:cNvPr id="21" name="Tabelle 20"/>
          <p:cNvGraphicFramePr>
            <a:graphicFrameLocks noGrp="1"/>
          </p:cNvGraphicFramePr>
          <p:nvPr>
            <p:extLst>
              <p:ext uri="{D42A27DB-BD31-4B8C-83A1-F6EECF244321}">
                <p14:modId xmlns:p14="http://schemas.microsoft.com/office/powerpoint/2010/main" val="4146098602"/>
              </p:ext>
            </p:extLst>
          </p:nvPr>
        </p:nvGraphicFramePr>
        <p:xfrm>
          <a:off x="1421589" y="4642991"/>
          <a:ext cx="3831273" cy="1376880"/>
        </p:xfrm>
        <a:graphic>
          <a:graphicData uri="http://schemas.openxmlformats.org/drawingml/2006/table">
            <a:tbl>
              <a:tblPr firstRow="1" bandRow="1"/>
              <a:tblGrid>
                <a:gridCol w="1362393">
                  <a:extLst>
                    <a:ext uri="{9D8B030D-6E8A-4147-A177-3AD203B41FA5}">
                      <a16:colId xmlns:a16="http://schemas.microsoft.com/office/drawing/2014/main" xmlns="" val="20000"/>
                    </a:ext>
                  </a:extLst>
                </a:gridCol>
                <a:gridCol w="952500">
                  <a:extLst>
                    <a:ext uri="{9D8B030D-6E8A-4147-A177-3AD203B41FA5}">
                      <a16:colId xmlns:a16="http://schemas.microsoft.com/office/drawing/2014/main" xmlns="" val="20001"/>
                    </a:ext>
                  </a:extLst>
                </a:gridCol>
                <a:gridCol w="1516380">
                  <a:extLst>
                    <a:ext uri="{9D8B030D-6E8A-4147-A177-3AD203B41FA5}">
                      <a16:colId xmlns:a16="http://schemas.microsoft.com/office/drawing/2014/main" xmlns="" val="20002"/>
                    </a:ext>
                  </a:extLst>
                </a:gridCol>
              </a:tblGrid>
              <a:tr h="221735">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de-DE" sz="1400" b="0" dirty="0" smtClean="0">
                          <a:solidFill>
                            <a:schemeClr val="bg1"/>
                          </a:solidFill>
                        </a:rPr>
                        <a:t>Einstiegsalter</a:t>
                      </a:r>
                      <a:endParaRPr lang="de-DE" sz="1400" b="0" dirty="0">
                        <a:solidFill>
                          <a:schemeClr val="bg1"/>
                        </a:solidFill>
                      </a:endParaRPr>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de-DE" sz="1400" b="0" dirty="0" smtClean="0">
                          <a:solidFill>
                            <a:schemeClr val="bg1"/>
                          </a:solidFill>
                        </a:rPr>
                        <a:t>Beitrag</a:t>
                      </a:r>
                      <a:endParaRPr lang="de-DE" sz="1400" b="0" dirty="0">
                        <a:solidFill>
                          <a:schemeClr val="bg1"/>
                        </a:solidFill>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de-DE" sz="1400" dirty="0" smtClean="0">
                          <a:solidFill>
                            <a:schemeClr val="bg1"/>
                          </a:solidFill>
                        </a:rPr>
                        <a:t>Nettoaufwand*</a:t>
                      </a:r>
                      <a:endParaRPr lang="de-DE" sz="1400" dirty="0">
                        <a:solidFill>
                          <a:schemeClr val="bg1"/>
                        </a:solidFill>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extLst>
                  <a:ext uri="{0D108BD9-81ED-4DB2-BD59-A6C34878D82A}">
                    <a16:rowId xmlns:a16="http://schemas.microsoft.com/office/drawing/2014/main" xmlns="" val="10000"/>
                  </a:ext>
                </a:extLst>
              </a:tr>
              <a:tr h="145899">
                <a:tc>
                  <a:txBody>
                    <a:bodyPr/>
                    <a:lstStyle/>
                    <a:p>
                      <a:pPr algn="ctr"/>
                      <a:r>
                        <a:rPr lang="de-DE" sz="1600" dirty="0"/>
                        <a:t>30</a:t>
                      </a:r>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p>
                      <a:pPr algn="r"/>
                      <a:r>
                        <a:rPr lang="de-DE" sz="1400" dirty="0" smtClean="0"/>
                        <a:t>66,82 €</a:t>
                      </a: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p>
                      <a:pPr algn="r"/>
                      <a:r>
                        <a:rPr lang="de-DE" sz="1400" dirty="0" smtClean="0"/>
                        <a:t>31,52 €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extLst>
                  <a:ext uri="{0D108BD9-81ED-4DB2-BD59-A6C34878D82A}">
                    <a16:rowId xmlns:a16="http://schemas.microsoft.com/office/drawing/2014/main" xmlns="" val="10002"/>
                  </a:ext>
                </a:extLst>
              </a:tr>
              <a:tr h="14589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DE" sz="1600" dirty="0" smtClean="0"/>
                        <a:t>40</a:t>
                      </a:r>
                      <a:endParaRPr lang="de-DE" sz="1600" dirty="0"/>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82,76 €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39,11 €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extLst>
                  <a:ext uri="{0D108BD9-81ED-4DB2-BD59-A6C34878D82A}">
                    <a16:rowId xmlns:a16="http://schemas.microsoft.com/office/drawing/2014/main" xmlns="" val="10003"/>
                  </a:ext>
                </a:extLst>
              </a:tr>
              <a:tr h="14589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DE" sz="1600" dirty="0" smtClean="0"/>
                        <a:t>50</a:t>
                      </a:r>
                      <a:endParaRPr lang="de-DE" sz="1600" dirty="0"/>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96,62 €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45,75 €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extLst>
                  <a:ext uri="{0D108BD9-81ED-4DB2-BD59-A6C34878D82A}">
                    <a16:rowId xmlns:a16="http://schemas.microsoft.com/office/drawing/2014/main" xmlns="" val="10004"/>
                  </a:ext>
                </a:extLst>
              </a:tr>
            </a:tbl>
          </a:graphicData>
        </a:graphic>
      </p:graphicFrame>
      <p:graphicFrame>
        <p:nvGraphicFramePr>
          <p:cNvPr id="22" name="Tabelle 21"/>
          <p:cNvGraphicFramePr>
            <a:graphicFrameLocks noGrp="1"/>
          </p:cNvGraphicFramePr>
          <p:nvPr>
            <p:extLst>
              <p:ext uri="{D42A27DB-BD31-4B8C-83A1-F6EECF244321}">
                <p14:modId xmlns:p14="http://schemas.microsoft.com/office/powerpoint/2010/main" val="1469884007"/>
              </p:ext>
            </p:extLst>
          </p:nvPr>
        </p:nvGraphicFramePr>
        <p:xfrm>
          <a:off x="5725302" y="4642991"/>
          <a:ext cx="1782489" cy="1376880"/>
        </p:xfrm>
        <a:graphic>
          <a:graphicData uri="http://schemas.openxmlformats.org/drawingml/2006/table">
            <a:tbl>
              <a:tblPr firstRow="1" bandRow="1"/>
              <a:tblGrid>
                <a:gridCol w="1782489"/>
              </a:tblGrid>
              <a:tr h="344220">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b="1" dirty="0" smtClean="0">
                          <a:solidFill>
                            <a:schemeClr val="bg1"/>
                          </a:solidFill>
                        </a:rPr>
                        <a:t>Überschussrente**</a:t>
                      </a:r>
                      <a:r>
                        <a:rPr lang="de-DE" sz="1400" dirty="0" smtClean="0">
                          <a:solidFill>
                            <a:schemeClr val="bg1"/>
                          </a:solidFill>
                        </a:rPr>
                        <a:t> </a:t>
                      </a:r>
                      <a:endParaRPr lang="de-DE" sz="1400" dirty="0">
                        <a:solidFill>
                          <a:schemeClr val="bg1"/>
                        </a:solidFill>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tr>
              <a:tr h="344220">
                <a:tc>
                  <a:txBody>
                    <a:bodyPr/>
                    <a:lstStyle/>
                    <a:p>
                      <a:pPr algn="r"/>
                      <a:r>
                        <a:rPr lang="de-DE" sz="1400" dirty="0" smtClean="0"/>
                        <a:t>1.235 €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tr>
              <a:tr h="344220">
                <a:tc>
                  <a:txBody>
                    <a:bodyPr/>
                    <a:lstStyle/>
                    <a:p>
                      <a:pPr algn="r"/>
                      <a:r>
                        <a:rPr lang="de-DE" sz="1400" dirty="0" smtClean="0"/>
                        <a:t>1.235</a:t>
                      </a:r>
                      <a:r>
                        <a:rPr lang="de-DE" sz="1400" baseline="0" dirty="0" smtClean="0"/>
                        <a:t>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tr>
              <a:tr h="344220">
                <a:tc>
                  <a:txBody>
                    <a:bodyPr/>
                    <a:lstStyle/>
                    <a:p>
                      <a:pPr algn="r"/>
                      <a:r>
                        <a:rPr lang="de-DE" sz="1400" dirty="0" smtClean="0"/>
                        <a:t>1.235 €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tr>
            </a:tbl>
          </a:graphicData>
        </a:graphic>
      </p:graphicFrame>
      <p:graphicFrame>
        <p:nvGraphicFramePr>
          <p:cNvPr id="23" name="Tabelle 22"/>
          <p:cNvGraphicFramePr>
            <a:graphicFrameLocks noGrp="1"/>
          </p:cNvGraphicFramePr>
          <p:nvPr>
            <p:extLst>
              <p:ext uri="{D42A27DB-BD31-4B8C-83A1-F6EECF244321}">
                <p14:modId xmlns:p14="http://schemas.microsoft.com/office/powerpoint/2010/main" val="2377104240"/>
              </p:ext>
            </p:extLst>
          </p:nvPr>
        </p:nvGraphicFramePr>
        <p:xfrm>
          <a:off x="8271969" y="4642991"/>
          <a:ext cx="1651952" cy="1376880"/>
        </p:xfrm>
        <a:graphic>
          <a:graphicData uri="http://schemas.openxmlformats.org/drawingml/2006/table">
            <a:tbl>
              <a:tblPr firstRow="1" bandRow="1"/>
              <a:tblGrid>
                <a:gridCol w="1651952"/>
              </a:tblGrid>
              <a:tr h="344220">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b="1" dirty="0" smtClean="0">
                          <a:solidFill>
                            <a:schemeClr val="bg1"/>
                          </a:solidFill>
                        </a:rPr>
                        <a:t>Bonus mit 67***</a:t>
                      </a:r>
                      <a:r>
                        <a:rPr lang="de-DE" sz="1400" dirty="0" smtClean="0">
                          <a:solidFill>
                            <a:schemeClr val="bg1"/>
                          </a:solidFill>
                        </a:rPr>
                        <a:t> </a:t>
                      </a:r>
                      <a:endParaRPr lang="de-DE" sz="1400" dirty="0">
                        <a:solidFill>
                          <a:schemeClr val="bg1"/>
                        </a:solidFill>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tr>
              <a:tr h="344220">
                <a:tc>
                  <a:txBody>
                    <a:bodyPr/>
                    <a:lstStyle/>
                    <a:p>
                      <a:pPr algn="r"/>
                      <a:r>
                        <a:rPr lang="de-DE" sz="1400" dirty="0" smtClean="0"/>
                        <a:t>10.740,76 €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tr>
              <a:tr h="344220">
                <a:tc>
                  <a:txBody>
                    <a:bodyPr/>
                    <a:lstStyle/>
                    <a:p>
                      <a:pPr algn="r"/>
                      <a:r>
                        <a:rPr lang="de-DE" sz="1400" dirty="0" smtClean="0"/>
                        <a:t>8.067,33 €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tr>
              <a:tr h="344220">
                <a:tc>
                  <a:txBody>
                    <a:bodyPr/>
                    <a:lstStyle/>
                    <a:p>
                      <a:pPr algn="r"/>
                      <a:r>
                        <a:rPr lang="de-DE" sz="1400" dirty="0" smtClean="0"/>
                        <a:t>4.952,08 €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tr>
            </a:tbl>
          </a:graphicData>
        </a:graphic>
      </p:graphicFrame>
      <p:sp>
        <p:nvSpPr>
          <p:cNvPr id="24" name="Textfeld 23"/>
          <p:cNvSpPr txBox="1"/>
          <p:nvPr/>
        </p:nvSpPr>
        <p:spPr>
          <a:xfrm>
            <a:off x="7561519" y="5342707"/>
            <a:ext cx="710451" cy="369332"/>
          </a:xfrm>
          <a:prstGeom prst="rect">
            <a:avLst/>
          </a:prstGeom>
          <a:noFill/>
        </p:spPr>
        <p:txBody>
          <a:bodyPr wrap="none" rtlCol="0">
            <a:spAutoFit/>
          </a:bodyPr>
          <a:lstStyle/>
          <a:p>
            <a:r>
              <a:rPr lang="de-DE" dirty="0"/>
              <a:t>oder </a:t>
            </a:r>
          </a:p>
        </p:txBody>
      </p:sp>
    </p:spTree>
    <p:extLst>
      <p:ext uri="{BB962C8B-B14F-4D97-AF65-F5344CB8AC3E}">
        <p14:creationId xmlns:p14="http://schemas.microsoft.com/office/powerpoint/2010/main" val="2304517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93</a:t>
            </a:fld>
            <a:endParaRPr lang="de-DE"/>
          </a:p>
        </p:txBody>
      </p:sp>
      <p:sp>
        <p:nvSpPr>
          <p:cNvPr id="6" name="Textplatzhalter 5"/>
          <p:cNvSpPr>
            <a:spLocks noGrp="1"/>
          </p:cNvSpPr>
          <p:nvPr>
            <p:ph type="body" sz="half" idx="2"/>
          </p:nvPr>
        </p:nvSpPr>
        <p:spPr/>
        <p:txBody>
          <a:bodyPr/>
          <a:lstStyle/>
          <a:p>
            <a:r>
              <a:rPr lang="de-DE" dirty="0">
                <a:solidFill>
                  <a:srgbClr val="C60000"/>
                </a:solidFill>
              </a:rPr>
              <a:t>Berufsunfähigkeitsrente: 1.000 €</a:t>
            </a:r>
          </a:p>
          <a:p>
            <a:endParaRPr lang="de-DE" dirty="0" smtClean="0"/>
          </a:p>
          <a:p>
            <a:endParaRPr lang="de-DE" dirty="0" smtClean="0"/>
          </a:p>
          <a:p>
            <a:endParaRPr lang="de-DE" dirty="0" smtClean="0"/>
          </a:p>
          <a:p>
            <a:endParaRPr lang="de-DE" sz="500" dirty="0" smtClean="0"/>
          </a:p>
          <a:p>
            <a:endParaRPr lang="de-DE" dirty="0"/>
          </a:p>
        </p:txBody>
      </p:sp>
      <p:sp>
        <p:nvSpPr>
          <p:cNvPr id="5" name="Titel 4"/>
          <p:cNvSpPr>
            <a:spLocks noGrp="1"/>
          </p:cNvSpPr>
          <p:nvPr>
            <p:ph type="title"/>
          </p:nvPr>
        </p:nvSpPr>
        <p:spPr/>
        <p:txBody>
          <a:bodyPr/>
          <a:lstStyle/>
          <a:p>
            <a:r>
              <a:rPr lang="de-DE" smtClean="0"/>
              <a:t>Attraktive Absicherungshöhen möglich</a:t>
            </a:r>
            <a:endParaRPr lang="de-DE" dirty="0"/>
          </a:p>
        </p:txBody>
      </p:sp>
      <p:sp>
        <p:nvSpPr>
          <p:cNvPr id="16" name="Textplatzhalter 4"/>
          <p:cNvSpPr txBox="1">
            <a:spLocks/>
          </p:cNvSpPr>
          <p:nvPr/>
        </p:nvSpPr>
        <p:spPr>
          <a:xfrm>
            <a:off x="379561" y="6247638"/>
            <a:ext cx="10786279" cy="3166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de-DE" sz="1000" dirty="0" smtClean="0">
                <a:solidFill>
                  <a:srgbClr val="1D2D4B"/>
                </a:solidFill>
              </a:rPr>
              <a:t>* Bruttoeinkommen</a:t>
            </a:r>
            <a:r>
              <a:rPr lang="de-DE" sz="1000" dirty="0">
                <a:solidFill>
                  <a:srgbClr val="1D2D4B"/>
                </a:solidFill>
              </a:rPr>
              <a:t>: </a:t>
            </a:r>
            <a:r>
              <a:rPr lang="de-DE" sz="1000" dirty="0" smtClean="0">
                <a:solidFill>
                  <a:srgbClr val="1D2D4B"/>
                </a:solidFill>
              </a:rPr>
              <a:t>3.000 </a:t>
            </a:r>
            <a:r>
              <a:rPr lang="de-DE" sz="1000" dirty="0">
                <a:solidFill>
                  <a:srgbClr val="1D2D4B"/>
                </a:solidFill>
              </a:rPr>
              <a:t>€; Steuerklasse I; BL: Hamburg</a:t>
            </a:r>
            <a:r>
              <a:rPr lang="de-DE" sz="1000" dirty="0" smtClean="0">
                <a:solidFill>
                  <a:srgbClr val="1D2D4B"/>
                </a:solidFill>
              </a:rPr>
              <a:t>; </a:t>
            </a:r>
            <a:r>
              <a:rPr lang="de-DE" sz="1000" dirty="0" err="1">
                <a:solidFill>
                  <a:srgbClr val="1D2D4B"/>
                </a:solidFill>
              </a:rPr>
              <a:t>KiSt</a:t>
            </a:r>
            <a:r>
              <a:rPr lang="de-DE" sz="1000" dirty="0">
                <a:solidFill>
                  <a:srgbClr val="1D2D4B"/>
                </a:solidFill>
              </a:rPr>
              <a:t>; Zusatzbeitrag GKV: </a:t>
            </a:r>
            <a:r>
              <a:rPr lang="de-DE" sz="1000" dirty="0" smtClean="0">
                <a:solidFill>
                  <a:srgbClr val="1D2D4B"/>
                </a:solidFill>
              </a:rPr>
              <a:t>1,7 </a:t>
            </a:r>
            <a:r>
              <a:rPr lang="de-DE" sz="1000" dirty="0">
                <a:solidFill>
                  <a:srgbClr val="1D2D4B"/>
                </a:solidFill>
              </a:rPr>
              <a:t>%; AG-Zuschuss: </a:t>
            </a:r>
            <a:r>
              <a:rPr lang="de-DE" sz="1000" dirty="0" smtClean="0">
                <a:solidFill>
                  <a:srgbClr val="1D2D4B"/>
                </a:solidFill>
              </a:rPr>
              <a:t>15 %;</a:t>
            </a:r>
          </a:p>
          <a:p>
            <a:pPr marL="0" indent="0">
              <a:lnSpc>
                <a:spcPct val="100000"/>
              </a:lnSpc>
              <a:spcBef>
                <a:spcPts val="0"/>
              </a:spcBef>
              <a:buNone/>
            </a:pPr>
            <a:r>
              <a:rPr lang="de-DE" sz="1000" dirty="0" smtClean="0">
                <a:solidFill>
                  <a:srgbClr val="1D2D4B"/>
                </a:solidFill>
              </a:rPr>
              <a:t>** </a:t>
            </a:r>
            <a:r>
              <a:rPr lang="de-DE" sz="1000" dirty="0">
                <a:solidFill>
                  <a:srgbClr val="1D2D4B"/>
                </a:solidFill>
              </a:rPr>
              <a:t>Überschussverwendung: </a:t>
            </a:r>
            <a:r>
              <a:rPr lang="de-DE" sz="1000" dirty="0" smtClean="0">
                <a:solidFill>
                  <a:srgbClr val="1D2D4B"/>
                </a:solidFill>
              </a:rPr>
              <a:t>Überschussrente </a:t>
            </a:r>
          </a:p>
          <a:p>
            <a:pPr marL="0" indent="0">
              <a:lnSpc>
                <a:spcPct val="100000"/>
              </a:lnSpc>
              <a:spcBef>
                <a:spcPts val="0"/>
              </a:spcBef>
              <a:buNone/>
            </a:pPr>
            <a:r>
              <a:rPr lang="de-DE" sz="1000" dirty="0" smtClean="0">
                <a:solidFill>
                  <a:srgbClr val="1D2D4B"/>
                </a:solidFill>
              </a:rPr>
              <a:t>***</a:t>
            </a:r>
            <a:r>
              <a:rPr lang="de-DE" sz="1000" dirty="0">
                <a:solidFill>
                  <a:srgbClr val="1D2D4B"/>
                </a:solidFill>
              </a:rPr>
              <a:t>Überschussverwendung: Ansammlungsbonus</a:t>
            </a:r>
          </a:p>
          <a:p>
            <a:pPr marL="0" indent="0">
              <a:buNone/>
            </a:pPr>
            <a:endParaRPr lang="de-DE" sz="1000" dirty="0" smtClean="0">
              <a:solidFill>
                <a:srgbClr val="1D2D4B"/>
              </a:solidFill>
            </a:endParaRPr>
          </a:p>
        </p:txBody>
      </p:sp>
      <p:graphicFrame>
        <p:nvGraphicFramePr>
          <p:cNvPr id="14" name="Tabelle 13"/>
          <p:cNvGraphicFramePr>
            <a:graphicFrameLocks noGrp="1"/>
          </p:cNvGraphicFramePr>
          <p:nvPr>
            <p:extLst>
              <p:ext uri="{D42A27DB-BD31-4B8C-83A1-F6EECF244321}">
                <p14:modId xmlns:p14="http://schemas.microsoft.com/office/powerpoint/2010/main" val="3335055018"/>
              </p:ext>
            </p:extLst>
          </p:nvPr>
        </p:nvGraphicFramePr>
        <p:xfrm>
          <a:off x="814917" y="2647207"/>
          <a:ext cx="4014153" cy="1376880"/>
        </p:xfrm>
        <a:graphic>
          <a:graphicData uri="http://schemas.openxmlformats.org/drawingml/2006/table">
            <a:tbl>
              <a:tblPr firstRow="1" bandRow="1"/>
              <a:tblGrid>
                <a:gridCol w="1347153">
                  <a:extLst>
                    <a:ext uri="{9D8B030D-6E8A-4147-A177-3AD203B41FA5}">
                      <a16:colId xmlns:a16="http://schemas.microsoft.com/office/drawing/2014/main" xmlns="" val="20000"/>
                    </a:ext>
                  </a:extLst>
                </a:gridCol>
                <a:gridCol w="1005840">
                  <a:extLst>
                    <a:ext uri="{9D8B030D-6E8A-4147-A177-3AD203B41FA5}">
                      <a16:colId xmlns:a16="http://schemas.microsoft.com/office/drawing/2014/main" xmlns="" val="20001"/>
                    </a:ext>
                  </a:extLst>
                </a:gridCol>
                <a:gridCol w="1661160">
                  <a:extLst>
                    <a:ext uri="{9D8B030D-6E8A-4147-A177-3AD203B41FA5}">
                      <a16:colId xmlns:a16="http://schemas.microsoft.com/office/drawing/2014/main" xmlns="" val="20002"/>
                    </a:ext>
                  </a:extLst>
                </a:gridCol>
              </a:tblGrid>
              <a:tr h="221735">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de-DE" sz="1400" dirty="0" smtClean="0">
                          <a:solidFill>
                            <a:schemeClr val="bg1"/>
                          </a:solidFill>
                        </a:rPr>
                        <a:t>Einstiegsalter</a:t>
                      </a:r>
                      <a:endParaRPr lang="de-DE" sz="1400" dirty="0">
                        <a:solidFill>
                          <a:schemeClr val="bg1"/>
                        </a:solidFill>
                      </a:endParaRPr>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de-DE" sz="1400" dirty="0" smtClean="0">
                          <a:solidFill>
                            <a:schemeClr val="bg1"/>
                          </a:solidFill>
                        </a:rPr>
                        <a:t>Beitrag</a:t>
                      </a:r>
                      <a:endParaRPr lang="de-DE" sz="1400" dirty="0">
                        <a:solidFill>
                          <a:schemeClr val="bg1"/>
                        </a:solidFill>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de-DE" sz="1400" dirty="0" smtClean="0">
                          <a:solidFill>
                            <a:schemeClr val="bg1"/>
                          </a:solidFill>
                        </a:rPr>
                        <a:t>Nettoaufwand*</a:t>
                      </a:r>
                      <a:endParaRPr lang="de-DE" sz="1400" dirty="0">
                        <a:solidFill>
                          <a:schemeClr val="bg1"/>
                        </a:solidFill>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extLst>
                  <a:ext uri="{0D108BD9-81ED-4DB2-BD59-A6C34878D82A}">
                    <a16:rowId xmlns:a16="http://schemas.microsoft.com/office/drawing/2014/main" xmlns="" val="10000"/>
                  </a:ext>
                </a:extLst>
              </a:tr>
              <a:tr h="145899">
                <a:tc>
                  <a:txBody>
                    <a:bodyPr/>
                    <a:lstStyle/>
                    <a:p>
                      <a:pPr algn="ctr"/>
                      <a:r>
                        <a:rPr lang="de-DE" sz="1600" dirty="0"/>
                        <a:t>30</a:t>
                      </a:r>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p>
                      <a:pPr algn="r"/>
                      <a:r>
                        <a:rPr lang="de-DE" sz="1400" dirty="0" smtClean="0"/>
                        <a:t>66,82 €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p>
                      <a:pPr algn="r"/>
                      <a:r>
                        <a:rPr lang="de-DE" sz="1400" dirty="0" smtClean="0"/>
                        <a:t>31,52 €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extLst>
                  <a:ext uri="{0D108BD9-81ED-4DB2-BD59-A6C34878D82A}">
                    <a16:rowId xmlns:a16="http://schemas.microsoft.com/office/drawing/2014/main" xmlns="" val="10002"/>
                  </a:ext>
                </a:extLst>
              </a:tr>
              <a:tr h="14589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DE" sz="1600" dirty="0" smtClean="0"/>
                        <a:t>40</a:t>
                      </a:r>
                      <a:endParaRPr lang="de-DE" sz="1600" dirty="0"/>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82,76 €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39,11 €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extLst>
                  <a:ext uri="{0D108BD9-81ED-4DB2-BD59-A6C34878D82A}">
                    <a16:rowId xmlns:a16="http://schemas.microsoft.com/office/drawing/2014/main" xmlns="" val="10003"/>
                  </a:ext>
                </a:extLst>
              </a:tr>
              <a:tr h="14589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DE" sz="1600" dirty="0" smtClean="0"/>
                        <a:t>50</a:t>
                      </a:r>
                      <a:endParaRPr lang="de-DE" sz="1600" dirty="0"/>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96,62 €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45,75 €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extLst>
                  <a:ext uri="{0D108BD9-81ED-4DB2-BD59-A6C34878D82A}">
                    <a16:rowId xmlns:a16="http://schemas.microsoft.com/office/drawing/2014/main" xmlns="" val="10004"/>
                  </a:ext>
                </a:extLst>
              </a:tr>
            </a:tbl>
          </a:graphicData>
        </a:graphic>
      </p:graphicFrame>
      <p:graphicFrame>
        <p:nvGraphicFramePr>
          <p:cNvPr id="15" name="Tabelle 14"/>
          <p:cNvGraphicFramePr>
            <a:graphicFrameLocks noGrp="1"/>
          </p:cNvGraphicFramePr>
          <p:nvPr>
            <p:extLst>
              <p:ext uri="{D42A27DB-BD31-4B8C-83A1-F6EECF244321}">
                <p14:modId xmlns:p14="http://schemas.microsoft.com/office/powerpoint/2010/main" val="1632649487"/>
              </p:ext>
            </p:extLst>
          </p:nvPr>
        </p:nvGraphicFramePr>
        <p:xfrm>
          <a:off x="5111008" y="2647207"/>
          <a:ext cx="1836420" cy="1376880"/>
        </p:xfrm>
        <a:graphic>
          <a:graphicData uri="http://schemas.openxmlformats.org/drawingml/2006/table">
            <a:tbl>
              <a:tblPr firstRow="1" bandRow="1"/>
              <a:tblGrid>
                <a:gridCol w="1836420"/>
              </a:tblGrid>
              <a:tr h="344220">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b="1" dirty="0" smtClean="0">
                          <a:solidFill>
                            <a:schemeClr val="bg1"/>
                          </a:solidFill>
                        </a:rPr>
                        <a:t>Überschussrente**</a:t>
                      </a:r>
                      <a:r>
                        <a:rPr lang="de-DE" sz="1400" dirty="0" smtClean="0">
                          <a:solidFill>
                            <a:schemeClr val="bg1"/>
                          </a:solidFill>
                        </a:rPr>
                        <a:t> </a:t>
                      </a:r>
                      <a:endParaRPr lang="de-DE" sz="1400" dirty="0">
                        <a:solidFill>
                          <a:schemeClr val="bg1"/>
                        </a:solidFill>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tr>
              <a:tr h="344220">
                <a:tc>
                  <a:txBody>
                    <a:bodyPr/>
                    <a:lstStyle/>
                    <a:p>
                      <a:pPr algn="r"/>
                      <a:r>
                        <a:rPr lang="de-DE" sz="1400" dirty="0" smtClean="0"/>
                        <a:t>1.235,00 €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tr>
              <a:tr h="344220">
                <a:tc>
                  <a:txBody>
                    <a:bodyPr/>
                    <a:lstStyle/>
                    <a:p>
                      <a:pPr algn="r"/>
                      <a:r>
                        <a:rPr lang="de-DE" sz="1400" dirty="0" smtClean="0"/>
                        <a:t>1.235,00 €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tr>
              <a:tr h="344220">
                <a:tc>
                  <a:txBody>
                    <a:bodyPr/>
                    <a:lstStyle/>
                    <a:p>
                      <a:pPr algn="r"/>
                      <a:r>
                        <a:rPr lang="de-DE" sz="1400" dirty="0" smtClean="0"/>
                        <a:t>1.235,00 €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tr>
            </a:tbl>
          </a:graphicData>
        </a:graphic>
      </p:graphicFrame>
      <p:graphicFrame>
        <p:nvGraphicFramePr>
          <p:cNvPr id="25" name="Tabelle 24"/>
          <p:cNvGraphicFramePr>
            <a:graphicFrameLocks noGrp="1"/>
          </p:cNvGraphicFramePr>
          <p:nvPr>
            <p:extLst>
              <p:ext uri="{D42A27DB-BD31-4B8C-83A1-F6EECF244321}">
                <p14:modId xmlns:p14="http://schemas.microsoft.com/office/powerpoint/2010/main" val="1959664612"/>
              </p:ext>
            </p:extLst>
          </p:nvPr>
        </p:nvGraphicFramePr>
        <p:xfrm>
          <a:off x="7756737" y="2647207"/>
          <a:ext cx="1651952" cy="1376880"/>
        </p:xfrm>
        <a:graphic>
          <a:graphicData uri="http://schemas.openxmlformats.org/drawingml/2006/table">
            <a:tbl>
              <a:tblPr firstRow="1" bandRow="1"/>
              <a:tblGrid>
                <a:gridCol w="1651952"/>
              </a:tblGrid>
              <a:tr h="344220">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b="1" dirty="0" smtClean="0">
                          <a:solidFill>
                            <a:schemeClr val="bg1"/>
                          </a:solidFill>
                        </a:rPr>
                        <a:t>Bonus mit 67***</a:t>
                      </a:r>
                      <a:r>
                        <a:rPr lang="de-DE" sz="1400" dirty="0" smtClean="0">
                          <a:solidFill>
                            <a:schemeClr val="bg1"/>
                          </a:solidFill>
                        </a:rPr>
                        <a:t> </a:t>
                      </a:r>
                      <a:endParaRPr lang="de-DE" sz="1400" dirty="0">
                        <a:solidFill>
                          <a:schemeClr val="bg1"/>
                        </a:solidFill>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tr>
              <a:tr h="344220">
                <a:tc>
                  <a:txBody>
                    <a:bodyPr/>
                    <a:lstStyle/>
                    <a:p>
                      <a:pPr algn="r"/>
                      <a:r>
                        <a:rPr lang="de-DE" sz="1400" dirty="0" smtClean="0"/>
                        <a:t>10.740,76 €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tr>
              <a:tr h="344220">
                <a:tc>
                  <a:txBody>
                    <a:bodyPr/>
                    <a:lstStyle/>
                    <a:p>
                      <a:pPr algn="r"/>
                      <a:r>
                        <a:rPr lang="de-DE" sz="1400" dirty="0" smtClean="0"/>
                        <a:t>8.067,33 €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tr>
              <a:tr h="344220">
                <a:tc>
                  <a:txBody>
                    <a:bodyPr/>
                    <a:lstStyle/>
                    <a:p>
                      <a:pPr algn="r"/>
                      <a:r>
                        <a:rPr lang="de-DE" sz="1400" dirty="0" smtClean="0"/>
                        <a:t>4.952,08 €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tr>
            </a:tbl>
          </a:graphicData>
        </a:graphic>
      </p:graphicFrame>
      <p:sp>
        <p:nvSpPr>
          <p:cNvPr id="26" name="Textfeld 25"/>
          <p:cNvSpPr txBox="1"/>
          <p:nvPr/>
        </p:nvSpPr>
        <p:spPr>
          <a:xfrm>
            <a:off x="7046287" y="3150981"/>
            <a:ext cx="710451" cy="369332"/>
          </a:xfrm>
          <a:prstGeom prst="rect">
            <a:avLst/>
          </a:prstGeom>
          <a:noFill/>
        </p:spPr>
        <p:txBody>
          <a:bodyPr wrap="none" rtlCol="0">
            <a:spAutoFit/>
          </a:bodyPr>
          <a:lstStyle/>
          <a:p>
            <a:r>
              <a:rPr lang="de-DE" dirty="0"/>
              <a:t>oder </a:t>
            </a:r>
          </a:p>
        </p:txBody>
      </p:sp>
    </p:spTree>
    <p:extLst>
      <p:ext uri="{BB962C8B-B14F-4D97-AF65-F5344CB8AC3E}">
        <p14:creationId xmlns:p14="http://schemas.microsoft.com/office/powerpoint/2010/main" val="4234091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94</a:t>
            </a:fld>
            <a:endParaRPr lang="de-DE"/>
          </a:p>
        </p:txBody>
      </p:sp>
      <p:sp>
        <p:nvSpPr>
          <p:cNvPr id="3" name="Textplatzhalter 2"/>
          <p:cNvSpPr>
            <a:spLocks noGrp="1"/>
          </p:cNvSpPr>
          <p:nvPr>
            <p:ph type="body" sz="quarter" idx="10"/>
          </p:nvPr>
        </p:nvSpPr>
        <p:spPr>
          <a:xfrm>
            <a:off x="364220" y="1547927"/>
            <a:ext cx="11347991" cy="395680"/>
          </a:xfrm>
        </p:spPr>
        <p:txBody>
          <a:bodyPr/>
          <a:lstStyle/>
          <a:p>
            <a:r>
              <a:rPr lang="de-DE" sz="2000" dirty="0"/>
              <a:t>Grundfähigkeitsrente: 1.000 €</a:t>
            </a:r>
          </a:p>
          <a:p>
            <a:endParaRPr lang="de-DE" dirty="0"/>
          </a:p>
        </p:txBody>
      </p:sp>
      <p:sp>
        <p:nvSpPr>
          <p:cNvPr id="6" name="Textplatzhalter 5"/>
          <p:cNvSpPr>
            <a:spLocks noGrp="1"/>
          </p:cNvSpPr>
          <p:nvPr>
            <p:ph type="body" sz="half" idx="2"/>
          </p:nvPr>
        </p:nvSpPr>
        <p:spPr/>
        <p:txBody>
          <a:bodyPr/>
          <a:lstStyle/>
          <a:p>
            <a:endParaRPr lang="de-DE" dirty="0" smtClean="0"/>
          </a:p>
          <a:p>
            <a:endParaRPr lang="de-DE" dirty="0" smtClean="0"/>
          </a:p>
          <a:p>
            <a:endParaRPr lang="de-DE" dirty="0" smtClean="0"/>
          </a:p>
          <a:p>
            <a:endParaRPr lang="de-DE" sz="500" dirty="0" smtClean="0"/>
          </a:p>
          <a:p>
            <a:endParaRPr lang="de-DE" dirty="0"/>
          </a:p>
        </p:txBody>
      </p:sp>
      <p:sp>
        <p:nvSpPr>
          <p:cNvPr id="5" name="Titel 4"/>
          <p:cNvSpPr>
            <a:spLocks noGrp="1"/>
          </p:cNvSpPr>
          <p:nvPr>
            <p:ph type="title"/>
          </p:nvPr>
        </p:nvSpPr>
        <p:spPr/>
        <p:txBody>
          <a:bodyPr/>
          <a:lstStyle/>
          <a:p>
            <a:r>
              <a:rPr lang="de-DE" dirty="0"/>
              <a:t>Leistungsbeispiel: Kraftfahrer</a:t>
            </a:r>
          </a:p>
        </p:txBody>
      </p:sp>
      <p:sp>
        <p:nvSpPr>
          <p:cNvPr id="16" name="Textplatzhalter 4"/>
          <p:cNvSpPr txBox="1">
            <a:spLocks/>
          </p:cNvSpPr>
          <p:nvPr/>
        </p:nvSpPr>
        <p:spPr>
          <a:xfrm>
            <a:off x="379561" y="6139688"/>
            <a:ext cx="10786279" cy="3166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de-DE" sz="1000" dirty="0">
                <a:solidFill>
                  <a:srgbClr val="1D2D4B"/>
                </a:solidFill>
              </a:rPr>
              <a:t>*Bruttoeinkommen: </a:t>
            </a:r>
            <a:r>
              <a:rPr lang="de-DE" sz="1000" dirty="0" smtClean="0">
                <a:solidFill>
                  <a:srgbClr val="1D2D4B"/>
                </a:solidFill>
              </a:rPr>
              <a:t>3.000 </a:t>
            </a:r>
            <a:r>
              <a:rPr lang="de-DE" sz="1000" dirty="0">
                <a:solidFill>
                  <a:srgbClr val="1D2D4B"/>
                </a:solidFill>
              </a:rPr>
              <a:t>€; Steuerklasse I; BL: Hamburg; </a:t>
            </a:r>
            <a:r>
              <a:rPr lang="de-DE" sz="1000" dirty="0" err="1" smtClean="0">
                <a:solidFill>
                  <a:srgbClr val="1D2D4B"/>
                </a:solidFill>
              </a:rPr>
              <a:t>KiSt</a:t>
            </a:r>
            <a:r>
              <a:rPr lang="de-DE" sz="1000" dirty="0">
                <a:solidFill>
                  <a:srgbClr val="1D2D4B"/>
                </a:solidFill>
              </a:rPr>
              <a:t>; Zusatzbeitrag GKV: </a:t>
            </a:r>
            <a:r>
              <a:rPr lang="de-DE" sz="1000" dirty="0" smtClean="0">
                <a:solidFill>
                  <a:srgbClr val="1D2D4B"/>
                </a:solidFill>
              </a:rPr>
              <a:t>1,7 %; </a:t>
            </a:r>
            <a:r>
              <a:rPr lang="de-DE" sz="1000" dirty="0">
                <a:solidFill>
                  <a:srgbClr val="1D2D4B"/>
                </a:solidFill>
              </a:rPr>
              <a:t>AG-Zuschuss: </a:t>
            </a:r>
            <a:r>
              <a:rPr lang="de-DE" sz="1000" dirty="0" smtClean="0">
                <a:solidFill>
                  <a:srgbClr val="1D2D4B"/>
                </a:solidFill>
              </a:rPr>
              <a:t>15 %;</a:t>
            </a:r>
            <a:endParaRPr lang="de-DE" sz="1000" dirty="0">
              <a:solidFill>
                <a:srgbClr val="1D2D4B"/>
              </a:solidFill>
            </a:endParaRPr>
          </a:p>
          <a:p>
            <a:pPr marL="0" indent="0">
              <a:lnSpc>
                <a:spcPct val="100000"/>
              </a:lnSpc>
              <a:spcBef>
                <a:spcPts val="0"/>
              </a:spcBef>
              <a:buNone/>
            </a:pPr>
            <a:r>
              <a:rPr lang="de-DE" sz="1000" dirty="0">
                <a:solidFill>
                  <a:srgbClr val="1D2D4B"/>
                </a:solidFill>
              </a:rPr>
              <a:t>** Überschussverwendung: </a:t>
            </a:r>
            <a:r>
              <a:rPr lang="de-DE" sz="1000" dirty="0" smtClean="0">
                <a:solidFill>
                  <a:srgbClr val="1D2D4B"/>
                </a:solidFill>
              </a:rPr>
              <a:t>Überschussrente</a:t>
            </a:r>
          </a:p>
          <a:p>
            <a:pPr marL="0" indent="0">
              <a:lnSpc>
                <a:spcPct val="100000"/>
              </a:lnSpc>
              <a:spcBef>
                <a:spcPts val="0"/>
              </a:spcBef>
              <a:buNone/>
            </a:pPr>
            <a:r>
              <a:rPr lang="de-DE" sz="1000" dirty="0" smtClean="0">
                <a:solidFill>
                  <a:srgbClr val="1D2D4B"/>
                </a:solidFill>
              </a:rPr>
              <a:t>***Überschussverwendung: Ansammlungsbonus</a:t>
            </a:r>
            <a:endParaRPr lang="de-DE" sz="1000" dirty="0">
              <a:solidFill>
                <a:srgbClr val="1D2D4B"/>
              </a:solidFill>
            </a:endParaRPr>
          </a:p>
        </p:txBody>
      </p:sp>
      <p:graphicFrame>
        <p:nvGraphicFramePr>
          <p:cNvPr id="7" name="Tabelle 6"/>
          <p:cNvGraphicFramePr>
            <a:graphicFrameLocks noGrp="1"/>
          </p:cNvGraphicFramePr>
          <p:nvPr>
            <p:extLst>
              <p:ext uri="{D42A27DB-BD31-4B8C-83A1-F6EECF244321}">
                <p14:modId xmlns:p14="http://schemas.microsoft.com/office/powerpoint/2010/main" val="301610159"/>
              </p:ext>
            </p:extLst>
          </p:nvPr>
        </p:nvGraphicFramePr>
        <p:xfrm>
          <a:off x="482960" y="1943607"/>
          <a:ext cx="4135619" cy="1376880"/>
        </p:xfrm>
        <a:graphic>
          <a:graphicData uri="http://schemas.openxmlformats.org/drawingml/2006/table">
            <a:tbl>
              <a:tblPr firstRow="1" bandRow="1"/>
              <a:tblGrid>
                <a:gridCol w="1395574">
                  <a:extLst>
                    <a:ext uri="{9D8B030D-6E8A-4147-A177-3AD203B41FA5}">
                      <a16:colId xmlns:a16="http://schemas.microsoft.com/office/drawing/2014/main" xmlns="" val="20000"/>
                    </a:ext>
                  </a:extLst>
                </a:gridCol>
                <a:gridCol w="1125514">
                  <a:extLst>
                    <a:ext uri="{9D8B030D-6E8A-4147-A177-3AD203B41FA5}">
                      <a16:colId xmlns:a16="http://schemas.microsoft.com/office/drawing/2014/main" xmlns="" val="20001"/>
                    </a:ext>
                  </a:extLst>
                </a:gridCol>
                <a:gridCol w="1614531">
                  <a:extLst>
                    <a:ext uri="{9D8B030D-6E8A-4147-A177-3AD203B41FA5}">
                      <a16:colId xmlns:a16="http://schemas.microsoft.com/office/drawing/2014/main" xmlns="" val="20002"/>
                    </a:ext>
                  </a:extLst>
                </a:gridCol>
              </a:tblGrid>
              <a:tr h="221735">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de-DE" sz="1400" b="0" dirty="0" smtClean="0">
                          <a:solidFill>
                            <a:schemeClr val="bg1"/>
                          </a:solidFill>
                        </a:rPr>
                        <a:t>Einstiegsalter</a:t>
                      </a:r>
                      <a:endParaRPr lang="de-DE" sz="1400" b="0" dirty="0">
                        <a:solidFill>
                          <a:schemeClr val="bg1"/>
                        </a:solidFill>
                      </a:endParaRPr>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2D4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de-DE" sz="1400" b="0" dirty="0" smtClean="0">
                          <a:solidFill>
                            <a:schemeClr val="bg1"/>
                          </a:solidFill>
                        </a:rPr>
                        <a:t>Beitrag</a:t>
                      </a:r>
                      <a:endParaRPr lang="de-DE" sz="1400" b="0" dirty="0">
                        <a:solidFill>
                          <a:schemeClr val="bg1"/>
                        </a:solidFill>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2D4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de-DE" sz="1400" dirty="0" smtClean="0">
                          <a:solidFill>
                            <a:schemeClr val="bg1"/>
                          </a:solidFill>
                        </a:rPr>
                        <a:t>Nettoaufwand*</a:t>
                      </a:r>
                      <a:endParaRPr lang="de-DE" sz="1400" dirty="0">
                        <a:solidFill>
                          <a:schemeClr val="bg1"/>
                        </a:solidFill>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2D4B"/>
                    </a:solidFill>
                  </a:tcPr>
                </a:tc>
                <a:extLst>
                  <a:ext uri="{0D108BD9-81ED-4DB2-BD59-A6C34878D82A}">
                    <a16:rowId xmlns:a16="http://schemas.microsoft.com/office/drawing/2014/main" xmlns="" val="10000"/>
                  </a:ext>
                </a:extLst>
              </a:tr>
              <a:tr h="145899">
                <a:tc>
                  <a:txBody>
                    <a:bodyPr/>
                    <a:lstStyle/>
                    <a:p>
                      <a:pPr algn="ctr"/>
                      <a:r>
                        <a:rPr lang="de-DE" sz="1600" dirty="0"/>
                        <a:t>30</a:t>
                      </a:r>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p>
                      <a:pPr algn="r"/>
                      <a:r>
                        <a:rPr lang="de-DE" sz="1400" dirty="0" smtClean="0"/>
                        <a:t>52,08 €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p>
                      <a:pPr algn="r"/>
                      <a:r>
                        <a:rPr lang="de-DE" sz="1400" dirty="0" smtClean="0"/>
                        <a:t>24,63 €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extLst>
                  <a:ext uri="{0D108BD9-81ED-4DB2-BD59-A6C34878D82A}">
                    <a16:rowId xmlns:a16="http://schemas.microsoft.com/office/drawing/2014/main" xmlns="" val="10002"/>
                  </a:ext>
                </a:extLst>
              </a:tr>
              <a:tr h="14589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DE" sz="1600" dirty="0" smtClean="0"/>
                        <a:t>40</a:t>
                      </a:r>
                      <a:endParaRPr lang="de-DE" sz="1600" dirty="0"/>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64,33 €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30,42 €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extLst>
                  <a:ext uri="{0D108BD9-81ED-4DB2-BD59-A6C34878D82A}">
                    <a16:rowId xmlns:a16="http://schemas.microsoft.com/office/drawing/2014/main" xmlns="" val="10003"/>
                  </a:ext>
                </a:extLst>
              </a:tr>
              <a:tr h="14589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DE" sz="1600" dirty="0" smtClean="0"/>
                        <a:t>50</a:t>
                      </a:r>
                      <a:endParaRPr lang="de-DE" sz="1600" dirty="0"/>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83,95 €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39,75 €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extLst>
                  <a:ext uri="{0D108BD9-81ED-4DB2-BD59-A6C34878D82A}">
                    <a16:rowId xmlns:a16="http://schemas.microsoft.com/office/drawing/2014/main" xmlns="" val="10004"/>
                  </a:ext>
                </a:extLst>
              </a:tr>
            </a:tbl>
          </a:graphicData>
        </a:graphic>
      </p:graphicFrame>
      <p:graphicFrame>
        <p:nvGraphicFramePr>
          <p:cNvPr id="8" name="Tabelle 7"/>
          <p:cNvGraphicFramePr>
            <a:graphicFrameLocks noGrp="1"/>
          </p:cNvGraphicFramePr>
          <p:nvPr>
            <p:extLst>
              <p:ext uri="{D42A27DB-BD31-4B8C-83A1-F6EECF244321}">
                <p14:modId xmlns:p14="http://schemas.microsoft.com/office/powerpoint/2010/main" val="1124534118"/>
              </p:ext>
            </p:extLst>
          </p:nvPr>
        </p:nvGraphicFramePr>
        <p:xfrm>
          <a:off x="7818665" y="1951818"/>
          <a:ext cx="1676400" cy="1376880"/>
        </p:xfrm>
        <a:graphic>
          <a:graphicData uri="http://schemas.openxmlformats.org/drawingml/2006/table">
            <a:tbl>
              <a:tblPr firstRow="1" bandRow="1"/>
              <a:tblGrid>
                <a:gridCol w="1676400"/>
              </a:tblGrid>
              <a:tr h="344220">
                <a:tc>
                  <a:txBody>
                    <a:bodyPr/>
                    <a:lstStyle/>
                    <a:p>
                      <a:pPr algn="ctr"/>
                      <a:r>
                        <a:rPr lang="de-DE" sz="1400" b="1" dirty="0" smtClean="0">
                          <a:solidFill>
                            <a:schemeClr val="bg1"/>
                          </a:solidFill>
                        </a:rPr>
                        <a:t>Bonus mit 67***</a:t>
                      </a:r>
                      <a:endParaRPr lang="de-DE" sz="1400" b="1" dirty="0">
                        <a:solidFill>
                          <a:schemeClr val="bg1"/>
                        </a:solidFill>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2D4B"/>
                    </a:solidFill>
                  </a:tcPr>
                </a:tc>
              </a:tr>
              <a:tr h="344220">
                <a:tc>
                  <a:txBody>
                    <a:bodyPr/>
                    <a:lstStyle/>
                    <a:p>
                      <a:pPr algn="r"/>
                      <a:r>
                        <a:rPr lang="de-DE" sz="1400" dirty="0" smtClean="0"/>
                        <a:t>6.607,80 €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tr>
              <a:tr h="344220">
                <a:tc>
                  <a:txBody>
                    <a:bodyPr/>
                    <a:lstStyle/>
                    <a:p>
                      <a:pPr algn="r"/>
                      <a:r>
                        <a:rPr lang="de-DE" sz="1400" dirty="0" smtClean="0"/>
                        <a:t>4.951,03 €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tr>
              <a:tr h="344220">
                <a:tc>
                  <a:txBody>
                    <a:bodyPr/>
                    <a:lstStyle/>
                    <a:p>
                      <a:pPr algn="r"/>
                      <a:r>
                        <a:rPr lang="de-DE" sz="1400" dirty="0" smtClean="0"/>
                        <a:t>3.397,57 €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tr>
            </a:tbl>
          </a:graphicData>
        </a:graphic>
      </p:graphicFrame>
      <p:sp>
        <p:nvSpPr>
          <p:cNvPr id="9" name="Textfeld 8"/>
          <p:cNvSpPr txBox="1"/>
          <p:nvPr/>
        </p:nvSpPr>
        <p:spPr>
          <a:xfrm>
            <a:off x="7038785" y="2595559"/>
            <a:ext cx="646331" cy="369332"/>
          </a:xfrm>
          <a:prstGeom prst="rect">
            <a:avLst/>
          </a:prstGeom>
          <a:noFill/>
        </p:spPr>
        <p:txBody>
          <a:bodyPr wrap="none" rtlCol="0">
            <a:spAutoFit/>
          </a:bodyPr>
          <a:lstStyle/>
          <a:p>
            <a:r>
              <a:rPr lang="de-DE" dirty="0">
                <a:solidFill>
                  <a:srgbClr val="1D2D4B"/>
                </a:solidFill>
              </a:rPr>
              <a:t>oder</a:t>
            </a:r>
          </a:p>
        </p:txBody>
      </p:sp>
      <p:graphicFrame>
        <p:nvGraphicFramePr>
          <p:cNvPr id="11" name="Tabelle 10"/>
          <p:cNvGraphicFramePr>
            <a:graphicFrameLocks noGrp="1"/>
          </p:cNvGraphicFramePr>
          <p:nvPr>
            <p:extLst>
              <p:ext uri="{D42A27DB-BD31-4B8C-83A1-F6EECF244321}">
                <p14:modId xmlns:p14="http://schemas.microsoft.com/office/powerpoint/2010/main" val="671304874"/>
              </p:ext>
            </p:extLst>
          </p:nvPr>
        </p:nvGraphicFramePr>
        <p:xfrm>
          <a:off x="5075294" y="1951818"/>
          <a:ext cx="1829942" cy="1376880"/>
        </p:xfrm>
        <a:graphic>
          <a:graphicData uri="http://schemas.openxmlformats.org/drawingml/2006/table">
            <a:tbl>
              <a:tblPr firstRow="1" bandRow="1"/>
              <a:tblGrid>
                <a:gridCol w="1829942"/>
              </a:tblGrid>
              <a:tr h="344220">
                <a:tc>
                  <a:txBody>
                    <a:bodyPr/>
                    <a:lstStyle/>
                    <a:p>
                      <a:pPr algn="ctr"/>
                      <a:r>
                        <a:rPr lang="de-DE" sz="1400" b="1" dirty="0" smtClean="0">
                          <a:solidFill>
                            <a:schemeClr val="bg1"/>
                          </a:solidFill>
                        </a:rPr>
                        <a:t>Überschussrente**</a:t>
                      </a:r>
                      <a:endParaRPr lang="de-DE" sz="1400" b="1" dirty="0">
                        <a:solidFill>
                          <a:schemeClr val="bg1"/>
                        </a:solidFill>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2D4B"/>
                    </a:solidFill>
                  </a:tcPr>
                </a:tc>
              </a:tr>
              <a:tr h="344220">
                <a:tc>
                  <a:txBody>
                    <a:bodyPr/>
                    <a:lstStyle/>
                    <a:p>
                      <a:pPr algn="r"/>
                      <a:r>
                        <a:rPr lang="de-DE" sz="1400" dirty="0" smtClean="0"/>
                        <a:t>1.180,00 €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tr>
              <a:tr h="344220">
                <a:tc>
                  <a:txBody>
                    <a:bodyPr/>
                    <a:lstStyle/>
                    <a:p>
                      <a:pPr algn="r"/>
                      <a:r>
                        <a:rPr lang="de-DE" sz="1400" dirty="0" smtClean="0"/>
                        <a:t>1.180,00 €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tr>
              <a:tr h="344220">
                <a:tc>
                  <a:txBody>
                    <a:bodyPr/>
                    <a:lstStyle/>
                    <a:p>
                      <a:pPr algn="r"/>
                      <a:r>
                        <a:rPr lang="de-DE" sz="1400" dirty="0" smtClean="0"/>
                        <a:t>1.180,00 €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tr>
            </a:tbl>
          </a:graphicData>
        </a:graphic>
      </p:graphicFrame>
      <p:graphicFrame>
        <p:nvGraphicFramePr>
          <p:cNvPr id="12" name="Tabelle 11"/>
          <p:cNvGraphicFramePr>
            <a:graphicFrameLocks noGrp="1"/>
          </p:cNvGraphicFramePr>
          <p:nvPr>
            <p:extLst>
              <p:ext uri="{D42A27DB-BD31-4B8C-83A1-F6EECF244321}">
                <p14:modId xmlns:p14="http://schemas.microsoft.com/office/powerpoint/2010/main" val="1874167443"/>
              </p:ext>
            </p:extLst>
          </p:nvPr>
        </p:nvGraphicFramePr>
        <p:xfrm>
          <a:off x="482960" y="4514967"/>
          <a:ext cx="5980534" cy="1443098"/>
        </p:xfrm>
        <a:graphic>
          <a:graphicData uri="http://schemas.openxmlformats.org/drawingml/2006/table">
            <a:tbl>
              <a:tblPr firstRow="1" bandRow="1"/>
              <a:tblGrid>
                <a:gridCol w="2423871">
                  <a:extLst>
                    <a:ext uri="{9D8B030D-6E8A-4147-A177-3AD203B41FA5}">
                      <a16:colId xmlns:a16="http://schemas.microsoft.com/office/drawing/2014/main" xmlns="" val="20000"/>
                    </a:ext>
                  </a:extLst>
                </a:gridCol>
                <a:gridCol w="1689415">
                  <a:extLst>
                    <a:ext uri="{9D8B030D-6E8A-4147-A177-3AD203B41FA5}">
                      <a16:colId xmlns:a16="http://schemas.microsoft.com/office/drawing/2014/main" xmlns="" val="20001"/>
                    </a:ext>
                  </a:extLst>
                </a:gridCol>
                <a:gridCol w="1867248">
                  <a:extLst>
                    <a:ext uri="{9D8B030D-6E8A-4147-A177-3AD203B41FA5}">
                      <a16:colId xmlns:a16="http://schemas.microsoft.com/office/drawing/2014/main" xmlns="" val="20002"/>
                    </a:ext>
                  </a:extLst>
                </a:gridCol>
              </a:tblGrid>
              <a:tr h="336815">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de-DE" sz="1400" dirty="0" smtClean="0">
                          <a:solidFill>
                            <a:schemeClr val="bg1"/>
                          </a:solidFill>
                        </a:rPr>
                        <a:t>Einstiegsalter</a:t>
                      </a:r>
                      <a:endParaRPr lang="de-DE" sz="1400" dirty="0">
                        <a:solidFill>
                          <a:schemeClr val="bg1"/>
                        </a:solidFill>
                      </a:endParaRPr>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de-DE" sz="1400" dirty="0" smtClean="0">
                          <a:solidFill>
                            <a:schemeClr val="bg1"/>
                          </a:solidFill>
                        </a:rPr>
                        <a:t>Beitrag</a:t>
                      </a:r>
                      <a:endParaRPr lang="de-DE" sz="1400" dirty="0">
                        <a:solidFill>
                          <a:schemeClr val="bg1"/>
                        </a:solidFill>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de-DE" sz="1400" dirty="0" smtClean="0">
                          <a:solidFill>
                            <a:schemeClr val="bg1"/>
                          </a:solidFill>
                        </a:rPr>
                        <a:t>Nettoaufwand*</a:t>
                      </a:r>
                      <a:endParaRPr lang="de-DE" sz="1400" dirty="0">
                        <a:solidFill>
                          <a:schemeClr val="bg1"/>
                        </a:solidFill>
                      </a:endParaRPr>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mpd="sng">
                      <a:solidFill>
                        <a:srgbClr val="FFFFFF"/>
                      </a:solidFill>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extLst>
                  <a:ext uri="{0D108BD9-81ED-4DB2-BD59-A6C34878D82A}">
                    <a16:rowId xmlns:a16="http://schemas.microsoft.com/office/drawing/2014/main" xmlns="" val="10000"/>
                  </a:ext>
                </a:extLst>
              </a:tr>
              <a:tr h="368761">
                <a:tc>
                  <a:txBody>
                    <a:bodyPr/>
                    <a:lstStyle/>
                    <a:p>
                      <a:pPr algn="ctr"/>
                      <a:r>
                        <a:rPr lang="de-DE" sz="1600" dirty="0"/>
                        <a:t>30</a:t>
                      </a:r>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p>
                      <a:pPr algn="r"/>
                      <a:r>
                        <a:rPr lang="de-DE" sz="1400" dirty="0" smtClean="0"/>
                        <a:t>232,68 €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p>
                      <a:pPr algn="r"/>
                      <a:r>
                        <a:rPr lang="de-DE" sz="1400" dirty="0" smtClean="0"/>
                        <a:t>110,55 €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extLst>
                  <a:ext uri="{0D108BD9-81ED-4DB2-BD59-A6C34878D82A}">
                    <a16:rowId xmlns:a16="http://schemas.microsoft.com/office/drawing/2014/main" xmlns="" val="10002"/>
                  </a:ext>
                </a:extLst>
              </a:tr>
              <a:tr h="368761">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DE" sz="1600" dirty="0" smtClean="0"/>
                        <a:t>40</a:t>
                      </a:r>
                      <a:endParaRPr lang="de-DE" sz="1600" dirty="0"/>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288,94 €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140,15 €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extLst>
                  <a:ext uri="{0D108BD9-81ED-4DB2-BD59-A6C34878D82A}">
                    <a16:rowId xmlns:a16="http://schemas.microsoft.com/office/drawing/2014/main" xmlns="" val="10003"/>
                  </a:ext>
                </a:extLst>
              </a:tr>
              <a:tr h="368761">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DE" sz="1600" dirty="0" smtClean="0"/>
                        <a:t>50</a:t>
                      </a:r>
                      <a:endParaRPr lang="de-DE" sz="1600" dirty="0"/>
                    </a:p>
                  </a:txBody>
                  <a:tcPr marT="54000" marB="54000" anchor="ctr">
                    <a:lnL w="12700" cmpd="sng">
                      <a:solidFill>
                        <a:srgbClr val="FFFFFF"/>
                      </a:solid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337,84 €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CE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de-DE" sz="1400" dirty="0" smtClean="0"/>
                        <a:t>173,40 €</a:t>
                      </a:r>
                      <a:endParaRPr lang="de-DE" sz="1400" dirty="0"/>
                    </a:p>
                  </a:txBody>
                  <a:tcPr marT="54000" marB="5400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60000">
                        <a:alpha val="20000"/>
                      </a:srgbClr>
                    </a:solidFill>
                  </a:tcPr>
                </a:tc>
                <a:extLst>
                  <a:ext uri="{0D108BD9-81ED-4DB2-BD59-A6C34878D82A}">
                    <a16:rowId xmlns:a16="http://schemas.microsoft.com/office/drawing/2014/main" xmlns="" val="10004"/>
                  </a:ext>
                </a:extLst>
              </a:tr>
            </a:tbl>
          </a:graphicData>
        </a:graphic>
      </p:graphicFrame>
      <p:sp>
        <p:nvSpPr>
          <p:cNvPr id="4" name="Rechteck 3"/>
          <p:cNvSpPr/>
          <p:nvPr/>
        </p:nvSpPr>
        <p:spPr>
          <a:xfrm>
            <a:off x="379561" y="3963052"/>
            <a:ext cx="3873176" cy="369332"/>
          </a:xfrm>
          <a:prstGeom prst="rect">
            <a:avLst/>
          </a:prstGeom>
        </p:spPr>
        <p:txBody>
          <a:bodyPr wrap="none">
            <a:spAutoFit/>
          </a:bodyPr>
          <a:lstStyle/>
          <a:p>
            <a:pPr lvl="0">
              <a:lnSpc>
                <a:spcPct val="90000"/>
              </a:lnSpc>
              <a:spcBef>
                <a:spcPts val="1000"/>
              </a:spcBef>
            </a:pPr>
            <a:r>
              <a:rPr lang="de-DE" sz="2000" dirty="0">
                <a:solidFill>
                  <a:srgbClr val="C60000"/>
                </a:solidFill>
                <a:latin typeface="Arial" panose="020B0604020202020204" pitchFamily="34" charset="0"/>
                <a:cs typeface="Arial" panose="020B0604020202020204" pitchFamily="34" charset="0"/>
              </a:rPr>
              <a:t>Berufsunfähigkeitsrente: 1.000 €</a:t>
            </a:r>
          </a:p>
        </p:txBody>
      </p:sp>
    </p:spTree>
    <p:extLst>
      <p:ext uri="{BB962C8B-B14F-4D97-AF65-F5344CB8AC3E}">
        <p14:creationId xmlns:p14="http://schemas.microsoft.com/office/powerpoint/2010/main" val="1793935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95</a:t>
            </a:fld>
            <a:endParaRPr lang="de-DE" dirty="0"/>
          </a:p>
        </p:txBody>
      </p:sp>
      <p:sp>
        <p:nvSpPr>
          <p:cNvPr id="6" name="Titel 5"/>
          <p:cNvSpPr>
            <a:spLocks noGrp="1"/>
          </p:cNvSpPr>
          <p:nvPr>
            <p:ph type="title"/>
          </p:nvPr>
        </p:nvSpPr>
        <p:spPr/>
        <p:txBody>
          <a:bodyPr/>
          <a:lstStyle/>
          <a:p>
            <a:r>
              <a:rPr lang="de-DE" kern="0" dirty="0" smtClean="0">
                <a:ea typeface="ＭＳ Ｐゴシック"/>
              </a:rPr>
              <a:t>BETRIEBLICHE BERUFSUNFÄHIGKEITSVORSORGE </a:t>
            </a:r>
            <a:br>
              <a:rPr lang="de-DE" kern="0" dirty="0" smtClean="0">
                <a:ea typeface="ＭＳ Ｐゴシック"/>
              </a:rPr>
            </a:br>
            <a:r>
              <a:rPr lang="de-DE" kern="0" dirty="0" smtClean="0">
                <a:ea typeface="ＭＳ Ｐゴシック"/>
              </a:rPr>
              <a:t>ALS DIREKTVERSICHERUNG</a:t>
            </a:r>
            <a:endParaRPr lang="de-DE" dirty="0"/>
          </a:p>
        </p:txBody>
      </p:sp>
      <p:sp>
        <p:nvSpPr>
          <p:cNvPr id="9" name="Inhaltsplatzhalter 2">
            <a:extLst>
              <a:ext uri="{FF2B5EF4-FFF2-40B4-BE49-F238E27FC236}">
                <a16:creationId xmlns:a16="http://schemas.microsoft.com/office/drawing/2014/main" xmlns="" id="{1139AD0E-E828-EA40-B9E7-F7C5955BD702}"/>
              </a:ext>
            </a:extLst>
          </p:cNvPr>
          <p:cNvSpPr txBox="1">
            <a:spLocks/>
          </p:cNvSpPr>
          <p:nvPr/>
        </p:nvSpPr>
        <p:spPr>
          <a:xfrm>
            <a:off x="5202919" y="4143585"/>
            <a:ext cx="6509655" cy="9638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altLang="de-DE" sz="2400" b="1" dirty="0" smtClean="0">
                <a:solidFill>
                  <a:srgbClr val="1D2D4B"/>
                </a:solidFill>
              </a:rPr>
              <a:t>Mit der betrieblichen Einkommens-absicherung intelligent vorsorgen und Steuervorteile nutzen</a:t>
            </a:r>
            <a:endParaRPr lang="de-DE" altLang="de-DE" sz="2400" b="1" dirty="0">
              <a:solidFill>
                <a:srgbClr val="1D2D4B"/>
              </a:solidFill>
            </a:endParaRPr>
          </a:p>
        </p:txBody>
      </p:sp>
      <p:pic>
        <p:nvPicPr>
          <p:cNvPr id="10" name="Picture 2"/>
          <p:cNvPicPr>
            <a:picLocks noChangeAspect="1" noChangeArrowheads="1"/>
          </p:cNvPicPr>
          <p:nvPr/>
        </p:nvPicPr>
        <p:blipFill rotWithShape="1">
          <a:blip r:embed="rId2"/>
          <a:srcRect l="-121" t="19393" r="-1" b="11394"/>
          <a:stretch/>
        </p:blipFill>
        <p:spPr bwMode="auto">
          <a:xfrm>
            <a:off x="479425" y="1789026"/>
            <a:ext cx="4510889" cy="4808624"/>
          </a:xfrm>
          <a:prstGeom prst="rect">
            <a:avLst/>
          </a:prstGeom>
          <a:noFill/>
          <a:ln w="9525">
            <a:noFill/>
            <a:miter lim="800000"/>
            <a:headEnd/>
            <a:tailEnd/>
          </a:ln>
        </p:spPr>
      </p:pic>
    </p:spTree>
    <p:extLst>
      <p:ext uri="{BB962C8B-B14F-4D97-AF65-F5344CB8AC3E}">
        <p14:creationId xmlns:p14="http://schemas.microsoft.com/office/powerpoint/2010/main" val="86967452"/>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p:cNvSpPr>
            <a:spLocks noGrp="1"/>
          </p:cNvSpPr>
          <p:nvPr>
            <p:ph type="body" sz="half" idx="2"/>
          </p:nvPr>
        </p:nvSpPr>
        <p:spPr/>
        <p:txBody>
          <a:bodyPr/>
          <a:lstStyle/>
          <a:p>
            <a:pPr marL="0" indent="0">
              <a:buNone/>
            </a:pPr>
            <a:endParaRPr lang="de-DE" b="1" dirty="0" smtClean="0">
              <a:ea typeface="ＭＳ Ｐゴシック"/>
            </a:endParaRPr>
          </a:p>
          <a:p>
            <a:pPr marL="0" indent="0">
              <a:buNone/>
            </a:pPr>
            <a:r>
              <a:rPr lang="de-DE" b="1" dirty="0" smtClean="0">
                <a:ea typeface="ＭＳ Ｐゴシック"/>
              </a:rPr>
              <a:t>	Neu </a:t>
            </a:r>
            <a:r>
              <a:rPr lang="de-DE" b="1" dirty="0">
                <a:ea typeface="ＭＳ Ｐゴシック"/>
              </a:rPr>
              <a:t>abschließen. </a:t>
            </a:r>
            <a:endParaRPr lang="de-DE" b="1" dirty="0" smtClean="0">
              <a:ea typeface="ＭＳ Ｐゴシック"/>
            </a:endParaRPr>
          </a:p>
          <a:p>
            <a:pPr marL="0" indent="0">
              <a:buNone/>
            </a:pPr>
            <a:endParaRPr lang="de-DE" b="1" dirty="0">
              <a:ea typeface="ＭＳ Ｐゴシック"/>
            </a:endParaRPr>
          </a:p>
          <a:p>
            <a:pPr marL="0" indent="0">
              <a:buNone/>
            </a:pPr>
            <a:r>
              <a:rPr lang="de-DE" dirty="0" smtClean="0">
                <a:ea typeface="ＭＳ Ｐゴシック"/>
              </a:rPr>
              <a:t>	Wenn </a:t>
            </a:r>
            <a:r>
              <a:rPr lang="de-DE" dirty="0">
                <a:ea typeface="ＭＳ Ｐゴシック"/>
              </a:rPr>
              <a:t>Sie von Ihrer Arbeitskraft leben, sichert Sie eine sehr gute </a:t>
            </a:r>
            <a:r>
              <a:rPr lang="de-DE" dirty="0" smtClean="0">
                <a:ea typeface="ＭＳ Ｐゴシック"/>
              </a:rPr>
              <a:t>Einkommensvorsorge am </a:t>
            </a:r>
          </a:p>
          <a:p>
            <a:pPr marL="0" indent="0">
              <a:buNone/>
            </a:pPr>
            <a:r>
              <a:rPr lang="de-DE" dirty="0">
                <a:ea typeface="ＭＳ Ｐゴシック"/>
              </a:rPr>
              <a:t> </a:t>
            </a:r>
            <a:r>
              <a:rPr lang="de-DE" dirty="0" smtClean="0">
                <a:ea typeface="ＭＳ Ｐゴシック"/>
              </a:rPr>
              <a:t>         besten </a:t>
            </a:r>
            <a:r>
              <a:rPr lang="de-DE" dirty="0">
                <a:ea typeface="ＭＳ Ｐゴシック"/>
              </a:rPr>
              <a:t>gegen die finanziellen Folgen </a:t>
            </a:r>
            <a:r>
              <a:rPr lang="de-DE" dirty="0" smtClean="0">
                <a:ea typeface="ＭＳ Ｐゴシック"/>
              </a:rPr>
              <a:t>ab</a:t>
            </a:r>
            <a:r>
              <a:rPr lang="de-DE" dirty="0">
                <a:ea typeface="ＭＳ Ｐゴシック"/>
              </a:rPr>
              <a:t>, </a:t>
            </a:r>
            <a:r>
              <a:rPr lang="de-DE" dirty="0" smtClean="0">
                <a:ea typeface="ＭＳ Ｐゴシック"/>
              </a:rPr>
              <a:t>falls </a:t>
            </a:r>
            <a:r>
              <a:rPr lang="de-DE" dirty="0">
                <a:ea typeface="ＭＳ Ｐゴシック"/>
              </a:rPr>
              <a:t>Sie nicht mehr arbeiten können.</a:t>
            </a:r>
          </a:p>
          <a:p>
            <a:endParaRPr lang="de-DE" dirty="0"/>
          </a:p>
        </p:txBody>
      </p:sp>
      <p:sp>
        <p:nvSpPr>
          <p:cNvPr id="2" name="Foliennummernplatzhalter 1"/>
          <p:cNvSpPr>
            <a:spLocks noGrp="1"/>
          </p:cNvSpPr>
          <p:nvPr>
            <p:ph type="sldNum" sz="quarter" idx="4"/>
          </p:nvPr>
        </p:nvSpPr>
        <p:spPr/>
        <p:txBody>
          <a:bodyPr/>
          <a:lstStyle/>
          <a:p>
            <a:fld id="{EA952CFE-AF4B-4BE9-B2E2-E1420D3F9B32}" type="slidenum">
              <a:rPr lang="de-DE" smtClean="0"/>
              <a:pPr/>
              <a:t>96</a:t>
            </a:fld>
            <a:endParaRPr lang="de-DE" dirty="0"/>
          </a:p>
        </p:txBody>
      </p:sp>
      <p:sp>
        <p:nvSpPr>
          <p:cNvPr id="8" name="Textplatzhalter 7"/>
          <p:cNvSpPr>
            <a:spLocks noGrp="1"/>
          </p:cNvSpPr>
          <p:nvPr>
            <p:ph type="body" sz="quarter" idx="10"/>
          </p:nvPr>
        </p:nvSpPr>
        <p:spPr/>
        <p:txBody>
          <a:bodyPr/>
          <a:lstStyle/>
          <a:p>
            <a:r>
              <a:rPr lang="de-DE" b="1" dirty="0">
                <a:solidFill>
                  <a:schemeClr val="accent1"/>
                </a:solidFill>
                <a:ea typeface="ＭＳ Ｐゴシック"/>
              </a:rPr>
              <a:t>Unser Rat</a:t>
            </a:r>
            <a:r>
              <a:rPr lang="de-DE" b="1" dirty="0" smtClean="0">
                <a:solidFill>
                  <a:schemeClr val="accent1"/>
                </a:solidFill>
                <a:ea typeface="ＭＳ Ｐゴシック"/>
              </a:rPr>
              <a:t>: Einkommensvorsorge</a:t>
            </a:r>
            <a:endParaRPr lang="de-DE" dirty="0">
              <a:solidFill>
                <a:schemeClr val="accent1"/>
              </a:solidFill>
              <a:ea typeface="ＭＳ Ｐゴシック"/>
            </a:endParaRPr>
          </a:p>
        </p:txBody>
      </p:sp>
      <p:sp>
        <p:nvSpPr>
          <p:cNvPr id="6" name="Titel 5"/>
          <p:cNvSpPr>
            <a:spLocks noGrp="1"/>
          </p:cNvSpPr>
          <p:nvPr>
            <p:ph type="title"/>
          </p:nvPr>
        </p:nvSpPr>
        <p:spPr>
          <a:xfrm>
            <a:off x="0" y="-139987"/>
            <a:ext cx="11945369" cy="1325563"/>
          </a:xfrm>
        </p:spPr>
        <p:txBody>
          <a:bodyPr/>
          <a:lstStyle/>
          <a:p>
            <a:r>
              <a:rPr lang="de-DE" dirty="0"/>
              <a:t>ARBEITGEBERMOTIVE FÜR EINE BETRIEBLICHE </a:t>
            </a:r>
            <a:r>
              <a:rPr lang="de-DE" dirty="0" smtClean="0"/>
              <a:t>EINKOMMENSABSICHERUNG</a:t>
            </a:r>
            <a:endParaRPr lang="de-DE" dirty="0"/>
          </a:p>
        </p:txBody>
      </p:sp>
      <p:sp>
        <p:nvSpPr>
          <p:cNvPr id="9" name="Nach rechts gekrümmter Pfeil 8"/>
          <p:cNvSpPr/>
          <p:nvPr/>
        </p:nvSpPr>
        <p:spPr>
          <a:xfrm>
            <a:off x="479425" y="2871042"/>
            <a:ext cx="543379" cy="873536"/>
          </a:xfrm>
          <a:prstGeom prst="curvedRightArrow">
            <a:avLst/>
          </a:prstGeom>
          <a:solidFill>
            <a:srgbClr val="137C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Tree>
    <p:extLst>
      <p:ext uri="{BB962C8B-B14F-4D97-AF65-F5344CB8AC3E}">
        <p14:creationId xmlns:p14="http://schemas.microsoft.com/office/powerpoint/2010/main" val="2964507871"/>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97</a:t>
            </a:fld>
            <a:endParaRPr lang="de-DE" dirty="0"/>
          </a:p>
        </p:txBody>
      </p:sp>
      <p:sp>
        <p:nvSpPr>
          <p:cNvPr id="3" name="Textplatzhalter 2"/>
          <p:cNvSpPr>
            <a:spLocks noGrp="1"/>
          </p:cNvSpPr>
          <p:nvPr>
            <p:ph type="body" sz="half" idx="2"/>
          </p:nvPr>
        </p:nvSpPr>
        <p:spPr/>
        <p:txBody>
          <a:bodyPr/>
          <a:lstStyle/>
          <a:p>
            <a:r>
              <a:rPr lang="de-DE" b="1" dirty="0"/>
              <a:t>Jeder </a:t>
            </a:r>
            <a:r>
              <a:rPr lang="de-DE" b="1" dirty="0">
                <a:solidFill>
                  <a:srgbClr val="C60000"/>
                </a:solidFill>
              </a:rPr>
              <a:t>4. Angestellte </a:t>
            </a:r>
            <a:r>
              <a:rPr lang="de-DE" b="1" dirty="0"/>
              <a:t>und jeder </a:t>
            </a:r>
            <a:r>
              <a:rPr lang="de-DE" b="1" dirty="0">
                <a:solidFill>
                  <a:srgbClr val="C60000"/>
                </a:solidFill>
              </a:rPr>
              <a:t>3. Arbeiter </a:t>
            </a:r>
            <a:r>
              <a:rPr lang="de-DE" b="1" dirty="0"/>
              <a:t>wird vor Renteneintritt berufsunfähig.</a:t>
            </a:r>
            <a:br>
              <a:rPr lang="de-DE" b="1" dirty="0"/>
            </a:br>
            <a:endParaRPr lang="de-DE" b="1" dirty="0"/>
          </a:p>
          <a:p>
            <a:r>
              <a:rPr lang="de-DE" dirty="0"/>
              <a:t>Im Durchschnitt sind </a:t>
            </a:r>
            <a:r>
              <a:rPr lang="de-DE" b="1" dirty="0"/>
              <a:t>Männer 50, Frauen 49 Jahre </a:t>
            </a:r>
            <a:r>
              <a:rPr lang="de-DE" dirty="0"/>
              <a:t>alt, wenn sie ihren Beruf nicht mehr ausüben können.</a:t>
            </a:r>
          </a:p>
          <a:p>
            <a:endParaRPr lang="de-DE" dirty="0"/>
          </a:p>
        </p:txBody>
      </p:sp>
      <p:sp>
        <p:nvSpPr>
          <p:cNvPr id="6" name="Titel 5"/>
          <p:cNvSpPr>
            <a:spLocks noGrp="1"/>
          </p:cNvSpPr>
          <p:nvPr>
            <p:ph type="title"/>
          </p:nvPr>
        </p:nvSpPr>
        <p:spPr/>
        <p:txBody>
          <a:bodyPr/>
          <a:lstStyle/>
          <a:p>
            <a:r>
              <a:rPr lang="de-DE" dirty="0" smtClean="0"/>
              <a:t>DAS RISIKO</a:t>
            </a:r>
            <a:endParaRPr lang="de-DE" dirty="0"/>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66853" y="3446167"/>
            <a:ext cx="5444687" cy="2789534"/>
          </a:xfrm>
          <a:prstGeom prst="rect">
            <a:avLst/>
          </a:prstGeom>
        </p:spPr>
      </p:pic>
    </p:spTree>
    <p:extLst>
      <p:ext uri="{BB962C8B-B14F-4D97-AF65-F5344CB8AC3E}">
        <p14:creationId xmlns:p14="http://schemas.microsoft.com/office/powerpoint/2010/main" val="918883709"/>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98</a:t>
            </a:fld>
            <a:endParaRPr lang="de-DE" dirty="0"/>
          </a:p>
        </p:txBody>
      </p:sp>
      <p:sp>
        <p:nvSpPr>
          <p:cNvPr id="6" name="Titel 5"/>
          <p:cNvSpPr>
            <a:spLocks noGrp="1"/>
          </p:cNvSpPr>
          <p:nvPr>
            <p:ph type="title"/>
          </p:nvPr>
        </p:nvSpPr>
        <p:spPr>
          <a:xfrm>
            <a:off x="364219" y="118276"/>
            <a:ext cx="10314206" cy="1325563"/>
          </a:xfrm>
        </p:spPr>
        <p:txBody>
          <a:bodyPr/>
          <a:lstStyle/>
          <a:p>
            <a:r>
              <a:rPr lang="de-DE" kern="0" dirty="0" smtClean="0">
                <a:solidFill>
                  <a:schemeClr val="tx2"/>
                </a:solidFill>
              </a:rPr>
              <a:t>URSACHEN FÜR eine BERUFSUNFÄHIGKEIT </a:t>
            </a:r>
            <a:endParaRPr lang="de-DE" dirty="0">
              <a:solidFill>
                <a:schemeClr val="tx2"/>
              </a:solidFill>
            </a:endParaRPr>
          </a:p>
        </p:txBody>
      </p:sp>
      <p:sp>
        <p:nvSpPr>
          <p:cNvPr id="10" name="Textplatzhalter 11">
            <a:extLst>
              <a:ext uri="{FF2B5EF4-FFF2-40B4-BE49-F238E27FC236}">
                <a16:creationId xmlns:a16="http://schemas.microsoft.com/office/drawing/2014/main" xmlns="" id="{0CFEE4A3-0A96-5045-A4E2-9268A1B4BF38}"/>
              </a:ext>
            </a:extLst>
          </p:cNvPr>
          <p:cNvSpPr>
            <a:spLocks noGrp="1"/>
          </p:cNvSpPr>
          <p:nvPr>
            <p:ph type="body" sz="half" idx="11"/>
          </p:nvPr>
        </p:nvSpPr>
        <p:spPr>
          <a:xfrm>
            <a:off x="90083" y="6534718"/>
            <a:ext cx="10862479" cy="298974"/>
          </a:xfrm>
          <a:prstGeom prst="rect">
            <a:avLst/>
          </a:prstGeom>
        </p:spPr>
        <p:txBody>
          <a:bodyPr/>
          <a:lstStyle/>
          <a:p>
            <a:pPr marL="0" indent="0">
              <a:buNone/>
            </a:pPr>
            <a:r>
              <a:rPr lang="de-DE" dirty="0" smtClean="0"/>
              <a:t>Quelle</a:t>
            </a:r>
            <a:r>
              <a:rPr lang="de-DE" dirty="0"/>
              <a:t>: MORGEN &amp; MORGEN GmbH | Stand </a:t>
            </a:r>
            <a:r>
              <a:rPr lang="de-DE" dirty="0" smtClean="0"/>
              <a:t>04/2023</a:t>
            </a:r>
            <a:endParaRPr lang="de-DE" dirty="0"/>
          </a:p>
        </p:txBody>
      </p:sp>
      <p:pic>
        <p:nvPicPr>
          <p:cNvPr id="3" name="Grafik 2"/>
          <p:cNvPicPr>
            <a:picLocks noChangeAspect="1"/>
          </p:cNvPicPr>
          <p:nvPr/>
        </p:nvPicPr>
        <p:blipFill>
          <a:blip r:embed="rId2"/>
          <a:stretch>
            <a:fillRect/>
          </a:stretch>
        </p:blipFill>
        <p:spPr>
          <a:xfrm>
            <a:off x="2605379" y="1669941"/>
            <a:ext cx="5603983" cy="4864777"/>
          </a:xfrm>
          <a:prstGeom prst="rect">
            <a:avLst/>
          </a:prstGeom>
        </p:spPr>
      </p:pic>
    </p:spTree>
    <p:extLst>
      <p:ext uri="{BB962C8B-B14F-4D97-AF65-F5344CB8AC3E}">
        <p14:creationId xmlns:p14="http://schemas.microsoft.com/office/powerpoint/2010/main" val="708278781"/>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99</a:t>
            </a:fld>
            <a:endParaRPr lang="de-DE" dirty="0"/>
          </a:p>
        </p:txBody>
      </p:sp>
      <p:sp>
        <p:nvSpPr>
          <p:cNvPr id="6" name="Titel 5"/>
          <p:cNvSpPr>
            <a:spLocks noGrp="1"/>
          </p:cNvSpPr>
          <p:nvPr>
            <p:ph type="title"/>
          </p:nvPr>
        </p:nvSpPr>
        <p:spPr/>
        <p:txBody>
          <a:bodyPr/>
          <a:lstStyle/>
          <a:p>
            <a:r>
              <a:rPr lang="de-DE" kern="0" dirty="0" smtClean="0">
                <a:solidFill>
                  <a:schemeClr val="tx2"/>
                </a:solidFill>
              </a:rPr>
              <a:t>URSACHEN FÜR BERUFSUNFÄHIGKEIT </a:t>
            </a:r>
            <a:r>
              <a:rPr lang="de-DE" dirty="0" smtClean="0">
                <a:solidFill>
                  <a:schemeClr val="tx2"/>
                </a:solidFill>
              </a:rPr>
              <a:t>NACH </a:t>
            </a:r>
            <a:r>
              <a:rPr lang="de-DE" dirty="0" err="1" smtClean="0">
                <a:solidFill>
                  <a:schemeClr val="tx2"/>
                </a:solidFill>
              </a:rPr>
              <a:t>ALTERSgruppEN</a:t>
            </a:r>
            <a:r>
              <a:rPr lang="de-DE" dirty="0" smtClean="0">
                <a:solidFill>
                  <a:schemeClr val="tx2"/>
                </a:solidFill>
              </a:rPr>
              <a:t/>
            </a:r>
            <a:br>
              <a:rPr lang="de-DE" dirty="0" smtClean="0">
                <a:solidFill>
                  <a:schemeClr val="tx2"/>
                </a:solidFill>
              </a:rPr>
            </a:br>
            <a:endParaRPr lang="de-DE" dirty="0">
              <a:solidFill>
                <a:schemeClr val="tx2"/>
              </a:solidFill>
            </a:endParaRPr>
          </a:p>
        </p:txBody>
      </p:sp>
      <p:sp>
        <p:nvSpPr>
          <p:cNvPr id="5" name="Textplatzhalter 4"/>
          <p:cNvSpPr>
            <a:spLocks noGrp="1"/>
          </p:cNvSpPr>
          <p:nvPr>
            <p:ph type="body" sz="half" idx="11"/>
          </p:nvPr>
        </p:nvSpPr>
        <p:spPr>
          <a:xfrm>
            <a:off x="90083" y="6534718"/>
            <a:ext cx="10862479" cy="298974"/>
          </a:xfrm>
        </p:spPr>
        <p:txBody>
          <a:bodyPr/>
          <a:lstStyle/>
          <a:p>
            <a:r>
              <a:rPr lang="de-DE" dirty="0"/>
              <a:t>Quelle: MORGEN &amp; MORGEN GmbH | Stand </a:t>
            </a:r>
            <a:r>
              <a:rPr lang="de-DE" dirty="0" smtClean="0"/>
              <a:t>04/2023</a:t>
            </a:r>
            <a:endParaRPr lang="de-DE" dirty="0"/>
          </a:p>
        </p:txBody>
      </p:sp>
      <p:pic>
        <p:nvPicPr>
          <p:cNvPr id="3" name="Grafik 2"/>
          <p:cNvPicPr>
            <a:picLocks noChangeAspect="1"/>
          </p:cNvPicPr>
          <p:nvPr/>
        </p:nvPicPr>
        <p:blipFill>
          <a:blip r:embed="rId2"/>
          <a:stretch>
            <a:fillRect/>
          </a:stretch>
        </p:blipFill>
        <p:spPr>
          <a:xfrm>
            <a:off x="2609530" y="1532588"/>
            <a:ext cx="5931829" cy="5002129"/>
          </a:xfrm>
          <a:prstGeom prst="rect">
            <a:avLst/>
          </a:prstGeom>
        </p:spPr>
      </p:pic>
    </p:spTree>
    <p:extLst>
      <p:ext uri="{BB962C8B-B14F-4D97-AF65-F5344CB8AC3E}">
        <p14:creationId xmlns:p14="http://schemas.microsoft.com/office/powerpoint/2010/main" val="2455478733"/>
      </p:ext>
    </p:extLst>
  </p:cSld>
  <p:clrMapOvr>
    <a:masterClrMapping/>
  </p:clrMapOvr>
  <p:timing>
    <p:tnLst>
      <p:par>
        <p:cTn id="1" dur="indefinite" restart="never" nodeType="tmRoot"/>
      </p:par>
    </p:tnLst>
  </p:timing>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1_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3.xml><?xml version="1.0" encoding="utf-8"?>
<a:theme xmlns:a="http://schemas.openxmlformats.org/drawingml/2006/main" name="afm PowerPoint-Vorlage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fm_Master_16_9.potx [Schreibgeschützt]" id="{12D08852-B563-4A5F-9244-E29582014320}" vid="{B0FA3858-67D2-4B08-BBC3-3B4F7EA1EEA2}"/>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5989</Words>
  <Application>Microsoft Office PowerPoint</Application>
  <PresentationFormat>Breitbild</PresentationFormat>
  <Paragraphs>1263</Paragraphs>
  <Slides>154</Slides>
  <Notes>0</Notes>
  <HiddenSlides>0</HiddenSlides>
  <MMClips>0</MMClips>
  <ScaleCrop>false</ScaleCrop>
  <HeadingPairs>
    <vt:vector size="6" baseType="variant">
      <vt:variant>
        <vt:lpstr>Verwendete Schriftarten</vt:lpstr>
      </vt:variant>
      <vt:variant>
        <vt:i4>12</vt:i4>
      </vt:variant>
      <vt:variant>
        <vt:lpstr>Design</vt:lpstr>
      </vt:variant>
      <vt:variant>
        <vt:i4>3</vt:i4>
      </vt:variant>
      <vt:variant>
        <vt:lpstr>Folientitel</vt:lpstr>
      </vt:variant>
      <vt:variant>
        <vt:i4>154</vt:i4>
      </vt:variant>
    </vt:vector>
  </HeadingPairs>
  <TitlesOfParts>
    <vt:vector size="169" baseType="lpstr">
      <vt:lpstr>Arial Unicode MS</vt:lpstr>
      <vt:lpstr>MS PGothic</vt:lpstr>
      <vt:lpstr>MS PGothic</vt:lpstr>
      <vt:lpstr>Arial</vt:lpstr>
      <vt:lpstr>Arial_</vt:lpstr>
      <vt:lpstr>Calibri</vt:lpstr>
      <vt:lpstr>Geneva</vt:lpstr>
      <vt:lpstr>HDI-Gerling Sans Cond Light</vt:lpstr>
      <vt:lpstr>Helvetica</vt:lpstr>
      <vt:lpstr>Symbol</vt:lpstr>
      <vt:lpstr>Times New Roman</vt:lpstr>
      <vt:lpstr>Wingdings</vt:lpstr>
      <vt:lpstr>Design_afm</vt:lpstr>
      <vt:lpstr>1_Design_afm</vt:lpstr>
      <vt:lpstr>afm PowerPoint-Vorlagen</vt:lpstr>
      <vt:lpstr>PowerPoint-Präsentation</vt:lpstr>
      <vt:lpstr>Etwas statistik von der deutschen rentenversicherung</vt:lpstr>
      <vt:lpstr>PowerPoint-Präsentation</vt:lpstr>
      <vt:lpstr>Firmen-/Arbeitgebergespräch im Bereich bAV</vt:lpstr>
      <vt:lpstr>Betriebliche Altersversorgung</vt:lpstr>
      <vt:lpstr>unsere Partnerschaft mit MRH Trowe </vt:lpstr>
      <vt:lpstr>UNSERE UNTERNEHMENSGRUPPE</vt:lpstr>
      <vt:lpstr>DATEN UND FAKTEN</vt:lpstr>
      <vt:lpstr>UNSERE ZIELGRUPPEN UND KOMPETENZEN</vt:lpstr>
      <vt:lpstr>WAS UNS AUSZEICHNET</vt:lpstr>
      <vt:lpstr>Was uns auszeichnet</vt:lpstr>
      <vt:lpstr>BELEGSCHAFTSPROGRAMME: UNSERE LEISTUNGSMERKMALE</vt:lpstr>
      <vt:lpstr>GEBÜNDELTE KOMPETENZ</vt:lpstr>
      <vt:lpstr>UNSERE ARBEITSWEISE FÜR MEHR SICHERHEIT</vt:lpstr>
      <vt:lpstr>BESTANDSAUFNAHME UND RISIKOANALYSE</vt:lpstr>
      <vt:lpstr>ANFORDERUNGSPROFIL AN DEN VERSORGUNGSTRÄGER</vt:lpstr>
      <vt:lpstr>PowerPoint-Präsentation</vt:lpstr>
      <vt:lpstr>Handlungsdruck</vt:lpstr>
      <vt:lpstr>ARBEITSRECHTSRELEVANTE bAV-GESCHÄFTSPROZESSE</vt:lpstr>
      <vt:lpstr>ARBEITGEBERMOTIVE FÜR DIE bAV</vt:lpstr>
      <vt:lpstr>ARBEITGEBERMOTIVE FÜR DIE bAV</vt:lpstr>
      <vt:lpstr>ARBEITGEBERMOTIVE FÜR DIE bAV</vt:lpstr>
      <vt:lpstr>VORTEILE einer VERSORGUNGSORDNUNG</vt:lpstr>
      <vt:lpstr>ARBEITGEBERMOTIVE FÜR DIE bAV – Ist Gesprächspartner betroffener oder ggf?</vt:lpstr>
      <vt:lpstr>Mitarbeiterversorgung  aus neuer Perspektive betrachten</vt:lpstr>
      <vt:lpstr>ARBEITGEBERMOTIVE FÜR DIE bAV</vt:lpstr>
      <vt:lpstr>ARBEITGEBERMOTIVE FÜR DIE bAV</vt:lpstr>
      <vt:lpstr>GANZHEITLICHE KOMMUNIKATION</vt:lpstr>
      <vt:lpstr>Das Arbeitnehmer-Portal | Informieren und Berechnen  Firmenindividuell anpassbar</vt:lpstr>
      <vt:lpstr>WIN-WIN:  Dokumentation für AG und MA bAV: Vorher – Nachher</vt:lpstr>
      <vt:lpstr>High Level Beratung | Berücksichtigung aller Effekte </vt:lpstr>
      <vt:lpstr>DIE NÄCHSTEN SCHRITTE:  PROJEKTGESTALTUNG UND UMSETZUNGSSTRATEGIE</vt:lpstr>
      <vt:lpstr>PowerPoint-Präsentation</vt:lpstr>
      <vt:lpstr>BACK UP</vt:lpstr>
      <vt:lpstr>bAV – INSTRUMENT IM PERSONALMANAGEMENT</vt:lpstr>
      <vt:lpstr>bAV: AUSZUG EINIGER KONZEPTE UND DEREN WIRKUNG</vt:lpstr>
      <vt:lpstr>bAV: AUSZUG EINIGER KONZEPTE UND DEREN WIRKUNG</vt:lpstr>
      <vt:lpstr>Afm Belegschaftskonzepte kompakt</vt:lpstr>
      <vt:lpstr>Beispiele für moderne bAV-Konzepte</vt:lpstr>
      <vt:lpstr>PowerPoint-Präsentation</vt:lpstr>
      <vt:lpstr>WARUM ÜBERHAUPT bAV?</vt:lpstr>
      <vt:lpstr>DAS ALTERSVORSORGESYSTEM (DREISCHICHTENSYSTEM)</vt:lpstr>
      <vt:lpstr>ALTERSVERSORGUNG VERSORGUNGSLÜCKE UND DEMOGRAPHIE</vt:lpstr>
      <vt:lpstr>Warum ist Vorsorge wichtig?</vt:lpstr>
      <vt:lpstr>Die Altersrenten Zahl und durchschnittliche Höhe der gesetzlichen Bruttobezüge  (im Rentenbestand Ende 2022, nach Bundesländern)</vt:lpstr>
      <vt:lpstr>Das Thema ist bereits jungen Menschen bewusst</vt:lpstr>
      <vt:lpstr>PowerPoint-Präsentation</vt:lpstr>
      <vt:lpstr>SO FUNKTIONIERT DIE DIREKTVERSICHERUNG</vt:lpstr>
      <vt:lpstr>DER NEUE ARBEITGEBERZUSCHUSS:  IHR ARBEITGEBER SPART MIT!</vt:lpstr>
      <vt:lpstr>Das Extra Ihres Arbeitgebers</vt:lpstr>
      <vt:lpstr>WAS IST BEI …. </vt:lpstr>
      <vt:lpstr>WAS IST BEI …. </vt:lpstr>
      <vt:lpstr>WAS IST BEI …. </vt:lpstr>
      <vt:lpstr>WAS IST BEI …. </vt:lpstr>
      <vt:lpstr>WAS IST BEI …. </vt:lpstr>
      <vt:lpstr>BETRIEBSRENTE</vt:lpstr>
      <vt:lpstr>EMPFANGSBERECHTIGTE BEI TOD – HINTERBLIEBENE </vt:lpstr>
      <vt:lpstr>EMPFANGSBERECHTIGTE BEI TOD – HINTERBLIEBENE </vt:lpstr>
      <vt:lpstr>SCHUTZ IM FALL VON ARBEITSLOSIGKEIT UND INSOLVENZ</vt:lpstr>
      <vt:lpstr>VIELE GRÜNDE SPRECHEN FÜR EINE DIREKTVERSICHERUNG</vt:lpstr>
      <vt:lpstr>bAV: Vorher – Nachher</vt:lpstr>
      <vt:lpstr>High Level Beratung | Berücksichtigung aller Effekte </vt:lpstr>
      <vt:lpstr>ZUKÜNFTIGE LOHNABRECHNUNG MIT bAV </vt:lpstr>
      <vt:lpstr>bAV LOHNT SICH VERGLEICH bAV VS. PRIVATE ALTERSVorsorge</vt:lpstr>
      <vt:lpstr>bAV LOHNT SICH VERGLEICH bAV VS. PRIVATE ALTERSVorsorge</vt:lpstr>
      <vt:lpstr>Betriebliches GEsundheitsmanagement</vt:lpstr>
      <vt:lpstr>PowerPoint-Präsentation</vt:lpstr>
      <vt:lpstr>bAV statt VWL - gleiches Netto, hohe Rente</vt:lpstr>
      <vt:lpstr> Vermögenswirksame Leistungen (VWL)  versus Betriebliche Altersversorgung (bAV)</vt:lpstr>
      <vt:lpstr>Vermögenswirksame Leistungen (VWL)  versus Betriebliche Altersversorgung (bAV)</vt:lpstr>
      <vt:lpstr>Vermögenswirksame Leistungen (VWL)  versus Betriebliche Altersversorgung (bAV)</vt:lpstr>
      <vt:lpstr>Vermögenswirksame Leistungen (VWL)  versus  Betriebliche Altersversorgung (bAV)</vt:lpstr>
      <vt:lpstr>PowerPoint-Präsentation</vt:lpstr>
      <vt:lpstr>PowerPoint-Präsentation</vt:lpstr>
      <vt:lpstr>PowerPoint-Präsentation</vt:lpstr>
      <vt:lpstr>PowerPoint-Präsentation</vt:lpstr>
      <vt:lpstr>Höhe der Erwerbsminderungsrenten 1996 bis 2021* (im Rentenzugang)</vt:lpstr>
      <vt:lpstr>Glaube an staatliche Leistungen</vt:lpstr>
      <vt:lpstr>Bewusstsein der Notwendigkeit</vt:lpstr>
      <vt:lpstr>Bewusstsein der Notwendigkeit</vt:lpstr>
      <vt:lpstr>Bewusstsein der Notwendigkeit</vt:lpstr>
      <vt:lpstr>Bewusstsein der Notwendigkeit</vt:lpstr>
      <vt:lpstr>ARBEITGEBERMOTIVE FÜR EINE BETRIEBLICHE EINKOMMENS-ABSICHERUNG</vt:lpstr>
      <vt:lpstr>BETRIEBLICHE EinkommensVORSORGE | VORTEILE FÜR DEN ARBEITGEBER</vt:lpstr>
      <vt:lpstr>Ihre Mitarbeiter können die Absicherung selbst bestimmen</vt:lpstr>
      <vt:lpstr>Welcher Zusatzbaustein ist für wen geeignet?</vt:lpstr>
      <vt:lpstr>Was Arbeitskraft eigentlich bedeutet</vt:lpstr>
      <vt:lpstr>Was Arbeitskraft eigentlich bedeutet?</vt:lpstr>
      <vt:lpstr>Was Arbeitskraft eigentlich bedeutet?</vt:lpstr>
      <vt:lpstr>Was Arbeitskraft eigentlich bedeutet?</vt:lpstr>
      <vt:lpstr>Was Arbeitskraft eigentlich bedeutet?</vt:lpstr>
      <vt:lpstr>Attraktive Absicherungshöhen möglich</vt:lpstr>
      <vt:lpstr>Attraktive Absicherungshöhen möglich</vt:lpstr>
      <vt:lpstr>Leistungsbeispiel: Kraftfahrer</vt:lpstr>
      <vt:lpstr>BETRIEBLICHE BERUFSUNFÄHIGKEITSVORSORGE  ALS DIREKTVERSICHERUNG</vt:lpstr>
      <vt:lpstr>ARBEITGEBERMOTIVE FÜR EINE BETRIEBLICHE EINKOMMENSABSICHERUNG</vt:lpstr>
      <vt:lpstr>DAS RISIKO</vt:lpstr>
      <vt:lpstr>URSACHEN FÜR eine BERUFSUNFÄHIGKEIT </vt:lpstr>
      <vt:lpstr>URSACHEN FÜR BERUFSUNFÄHIGKEIT NACH ALTERSgruppEN </vt:lpstr>
      <vt:lpstr>DIE AKTUELLE SITUATION – DIE VERSORGUNGSLÜCKE  BEI BERUFSUNFÄHIGKEIT WÄCHST</vt:lpstr>
      <vt:lpstr>DIE GESETZLICHE LEISTUNG DER ERWERBSMINDERUNGSRENTE</vt:lpstr>
      <vt:lpstr>BEISPIELVERSORGUNGSLÜCKE BEI BERUFSUNFÄHIGKEIT</vt:lpstr>
      <vt:lpstr>VERBEITRAGUNG DER BU-LEISTUNG:  FIRMENINDIVIDUELL ANPASSEN</vt:lpstr>
      <vt:lpstr>BEISPIEL: ABGABENRECHTLICHE BEHANDLUNG DER BU-LEISTUNG</vt:lpstr>
      <vt:lpstr>BEISPIEL: ABGABENRECHTLICHE BEHANDLUNG DER BU-LEISTUNG -mit XEMPUS gerechnet- Bei Verwendung anpassen</vt:lpstr>
      <vt:lpstr>ARBEITNEHMERVORTEILE BETRIEBLICHE BU DURCH DIREKTVERSICHERUNG</vt:lpstr>
      <vt:lpstr>ANFORDERUNGSPROFIL WESENTLICHER PRODUKTMERKMALE UND BEDINGUNGSREGELUNGEN AN EINE BETRIEBLICHE BU</vt:lpstr>
      <vt:lpstr>UNSER LEISTUNGSFALLMANAGEMENT</vt:lpstr>
      <vt:lpstr>DER „RENTENRETTER“ SICHERT DIE BETRIEBSRENTE</vt:lpstr>
      <vt:lpstr>DIE LEISTUNG DES „RENTENRETTERS“ BEI EINEM  BRUTTO-SPARBEITRAG IN HÖHE VON XXX,XX € MONATLICH</vt:lpstr>
      <vt:lpstr>BETRIEBLICHE BERUFSUNFÄHIGKEITSVORSORGE ALS DIREKTVERSICHERUNG</vt:lpstr>
      <vt:lpstr>SELBSTSTÄNDIGE BERUFSUNFÄHIGKEITSVORSORGE (SBU)  ALS DIREKTVERSICHERUNG</vt:lpstr>
      <vt:lpstr>EINE NORMALE GESUNDHEITSPRÜFUNG IN DER BERUFSUNFÄHIGKEITSVERSICHERUNG</vt:lpstr>
      <vt:lpstr>ABSICHERUNG BEI BERUFSUNFÄHIGKEIT  ACHTUNG: ANGABEN AUS DEM JEWEILIGEN VERHANDELTEN BU-KONZEPT VERWENDEN</vt:lpstr>
      <vt:lpstr>ARBEITGEBERATTRAKTIVITÄT BETRIEBLICHE VERSORGUNG BERUFSUNFÄHIGKEITSVORSORGE</vt:lpstr>
      <vt:lpstr>PowerPoint-Präsentation</vt:lpstr>
      <vt:lpstr>PowerPoint-Präsentation</vt:lpstr>
      <vt:lpstr>UNSER LEISTUNGSFALLMANAGEMENT</vt:lpstr>
      <vt:lpstr>UNSER LEISTUNGSFALLMANAGEMENT</vt:lpstr>
      <vt:lpstr>PowerPoint-Präsentation</vt:lpstr>
      <vt:lpstr>Beispiele aus der Leistungsfallbegleitung / Motorradunfall im Alter von      54 Jahren / Werkzeugmacher / BU-Rente 1.500 €</vt:lpstr>
      <vt:lpstr>Beispiele aus der Leistungsfallbegleitung / Brustkrebs im Alter von           35 Jahren / Frisörmeisterin / BU-Rente 1.200 €</vt:lpstr>
      <vt:lpstr>Beispiele aus der Leistungsfallbegleitung / Long Covid im Alter von          37 Jahren / Krankenschwester / BU-Rente / 1.330 €</vt:lpstr>
      <vt:lpstr>Beispiele aus der Leistungsfallbegleitung / Long Covid im Alter von          37 Jahren / Krankenschwester / BU-Rente 1.330 €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Beispiel aus unserer leistungsfall-begleitung | brustkrebs kfm. Angestellte | mit 46 erkrankt</vt:lpstr>
      <vt:lpstr>Beispiel aus unserer leistungsfall-begleitung | brustkrebs kfm. Angestellte | mit 46 erkrankt</vt:lpstr>
      <vt:lpstr>Beispiel aus unserer leistungsfall-begleitung | Psyche Rechtsanwaltsgehilfin| mit 31 erkrankt</vt:lpstr>
      <vt:lpstr>Beispiel aus unserer leistungsfall-begleitung | arthrose Kinderpflegerin | mit 52 erkrankt</vt:lpstr>
      <vt:lpstr>Depressionen | Zimmerermeister | Mit 53 Jahren Erkrankt</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FÜHRUNGSKRÄFTEVERSORGUNG</vt:lpstr>
      <vt:lpstr>UNSER MODULARES bAV-KONZEPT SCHLIESST  DIE VERSORGUNGSLÜCKEN PASSGENAU</vt:lpstr>
      <vt:lpstr>PowerPoint-Präsentation</vt:lpstr>
      <vt:lpstr>Rechtsbeziehungen bei einer rückgedeckten Unterstützungskasse</vt:lpstr>
      <vt:lpstr>PowerPoint-Präsentation</vt:lpstr>
      <vt:lpstr>LÖSUNGEN BEI VORZEITIGEM AUSSCHEIDEN</vt:lpstr>
      <vt:lpstr>REGELN BEI VORZEITIGEM AUSSCHEIDEN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Sarina Oelker</dc:creator>
  <cp:lastModifiedBy>Arps, Thomas</cp:lastModifiedBy>
  <cp:revision>1520</cp:revision>
  <cp:lastPrinted>2024-10-08T13:17:42Z</cp:lastPrinted>
  <dcterms:created xsi:type="dcterms:W3CDTF">2019-08-21T08:57:07Z</dcterms:created>
  <dcterms:modified xsi:type="dcterms:W3CDTF">2024-10-08T14:14:42Z</dcterms:modified>
</cp:coreProperties>
</file>