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84"/>
  </p:notesMasterIdLst>
  <p:handoutMasterIdLst>
    <p:handoutMasterId r:id="rId85"/>
  </p:handoutMasterIdLst>
  <p:sldIdLst>
    <p:sldId id="258" r:id="rId2"/>
    <p:sldId id="269" r:id="rId3"/>
    <p:sldId id="287" r:id="rId4"/>
    <p:sldId id="292" r:id="rId5"/>
    <p:sldId id="293" r:id="rId6"/>
    <p:sldId id="312" r:id="rId7"/>
    <p:sldId id="313" r:id="rId8"/>
    <p:sldId id="309" r:id="rId9"/>
    <p:sldId id="310" r:id="rId10"/>
    <p:sldId id="1292" r:id="rId11"/>
    <p:sldId id="262" r:id="rId12"/>
    <p:sldId id="270" r:id="rId13"/>
    <p:sldId id="263" r:id="rId14"/>
    <p:sldId id="265" r:id="rId15"/>
    <p:sldId id="266" r:id="rId16"/>
    <p:sldId id="267" r:id="rId17"/>
    <p:sldId id="268" r:id="rId18"/>
    <p:sldId id="264" r:id="rId19"/>
    <p:sldId id="1286" r:id="rId20"/>
    <p:sldId id="1287" r:id="rId21"/>
    <p:sldId id="1288" r:id="rId22"/>
    <p:sldId id="1289" r:id="rId23"/>
    <p:sldId id="1290" r:id="rId24"/>
    <p:sldId id="1291" r:id="rId25"/>
    <p:sldId id="272" r:id="rId26"/>
    <p:sldId id="273" r:id="rId27"/>
    <p:sldId id="288" r:id="rId28"/>
    <p:sldId id="289" r:id="rId29"/>
    <p:sldId id="274" r:id="rId30"/>
    <p:sldId id="275" r:id="rId31"/>
    <p:sldId id="276" r:id="rId32"/>
    <p:sldId id="277" r:id="rId33"/>
    <p:sldId id="278" r:id="rId34"/>
    <p:sldId id="290" r:id="rId35"/>
    <p:sldId id="280" r:id="rId36"/>
    <p:sldId id="281" r:id="rId37"/>
    <p:sldId id="279" r:id="rId38"/>
    <p:sldId id="282" r:id="rId39"/>
    <p:sldId id="283" r:id="rId40"/>
    <p:sldId id="284" r:id="rId41"/>
    <p:sldId id="285" r:id="rId42"/>
    <p:sldId id="286" r:id="rId43"/>
    <p:sldId id="1280" r:id="rId44"/>
    <p:sldId id="1281" r:id="rId45"/>
    <p:sldId id="1282" r:id="rId46"/>
    <p:sldId id="1283" r:id="rId47"/>
    <p:sldId id="1285" r:id="rId48"/>
    <p:sldId id="291" r:id="rId49"/>
    <p:sldId id="320" r:id="rId50"/>
    <p:sldId id="321" r:id="rId51"/>
    <p:sldId id="322" r:id="rId52"/>
    <p:sldId id="323" r:id="rId53"/>
    <p:sldId id="324" r:id="rId54"/>
    <p:sldId id="325" r:id="rId55"/>
    <p:sldId id="326" r:id="rId56"/>
    <p:sldId id="319" r:id="rId57"/>
    <p:sldId id="259" r:id="rId58"/>
    <p:sldId id="314" r:id="rId59"/>
    <p:sldId id="256" r:id="rId60"/>
    <p:sldId id="257" r:id="rId61"/>
    <p:sldId id="260" r:id="rId62"/>
    <p:sldId id="261" r:id="rId63"/>
    <p:sldId id="315" r:id="rId64"/>
    <p:sldId id="316" r:id="rId65"/>
    <p:sldId id="317" r:id="rId66"/>
    <p:sldId id="318" r:id="rId67"/>
    <p:sldId id="311" r:id="rId68"/>
    <p:sldId id="294" r:id="rId69"/>
    <p:sldId id="295" r:id="rId70"/>
    <p:sldId id="296" r:id="rId71"/>
    <p:sldId id="297" r:id="rId72"/>
    <p:sldId id="298" r:id="rId73"/>
    <p:sldId id="299" r:id="rId74"/>
    <p:sldId id="300" r:id="rId75"/>
    <p:sldId id="301" r:id="rId76"/>
    <p:sldId id="302" r:id="rId77"/>
    <p:sldId id="303" r:id="rId78"/>
    <p:sldId id="304" r:id="rId79"/>
    <p:sldId id="305" r:id="rId80"/>
    <p:sldId id="306" r:id="rId81"/>
    <p:sldId id="307" r:id="rId82"/>
    <p:sldId id="308" r:id="rId83"/>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108" d="100"/>
          <a:sy n="108" d="100"/>
        </p:scale>
        <p:origin x="126" y="21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09.10.2024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09.10.2024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Vereinfacht: AU nur vorübergehend - Arbeitsfähigkeit in absehbarer Zeit wiederhergestellt //  BU: körperlich-geistige Zustand bzw.  Berufliche Wiederherstellung in absehbarer Zeit nicht möglich</a:t>
            </a:r>
          </a:p>
        </p:txBody>
      </p:sp>
    </p:spTree>
    <p:extLst>
      <p:ext uri="{BB962C8B-B14F-4D97-AF65-F5344CB8AC3E}">
        <p14:creationId xmlns:p14="http://schemas.microsoft.com/office/powerpoint/2010/main" val="3055602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18854714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053173270"/>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p15:clr>
            <a:srgbClr val="FBAE40"/>
          </p15:clr>
        </p15:guide>
        <p15:guide id="10"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 id="2147483820" r:id="rId49"/>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cid:image008.png@01DB06BF.2E074470"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capital.de/wirtschaft-politik/wie-doctolib-mit-online-termin-zum-pandemie-gewinner-wurde-31639350.html"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doctolib.de/gemeinschaftspraxis/hamburg/pneumologicum-hamburg/booking/new-patient?specialityId=1143&amp;utm_source=pneumologicum-hamburg-website-button&amp;utm_medium=referral&amp;utm_campaign=website-button&amp;utm_content=option-8&amp;bookingFunnelSource=profil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artenbisderarztkommt.de/"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sozialgesetzbuch-sgb.de/sgbv/12.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martini-klinik.de/klinik/resultate"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martini-klinik.de/klinik/resultate"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a:t>
            </a:fld>
            <a:endParaRPr lang="de-DE"/>
          </a:p>
        </p:txBody>
      </p:sp>
      <p:sp>
        <p:nvSpPr>
          <p:cNvPr id="3" name="Textplatzhalter 2"/>
          <p:cNvSpPr>
            <a:spLocks noGrp="1"/>
          </p:cNvSpPr>
          <p:nvPr>
            <p:ph type="body" sz="half" idx="2"/>
          </p:nvPr>
        </p:nvSpPr>
        <p:spPr/>
        <p:txBody>
          <a:bodyPr/>
          <a:lstStyle/>
          <a:p>
            <a:endParaRPr lang="de-DE" dirty="0"/>
          </a:p>
          <a:p>
            <a:r>
              <a:rPr lang="de-DE" sz="4400" dirty="0"/>
              <a:t>ZWS III – Welcome!</a:t>
            </a:r>
          </a:p>
        </p:txBody>
      </p:sp>
    </p:spTree>
    <p:extLst>
      <p:ext uri="{BB962C8B-B14F-4D97-AF65-F5344CB8AC3E}">
        <p14:creationId xmlns:p14="http://schemas.microsoft.com/office/powerpoint/2010/main" val="3147652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p:txBody>
          <a:bodyPr/>
          <a:lstStyle/>
          <a:p>
            <a:endParaRPr lang="de-DE" dirty="0"/>
          </a:p>
          <a:p>
            <a:r>
              <a:rPr lang="de-DE" sz="4400" dirty="0"/>
              <a:t>PKV-Verkauf</a:t>
            </a:r>
          </a:p>
        </p:txBody>
      </p:sp>
    </p:spTree>
    <p:extLst>
      <p:ext uri="{BB962C8B-B14F-4D97-AF65-F5344CB8AC3E}">
        <p14:creationId xmlns:p14="http://schemas.microsoft.com/office/powerpoint/2010/main" val="2020198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b="1" u="sng" dirty="0">
              <a:solidFill>
                <a:srgbClr val="1D2D4B"/>
              </a:solidFill>
            </a:endParaRPr>
          </a:p>
          <a:p>
            <a:pPr marL="0" indent="0">
              <a:buNone/>
            </a:pPr>
            <a:r>
              <a:rPr lang="de-DE" sz="2400" b="1" u="sng" dirty="0">
                <a:solidFill>
                  <a:srgbClr val="1D2D4B"/>
                </a:solidFill>
              </a:rPr>
              <a:t>Phasen des Verkaufs:</a:t>
            </a:r>
          </a:p>
          <a:p>
            <a:pPr marL="0" indent="0">
              <a:buNone/>
            </a:pPr>
            <a:endParaRPr lang="de-DE" sz="2400" b="1" dirty="0">
              <a:solidFill>
                <a:srgbClr val="1D2D4B"/>
              </a:solidFill>
            </a:endParaRPr>
          </a:p>
          <a:p>
            <a:pPr>
              <a:buFont typeface="Wingdings" panose="05000000000000000000" pitchFamily="2" charset="2"/>
              <a:buChar char="§"/>
            </a:pPr>
            <a:r>
              <a:rPr lang="de-DE" sz="2400" b="1" dirty="0">
                <a:solidFill>
                  <a:srgbClr val="92D050"/>
                </a:solidFill>
              </a:rPr>
              <a:t>Systemvergleich GKV vs. PKV</a:t>
            </a:r>
            <a:br>
              <a:rPr lang="de-DE" sz="2400" b="1" dirty="0">
                <a:solidFill>
                  <a:srgbClr val="1D2D4B"/>
                </a:solidFill>
              </a:rPr>
            </a:br>
            <a:endParaRPr lang="de-DE" sz="2400" b="1" dirty="0">
              <a:solidFill>
                <a:srgbClr val="1D2D4B"/>
              </a:solidFill>
            </a:endParaRPr>
          </a:p>
          <a:p>
            <a:pPr>
              <a:buFont typeface="Wingdings" panose="05000000000000000000" pitchFamily="2" charset="2"/>
              <a:buChar char="§"/>
            </a:pPr>
            <a:r>
              <a:rPr lang="de-DE" sz="2400" b="1" dirty="0">
                <a:solidFill>
                  <a:srgbClr val="1D2D4B"/>
                </a:solidFill>
              </a:rPr>
              <a:t>Prüfung Gesundheitszustand / Versicherbarkeit</a:t>
            </a:r>
          </a:p>
          <a:p>
            <a:pPr>
              <a:buFont typeface="Wingdings" panose="05000000000000000000" pitchFamily="2" charset="2"/>
              <a:buChar char="§"/>
            </a:pPr>
            <a:endParaRPr lang="de-DE" sz="2400" b="1" dirty="0">
              <a:solidFill>
                <a:srgbClr val="1D2D4B"/>
              </a:solidFill>
            </a:endParaRPr>
          </a:p>
          <a:p>
            <a:pPr>
              <a:buFont typeface="Wingdings" panose="05000000000000000000" pitchFamily="2" charset="2"/>
              <a:buChar char="§"/>
            </a:pPr>
            <a:r>
              <a:rPr lang="de-DE" sz="2400" b="1" dirty="0">
                <a:solidFill>
                  <a:srgbClr val="1D2D4B"/>
                </a:solidFill>
              </a:rPr>
              <a:t>Anbieter- und Tarifauswahl</a:t>
            </a:r>
          </a:p>
          <a:p>
            <a:pPr marL="0" indent="0">
              <a:buNone/>
            </a:pPr>
            <a:endParaRPr lang="de-DE" sz="2200" dirty="0">
              <a:solidFill>
                <a:srgbClr val="1D2D4B"/>
              </a:solidFill>
            </a:endParaRPr>
          </a:p>
        </p:txBody>
      </p:sp>
    </p:spTree>
    <p:extLst>
      <p:ext uri="{BB962C8B-B14F-4D97-AF65-F5344CB8AC3E}">
        <p14:creationId xmlns:p14="http://schemas.microsoft.com/office/powerpoint/2010/main" val="765193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4400" b="1" dirty="0">
              <a:solidFill>
                <a:srgbClr val="024589"/>
              </a:solidFill>
            </a:endParaRPr>
          </a:p>
          <a:p>
            <a:pPr marL="0" indent="0" algn="ctr">
              <a:buNone/>
            </a:pPr>
            <a:r>
              <a:rPr lang="de-DE" sz="4400" b="1" dirty="0">
                <a:solidFill>
                  <a:srgbClr val="024589"/>
                </a:solidFill>
              </a:rPr>
              <a:t>„Eine gut gemachte Private Krankenversicherung erhöht die Wahrscheinlichkeit schneller wieder </a:t>
            </a:r>
            <a:r>
              <a:rPr lang="de-DE" sz="4400" b="1" dirty="0">
                <a:solidFill>
                  <a:srgbClr val="9DB81D"/>
                </a:solidFill>
              </a:rPr>
              <a:t>Lebensqualität</a:t>
            </a:r>
            <a:r>
              <a:rPr lang="de-DE" sz="4400" b="1" dirty="0">
                <a:solidFill>
                  <a:srgbClr val="024589"/>
                </a:solidFill>
              </a:rPr>
              <a:t> zu erlangen!“</a:t>
            </a:r>
          </a:p>
        </p:txBody>
      </p:sp>
    </p:spTree>
    <p:extLst>
      <p:ext uri="{BB962C8B-B14F-4D97-AF65-F5344CB8AC3E}">
        <p14:creationId xmlns:p14="http://schemas.microsoft.com/office/powerpoint/2010/main" val="257635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rgbClr val="1D2D4B"/>
                </a:solidFill>
              </a:rPr>
              <a:t>Alterungsrückstellungen </a:t>
            </a:r>
            <a:r>
              <a:rPr lang="de-DE" sz="2400" dirty="0">
                <a:solidFill>
                  <a:srgbClr val="1D2D4B"/>
                </a:solidFill>
              </a:rPr>
              <a:t>(Entwicklung 2011 bis 2021)</a:t>
            </a: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r>
              <a:rPr lang="de-DE" sz="1200" b="0" i="0" u="none" strike="noStrike" baseline="0" dirty="0">
                <a:solidFill>
                  <a:srgbClr val="000000"/>
                </a:solidFill>
                <a:latin typeface="Montserrat-Regular"/>
              </a:rPr>
              <a:t>Quelle: </a:t>
            </a:r>
            <a:r>
              <a:rPr lang="de-DE" sz="1200" b="0" i="0" u="none" strike="noStrike" baseline="0" dirty="0">
                <a:solidFill>
                  <a:srgbClr val="0000FF"/>
                </a:solidFill>
                <a:latin typeface="Montserrat-Regular"/>
              </a:rPr>
              <a:t>https://www.pkv.de/fileadmin/user_upload/PKV/3_PDFs/Publikationen/Rechenschaftsbericht_2021-2022.pdf</a:t>
            </a:r>
            <a:endParaRPr lang="de-DE" sz="1200" dirty="0">
              <a:solidFill>
                <a:srgbClr val="1D2D4B"/>
              </a:solidFill>
            </a:endParaRPr>
          </a:p>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F7E6CFAA-8DD9-4A14-ACF0-BA993E5B746B}"/>
              </a:ext>
            </a:extLst>
          </p:cNvPr>
          <p:cNvPicPr>
            <a:picLocks noChangeAspect="1"/>
          </p:cNvPicPr>
          <p:nvPr/>
        </p:nvPicPr>
        <p:blipFill>
          <a:blip r:embed="rId2"/>
          <a:stretch>
            <a:fillRect/>
          </a:stretch>
        </p:blipFill>
        <p:spPr>
          <a:xfrm>
            <a:off x="488829" y="1986995"/>
            <a:ext cx="8629339" cy="4136912"/>
          </a:xfrm>
          <a:prstGeom prst="rect">
            <a:avLst/>
          </a:prstGeom>
        </p:spPr>
      </p:pic>
    </p:spTree>
    <p:extLst>
      <p:ext uri="{BB962C8B-B14F-4D97-AF65-F5344CB8AC3E}">
        <p14:creationId xmlns:p14="http://schemas.microsoft.com/office/powerpoint/2010/main" val="1353273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94C74BA0-6AB9-417B-9C54-B0A0DE198F11}"/>
              </a:ext>
            </a:extLst>
          </p:cNvPr>
          <p:cNvPicPr>
            <a:picLocks noChangeAspect="1"/>
          </p:cNvPicPr>
          <p:nvPr/>
        </p:nvPicPr>
        <p:blipFill>
          <a:blip r:embed="rId2"/>
          <a:stretch>
            <a:fillRect/>
          </a:stretch>
        </p:blipFill>
        <p:spPr>
          <a:xfrm>
            <a:off x="796453" y="1649605"/>
            <a:ext cx="8283927" cy="4763619"/>
          </a:xfrm>
          <a:prstGeom prst="rect">
            <a:avLst/>
          </a:prstGeom>
        </p:spPr>
      </p:pic>
    </p:spTree>
    <p:extLst>
      <p:ext uri="{BB962C8B-B14F-4D97-AF65-F5344CB8AC3E}">
        <p14:creationId xmlns:p14="http://schemas.microsoft.com/office/powerpoint/2010/main" val="508711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Ausfinanzierung der Systeme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rgbClr val="1D2D4B"/>
                </a:solidFill>
              </a:rPr>
              <a:t>Einnahmen und Ausgaben</a:t>
            </a:r>
            <a:endParaRPr lang="de-DE" sz="2200" dirty="0">
              <a:solidFill>
                <a:srgbClr val="1D2D4B"/>
              </a:solidFill>
            </a:endParaRPr>
          </a:p>
        </p:txBody>
      </p:sp>
      <p:pic>
        <p:nvPicPr>
          <p:cNvPr id="4" name="Grafik 3">
            <a:extLst>
              <a:ext uri="{FF2B5EF4-FFF2-40B4-BE49-F238E27FC236}">
                <a16:creationId xmlns:a16="http://schemas.microsoft.com/office/drawing/2014/main" id="{ADF78F38-C939-4D27-A044-7D5D7F1C3355}"/>
              </a:ext>
            </a:extLst>
          </p:cNvPr>
          <p:cNvPicPr>
            <a:picLocks noChangeAspect="1"/>
          </p:cNvPicPr>
          <p:nvPr/>
        </p:nvPicPr>
        <p:blipFill>
          <a:blip r:embed="rId2"/>
          <a:stretch>
            <a:fillRect/>
          </a:stretch>
        </p:blipFill>
        <p:spPr>
          <a:xfrm>
            <a:off x="488829" y="2039246"/>
            <a:ext cx="8834785" cy="3546214"/>
          </a:xfrm>
          <a:prstGeom prst="rect">
            <a:avLst/>
          </a:prstGeom>
        </p:spPr>
      </p:pic>
      <p:pic>
        <p:nvPicPr>
          <p:cNvPr id="8" name="Grafik 7">
            <a:extLst>
              <a:ext uri="{FF2B5EF4-FFF2-40B4-BE49-F238E27FC236}">
                <a16:creationId xmlns:a16="http://schemas.microsoft.com/office/drawing/2014/main" id="{FCAFA9CE-D4DB-4838-963B-72984F991480}"/>
              </a:ext>
            </a:extLst>
          </p:cNvPr>
          <p:cNvPicPr>
            <a:picLocks noChangeAspect="1"/>
          </p:cNvPicPr>
          <p:nvPr/>
        </p:nvPicPr>
        <p:blipFill>
          <a:blip r:embed="rId3"/>
          <a:stretch>
            <a:fillRect/>
          </a:stretch>
        </p:blipFill>
        <p:spPr>
          <a:xfrm>
            <a:off x="368420" y="5612324"/>
            <a:ext cx="8875316" cy="849843"/>
          </a:xfrm>
          <a:prstGeom prst="rect">
            <a:avLst/>
          </a:prstGeom>
        </p:spPr>
      </p:pic>
    </p:spTree>
    <p:extLst>
      <p:ext uri="{BB962C8B-B14F-4D97-AF65-F5344CB8AC3E}">
        <p14:creationId xmlns:p14="http://schemas.microsoft.com/office/powerpoint/2010/main" val="1039958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Ausfinanzierung der Systeme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rgbClr val="1D2D4B"/>
                </a:solidFill>
              </a:rPr>
              <a:t>Steuerzuschüsse</a:t>
            </a:r>
            <a:endParaRPr lang="de-DE" sz="2200" dirty="0">
              <a:solidFill>
                <a:srgbClr val="1D2D4B"/>
              </a:solidFill>
            </a:endParaRPr>
          </a:p>
        </p:txBody>
      </p:sp>
      <p:pic>
        <p:nvPicPr>
          <p:cNvPr id="5" name="Grafik 4">
            <a:extLst>
              <a:ext uri="{FF2B5EF4-FFF2-40B4-BE49-F238E27FC236}">
                <a16:creationId xmlns:a16="http://schemas.microsoft.com/office/drawing/2014/main" id="{73958D5E-A0E5-4443-BE0E-5B9144DDF881}"/>
              </a:ext>
            </a:extLst>
          </p:cNvPr>
          <p:cNvPicPr>
            <a:picLocks noChangeAspect="1"/>
          </p:cNvPicPr>
          <p:nvPr/>
        </p:nvPicPr>
        <p:blipFill>
          <a:blip r:embed="rId2"/>
          <a:stretch>
            <a:fillRect/>
          </a:stretch>
        </p:blipFill>
        <p:spPr>
          <a:xfrm>
            <a:off x="488829" y="2151869"/>
            <a:ext cx="10164536" cy="4200287"/>
          </a:xfrm>
          <a:prstGeom prst="rect">
            <a:avLst/>
          </a:prstGeom>
        </p:spPr>
      </p:pic>
    </p:spTree>
    <p:extLst>
      <p:ext uri="{BB962C8B-B14F-4D97-AF65-F5344CB8AC3E}">
        <p14:creationId xmlns:p14="http://schemas.microsoft.com/office/powerpoint/2010/main" val="2741068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Ausfinanzierung der Systeme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rgbClr val="1D2D4B"/>
                </a:solidFill>
              </a:rPr>
              <a:t>Entwicklung der Steuerzuschüsse GKV</a:t>
            </a:r>
            <a:endParaRPr lang="de-DE" sz="2200" dirty="0">
              <a:solidFill>
                <a:srgbClr val="1D2D4B"/>
              </a:solidFill>
            </a:endParaRPr>
          </a:p>
        </p:txBody>
      </p:sp>
      <p:pic>
        <p:nvPicPr>
          <p:cNvPr id="4" name="Grafik 3">
            <a:extLst>
              <a:ext uri="{FF2B5EF4-FFF2-40B4-BE49-F238E27FC236}">
                <a16:creationId xmlns:a16="http://schemas.microsoft.com/office/drawing/2014/main" id="{5F04EF46-759E-4E4E-8428-EB7870D759BA}"/>
              </a:ext>
            </a:extLst>
          </p:cNvPr>
          <p:cNvPicPr>
            <a:picLocks noChangeAspect="1"/>
          </p:cNvPicPr>
          <p:nvPr/>
        </p:nvPicPr>
        <p:blipFill>
          <a:blip r:embed="rId2"/>
          <a:stretch>
            <a:fillRect/>
          </a:stretch>
        </p:blipFill>
        <p:spPr>
          <a:xfrm>
            <a:off x="488829" y="2057358"/>
            <a:ext cx="10141071" cy="4196843"/>
          </a:xfrm>
          <a:prstGeom prst="rect">
            <a:avLst/>
          </a:prstGeom>
        </p:spPr>
      </p:pic>
    </p:spTree>
    <p:extLst>
      <p:ext uri="{BB962C8B-B14F-4D97-AF65-F5344CB8AC3E}">
        <p14:creationId xmlns:p14="http://schemas.microsoft.com/office/powerpoint/2010/main" val="3375371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Ausfinanzierung der Systeme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b="1" dirty="0">
              <a:solidFill>
                <a:srgbClr val="1D2D4B"/>
              </a:solidFill>
            </a:endParaRPr>
          </a:p>
          <a:p>
            <a:pPr marL="0" indent="0">
              <a:buNone/>
            </a:pPr>
            <a:r>
              <a:rPr lang="de-DE" sz="2400" b="1" dirty="0">
                <a:solidFill>
                  <a:srgbClr val="1D2D4B"/>
                </a:solidFill>
              </a:rPr>
              <a:t>Sozialgesetzbuch vs. Bürgerliches Gesetzbuch</a:t>
            </a:r>
            <a:endParaRPr lang="de-DE" sz="2400" dirty="0">
              <a:solidFill>
                <a:srgbClr val="1D2D4B"/>
              </a:solidFill>
            </a:endParaRPr>
          </a:p>
        </p:txBody>
      </p:sp>
      <p:pic>
        <p:nvPicPr>
          <p:cNvPr id="8" name="Grafik 7">
            <a:extLst>
              <a:ext uri="{FF2B5EF4-FFF2-40B4-BE49-F238E27FC236}">
                <a16:creationId xmlns:a16="http://schemas.microsoft.com/office/drawing/2014/main" id="{4C93CFEC-D806-443D-BD15-0C1009F9E744}"/>
              </a:ext>
            </a:extLst>
          </p:cNvPr>
          <p:cNvPicPr>
            <a:picLocks noChangeAspect="1"/>
          </p:cNvPicPr>
          <p:nvPr/>
        </p:nvPicPr>
        <p:blipFill>
          <a:blip r:embed="rId2"/>
          <a:stretch>
            <a:fillRect/>
          </a:stretch>
        </p:blipFill>
        <p:spPr>
          <a:xfrm>
            <a:off x="488829" y="2902366"/>
            <a:ext cx="10321757" cy="1734950"/>
          </a:xfrm>
          <a:prstGeom prst="rect">
            <a:avLst/>
          </a:prstGeom>
        </p:spPr>
      </p:pic>
    </p:spTree>
    <p:extLst>
      <p:ext uri="{BB962C8B-B14F-4D97-AF65-F5344CB8AC3E}">
        <p14:creationId xmlns:p14="http://schemas.microsoft.com/office/powerpoint/2010/main" val="2182452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589084" y="2083777"/>
            <a:ext cx="10199077" cy="4832092"/>
          </a:xfrm>
          <a:prstGeom prst="rect">
            <a:avLst/>
          </a:prstGeom>
          <a:noFill/>
        </p:spPr>
        <p:txBody>
          <a:bodyPr wrap="square" rtlCol="0">
            <a:spAutoFit/>
          </a:bodyPr>
          <a:lstStyle/>
          <a:p>
            <a:r>
              <a:rPr lang="de-DE" dirty="0"/>
              <a:t>*07.10.1962</a:t>
            </a:r>
          </a:p>
          <a:p>
            <a:r>
              <a:rPr lang="de-DE" dirty="0"/>
              <a:t>Seit 1992 im Tarif VC2 (Barmenia)</a:t>
            </a:r>
          </a:p>
          <a:p>
            <a:r>
              <a:rPr lang="de-DE" dirty="0"/>
              <a:t>Aktueller Beitrag 794,35 €</a:t>
            </a:r>
          </a:p>
          <a:p>
            <a:endParaRPr lang="de-DE" dirty="0"/>
          </a:p>
          <a:p>
            <a:endParaRPr lang="de-DE" dirty="0"/>
          </a:p>
          <a:p>
            <a:pPr marR="457200"/>
            <a:r>
              <a:rPr lang="de-DE" sz="2000" dirty="0">
                <a:effectLst/>
                <a:latin typeface="Aptos"/>
                <a:ea typeface="Calibri" panose="020F0502020204030204" pitchFamily="34" charset="0"/>
                <a:cs typeface="Calibri" panose="020F0502020204030204" pitchFamily="34" charset="0"/>
              </a:rPr>
              <a:t>Ich beschäftige mich gerade im Hinblick auf mein nahendes Rentenalter mit der Zukunft meiner Krankenversicherung. Ich habe die Befürchtung, nach den Beitragssteigerungen der letzten Jahre, dass meine PKV bei der Barmenia in einigen Jahren trotz Altersrückstellungen sehr teuer werden wird (im Bekanntenkreis bezahlen einige knapp 80jährige fast 3 TEUR/Monat für den Volltarif!). </a:t>
            </a:r>
          </a:p>
          <a:p>
            <a:r>
              <a:rPr lang="de-DE" sz="2000" dirty="0">
                <a:effectLst/>
                <a:latin typeface="Aptos"/>
                <a:ea typeface="Calibri" panose="020F0502020204030204" pitchFamily="34" charset="0"/>
                <a:cs typeface="Calibri" panose="020F0502020204030204" pitchFamily="34" charset="0"/>
              </a:rPr>
              <a:t>Ich möchte auf Sicht nicht mehr als 1 TEUR mtl. für meine KV bezahlen. Es gibt ja einige Schlupflöcher, wie ich – trotz meines Alters - ggf. zurück in die GKV kommen könnte (z.B. Familienversicherung), die die Regierung aber ggf. zeitnah schließen will. Dieses habe ich derzeit in Überlegung.</a:t>
            </a:r>
          </a:p>
          <a:p>
            <a:r>
              <a:rPr lang="de-DE" sz="2000" dirty="0">
                <a:effectLst/>
                <a:latin typeface="Aptos"/>
                <a:ea typeface="Calibri" panose="020F0502020204030204" pitchFamily="34" charset="0"/>
                <a:cs typeface="Calibri" panose="020F0502020204030204" pitchFamily="34" charset="0"/>
              </a:rPr>
              <a:t> </a:t>
            </a:r>
          </a:p>
          <a:p>
            <a:endParaRPr lang="de-DE" dirty="0"/>
          </a:p>
        </p:txBody>
      </p:sp>
    </p:spTree>
    <p:extLst>
      <p:ext uri="{BB962C8B-B14F-4D97-AF65-F5344CB8AC3E}">
        <p14:creationId xmlns:p14="http://schemas.microsoft.com/office/powerpoint/2010/main" val="9422247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Agenda</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de-DE" sz="2200" dirty="0">
                <a:solidFill>
                  <a:srgbClr val="1D2D4B"/>
                </a:solidFill>
              </a:rPr>
              <a:t>Biometrie-Splitter</a:t>
            </a:r>
          </a:p>
          <a:p>
            <a:pPr>
              <a:buFont typeface="Wingdings" panose="05000000000000000000" pitchFamily="2" charset="2"/>
              <a:buChar char="§"/>
            </a:pPr>
            <a:r>
              <a:rPr lang="de-DE" sz="2200" dirty="0">
                <a:solidFill>
                  <a:srgbClr val="1D2D4B"/>
                </a:solidFill>
              </a:rPr>
              <a:t>Private Krankenversicherung</a:t>
            </a:r>
          </a:p>
          <a:p>
            <a:pPr lvl="1">
              <a:buFont typeface="Symbol" panose="05050102010706020507" pitchFamily="18" charset="2"/>
              <a:buChar char="-"/>
            </a:pPr>
            <a:r>
              <a:rPr lang="de-DE" sz="1800" dirty="0">
                <a:solidFill>
                  <a:srgbClr val="1D2D4B"/>
                </a:solidFill>
              </a:rPr>
              <a:t>Ausfinanzierung der Systeme</a:t>
            </a:r>
          </a:p>
          <a:p>
            <a:pPr lvl="1">
              <a:buFont typeface="Symbol" panose="05050102010706020507" pitchFamily="18" charset="2"/>
              <a:buChar char="-"/>
            </a:pPr>
            <a:r>
              <a:rPr lang="de-DE" sz="1800" dirty="0">
                <a:solidFill>
                  <a:srgbClr val="1D2D4B"/>
                </a:solidFill>
              </a:rPr>
              <a:t>Bezahlbare Beiträge im Alter mit Praxisbeispiel</a:t>
            </a:r>
          </a:p>
          <a:p>
            <a:pPr lvl="1">
              <a:buFont typeface="Symbol" panose="05050102010706020507" pitchFamily="18" charset="2"/>
              <a:buChar char="-"/>
            </a:pPr>
            <a:r>
              <a:rPr lang="de-DE" sz="1800" dirty="0">
                <a:solidFill>
                  <a:srgbClr val="1D2D4B"/>
                </a:solidFill>
              </a:rPr>
              <a:t>Kampf um Termine</a:t>
            </a:r>
          </a:p>
          <a:p>
            <a:pPr lvl="1">
              <a:buFont typeface="Symbol" panose="05050102010706020507" pitchFamily="18" charset="2"/>
              <a:buChar char="-"/>
            </a:pPr>
            <a:r>
              <a:rPr lang="de-DE" sz="1800" dirty="0">
                <a:solidFill>
                  <a:srgbClr val="1D2D4B"/>
                </a:solidFill>
              </a:rPr>
              <a:t>Eine bessere Gesundheit mit PKV</a:t>
            </a:r>
          </a:p>
          <a:p>
            <a:pPr marL="457200" lvl="1" indent="0">
              <a:buNone/>
            </a:pPr>
            <a:endParaRPr lang="de-DE" sz="1800" dirty="0">
              <a:solidFill>
                <a:srgbClr val="1D2D4B"/>
              </a:solidFill>
            </a:endParaRPr>
          </a:p>
          <a:p>
            <a:pPr marL="0" indent="0" algn="ctr">
              <a:buNone/>
            </a:pPr>
            <a:endParaRPr lang="de-DE" sz="2200" dirty="0">
              <a:solidFill>
                <a:srgbClr val="1D2D4B"/>
              </a:solidFill>
            </a:endParaRPr>
          </a:p>
          <a:p>
            <a:pPr>
              <a:buFont typeface="Wingdings" panose="05000000000000000000" pitchFamily="2" charset="2"/>
              <a:buChar char="§"/>
            </a:pPr>
            <a:r>
              <a:rPr lang="de-DE" sz="2200" dirty="0" err="1">
                <a:solidFill>
                  <a:srgbClr val="1D2D4B"/>
                </a:solidFill>
              </a:rPr>
              <a:t>KinderKonzept</a:t>
            </a:r>
            <a:r>
              <a:rPr lang="de-DE" sz="2200" dirty="0">
                <a:solidFill>
                  <a:srgbClr val="1D2D4B"/>
                </a:solidFill>
              </a:rPr>
              <a:t> ALH</a:t>
            </a:r>
          </a:p>
          <a:p>
            <a:pPr>
              <a:buFont typeface="Wingdings" panose="05000000000000000000" pitchFamily="2" charset="2"/>
              <a:buChar char="§"/>
            </a:pPr>
            <a:r>
              <a:rPr lang="de-DE" sz="2200" dirty="0">
                <a:solidFill>
                  <a:srgbClr val="1D2D4B"/>
                </a:solidFill>
              </a:rPr>
              <a:t>AU-Bausteine in der BU</a:t>
            </a:r>
          </a:p>
          <a:p>
            <a:pPr>
              <a:buFont typeface="Wingdings" panose="05000000000000000000" pitchFamily="2" charset="2"/>
              <a:buChar char="§"/>
            </a:pPr>
            <a:r>
              <a:rPr lang="de-DE" sz="2200">
                <a:solidFill>
                  <a:srgbClr val="1D2D4B"/>
                </a:solidFill>
              </a:rPr>
              <a:t>Risikoprüfung</a:t>
            </a:r>
            <a:endParaRPr lang="de-DE" sz="2200" dirty="0">
              <a:solidFill>
                <a:srgbClr val="1D2D4B"/>
              </a:solidFill>
            </a:endParaRPr>
          </a:p>
          <a:p>
            <a:pPr>
              <a:buFont typeface="Wingdings" panose="05000000000000000000" pitchFamily="2" charset="2"/>
              <a:buChar char="§"/>
            </a:pPr>
            <a:endParaRPr lang="de-DE" sz="2200" dirty="0">
              <a:solidFill>
                <a:srgbClr val="1D2D4B"/>
              </a:solidFill>
            </a:endParaRPr>
          </a:p>
        </p:txBody>
      </p:sp>
    </p:spTree>
    <p:extLst>
      <p:ext uri="{BB962C8B-B14F-4D97-AF65-F5344CB8AC3E}">
        <p14:creationId xmlns:p14="http://schemas.microsoft.com/office/powerpoint/2010/main" val="3909268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465992" y="2039815"/>
            <a:ext cx="10199077" cy="2713563"/>
          </a:xfrm>
          <a:prstGeom prst="rect">
            <a:avLst/>
          </a:prstGeom>
          <a:noFill/>
        </p:spPr>
        <p:txBody>
          <a:bodyPr wrap="square" rtlCol="0">
            <a:spAutoFit/>
          </a:bodyPr>
          <a:lstStyle/>
          <a:p>
            <a:r>
              <a:rPr lang="de-DE" sz="1800" dirty="0">
                <a:effectLst/>
                <a:latin typeface="Aptos"/>
                <a:ea typeface="Calibri" panose="020F0502020204030204" pitchFamily="34" charset="0"/>
                <a:cs typeface="Calibri" panose="020F0502020204030204" pitchFamily="34" charset="0"/>
              </a:rPr>
              <a:t>Meine Fragen:</a:t>
            </a:r>
          </a:p>
          <a:p>
            <a:pPr marL="342900" lvl="0" indent="-342900">
              <a:buFont typeface="+mj-lt"/>
              <a:buAutoNum type="arabicPeriod"/>
              <a:tabLst>
                <a:tab pos="457200" algn="l"/>
              </a:tabLst>
            </a:pPr>
            <a:endParaRPr lang="de-DE" sz="1800" dirty="0">
              <a:effectLst/>
              <a:latin typeface="Aptos"/>
              <a:ea typeface="Times New Roman" panose="02020603050405020304" pitchFamily="18" charset="0"/>
              <a:cs typeface="Calibri" panose="020F0502020204030204" pitchFamily="34" charset="0"/>
            </a:endParaRPr>
          </a:p>
          <a:p>
            <a:pPr marL="342900" lvl="0" indent="-342900">
              <a:buFont typeface="+mj-lt"/>
              <a:buAutoNum type="arabicPeriod"/>
              <a:tabLst>
                <a:tab pos="457200" algn="l"/>
              </a:tabLst>
            </a:pPr>
            <a:r>
              <a:rPr lang="de-DE" sz="1800" dirty="0">
                <a:effectLst/>
                <a:latin typeface="Aptos"/>
                <a:ea typeface="Times New Roman" panose="02020603050405020304" pitchFamily="18" charset="0"/>
                <a:cs typeface="Calibri" panose="020F0502020204030204" pitchFamily="34" charset="0"/>
              </a:rPr>
              <a:t>Kann man grob prognostizieren, wie sich die / meine PKV Beiträge – unter Berücksichtigung der Altersrückstellung - in der Zeit vom 67-85 Lebensjahr entwickeln werden (z.B. durchschnittliche Steigerung von 3-4% pro Jahr)?</a:t>
            </a:r>
            <a:endParaRPr lang="de-DE" dirty="0">
              <a:latin typeface="Aptos"/>
              <a:ea typeface="Times New Roman" panose="02020603050405020304" pitchFamily="18" charset="0"/>
              <a:cs typeface="Calibri" panose="020F0502020204030204" pitchFamily="34" charset="0"/>
            </a:endParaRPr>
          </a:p>
          <a:p>
            <a:pPr lvl="0">
              <a:tabLst>
                <a:tab pos="457200" algn="l"/>
              </a:tabLst>
            </a:pPr>
            <a:r>
              <a:rPr lang="de-DE" dirty="0">
                <a:solidFill>
                  <a:srgbClr val="00B050"/>
                </a:solidFill>
                <a:latin typeface="Aptos"/>
                <a:ea typeface="Calibri" panose="020F0502020204030204" pitchFamily="34" charset="0"/>
                <a:cs typeface="Calibri" panose="020F0502020204030204" pitchFamily="34" charset="0"/>
              </a:rPr>
              <a:t>       </a:t>
            </a:r>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Leider lässt sich dieses seriös nicht prognostizieren. Ich persönlich rechne mit 5-7%, also mit        	etwas mehr als der durchschnittlichen Steigerung in der Vergangenheit. </a:t>
            </a:r>
            <a:endParaRPr lang="de-DE" sz="1800" dirty="0">
              <a:effectLst/>
              <a:latin typeface="Aptos"/>
              <a:ea typeface="Calibri" panose="020F0502020204030204" pitchFamily="34" charset="0"/>
              <a:cs typeface="Calibri" panose="020F0502020204030204" pitchFamily="34" charset="0"/>
            </a:endParaRPr>
          </a:p>
          <a:p>
            <a:pPr marL="685800" marR="457200">
              <a:spcBef>
                <a:spcPts val="500"/>
              </a:spcBef>
              <a:spcAft>
                <a:spcPts val="500"/>
              </a:spcAft>
            </a:pPr>
            <a:r>
              <a:rPr lang="de-DE" sz="18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800" dirty="0">
              <a:effectLst/>
              <a:latin typeface="Aptos"/>
              <a:ea typeface="Calibri" panose="020F0502020204030204" pitchFamily="34" charset="0"/>
              <a:cs typeface="Calibri" panose="020F0502020204030204" pitchFamily="34" charset="0"/>
            </a:endParaRPr>
          </a:p>
          <a:p>
            <a:endParaRPr lang="de-DE" dirty="0"/>
          </a:p>
        </p:txBody>
      </p:sp>
    </p:spTree>
    <p:extLst>
      <p:ext uri="{BB962C8B-B14F-4D97-AF65-F5344CB8AC3E}">
        <p14:creationId xmlns:p14="http://schemas.microsoft.com/office/powerpoint/2010/main" val="39098958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465992" y="2039815"/>
            <a:ext cx="10199077" cy="3949799"/>
          </a:xfrm>
          <a:prstGeom prst="rect">
            <a:avLst/>
          </a:prstGeom>
          <a:noFill/>
        </p:spPr>
        <p:txBody>
          <a:bodyPr wrap="square" rtlCol="0">
            <a:spAutoFit/>
          </a:bodyPr>
          <a:lstStyle/>
          <a:p>
            <a:r>
              <a:rPr lang="de-DE" sz="1800" dirty="0">
                <a:effectLst/>
                <a:latin typeface="Aptos"/>
                <a:ea typeface="Times New Roman" panose="02020603050405020304" pitchFamily="18" charset="0"/>
                <a:cs typeface="Calibri" panose="020F0502020204030204" pitchFamily="34" charset="0"/>
              </a:rPr>
              <a:t>Wenn ich in einigen Jahren ggf. in den Basistarif der PKV wechseln würde, würde dann mein Beitragsniveau auf Höhe des GKV-Höchstbeitrages liegen oder würden durch Selbstbeteiligung(</a:t>
            </a:r>
            <a:r>
              <a:rPr lang="de-DE" sz="1800" dirty="0" err="1">
                <a:effectLst/>
                <a:latin typeface="Aptos"/>
                <a:ea typeface="Times New Roman" panose="02020603050405020304" pitchFamily="18" charset="0"/>
                <a:cs typeface="Calibri" panose="020F0502020204030204" pitchFamily="34" charset="0"/>
              </a:rPr>
              <a:t>swahl</a:t>
            </a:r>
            <a:r>
              <a:rPr lang="de-DE" sz="1800" dirty="0">
                <a:effectLst/>
                <a:latin typeface="Aptos"/>
                <a:ea typeface="Times New Roman" panose="02020603050405020304" pitchFamily="18" charset="0"/>
                <a:cs typeface="Calibri" panose="020F0502020204030204" pitchFamily="34" charset="0"/>
              </a:rPr>
              <a:t>) und vorhandener Altersrückstellung die Kosten deutlich niedriger sein?</a:t>
            </a:r>
            <a:endParaRPr lang="de-DE" sz="1800" dirty="0">
              <a:effectLst/>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Bei jeder Beitragserhöhung ab dem Alter 60 Jahre ist der Versicherer verpflichtet, die Umstellungsoptionen für einen Tarifwechsel in geeignete Zieltarife sowie in die Sozialtarife der PKV zu </a:t>
            </a:r>
            <a:r>
              <a:rPr lang="de-DE" sz="1800" dirty="0" err="1">
                <a:solidFill>
                  <a:srgbClr val="00B050"/>
                </a:solidFill>
                <a:effectLst/>
                <a:latin typeface="Arial" panose="020B0604020202020204" pitchFamily="34" charset="0"/>
                <a:ea typeface="Calibri" panose="020F0502020204030204" pitchFamily="34" charset="0"/>
                <a:cs typeface="Calibri" panose="020F0502020204030204" pitchFamily="34" charset="0"/>
              </a:rPr>
              <a:t>berechnen.Bei</a:t>
            </a:r>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 Ihnen war das zum 01. Januar 2023 zuletzt der Fall. Der Beitrag für den Basistarif unter Berücksichtigung der Anrechnung aus Ihrer Alterungsrückstellung betrug zu diesem Stichtag 587,58 € in den Standardtarif (</a:t>
            </a:r>
            <a:r>
              <a:rPr lang="de-DE" sz="1800" dirty="0" err="1">
                <a:solidFill>
                  <a:srgbClr val="00B050"/>
                </a:solidFill>
                <a:effectLst/>
                <a:latin typeface="Arial" panose="020B0604020202020204" pitchFamily="34" charset="0"/>
                <a:ea typeface="Calibri" panose="020F0502020204030204" pitchFamily="34" charset="0"/>
                <a:cs typeface="Calibri" panose="020F0502020204030204" pitchFamily="34" charset="0"/>
              </a:rPr>
              <a:t>bisex</a:t>
            </a:r>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-Kalkulation) 352,35 €. Beide Sozialtarife können ab dem 65. Lebensjahr unabhängig von der Höhe Ihrer Einkünfte vereinbart werden. Zum Basistarif können auch Zusatzversicherungen vereinbart werden, zum Standardtarif nicht. </a:t>
            </a:r>
            <a:endParaRPr lang="de-DE" sz="1800" dirty="0">
              <a:effectLst/>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8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800" dirty="0">
              <a:effectLst/>
              <a:latin typeface="Aptos"/>
              <a:ea typeface="Calibri" panose="020F0502020204030204" pitchFamily="34" charset="0"/>
              <a:cs typeface="Calibri" panose="020F0502020204030204" pitchFamily="34" charset="0"/>
            </a:endParaRPr>
          </a:p>
          <a:p>
            <a:endParaRPr lang="de-DE" dirty="0"/>
          </a:p>
        </p:txBody>
      </p:sp>
    </p:spTree>
    <p:extLst>
      <p:ext uri="{BB962C8B-B14F-4D97-AF65-F5344CB8AC3E}">
        <p14:creationId xmlns:p14="http://schemas.microsoft.com/office/powerpoint/2010/main" val="32708538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89300" y="4196129"/>
            <a:ext cx="10199077" cy="1577355"/>
          </a:xfrm>
          <a:prstGeom prst="rect">
            <a:avLst/>
          </a:prstGeom>
          <a:noFill/>
        </p:spPr>
        <p:txBody>
          <a:bodyPr wrap="square" rtlCol="0">
            <a:spAutoFit/>
          </a:bodyPr>
          <a:lstStyle/>
          <a:p>
            <a:pPr marL="342900" lvl="0" indent="-342900">
              <a:buFont typeface="+mj-lt"/>
              <a:buAutoNum type="arabicPeriod"/>
              <a:tabLst>
                <a:tab pos="457200" algn="l"/>
              </a:tabLst>
            </a:pPr>
            <a:r>
              <a:rPr lang="de-DE" sz="1200" dirty="0">
                <a:effectLst/>
                <a:latin typeface="Aptos"/>
                <a:ea typeface="Times New Roman" panose="02020603050405020304" pitchFamily="18" charset="0"/>
                <a:cs typeface="Calibri" panose="020F0502020204030204" pitchFamily="34" charset="0"/>
              </a:rPr>
              <a:t>Wird durch das aktuelle Gesetzesvorhaben zur PKV-Rückkehr-Beschränkung auch das Schlupfloch „Familienversicherung“ geschlossen (ich habe bisher nur gelesen, dass konkret die Option zeitweiser „Teilrentenbezug“ ausgeschlossen wird und über das das 2. Schlupfloch „temporäre Auslandsbeschäftigung“ gesprochen wird)? Wenn nein, wann würdest Du dieses erwarten?</a:t>
            </a:r>
            <a:endParaRPr lang="de-DE" sz="1200" dirty="0">
              <a:effectLst/>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200" dirty="0">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200" dirty="0">
                <a:solidFill>
                  <a:srgbClr val="00B050"/>
                </a:solidFill>
                <a:effectLst/>
                <a:latin typeface="Aptos"/>
                <a:ea typeface="Calibri" panose="020F0502020204030204" pitchFamily="34" charset="0"/>
                <a:cs typeface="Calibri" panose="020F0502020204030204" pitchFamily="34" charset="0"/>
              </a:rPr>
              <a:t> </a:t>
            </a:r>
            <a:r>
              <a:rPr lang="de-DE" sz="12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Nein, die beitragsfreie Mitversicherung von Ehegatten ohne nennenswerte Einkünfte ist grundsätzlich kein sog. Schlupfloch und wird        daher nicht entfallen. Die Prüfungen allerdings, inwiefern ein Umgehungs-Konstrukt vorliegt, sind jetzt bereits jetzt sehr gründlich und werden sich nach meiner Einschätzung künftig noch intensivieren.</a:t>
            </a:r>
            <a:endParaRPr lang="de-DE" sz="1200" dirty="0">
              <a:effectLst/>
              <a:latin typeface="Aptos"/>
              <a:ea typeface="Calibri" panose="020F0502020204030204" pitchFamily="34" charset="0"/>
              <a:cs typeface="Calibri" panose="020F0502020204030204" pitchFamily="34" charset="0"/>
            </a:endParaRPr>
          </a:p>
        </p:txBody>
      </p:sp>
      <p:sp>
        <p:nvSpPr>
          <p:cNvPr id="4" name="Rectangle 2">
            <a:extLst>
              <a:ext uri="{FF2B5EF4-FFF2-40B4-BE49-F238E27FC236}">
                <a16:creationId xmlns:a16="http://schemas.microsoft.com/office/drawing/2014/main" id="{BD6A16B2-0410-40B7-B355-CBF6E71F0FB8}"/>
              </a:ext>
            </a:extLst>
          </p:cNvPr>
          <p:cNvSpPr>
            <a:spLocks noChangeArrowheads="1"/>
          </p:cNvSpPr>
          <p:nvPr/>
        </p:nvSpPr>
        <p:spPr bwMode="auto">
          <a:xfrm>
            <a:off x="89300" y="1337266"/>
            <a:ext cx="1088766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de-DE" altLang="de-DE" sz="2000" b="0" i="0" u="none" strike="noStrike" cap="none" normalizeH="0" baseline="0" dirty="0">
                <a:ln>
                  <a:noFill/>
                </a:ln>
                <a:solidFill>
                  <a:schemeClr val="tx1"/>
                </a:solidFill>
                <a:effectLst/>
                <a:latin typeface="Aptos" charset="0"/>
                <a:ea typeface="Times New Roman" panose="02020603050405020304" pitchFamily="18" charset="0"/>
                <a:cs typeface="Calibri" panose="020F0502020204030204" pitchFamily="34" charset="0"/>
              </a:rPr>
              <a:t>Gibt es eine Möglichkeit in Erfahrung zu bringen, wie hoch meine aktuelle PKV-Altersrückstellung ist?</a:t>
            </a:r>
            <a:endParaRPr kumimoji="0" lang="de-DE" altLang="de-DE"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2049" name="Grafik 1">
            <a:extLst>
              <a:ext uri="{FF2B5EF4-FFF2-40B4-BE49-F238E27FC236}">
                <a16:creationId xmlns:a16="http://schemas.microsoft.com/office/drawing/2014/main" id="{87FA6DAB-9C5B-4CF4-9C3B-B2D156DB193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37391" y="2110154"/>
            <a:ext cx="8248650" cy="20859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64F1C1F-2992-49FB-BBB7-308F8149385C}"/>
              </a:ext>
            </a:extLst>
          </p:cNvPr>
          <p:cNvSpPr>
            <a:spLocks noChangeArrowheads="1"/>
          </p:cNvSpPr>
          <p:nvPr/>
        </p:nvSpPr>
        <p:spPr bwMode="auto">
          <a:xfrm>
            <a:off x="237391" y="419612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30309579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125333" y="1528827"/>
            <a:ext cx="10199077" cy="2682786"/>
          </a:xfrm>
          <a:prstGeom prst="rect">
            <a:avLst/>
          </a:prstGeom>
          <a:noFill/>
        </p:spPr>
        <p:txBody>
          <a:bodyPr wrap="square" rtlCol="0">
            <a:spAutoFit/>
          </a:bodyPr>
          <a:lstStyle/>
          <a:p>
            <a:pPr lvl="0">
              <a:tabLst>
                <a:tab pos="457200" algn="l"/>
              </a:tabLst>
            </a:pPr>
            <a:r>
              <a:rPr lang="de-DE" sz="1600" dirty="0">
                <a:effectLst/>
                <a:latin typeface="Aptos"/>
                <a:ea typeface="Times New Roman" panose="02020603050405020304" pitchFamily="18" charset="0"/>
                <a:cs typeface="Calibri" panose="020F0502020204030204" pitchFamily="34" charset="0"/>
              </a:rPr>
              <a:t>	Wenn ich, durch temporäre Einkommensabsenkung, zeitnah in die Familienversicherung wechseln würde(könnte):</a:t>
            </a:r>
            <a:endParaRPr lang="de-DE" sz="1600" dirty="0">
              <a:effectLst/>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6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600" dirty="0">
              <a:effectLst/>
              <a:latin typeface="Aptos"/>
              <a:ea typeface="Calibri" panose="020F0502020204030204" pitchFamily="34" charset="0"/>
              <a:cs typeface="Calibri" panose="020F0502020204030204" pitchFamily="34" charset="0"/>
            </a:endParaRPr>
          </a:p>
          <a:p>
            <a:pPr lvl="1">
              <a:tabLst>
                <a:tab pos="914400" algn="l"/>
              </a:tabLst>
            </a:pPr>
            <a:r>
              <a:rPr lang="de-DE" sz="1600" dirty="0">
                <a:effectLst/>
                <a:latin typeface="Aptos"/>
                <a:ea typeface="Times New Roman" panose="02020603050405020304" pitchFamily="18" charset="0"/>
                <a:cs typeface="Calibri" panose="020F0502020204030204" pitchFamily="34" charset="0"/>
              </a:rPr>
              <a:t>Wie lange muss ich die Einkommensabsenkung beibehalten, damit es „sicher“ ist (3 Monate?)</a:t>
            </a:r>
            <a:r>
              <a:rPr lang="de-DE" sz="1600" dirty="0">
                <a:solidFill>
                  <a:srgbClr val="000000"/>
                </a:solidFill>
                <a:effectLst/>
                <a:latin typeface="Aptos"/>
                <a:ea typeface="Times New Roman" panose="02020603050405020304" pitchFamily="18" charset="0"/>
                <a:cs typeface="Calibri" panose="020F0502020204030204" pitchFamily="34" charset="0"/>
              </a:rPr>
              <a:t> </a:t>
            </a:r>
            <a:r>
              <a:rPr lang="de-DE" sz="16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Ihr regelmäßiges Einkommen (der Gesetzgeber interpretiert regelmäßig mit 12 Monaten) unterhalb von 500 € oder auf Mini-Job-Niveau liegen. Es werden alle Einkünfte in die Betrachtung einbezogen, nicht nur das Erwerbseinkommen.</a:t>
            </a:r>
            <a:endParaRPr lang="de-DE" sz="1600" dirty="0">
              <a:effectLst/>
              <a:latin typeface="Aptos"/>
              <a:ea typeface="Calibri" panose="020F0502020204030204" pitchFamily="34" charset="0"/>
              <a:cs typeface="Calibri" panose="020F0502020204030204" pitchFamily="34" charset="0"/>
            </a:endParaRPr>
          </a:p>
          <a:p>
            <a:pPr lvl="1">
              <a:tabLst>
                <a:tab pos="914400" algn="l"/>
              </a:tabLst>
            </a:pPr>
            <a:endParaRPr lang="de-DE" sz="1600" dirty="0">
              <a:effectLst/>
              <a:latin typeface="Aptos"/>
              <a:ea typeface="Times New Roman" panose="02020603050405020304" pitchFamily="18" charset="0"/>
              <a:cs typeface="Calibri" panose="020F0502020204030204" pitchFamily="34" charset="0"/>
            </a:endParaRPr>
          </a:p>
          <a:p>
            <a:pPr lvl="1">
              <a:tabLst>
                <a:tab pos="914400" algn="l"/>
              </a:tabLst>
            </a:pPr>
            <a:r>
              <a:rPr lang="de-DE" sz="1600" dirty="0">
                <a:effectLst/>
                <a:latin typeface="Aptos"/>
                <a:ea typeface="Times New Roman" panose="02020603050405020304" pitchFamily="18" charset="0"/>
                <a:cs typeface="Calibri" panose="020F0502020204030204" pitchFamily="34" charset="0"/>
              </a:rPr>
              <a:t>Wenn ich anschließend wieder ein mtl. Einkommen &gt; 500 EUR habe, werde ich dann bis Rentenbeginn in den „regulären“ GKV-Tarif umgruppiert?</a:t>
            </a:r>
            <a:endParaRPr lang="de-DE" sz="1600" dirty="0">
              <a:latin typeface="Aptos"/>
              <a:ea typeface="Times New Roman" panose="02020603050405020304" pitchFamily="18" charset="0"/>
              <a:cs typeface="Calibri" panose="020F0502020204030204" pitchFamily="34" charset="0"/>
            </a:endParaRPr>
          </a:p>
          <a:p>
            <a:pPr lvl="1">
              <a:tabLst>
                <a:tab pos="914400" algn="l"/>
              </a:tabLst>
            </a:pPr>
            <a:r>
              <a:rPr lang="de-DE" sz="16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Ja, in die freiwillige Mitgliedschaft.</a:t>
            </a:r>
            <a:endParaRPr lang="de-DE" sz="1600" dirty="0">
              <a:effectLst/>
              <a:latin typeface="Aptos"/>
              <a:ea typeface="Calibri" panose="020F0502020204030204" pitchFamily="34" charset="0"/>
              <a:cs typeface="Calibri" panose="020F0502020204030204" pitchFamily="34" charset="0"/>
            </a:endParaRPr>
          </a:p>
        </p:txBody>
      </p:sp>
      <p:sp>
        <p:nvSpPr>
          <p:cNvPr id="5" name="Textfeld 4">
            <a:extLst>
              <a:ext uri="{FF2B5EF4-FFF2-40B4-BE49-F238E27FC236}">
                <a16:creationId xmlns:a16="http://schemas.microsoft.com/office/drawing/2014/main" id="{A1179DBB-A184-4DC8-B7B1-6037DA664A18}"/>
              </a:ext>
            </a:extLst>
          </p:cNvPr>
          <p:cNvSpPr txBox="1"/>
          <p:nvPr/>
        </p:nvSpPr>
        <p:spPr>
          <a:xfrm>
            <a:off x="-203948" y="4439186"/>
            <a:ext cx="11580159" cy="2026196"/>
          </a:xfrm>
          <a:prstGeom prst="rect">
            <a:avLst/>
          </a:prstGeom>
          <a:noFill/>
        </p:spPr>
        <p:txBody>
          <a:bodyPr wrap="square">
            <a:spAutoFit/>
          </a:bodyPr>
          <a:lstStyle/>
          <a:p>
            <a:endParaRPr lang="de-DE" dirty="0">
              <a:effectLst/>
            </a:endParaRPr>
          </a:p>
          <a:p>
            <a:pPr lvl="1">
              <a:tabLst>
                <a:tab pos="914400" algn="l"/>
              </a:tabLst>
            </a:pPr>
            <a:r>
              <a:rPr lang="de-DE" sz="1600" dirty="0">
                <a:effectLst/>
                <a:latin typeface="Aptos"/>
                <a:ea typeface="Times New Roman" panose="02020603050405020304" pitchFamily="18" charset="0"/>
                <a:cs typeface="Calibri" panose="020F0502020204030204" pitchFamily="34" charset="0"/>
              </a:rPr>
              <a:t>	Ab Renteneintritt werde ich dann, nach meinem Verständnis, leider nur freiwilliges Mitglied in der GKV (und muss Beiträge 	auch auf z.B. Kapitaleinkünfte zahlen), da ich in den letzten Jahrzehenten nicht gesetzlich versichert gewesen bin. Lässt sich 	diese freiwillige Mitgliedschaft irgendwie umgehen, d.h. ich kann „normales GKV-Mitglied“ bleiben?</a:t>
            </a:r>
            <a:endParaRPr lang="de-DE" sz="1600" dirty="0">
              <a:effectLst/>
              <a:latin typeface="Aptos"/>
              <a:ea typeface="Calibri" panose="020F0502020204030204" pitchFamily="34" charset="0"/>
              <a:cs typeface="Calibri" panose="020F0502020204030204" pitchFamily="34" charset="0"/>
            </a:endParaRPr>
          </a:p>
          <a:p>
            <a:pPr marR="457200">
              <a:spcBef>
                <a:spcPts val="500"/>
              </a:spcBef>
              <a:spcAft>
                <a:spcPts val="500"/>
              </a:spcAft>
            </a:pPr>
            <a:r>
              <a:rPr lang="de-DE" sz="16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600" dirty="0">
              <a:effectLst/>
              <a:latin typeface="Aptos"/>
              <a:ea typeface="Calibri" panose="020F0502020204030204" pitchFamily="34" charset="0"/>
              <a:cs typeface="Calibri" panose="020F0502020204030204" pitchFamily="34" charset="0"/>
            </a:endParaRPr>
          </a:p>
          <a:p>
            <a:pPr marL="899160" marR="457200">
              <a:spcBef>
                <a:spcPts val="500"/>
              </a:spcBef>
              <a:spcAft>
                <a:spcPts val="500"/>
              </a:spcAft>
            </a:pPr>
            <a:r>
              <a:rPr lang="de-DE" sz="16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Nein, eine </a:t>
            </a:r>
            <a:r>
              <a:rPr lang="de-DE" sz="1600" dirty="0" err="1">
                <a:solidFill>
                  <a:srgbClr val="00B050"/>
                </a:solidFill>
                <a:effectLst/>
                <a:latin typeface="Arial" panose="020B0604020202020204" pitchFamily="34" charset="0"/>
                <a:ea typeface="Calibri" panose="020F0502020204030204" pitchFamily="34" charset="0"/>
                <a:cs typeface="Calibri" panose="020F0502020204030204" pitchFamily="34" charset="0"/>
              </a:rPr>
              <a:t>KVdR</a:t>
            </a:r>
            <a:r>
              <a:rPr lang="de-DE" sz="16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-Pflichtmitgliedschaft wäre für Sie nicht möglich.</a:t>
            </a:r>
            <a:endParaRPr lang="de-DE" sz="1600" dirty="0">
              <a:effectLst/>
              <a:latin typeface="Aptos"/>
              <a:ea typeface="Calibri" panose="020F0502020204030204" pitchFamily="34" charset="0"/>
              <a:cs typeface="Calibri" panose="020F0502020204030204" pitchFamily="34" charset="0"/>
            </a:endParaRPr>
          </a:p>
          <a:p>
            <a:r>
              <a:rPr lang="de-DE" sz="1100" dirty="0">
                <a:effectLst/>
                <a:latin typeface="Aptos"/>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9222932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805D722-B2E1-461A-BB21-C0B8B981CA89}"/>
              </a:ext>
            </a:extLst>
          </p:cNvPr>
          <p:cNvSpPr txBox="1"/>
          <p:nvPr/>
        </p:nvSpPr>
        <p:spPr>
          <a:xfrm>
            <a:off x="237391" y="468225"/>
            <a:ext cx="6708531" cy="461665"/>
          </a:xfrm>
          <a:prstGeom prst="rect">
            <a:avLst/>
          </a:prstGeom>
          <a:noFill/>
        </p:spPr>
        <p:txBody>
          <a:bodyPr wrap="square" rtlCol="0">
            <a:spAutoFit/>
          </a:bodyPr>
          <a:lstStyle/>
          <a:p>
            <a:r>
              <a:rPr lang="de-DE" sz="2400" dirty="0">
                <a:solidFill>
                  <a:srgbClr val="1D2D4B"/>
                </a:solidFill>
                <a:latin typeface="+mj-lt"/>
              </a:rPr>
              <a:t>Beiträge im Alter | Kundenbeispiel</a:t>
            </a:r>
          </a:p>
        </p:txBody>
      </p:sp>
      <p:sp>
        <p:nvSpPr>
          <p:cNvPr id="3" name="Textfeld 2">
            <a:extLst>
              <a:ext uri="{FF2B5EF4-FFF2-40B4-BE49-F238E27FC236}">
                <a16:creationId xmlns:a16="http://schemas.microsoft.com/office/drawing/2014/main" id="{D100EAE6-0FC2-43FC-8972-93E31078369E}"/>
              </a:ext>
            </a:extLst>
          </p:cNvPr>
          <p:cNvSpPr txBox="1"/>
          <p:nvPr/>
        </p:nvSpPr>
        <p:spPr>
          <a:xfrm>
            <a:off x="465992" y="2039815"/>
            <a:ext cx="10199077" cy="3416320"/>
          </a:xfrm>
          <a:prstGeom prst="rect">
            <a:avLst/>
          </a:prstGeom>
          <a:noFill/>
        </p:spPr>
        <p:txBody>
          <a:bodyPr wrap="square" rtlCol="0">
            <a:spAutoFit/>
          </a:bodyPr>
          <a:lstStyle/>
          <a:p>
            <a:r>
              <a:rPr lang="de-DE" sz="1800" dirty="0">
                <a:effectLst/>
                <a:latin typeface="Aptos"/>
                <a:ea typeface="Calibri" panose="020F0502020204030204" pitchFamily="34" charset="0"/>
                <a:cs typeface="Calibri" panose="020F0502020204030204" pitchFamily="34" charset="0"/>
              </a:rPr>
              <a:t>Was wäre „insgesamt“ Deine Empfehlung für mich?</a:t>
            </a:r>
          </a:p>
          <a:p>
            <a:r>
              <a:rPr lang="de-DE" sz="18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de-DE" sz="1800" dirty="0">
              <a:effectLst/>
              <a:latin typeface="Aptos"/>
              <a:ea typeface="Calibri" panose="020F0502020204030204" pitchFamily="34" charset="0"/>
              <a:cs typeface="Calibri" panose="020F0502020204030204" pitchFamily="34" charset="0"/>
            </a:endParaRPr>
          </a:p>
          <a:p>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Wir empfehlen – sofern es im Rentenalter überhaupt zwingend notwendig wird – eher die Umstellung in die beiden Sozialtarife der PKV in Betracht zu ziehen. </a:t>
            </a:r>
            <a:endParaRPr lang="de-DE" sz="1800" dirty="0">
              <a:effectLst/>
              <a:latin typeface="Aptos"/>
              <a:ea typeface="Calibri" panose="020F0502020204030204" pitchFamily="34" charset="0"/>
              <a:cs typeface="Calibri" panose="020F0502020204030204" pitchFamily="34" charset="0"/>
            </a:endParaRPr>
          </a:p>
          <a:p>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 </a:t>
            </a:r>
            <a:endParaRPr lang="de-DE" sz="1800" dirty="0">
              <a:effectLst/>
              <a:latin typeface="Aptos"/>
              <a:ea typeface="Calibri" panose="020F0502020204030204" pitchFamily="34" charset="0"/>
              <a:cs typeface="Calibri" panose="020F0502020204030204" pitchFamily="34" charset="0"/>
            </a:endParaRPr>
          </a:p>
          <a:p>
            <a:r>
              <a:rPr lang="de-DE" sz="1800" dirty="0">
                <a:solidFill>
                  <a:srgbClr val="00B050"/>
                </a:solidFill>
                <a:effectLst/>
                <a:latin typeface="Arial" panose="020B0604020202020204" pitchFamily="34" charset="0"/>
                <a:ea typeface="Calibri" panose="020F0502020204030204" pitchFamily="34" charset="0"/>
                <a:cs typeface="Calibri" panose="020F0502020204030204" pitchFamily="34" charset="0"/>
              </a:rPr>
              <a:t>Eine Zugangsmöglichkeit zur Familienversicherung halte ich für unwahrscheinlich, da die Plausibilität sehr intensiv geprüft wird. Auch, wenn zunächst eine Familienversicherungsbestätigung ausgestellt wird, hat die GKV das Recht, jederzeit die Rechtmäßigkeit in Frage zu stellen und wenn nötig die Mitgliedschaft auch rückwirkend aufzuheben. Dieses ist ja beispielsweise auch bei der temporären Beschäftigung im EU-Ausland in vielen Fällen geschehen. Das hätte zur Folge, dass Sie schlimmstenfalls zum Höchstbeitrag des Basistarifs wieder in der PKV versichert werden müssten. </a:t>
            </a:r>
            <a:endParaRPr lang="de-DE" sz="1800" dirty="0">
              <a:effectLst/>
              <a:latin typeface="Aptos"/>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57681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64AFBBA1-7FD9-4362-B3B0-3B42C86CEE21}"/>
              </a:ext>
            </a:extLst>
          </p:cNvPr>
          <p:cNvPicPr>
            <a:picLocks noChangeAspect="1"/>
          </p:cNvPicPr>
          <p:nvPr/>
        </p:nvPicPr>
        <p:blipFill>
          <a:blip r:embed="rId2"/>
          <a:stretch>
            <a:fillRect/>
          </a:stretch>
        </p:blipFill>
        <p:spPr>
          <a:xfrm>
            <a:off x="702082" y="1573798"/>
            <a:ext cx="8983866" cy="4915235"/>
          </a:xfrm>
          <a:prstGeom prst="rect">
            <a:avLst/>
          </a:prstGeom>
        </p:spPr>
      </p:pic>
    </p:spTree>
    <p:extLst>
      <p:ext uri="{BB962C8B-B14F-4D97-AF65-F5344CB8AC3E}">
        <p14:creationId xmlns:p14="http://schemas.microsoft.com/office/powerpoint/2010/main" val="3435507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9" name="Grafik 8">
            <a:extLst>
              <a:ext uri="{FF2B5EF4-FFF2-40B4-BE49-F238E27FC236}">
                <a16:creationId xmlns:a16="http://schemas.microsoft.com/office/drawing/2014/main" id="{2D8A9AF5-22C3-4A0C-8E63-9EC7141726F0}"/>
              </a:ext>
            </a:extLst>
          </p:cNvPr>
          <p:cNvPicPr>
            <a:picLocks noChangeAspect="1"/>
          </p:cNvPicPr>
          <p:nvPr/>
        </p:nvPicPr>
        <p:blipFill>
          <a:blip r:embed="rId2"/>
          <a:stretch>
            <a:fillRect/>
          </a:stretch>
        </p:blipFill>
        <p:spPr>
          <a:xfrm>
            <a:off x="726621" y="1831461"/>
            <a:ext cx="9315450" cy="4431284"/>
          </a:xfrm>
          <a:prstGeom prst="rect">
            <a:avLst/>
          </a:prstGeom>
        </p:spPr>
      </p:pic>
    </p:spTree>
    <p:extLst>
      <p:ext uri="{BB962C8B-B14F-4D97-AF65-F5344CB8AC3E}">
        <p14:creationId xmlns:p14="http://schemas.microsoft.com/office/powerpoint/2010/main" val="1203599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5" name="Grafik 4">
            <a:extLst>
              <a:ext uri="{FF2B5EF4-FFF2-40B4-BE49-F238E27FC236}">
                <a16:creationId xmlns:a16="http://schemas.microsoft.com/office/drawing/2014/main" id="{80863D14-940C-44E1-9D39-37C0EEF199FF}"/>
              </a:ext>
            </a:extLst>
          </p:cNvPr>
          <p:cNvPicPr>
            <a:picLocks noChangeAspect="1"/>
          </p:cNvPicPr>
          <p:nvPr/>
        </p:nvPicPr>
        <p:blipFill>
          <a:blip r:embed="rId2"/>
          <a:stretch>
            <a:fillRect/>
          </a:stretch>
        </p:blipFill>
        <p:spPr>
          <a:xfrm>
            <a:off x="901085" y="1706335"/>
            <a:ext cx="4740436" cy="4670407"/>
          </a:xfrm>
          <a:prstGeom prst="rect">
            <a:avLst/>
          </a:prstGeom>
        </p:spPr>
      </p:pic>
      <p:sp>
        <p:nvSpPr>
          <p:cNvPr id="8" name="Textfeld 7">
            <a:extLst>
              <a:ext uri="{FF2B5EF4-FFF2-40B4-BE49-F238E27FC236}">
                <a16:creationId xmlns:a16="http://schemas.microsoft.com/office/drawing/2014/main" id="{24613B49-0083-417F-9CCB-B2B37BD9A2BA}"/>
              </a:ext>
            </a:extLst>
          </p:cNvPr>
          <p:cNvSpPr txBox="1"/>
          <p:nvPr/>
        </p:nvSpPr>
        <p:spPr>
          <a:xfrm>
            <a:off x="6302829" y="2408464"/>
            <a:ext cx="5400342" cy="1200329"/>
          </a:xfrm>
          <a:prstGeom prst="rect">
            <a:avLst/>
          </a:prstGeom>
          <a:noFill/>
        </p:spPr>
        <p:txBody>
          <a:bodyPr wrap="square" rtlCol="0">
            <a:spAutoFit/>
          </a:bodyPr>
          <a:lstStyle/>
          <a:p>
            <a:r>
              <a:rPr lang="de-DE" dirty="0">
                <a:hlinkClick r:id="rId3"/>
              </a:rPr>
              <a:t>https://www.capital.de/wirtschaft-politik/wie-doctolib-mit-online-termin-zum-pandemie-gewinner-wurde-31639350.html</a:t>
            </a:r>
            <a:endParaRPr lang="de-DE" dirty="0"/>
          </a:p>
          <a:p>
            <a:endParaRPr lang="de-DE" dirty="0"/>
          </a:p>
        </p:txBody>
      </p:sp>
    </p:spTree>
    <p:extLst>
      <p:ext uri="{BB962C8B-B14F-4D97-AF65-F5344CB8AC3E}">
        <p14:creationId xmlns:p14="http://schemas.microsoft.com/office/powerpoint/2010/main" val="2860747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8" name="Textfeld 7">
            <a:extLst>
              <a:ext uri="{FF2B5EF4-FFF2-40B4-BE49-F238E27FC236}">
                <a16:creationId xmlns:a16="http://schemas.microsoft.com/office/drawing/2014/main" id="{24613B49-0083-417F-9CCB-B2B37BD9A2BA}"/>
              </a:ext>
            </a:extLst>
          </p:cNvPr>
          <p:cNvSpPr txBox="1"/>
          <p:nvPr/>
        </p:nvSpPr>
        <p:spPr>
          <a:xfrm>
            <a:off x="488829" y="5509804"/>
            <a:ext cx="10892184" cy="461665"/>
          </a:xfrm>
          <a:prstGeom prst="rect">
            <a:avLst/>
          </a:prstGeom>
          <a:noFill/>
        </p:spPr>
        <p:txBody>
          <a:bodyPr wrap="square" rtlCol="0">
            <a:spAutoFit/>
          </a:bodyPr>
          <a:lstStyle/>
          <a:p>
            <a:r>
              <a:rPr lang="de-DE" sz="1200" dirty="0">
                <a:hlinkClick r:id="rId2"/>
              </a:rPr>
              <a:t>https://www.doctolib.de/gemeinschaftspraxis/hamburg/pneumologicum-hamburg/booking/new-patient?specialityId=1143&amp;utm_source=pneumologicum-hamburg-website-button&amp;utm_medium=referral&amp;utm_campaign=website-button&amp;utm_content=option-8&amp;bookingFunnelSource=profile</a:t>
            </a:r>
            <a:endParaRPr lang="de-DE" sz="1200" dirty="0"/>
          </a:p>
        </p:txBody>
      </p:sp>
      <p:pic>
        <p:nvPicPr>
          <p:cNvPr id="10" name="Grafik 9">
            <a:extLst>
              <a:ext uri="{FF2B5EF4-FFF2-40B4-BE49-F238E27FC236}">
                <a16:creationId xmlns:a16="http://schemas.microsoft.com/office/drawing/2014/main" id="{6A911C51-C87E-4B8D-9588-2289BAB121B2}"/>
              </a:ext>
            </a:extLst>
          </p:cNvPr>
          <p:cNvPicPr>
            <a:picLocks noChangeAspect="1"/>
          </p:cNvPicPr>
          <p:nvPr/>
        </p:nvPicPr>
        <p:blipFill>
          <a:blip r:embed="rId3"/>
          <a:stretch>
            <a:fillRect/>
          </a:stretch>
        </p:blipFill>
        <p:spPr>
          <a:xfrm>
            <a:off x="488829" y="1538891"/>
            <a:ext cx="11170017" cy="3742664"/>
          </a:xfrm>
          <a:prstGeom prst="rect">
            <a:avLst/>
          </a:prstGeom>
        </p:spPr>
      </p:pic>
    </p:spTree>
    <p:extLst>
      <p:ext uri="{BB962C8B-B14F-4D97-AF65-F5344CB8AC3E}">
        <p14:creationId xmlns:p14="http://schemas.microsoft.com/office/powerpoint/2010/main" val="1961701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5" name="Grafik 4">
            <a:extLst>
              <a:ext uri="{FF2B5EF4-FFF2-40B4-BE49-F238E27FC236}">
                <a16:creationId xmlns:a16="http://schemas.microsoft.com/office/drawing/2014/main" id="{213DC5FB-6133-4EEA-9783-D5D2FED323C5}"/>
              </a:ext>
            </a:extLst>
          </p:cNvPr>
          <p:cNvPicPr>
            <a:picLocks noChangeAspect="1"/>
          </p:cNvPicPr>
          <p:nvPr/>
        </p:nvPicPr>
        <p:blipFill>
          <a:blip r:embed="rId2"/>
          <a:stretch>
            <a:fillRect/>
          </a:stretch>
        </p:blipFill>
        <p:spPr>
          <a:xfrm>
            <a:off x="755843" y="1848665"/>
            <a:ext cx="10521906" cy="4122804"/>
          </a:xfrm>
          <a:prstGeom prst="rect">
            <a:avLst/>
          </a:prstGeom>
        </p:spPr>
      </p:pic>
    </p:spTree>
    <p:extLst>
      <p:ext uri="{BB962C8B-B14F-4D97-AF65-F5344CB8AC3E}">
        <p14:creationId xmlns:p14="http://schemas.microsoft.com/office/powerpoint/2010/main" val="1027811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pic>
        <p:nvPicPr>
          <p:cNvPr id="4" name="Grafik 3">
            <a:extLst>
              <a:ext uri="{FF2B5EF4-FFF2-40B4-BE49-F238E27FC236}">
                <a16:creationId xmlns:a16="http://schemas.microsoft.com/office/drawing/2014/main" id="{52F5AF2E-C214-44E4-BF9A-427F6E7510E2}"/>
              </a:ext>
            </a:extLst>
          </p:cNvPr>
          <p:cNvPicPr>
            <a:picLocks noChangeAspect="1"/>
          </p:cNvPicPr>
          <p:nvPr/>
        </p:nvPicPr>
        <p:blipFill>
          <a:blip r:embed="rId2"/>
          <a:stretch>
            <a:fillRect/>
          </a:stretch>
        </p:blipFill>
        <p:spPr>
          <a:xfrm>
            <a:off x="1735076" y="1265464"/>
            <a:ext cx="3743807" cy="5592536"/>
          </a:xfrm>
          <a:prstGeom prst="rect">
            <a:avLst/>
          </a:prstGeom>
        </p:spPr>
      </p:pic>
      <p:pic>
        <p:nvPicPr>
          <p:cNvPr id="8" name="Grafik 7">
            <a:extLst>
              <a:ext uri="{FF2B5EF4-FFF2-40B4-BE49-F238E27FC236}">
                <a16:creationId xmlns:a16="http://schemas.microsoft.com/office/drawing/2014/main" id="{33F0A6D7-5558-4A38-9B99-8FA4DC3A2E20}"/>
              </a:ext>
            </a:extLst>
          </p:cNvPr>
          <p:cNvPicPr>
            <a:picLocks noChangeAspect="1"/>
          </p:cNvPicPr>
          <p:nvPr/>
        </p:nvPicPr>
        <p:blipFill>
          <a:blip r:embed="rId3"/>
          <a:stretch>
            <a:fillRect/>
          </a:stretch>
        </p:blipFill>
        <p:spPr>
          <a:xfrm>
            <a:off x="6516701" y="1193111"/>
            <a:ext cx="3819286" cy="5410655"/>
          </a:xfrm>
          <a:prstGeom prst="rect">
            <a:avLst/>
          </a:prstGeom>
        </p:spPr>
      </p:pic>
    </p:spTree>
    <p:extLst>
      <p:ext uri="{BB962C8B-B14F-4D97-AF65-F5344CB8AC3E}">
        <p14:creationId xmlns:p14="http://schemas.microsoft.com/office/powerpoint/2010/main" val="2207596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A52C7945-2BEB-4838-8B78-E0E4261B9795}"/>
              </a:ext>
            </a:extLst>
          </p:cNvPr>
          <p:cNvPicPr>
            <a:picLocks noChangeAspect="1"/>
          </p:cNvPicPr>
          <p:nvPr/>
        </p:nvPicPr>
        <p:blipFill>
          <a:blip r:embed="rId2"/>
          <a:stretch>
            <a:fillRect/>
          </a:stretch>
        </p:blipFill>
        <p:spPr>
          <a:xfrm>
            <a:off x="488829" y="1668410"/>
            <a:ext cx="10059428" cy="4683633"/>
          </a:xfrm>
          <a:prstGeom prst="rect">
            <a:avLst/>
          </a:prstGeom>
        </p:spPr>
      </p:pic>
    </p:spTree>
    <p:extLst>
      <p:ext uri="{BB962C8B-B14F-4D97-AF65-F5344CB8AC3E}">
        <p14:creationId xmlns:p14="http://schemas.microsoft.com/office/powerpoint/2010/main" val="2349690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5" name="Grafik 4">
            <a:extLst>
              <a:ext uri="{FF2B5EF4-FFF2-40B4-BE49-F238E27FC236}">
                <a16:creationId xmlns:a16="http://schemas.microsoft.com/office/drawing/2014/main" id="{697FD050-4A2B-4E94-A8DE-E41CC0523C0B}"/>
              </a:ext>
            </a:extLst>
          </p:cNvPr>
          <p:cNvPicPr>
            <a:picLocks noChangeAspect="1"/>
          </p:cNvPicPr>
          <p:nvPr/>
        </p:nvPicPr>
        <p:blipFill>
          <a:blip r:embed="rId2"/>
          <a:stretch>
            <a:fillRect/>
          </a:stretch>
        </p:blipFill>
        <p:spPr>
          <a:xfrm>
            <a:off x="488828" y="1771991"/>
            <a:ext cx="10243339" cy="4352137"/>
          </a:xfrm>
          <a:prstGeom prst="rect">
            <a:avLst/>
          </a:prstGeom>
        </p:spPr>
      </p:pic>
    </p:spTree>
    <p:extLst>
      <p:ext uri="{BB962C8B-B14F-4D97-AF65-F5344CB8AC3E}">
        <p14:creationId xmlns:p14="http://schemas.microsoft.com/office/powerpoint/2010/main" val="3851999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E31A44F3-16F6-4857-BA4D-690511F9E8FB}"/>
              </a:ext>
            </a:extLst>
          </p:cNvPr>
          <p:cNvSpPr txBox="1"/>
          <p:nvPr/>
        </p:nvSpPr>
        <p:spPr>
          <a:xfrm>
            <a:off x="488829" y="1755321"/>
            <a:ext cx="10802378" cy="2800767"/>
          </a:xfrm>
          <a:prstGeom prst="rect">
            <a:avLst/>
          </a:prstGeom>
          <a:noFill/>
        </p:spPr>
        <p:txBody>
          <a:bodyPr wrap="square" rtlCol="0">
            <a:spAutoFit/>
          </a:bodyPr>
          <a:lstStyle/>
          <a:p>
            <a:endParaRPr lang="de-DE" sz="4400" b="1" dirty="0">
              <a:solidFill>
                <a:srgbClr val="1D2D4B"/>
              </a:solidFill>
            </a:endParaRPr>
          </a:p>
          <a:p>
            <a:r>
              <a:rPr lang="de-DE" sz="4400" b="1" dirty="0">
                <a:solidFill>
                  <a:srgbClr val="1D2D4B"/>
                </a:solidFill>
              </a:rPr>
              <a:t>Was meinen Sie, wie hoch eine Fallpauschale für einen Orthopäden sein kann?</a:t>
            </a:r>
          </a:p>
        </p:txBody>
      </p:sp>
    </p:spTree>
    <p:extLst>
      <p:ext uri="{BB962C8B-B14F-4D97-AF65-F5344CB8AC3E}">
        <p14:creationId xmlns:p14="http://schemas.microsoft.com/office/powerpoint/2010/main" val="2817584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5" name="Grafik 4">
            <a:extLst>
              <a:ext uri="{FF2B5EF4-FFF2-40B4-BE49-F238E27FC236}">
                <a16:creationId xmlns:a16="http://schemas.microsoft.com/office/drawing/2014/main" id="{E0909247-5818-4DF6-BD6D-839CBE69D8BE}"/>
              </a:ext>
            </a:extLst>
          </p:cNvPr>
          <p:cNvPicPr>
            <a:picLocks noChangeAspect="1"/>
          </p:cNvPicPr>
          <p:nvPr/>
        </p:nvPicPr>
        <p:blipFill>
          <a:blip r:embed="rId2"/>
          <a:stretch>
            <a:fillRect/>
          </a:stretch>
        </p:blipFill>
        <p:spPr>
          <a:xfrm>
            <a:off x="368420" y="1645963"/>
            <a:ext cx="11008074" cy="4325506"/>
          </a:xfrm>
          <a:prstGeom prst="rect">
            <a:avLst/>
          </a:prstGeom>
        </p:spPr>
      </p:pic>
    </p:spTree>
    <p:extLst>
      <p:ext uri="{BB962C8B-B14F-4D97-AF65-F5344CB8AC3E}">
        <p14:creationId xmlns:p14="http://schemas.microsoft.com/office/powerpoint/2010/main" val="4021980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Kampf um Termine</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6A201DD5-903A-4626-AE19-CCA8D8E92F63}"/>
              </a:ext>
            </a:extLst>
          </p:cNvPr>
          <p:cNvPicPr>
            <a:picLocks noChangeAspect="1"/>
          </p:cNvPicPr>
          <p:nvPr/>
        </p:nvPicPr>
        <p:blipFill>
          <a:blip r:embed="rId2"/>
          <a:stretch>
            <a:fillRect/>
          </a:stretch>
        </p:blipFill>
        <p:spPr>
          <a:xfrm>
            <a:off x="640823" y="1684088"/>
            <a:ext cx="6200849" cy="3911725"/>
          </a:xfrm>
          <a:prstGeom prst="rect">
            <a:avLst/>
          </a:prstGeom>
        </p:spPr>
      </p:pic>
      <p:sp>
        <p:nvSpPr>
          <p:cNvPr id="8" name="Textfeld 7">
            <a:extLst>
              <a:ext uri="{FF2B5EF4-FFF2-40B4-BE49-F238E27FC236}">
                <a16:creationId xmlns:a16="http://schemas.microsoft.com/office/drawing/2014/main" id="{D8A46F1C-CF3A-4D66-80A1-9AD60BA6D2AD}"/>
              </a:ext>
            </a:extLst>
          </p:cNvPr>
          <p:cNvSpPr txBox="1"/>
          <p:nvPr/>
        </p:nvSpPr>
        <p:spPr>
          <a:xfrm>
            <a:off x="6993666" y="2432957"/>
            <a:ext cx="4829914" cy="369332"/>
          </a:xfrm>
          <a:prstGeom prst="rect">
            <a:avLst/>
          </a:prstGeom>
          <a:noFill/>
        </p:spPr>
        <p:txBody>
          <a:bodyPr wrap="square" rtlCol="0">
            <a:spAutoFit/>
          </a:bodyPr>
          <a:lstStyle/>
          <a:p>
            <a:r>
              <a:rPr lang="de-DE" sz="1800" b="0" i="0" u="none" strike="noStrike" baseline="0" dirty="0">
                <a:solidFill>
                  <a:srgbClr val="0000FF"/>
                </a:solidFill>
                <a:latin typeface="Montserrat-Regular"/>
                <a:hlinkClick r:id="rId3"/>
              </a:rPr>
              <a:t>https://wartenbisderarztkommt.de/</a:t>
            </a:r>
            <a:endParaRPr lang="de-DE" dirty="0"/>
          </a:p>
        </p:txBody>
      </p:sp>
    </p:spTree>
    <p:extLst>
      <p:ext uri="{BB962C8B-B14F-4D97-AF65-F5344CB8AC3E}">
        <p14:creationId xmlns:p14="http://schemas.microsoft.com/office/powerpoint/2010/main" val="1461194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E31A44F3-16F6-4857-BA4D-690511F9E8FB}"/>
              </a:ext>
            </a:extLst>
          </p:cNvPr>
          <p:cNvSpPr txBox="1"/>
          <p:nvPr/>
        </p:nvSpPr>
        <p:spPr>
          <a:xfrm>
            <a:off x="488829" y="1755321"/>
            <a:ext cx="10802378" cy="2123658"/>
          </a:xfrm>
          <a:prstGeom prst="rect">
            <a:avLst/>
          </a:prstGeom>
          <a:noFill/>
        </p:spPr>
        <p:txBody>
          <a:bodyPr wrap="square" rtlCol="0">
            <a:spAutoFit/>
          </a:bodyPr>
          <a:lstStyle/>
          <a:p>
            <a:endParaRPr lang="de-DE" sz="4400" b="1" dirty="0">
              <a:solidFill>
                <a:srgbClr val="1D2D4B"/>
              </a:solidFill>
            </a:endParaRPr>
          </a:p>
          <a:p>
            <a:r>
              <a:rPr lang="de-DE" sz="4400" b="1" kern="0" dirty="0">
                <a:solidFill>
                  <a:srgbClr val="1D2D4B"/>
                </a:solidFill>
              </a:rPr>
              <a:t>Haben PKV-Versicherte wirklich den Zugang zu einer besseren Medizin?</a:t>
            </a:r>
            <a:endParaRPr lang="de-DE" sz="9600" dirty="0">
              <a:solidFill>
                <a:srgbClr val="1D2D4B"/>
              </a:solidFill>
            </a:endParaRPr>
          </a:p>
        </p:txBody>
      </p:sp>
    </p:spTree>
    <p:extLst>
      <p:ext uri="{BB962C8B-B14F-4D97-AF65-F5344CB8AC3E}">
        <p14:creationId xmlns:p14="http://schemas.microsoft.com/office/powerpoint/2010/main" val="1681858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E31A44F3-16F6-4857-BA4D-690511F9E8FB}"/>
              </a:ext>
            </a:extLst>
          </p:cNvPr>
          <p:cNvSpPr txBox="1"/>
          <p:nvPr/>
        </p:nvSpPr>
        <p:spPr>
          <a:xfrm>
            <a:off x="488829" y="1755321"/>
            <a:ext cx="6932507" cy="3988784"/>
          </a:xfrm>
          <a:prstGeom prst="rect">
            <a:avLst/>
          </a:prstGeom>
          <a:noFill/>
        </p:spPr>
        <p:txBody>
          <a:bodyPr wrap="square" rtlCol="0">
            <a:spAutoFit/>
          </a:bodyPr>
          <a:lstStyle/>
          <a:p>
            <a:r>
              <a:rPr kumimoji="0" lang="de-DE" sz="2400" u="none" strike="noStrike" cap="none" spc="0" normalizeH="0" baseline="0" dirty="0">
                <a:ln>
                  <a:noFill/>
                </a:ln>
                <a:solidFill>
                  <a:srgbClr val="1D2D4B"/>
                </a:solidFill>
                <a:effectLst/>
                <a:uFillTx/>
                <a:ea typeface="+mn-ea"/>
                <a:cs typeface="+mn-cs"/>
                <a:sym typeface="Arial"/>
              </a:rPr>
              <a:t>Was steht den GKV-Versicherten per Gesetz zu?</a:t>
            </a:r>
            <a:br>
              <a:rPr kumimoji="0" lang="de-DE" sz="2400" u="none" strike="noStrike" cap="none" spc="0" normalizeH="0" baseline="0" dirty="0">
                <a:ln>
                  <a:noFill/>
                </a:ln>
                <a:solidFill>
                  <a:srgbClr val="1D2D4B"/>
                </a:solidFill>
                <a:effectLst/>
                <a:uFillTx/>
                <a:ea typeface="+mn-ea"/>
                <a:cs typeface="+mn-cs"/>
                <a:sym typeface="Arial"/>
              </a:rPr>
            </a:br>
            <a:endParaRPr kumimoji="0" lang="de-DE" sz="2400" u="none" strike="noStrike" cap="none" spc="0" normalizeH="0" baseline="0" dirty="0">
              <a:ln>
                <a:noFill/>
              </a:ln>
              <a:solidFill>
                <a:srgbClr val="1D2D4B"/>
              </a:solidFill>
              <a:effectLst/>
              <a:uFillTx/>
              <a:ea typeface="+mn-ea"/>
              <a:cs typeface="+mn-cs"/>
              <a:sym typeface="Arial"/>
            </a:endParaRPr>
          </a:p>
          <a:p>
            <a:pPr marL="0" indent="0">
              <a:lnSpc>
                <a:spcPct val="130000"/>
              </a:lnSpc>
              <a:buNone/>
            </a:pPr>
            <a:r>
              <a:rPr lang="de-DE" sz="1800" i="0" dirty="0">
                <a:solidFill>
                  <a:srgbClr val="1D2D4B"/>
                </a:solidFill>
                <a:effectLst/>
                <a:latin typeface="+mj-lt"/>
              </a:rPr>
              <a:t>§ 12 SGB V Wirtschaftlichkeitsgebot</a:t>
            </a:r>
            <a:br>
              <a:rPr lang="de-DE" sz="1800" i="0" dirty="0">
                <a:solidFill>
                  <a:srgbClr val="1D2D4B"/>
                </a:solidFill>
                <a:effectLst/>
                <a:latin typeface="+mj-lt"/>
              </a:rPr>
            </a:br>
            <a:endParaRPr lang="de-DE" sz="1800" i="0" dirty="0">
              <a:solidFill>
                <a:srgbClr val="1D2D4B"/>
              </a:solidFill>
              <a:effectLst/>
              <a:latin typeface="+mj-lt"/>
            </a:endParaRPr>
          </a:p>
          <a:p>
            <a:pPr marL="0" indent="0" algn="l">
              <a:lnSpc>
                <a:spcPct val="130000"/>
              </a:lnSpc>
              <a:buNone/>
            </a:pPr>
            <a:r>
              <a:rPr lang="de-DE" sz="1800" b="0" i="0" dirty="0">
                <a:solidFill>
                  <a:srgbClr val="1D2D4B"/>
                </a:solidFill>
                <a:effectLst/>
                <a:latin typeface="+mj-lt"/>
              </a:rPr>
              <a:t>(1) Die Leistungen müssen </a:t>
            </a:r>
            <a:r>
              <a:rPr lang="de-DE" sz="1800" b="1" i="0" dirty="0">
                <a:solidFill>
                  <a:srgbClr val="1D2D4B"/>
                </a:solidFill>
                <a:effectLst/>
                <a:latin typeface="+mj-lt"/>
              </a:rPr>
              <a:t>ausreichend, zweckmäßig und wirtschaftlich </a:t>
            </a:r>
            <a:r>
              <a:rPr lang="de-DE" sz="1800" b="0" i="0" dirty="0">
                <a:solidFill>
                  <a:srgbClr val="1D2D4B"/>
                </a:solidFill>
                <a:effectLst/>
                <a:latin typeface="+mj-lt"/>
              </a:rPr>
              <a:t>sein; sie dürfen das </a:t>
            </a:r>
            <a:r>
              <a:rPr lang="de-DE" sz="1800" b="1" i="0" dirty="0">
                <a:solidFill>
                  <a:srgbClr val="1D2D4B"/>
                </a:solidFill>
                <a:effectLst/>
                <a:latin typeface="+mj-lt"/>
              </a:rPr>
              <a:t>Maß des Notwendigen </a:t>
            </a:r>
            <a:r>
              <a:rPr lang="de-DE" sz="1800" b="0" i="0" dirty="0">
                <a:solidFill>
                  <a:srgbClr val="1D2D4B"/>
                </a:solidFill>
                <a:effectLst/>
                <a:latin typeface="+mj-lt"/>
              </a:rPr>
              <a:t>nicht überschreiten. Leistungen, die </a:t>
            </a:r>
            <a:r>
              <a:rPr lang="de-DE" sz="1800" b="1" i="0" dirty="0">
                <a:solidFill>
                  <a:srgbClr val="1D2D4B"/>
                </a:solidFill>
                <a:effectLst/>
                <a:latin typeface="+mj-lt"/>
              </a:rPr>
              <a:t>nicht notwendig oder unwirtschaftlich sind</a:t>
            </a:r>
            <a:r>
              <a:rPr lang="de-DE" sz="1800" b="0" i="0" dirty="0">
                <a:solidFill>
                  <a:srgbClr val="1D2D4B"/>
                </a:solidFill>
                <a:effectLst/>
                <a:latin typeface="+mj-lt"/>
              </a:rPr>
              <a:t>, können Versicherte nicht beanspruchen, dürfen die Leistungserbringer nicht bewirken und die Krankenkassen </a:t>
            </a:r>
            <a:r>
              <a:rPr lang="de-DE" sz="1800" b="1" i="0" dirty="0">
                <a:solidFill>
                  <a:srgbClr val="1D2D4B"/>
                </a:solidFill>
                <a:effectLst/>
                <a:latin typeface="+mj-lt"/>
              </a:rPr>
              <a:t>nicht bewilligen</a:t>
            </a:r>
            <a:r>
              <a:rPr lang="de-DE" sz="1800" b="0" i="0" dirty="0">
                <a:solidFill>
                  <a:srgbClr val="1D2D4B"/>
                </a:solidFill>
                <a:effectLst/>
                <a:latin typeface="+mj-lt"/>
              </a:rPr>
              <a:t>.</a:t>
            </a:r>
          </a:p>
          <a:p>
            <a:endParaRPr lang="de-DE" dirty="0">
              <a:solidFill>
                <a:srgbClr val="1D2D4B"/>
              </a:solidFill>
            </a:endParaRPr>
          </a:p>
        </p:txBody>
      </p:sp>
      <p:sp>
        <p:nvSpPr>
          <p:cNvPr id="8" name="Textfeld 7">
            <a:extLst>
              <a:ext uri="{FF2B5EF4-FFF2-40B4-BE49-F238E27FC236}">
                <a16:creationId xmlns:a16="http://schemas.microsoft.com/office/drawing/2014/main" id="{380E4726-40E9-4F54-870B-90C56F2E6912}"/>
              </a:ext>
            </a:extLst>
          </p:cNvPr>
          <p:cNvSpPr txBox="1"/>
          <p:nvPr/>
        </p:nvSpPr>
        <p:spPr>
          <a:xfrm>
            <a:off x="442912" y="6111729"/>
            <a:ext cx="5653088" cy="100605"/>
          </a:xfrm>
          <a:prstGeom prst="rect">
            <a:avLst/>
          </a:prstGeom>
          <a:noFill/>
        </p:spPr>
        <p:txBody>
          <a:bodyPr wrap="square" lIns="0" tIns="0" rIns="0" bIns="0">
            <a:spAutoFit/>
          </a:bodyPr>
          <a:lstStyle/>
          <a:p>
            <a:pPr marL="0" indent="0">
              <a:buNone/>
            </a:pPr>
            <a:r>
              <a:rPr lang="de-DE" sz="700" dirty="0">
                <a:solidFill>
                  <a:schemeClr val="bg1">
                    <a:lumMod val="65000"/>
                  </a:schemeClr>
                </a:solidFill>
              </a:rPr>
              <a:t>Quelle: Sozialgesetzbuch (SGB V), Fünftes Buch, Gesetzliche Krankenversicherung. 2024. </a:t>
            </a:r>
            <a:r>
              <a:rPr lang="de-DE" sz="700" dirty="0">
                <a:solidFill>
                  <a:schemeClr val="bg1">
                    <a:lumMod val="65000"/>
                  </a:schemeClr>
                </a:solidFill>
                <a:hlinkClick r:id="rId2">
                  <a:extLst>
                    <a:ext uri="{A12FA001-AC4F-418D-AE19-62706E023703}">
                      <ahyp:hlinkClr xmlns:ahyp="http://schemas.microsoft.com/office/drawing/2018/hyperlinkcolor" val="tx"/>
                    </a:ext>
                  </a:extLst>
                </a:hlinkClick>
              </a:rPr>
              <a:t>sozialgesetzbuch-sgb.de/sgbv/12.html</a:t>
            </a:r>
            <a:endParaRPr lang="de-DE" sz="700" b="1" dirty="0">
              <a:solidFill>
                <a:schemeClr val="bg1">
                  <a:lumMod val="65000"/>
                </a:schemeClr>
              </a:solidFill>
            </a:endParaRPr>
          </a:p>
        </p:txBody>
      </p:sp>
      <p:pic>
        <p:nvPicPr>
          <p:cNvPr id="5" name="Grafik 4">
            <a:extLst>
              <a:ext uri="{FF2B5EF4-FFF2-40B4-BE49-F238E27FC236}">
                <a16:creationId xmlns:a16="http://schemas.microsoft.com/office/drawing/2014/main" id="{5A1EB0DD-7676-40AF-B5B4-1389758FE812}"/>
              </a:ext>
            </a:extLst>
          </p:cNvPr>
          <p:cNvPicPr>
            <a:picLocks noChangeAspect="1"/>
          </p:cNvPicPr>
          <p:nvPr/>
        </p:nvPicPr>
        <p:blipFill>
          <a:blip r:embed="rId3"/>
          <a:stretch>
            <a:fillRect/>
          </a:stretch>
        </p:blipFill>
        <p:spPr>
          <a:xfrm>
            <a:off x="8020421" y="1751123"/>
            <a:ext cx="3460285" cy="3802593"/>
          </a:xfrm>
          <a:prstGeom prst="rect">
            <a:avLst/>
          </a:prstGeom>
        </p:spPr>
      </p:pic>
    </p:spTree>
    <p:extLst>
      <p:ext uri="{BB962C8B-B14F-4D97-AF65-F5344CB8AC3E}">
        <p14:creationId xmlns:p14="http://schemas.microsoft.com/office/powerpoint/2010/main" val="1194313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0AE668E4-8A7E-4AC1-B4FB-15C91EDE3559}"/>
              </a:ext>
            </a:extLst>
          </p:cNvPr>
          <p:cNvPicPr>
            <a:picLocks noChangeAspect="1"/>
          </p:cNvPicPr>
          <p:nvPr/>
        </p:nvPicPr>
        <p:blipFill>
          <a:blip r:embed="rId2"/>
          <a:stretch>
            <a:fillRect/>
          </a:stretch>
        </p:blipFill>
        <p:spPr>
          <a:xfrm>
            <a:off x="817704" y="1573798"/>
            <a:ext cx="9363159" cy="5084252"/>
          </a:xfrm>
          <a:prstGeom prst="rect">
            <a:avLst/>
          </a:prstGeom>
        </p:spPr>
      </p:pic>
    </p:spTree>
    <p:extLst>
      <p:ext uri="{BB962C8B-B14F-4D97-AF65-F5344CB8AC3E}">
        <p14:creationId xmlns:p14="http://schemas.microsoft.com/office/powerpoint/2010/main" val="3332997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5" name="Grafik 4">
            <a:extLst>
              <a:ext uri="{FF2B5EF4-FFF2-40B4-BE49-F238E27FC236}">
                <a16:creationId xmlns:a16="http://schemas.microsoft.com/office/drawing/2014/main" id="{C4F36019-2772-420B-9A50-08854165D3D2}"/>
              </a:ext>
            </a:extLst>
          </p:cNvPr>
          <p:cNvPicPr>
            <a:picLocks noChangeAspect="1"/>
          </p:cNvPicPr>
          <p:nvPr/>
        </p:nvPicPr>
        <p:blipFill>
          <a:blip r:embed="rId2"/>
          <a:stretch>
            <a:fillRect/>
          </a:stretch>
        </p:blipFill>
        <p:spPr>
          <a:xfrm>
            <a:off x="591152" y="1631064"/>
            <a:ext cx="8642655" cy="4919199"/>
          </a:xfrm>
          <a:prstGeom prst="rect">
            <a:avLst/>
          </a:prstGeom>
        </p:spPr>
      </p:pic>
    </p:spTree>
    <p:extLst>
      <p:ext uri="{BB962C8B-B14F-4D97-AF65-F5344CB8AC3E}">
        <p14:creationId xmlns:p14="http://schemas.microsoft.com/office/powerpoint/2010/main" val="1101958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pic>
        <p:nvPicPr>
          <p:cNvPr id="4" name="Grafik 3">
            <a:extLst>
              <a:ext uri="{FF2B5EF4-FFF2-40B4-BE49-F238E27FC236}">
                <a16:creationId xmlns:a16="http://schemas.microsoft.com/office/drawing/2014/main" id="{233A9E49-7210-4A69-8998-9B37C85F2374}"/>
              </a:ext>
            </a:extLst>
          </p:cNvPr>
          <p:cNvPicPr>
            <a:picLocks noChangeAspect="1"/>
          </p:cNvPicPr>
          <p:nvPr/>
        </p:nvPicPr>
        <p:blipFill>
          <a:blip r:embed="rId2"/>
          <a:stretch>
            <a:fillRect/>
          </a:stretch>
        </p:blipFill>
        <p:spPr>
          <a:xfrm>
            <a:off x="2977311" y="1573798"/>
            <a:ext cx="6237377" cy="4863169"/>
          </a:xfrm>
          <a:prstGeom prst="rect">
            <a:avLst/>
          </a:prstGeom>
        </p:spPr>
      </p:pic>
    </p:spTree>
    <p:extLst>
      <p:ext uri="{BB962C8B-B14F-4D97-AF65-F5344CB8AC3E}">
        <p14:creationId xmlns:p14="http://schemas.microsoft.com/office/powerpoint/2010/main" val="3721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pic>
        <p:nvPicPr>
          <p:cNvPr id="5" name="Grafik 4">
            <a:extLst>
              <a:ext uri="{FF2B5EF4-FFF2-40B4-BE49-F238E27FC236}">
                <a16:creationId xmlns:a16="http://schemas.microsoft.com/office/drawing/2014/main" id="{01D5DFB3-BDAA-4D6A-9B94-985CC8014FDD}"/>
              </a:ext>
            </a:extLst>
          </p:cNvPr>
          <p:cNvPicPr>
            <a:picLocks noChangeAspect="1"/>
          </p:cNvPicPr>
          <p:nvPr/>
        </p:nvPicPr>
        <p:blipFill>
          <a:blip r:embed="rId2"/>
          <a:stretch>
            <a:fillRect/>
          </a:stretch>
        </p:blipFill>
        <p:spPr>
          <a:xfrm>
            <a:off x="2567156" y="1686836"/>
            <a:ext cx="5588966" cy="4906677"/>
          </a:xfrm>
          <a:prstGeom prst="rect">
            <a:avLst/>
          </a:prstGeom>
        </p:spPr>
      </p:pic>
    </p:spTree>
    <p:extLst>
      <p:ext uri="{BB962C8B-B14F-4D97-AF65-F5344CB8AC3E}">
        <p14:creationId xmlns:p14="http://schemas.microsoft.com/office/powerpoint/2010/main" val="1164345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F626F784-5863-4809-A407-0AE001865244}"/>
              </a:ext>
            </a:extLst>
          </p:cNvPr>
          <p:cNvSpPr txBox="1"/>
          <p:nvPr/>
        </p:nvSpPr>
        <p:spPr>
          <a:xfrm>
            <a:off x="488829" y="2351313"/>
            <a:ext cx="10597242" cy="2494209"/>
          </a:xfrm>
          <a:prstGeom prst="rect">
            <a:avLst/>
          </a:prstGeom>
          <a:noFill/>
        </p:spPr>
        <p:txBody>
          <a:bodyPr wrap="square" rtlCol="0">
            <a:spAutoFit/>
          </a:bodyPr>
          <a:lstStyle/>
          <a:p>
            <a:pPr marL="0" indent="0">
              <a:lnSpc>
                <a:spcPct val="130000"/>
              </a:lnSpc>
              <a:buNone/>
            </a:pPr>
            <a:r>
              <a:rPr lang="de-DE" sz="2800" b="1" i="0" dirty="0">
                <a:solidFill>
                  <a:srgbClr val="024589"/>
                </a:solidFill>
                <a:effectLst/>
                <a:latin typeface="+mj-lt"/>
              </a:rPr>
              <a:t>„Überall dort, wo Behandlungsergebnisse gemessen werden, verbessert sich die Qualität dramatisch. Leider ist die konsequente Ergebnismessung immer noch die Ausnahme.“</a:t>
            </a:r>
          </a:p>
          <a:p>
            <a:pPr marL="0" indent="0">
              <a:lnSpc>
                <a:spcPct val="130000"/>
              </a:lnSpc>
              <a:buNone/>
            </a:pPr>
            <a:endParaRPr lang="de-DE" sz="2800" b="1" i="0" dirty="0">
              <a:solidFill>
                <a:srgbClr val="024589"/>
              </a:solidFill>
              <a:effectLst/>
              <a:latin typeface="+mj-lt"/>
            </a:endParaRPr>
          </a:p>
          <a:p>
            <a:pPr marL="0" indent="0">
              <a:lnSpc>
                <a:spcPct val="130000"/>
              </a:lnSpc>
              <a:buNone/>
            </a:pPr>
            <a:r>
              <a:rPr lang="de-DE" sz="900" dirty="0">
                <a:solidFill>
                  <a:schemeClr val="tx1">
                    <a:lumMod val="65000"/>
                    <a:lumOff val="35000"/>
                  </a:schemeClr>
                </a:solidFill>
                <a:latin typeface="+mj-lt"/>
              </a:rPr>
              <a:t>– Michael E. Porter, Wirtschaftswissenschaftler an der Harvard-Universität, Cambridge, USA</a:t>
            </a:r>
            <a:endParaRPr lang="de-DE" dirty="0"/>
          </a:p>
        </p:txBody>
      </p:sp>
      <p:sp>
        <p:nvSpPr>
          <p:cNvPr id="8" name="Textfeld 7">
            <a:extLst>
              <a:ext uri="{FF2B5EF4-FFF2-40B4-BE49-F238E27FC236}">
                <a16:creationId xmlns:a16="http://schemas.microsoft.com/office/drawing/2014/main" id="{B9ED7391-8A53-40DD-8061-6C59517E4F7F}"/>
              </a:ext>
            </a:extLst>
          </p:cNvPr>
          <p:cNvSpPr txBox="1"/>
          <p:nvPr/>
        </p:nvSpPr>
        <p:spPr>
          <a:xfrm>
            <a:off x="488829" y="5873385"/>
            <a:ext cx="4788991" cy="100605"/>
          </a:xfrm>
          <a:prstGeom prst="rect">
            <a:avLst/>
          </a:prstGeom>
          <a:noFill/>
        </p:spPr>
        <p:txBody>
          <a:bodyPr wrap="square" lIns="0" tIns="0" rIns="0" bIns="0">
            <a:spAutoFit/>
          </a:bodyPr>
          <a:lstStyle/>
          <a:p>
            <a:pPr marL="0" indent="0">
              <a:buNone/>
            </a:pPr>
            <a:r>
              <a:rPr lang="de-DE" sz="700" dirty="0">
                <a:solidFill>
                  <a:schemeClr val="bg1">
                    <a:lumMod val="65000"/>
                  </a:schemeClr>
                </a:solidFill>
              </a:rPr>
              <a:t>Quelle: Martini Klinik. 2024. </a:t>
            </a:r>
            <a:r>
              <a:rPr lang="de-DE" sz="700" dirty="0">
                <a:solidFill>
                  <a:schemeClr val="bg1">
                    <a:lumMod val="65000"/>
                  </a:schemeClr>
                </a:solidFill>
                <a:hlinkClick r:id="rId2">
                  <a:extLst>
                    <a:ext uri="{A12FA001-AC4F-418D-AE19-62706E023703}">
                      <ahyp:hlinkClr xmlns:ahyp="http://schemas.microsoft.com/office/drawing/2018/hyperlinkcolor" val="tx"/>
                    </a:ext>
                  </a:extLst>
                </a:hlinkClick>
              </a:rPr>
              <a:t>martini-klinik.de/klinik/resultate</a:t>
            </a:r>
            <a:endParaRPr lang="de-DE" sz="700" b="1" dirty="0">
              <a:solidFill>
                <a:schemeClr val="bg1">
                  <a:lumMod val="65000"/>
                </a:schemeClr>
              </a:solidFill>
            </a:endParaRPr>
          </a:p>
        </p:txBody>
      </p:sp>
    </p:spTree>
    <p:extLst>
      <p:ext uri="{BB962C8B-B14F-4D97-AF65-F5344CB8AC3E}">
        <p14:creationId xmlns:p14="http://schemas.microsoft.com/office/powerpoint/2010/main" val="4111677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F626F784-5863-4809-A407-0AE001865244}"/>
              </a:ext>
            </a:extLst>
          </p:cNvPr>
          <p:cNvSpPr txBox="1"/>
          <p:nvPr/>
        </p:nvSpPr>
        <p:spPr>
          <a:xfrm>
            <a:off x="6096000" y="1827694"/>
            <a:ext cx="4990071" cy="4095993"/>
          </a:xfrm>
          <a:prstGeom prst="rect">
            <a:avLst/>
          </a:prstGeom>
          <a:noFill/>
        </p:spPr>
        <p:txBody>
          <a:bodyPr wrap="square" rtlCol="0">
            <a:spAutoFit/>
          </a:bodyPr>
          <a:lstStyle/>
          <a:p>
            <a:pPr marL="0" indent="0">
              <a:lnSpc>
                <a:spcPct val="130000"/>
              </a:lnSpc>
              <a:buFont typeface="Arial" panose="020B0604020202020204" pitchFamily="34" charset="0"/>
              <a:buNone/>
            </a:pPr>
            <a:r>
              <a:rPr lang="de-DE" sz="2000" b="1" dirty="0">
                <a:solidFill>
                  <a:srgbClr val="024589"/>
                </a:solidFill>
              </a:rPr>
              <a:t>Messung der Martini-Klinik</a:t>
            </a:r>
          </a:p>
          <a:p>
            <a:pPr marL="0" indent="0">
              <a:lnSpc>
                <a:spcPct val="130000"/>
              </a:lnSpc>
              <a:buFont typeface="Arial" panose="020B0604020202020204" pitchFamily="34" charset="0"/>
              <a:buNone/>
            </a:pPr>
            <a:endParaRPr lang="de-DE" sz="2000" b="1" dirty="0">
              <a:solidFill>
                <a:srgbClr val="024589"/>
              </a:solidFill>
            </a:endParaRPr>
          </a:p>
          <a:p>
            <a:pPr marL="0" indent="0">
              <a:lnSpc>
                <a:spcPct val="130000"/>
              </a:lnSpc>
              <a:buFont typeface="Arial" panose="020B0604020202020204" pitchFamily="34" charset="0"/>
              <a:buNone/>
            </a:pPr>
            <a:r>
              <a:rPr lang="de-DE" dirty="0">
                <a:solidFill>
                  <a:srgbClr val="024589"/>
                </a:solidFill>
              </a:rPr>
              <a:t>In der Martini-Klinik werden seit 1991 </a:t>
            </a:r>
            <a:r>
              <a:rPr lang="de-DE" b="1" dirty="0">
                <a:solidFill>
                  <a:srgbClr val="024589"/>
                </a:solidFill>
              </a:rPr>
              <a:t>Behandlungsergebnisse</a:t>
            </a:r>
            <a:r>
              <a:rPr lang="de-DE" dirty="0">
                <a:solidFill>
                  <a:srgbClr val="024589"/>
                </a:solidFill>
              </a:rPr>
              <a:t> akribisch erfasst und in der Forschung, sowie von allen Operateuren zur Reflektion ihrer persönlichen Operations-ergebnisse ausgewertet. </a:t>
            </a:r>
          </a:p>
          <a:p>
            <a:pPr marL="0" indent="0">
              <a:lnSpc>
                <a:spcPct val="130000"/>
              </a:lnSpc>
              <a:buFont typeface="Arial" panose="020B0604020202020204" pitchFamily="34" charset="0"/>
              <a:buNone/>
            </a:pPr>
            <a:endParaRPr lang="de-DE" dirty="0">
              <a:solidFill>
                <a:srgbClr val="024589"/>
              </a:solidFill>
            </a:endParaRPr>
          </a:p>
          <a:p>
            <a:pPr marL="0" indent="0">
              <a:lnSpc>
                <a:spcPct val="130000"/>
              </a:lnSpc>
              <a:buFont typeface="Arial" panose="020B0604020202020204" pitchFamily="34" charset="0"/>
              <a:buNone/>
            </a:pPr>
            <a:r>
              <a:rPr lang="de-DE" dirty="0">
                <a:solidFill>
                  <a:srgbClr val="024589"/>
                </a:solidFill>
              </a:rPr>
              <a:t>2012 veröffentlichte die Barmer Krankenkasse Daten all ihrer Prostatakrebspatienten und ermöglichte einen Vergleich.</a:t>
            </a:r>
          </a:p>
        </p:txBody>
      </p:sp>
      <p:sp>
        <p:nvSpPr>
          <p:cNvPr id="8" name="Textfeld 7">
            <a:extLst>
              <a:ext uri="{FF2B5EF4-FFF2-40B4-BE49-F238E27FC236}">
                <a16:creationId xmlns:a16="http://schemas.microsoft.com/office/drawing/2014/main" id="{B9ED7391-8A53-40DD-8061-6C59517E4F7F}"/>
              </a:ext>
            </a:extLst>
          </p:cNvPr>
          <p:cNvSpPr txBox="1"/>
          <p:nvPr/>
        </p:nvSpPr>
        <p:spPr>
          <a:xfrm>
            <a:off x="488829" y="5873385"/>
            <a:ext cx="4788991" cy="100605"/>
          </a:xfrm>
          <a:prstGeom prst="rect">
            <a:avLst/>
          </a:prstGeom>
          <a:noFill/>
        </p:spPr>
        <p:txBody>
          <a:bodyPr wrap="square" lIns="0" tIns="0" rIns="0" bIns="0">
            <a:spAutoFit/>
          </a:bodyPr>
          <a:lstStyle/>
          <a:p>
            <a:pPr marL="0" indent="0">
              <a:buNone/>
            </a:pPr>
            <a:r>
              <a:rPr lang="de-DE" sz="700" dirty="0">
                <a:solidFill>
                  <a:schemeClr val="bg1">
                    <a:lumMod val="65000"/>
                  </a:schemeClr>
                </a:solidFill>
              </a:rPr>
              <a:t>Quelle: Martini Klinik. 2024. </a:t>
            </a:r>
            <a:r>
              <a:rPr lang="de-DE" sz="700" dirty="0">
                <a:solidFill>
                  <a:schemeClr val="bg1">
                    <a:lumMod val="65000"/>
                  </a:schemeClr>
                </a:solidFill>
                <a:hlinkClick r:id="rId2">
                  <a:extLst>
                    <a:ext uri="{A12FA001-AC4F-418D-AE19-62706E023703}">
                      <ahyp:hlinkClr xmlns:ahyp="http://schemas.microsoft.com/office/drawing/2018/hyperlinkcolor" val="tx"/>
                    </a:ext>
                  </a:extLst>
                </a:hlinkClick>
              </a:rPr>
              <a:t>martini-klinik.de/klinik/resultate</a:t>
            </a:r>
            <a:endParaRPr lang="de-DE" sz="700" b="1" dirty="0">
              <a:solidFill>
                <a:schemeClr val="bg1">
                  <a:lumMod val="65000"/>
                </a:schemeClr>
              </a:solidFill>
            </a:endParaRPr>
          </a:p>
        </p:txBody>
      </p:sp>
      <p:pic>
        <p:nvPicPr>
          <p:cNvPr id="5" name="Grafik 4">
            <a:extLst>
              <a:ext uri="{FF2B5EF4-FFF2-40B4-BE49-F238E27FC236}">
                <a16:creationId xmlns:a16="http://schemas.microsoft.com/office/drawing/2014/main" id="{D88B5A0B-AF9D-4F3A-A20E-325864BA002F}"/>
              </a:ext>
            </a:extLst>
          </p:cNvPr>
          <p:cNvPicPr>
            <a:picLocks noChangeAspect="1"/>
          </p:cNvPicPr>
          <p:nvPr/>
        </p:nvPicPr>
        <p:blipFill>
          <a:blip r:embed="rId3"/>
          <a:stretch>
            <a:fillRect/>
          </a:stretch>
        </p:blipFill>
        <p:spPr>
          <a:xfrm>
            <a:off x="368420" y="1575596"/>
            <a:ext cx="4788991" cy="4514025"/>
          </a:xfrm>
          <a:prstGeom prst="rect">
            <a:avLst/>
          </a:prstGeom>
        </p:spPr>
      </p:pic>
    </p:spTree>
    <p:extLst>
      <p:ext uri="{BB962C8B-B14F-4D97-AF65-F5344CB8AC3E}">
        <p14:creationId xmlns:p14="http://schemas.microsoft.com/office/powerpoint/2010/main" val="2482674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 Eine bessere Gesundheit mit der 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dirty="0">
              <a:solidFill>
                <a:srgbClr val="1D2D4B"/>
              </a:solidFill>
            </a:endParaRPr>
          </a:p>
        </p:txBody>
      </p:sp>
      <p:sp>
        <p:nvSpPr>
          <p:cNvPr id="3" name="Textfeld 2">
            <a:extLst>
              <a:ext uri="{FF2B5EF4-FFF2-40B4-BE49-F238E27FC236}">
                <a16:creationId xmlns:a16="http://schemas.microsoft.com/office/drawing/2014/main" id="{1DE24A57-6D28-41EE-A0CF-B1261D15D199}"/>
              </a:ext>
            </a:extLst>
          </p:cNvPr>
          <p:cNvSpPr txBox="1"/>
          <p:nvPr/>
        </p:nvSpPr>
        <p:spPr>
          <a:xfrm>
            <a:off x="411763" y="1632857"/>
            <a:ext cx="5699537" cy="4247317"/>
          </a:xfrm>
          <a:prstGeom prst="rect">
            <a:avLst/>
          </a:prstGeom>
          <a:noFill/>
        </p:spPr>
        <p:txBody>
          <a:bodyPr wrap="square" rtlCol="0">
            <a:spAutoFit/>
          </a:bodyPr>
          <a:lstStyle/>
          <a:p>
            <a:r>
              <a:rPr kumimoji="0" lang="de-DE" sz="2000" b="1" u="none" strike="noStrike" cap="none" spc="0" normalizeH="0" baseline="0" dirty="0">
                <a:ln>
                  <a:noFill/>
                </a:ln>
                <a:solidFill>
                  <a:srgbClr val="024589"/>
                </a:solidFill>
                <a:effectLst/>
                <a:uFillTx/>
                <a:ea typeface="+mn-ea"/>
                <a:cs typeface="+mn-cs"/>
                <a:sym typeface="Arial"/>
              </a:rPr>
              <a:t>Medikamente</a:t>
            </a:r>
          </a:p>
          <a:p>
            <a:pPr marL="0" indent="0">
              <a:lnSpc>
                <a:spcPct val="130000"/>
              </a:lnSpc>
              <a:buNone/>
            </a:pPr>
            <a:r>
              <a:rPr lang="de-DE" sz="1800" i="0" dirty="0">
                <a:solidFill>
                  <a:srgbClr val="024589"/>
                </a:solidFill>
                <a:effectLst/>
                <a:latin typeface="+mj-lt"/>
              </a:rPr>
              <a:t>Grundsätzlich dürfen Ärzte ihren GKV-versicherten Patienten alle zugelassenen Medikamente verordnen. Aber wie sieht es in der Praxis aus?</a:t>
            </a:r>
          </a:p>
          <a:p>
            <a:pPr marL="0" indent="0">
              <a:lnSpc>
                <a:spcPct val="130000"/>
              </a:lnSpc>
              <a:buNone/>
            </a:pPr>
            <a:endParaRPr lang="de-DE" sz="1800" dirty="0">
              <a:solidFill>
                <a:srgbClr val="024589"/>
              </a:solidFill>
              <a:latin typeface="+mj-lt"/>
            </a:endParaRPr>
          </a:p>
          <a:p>
            <a:pPr marL="0" indent="0">
              <a:lnSpc>
                <a:spcPct val="130000"/>
              </a:lnSpc>
              <a:buNone/>
            </a:pPr>
            <a:r>
              <a:rPr lang="de-DE" sz="1800" i="0" dirty="0">
                <a:solidFill>
                  <a:srgbClr val="024589"/>
                </a:solidFill>
                <a:effectLst/>
                <a:latin typeface="+mj-lt"/>
              </a:rPr>
              <a:t>Ein Verwaltungsakt der gesetzlichen Krankenversicherung (GKV) nimmt </a:t>
            </a:r>
            <a:r>
              <a:rPr lang="de-DE" sz="1800" dirty="0">
                <a:solidFill>
                  <a:srgbClr val="024589"/>
                </a:solidFill>
                <a:latin typeface="+mj-lt"/>
              </a:rPr>
              <a:t>Einfluss auf die Medikamentenverordnung. Wenn </a:t>
            </a:r>
            <a:r>
              <a:rPr lang="de-DE" sz="1800" i="0" dirty="0">
                <a:solidFill>
                  <a:srgbClr val="024589"/>
                </a:solidFill>
                <a:effectLst/>
                <a:latin typeface="+mj-lt"/>
              </a:rPr>
              <a:t>ein Medikament aus Sicht der GKV nicht notwendig oder unwirtschaftlich ist, fordert d</a:t>
            </a:r>
            <a:r>
              <a:rPr lang="de-DE" sz="1800" dirty="0">
                <a:solidFill>
                  <a:srgbClr val="024589"/>
                </a:solidFill>
                <a:latin typeface="+mj-lt"/>
              </a:rPr>
              <a:t>er sog. </a:t>
            </a:r>
            <a:r>
              <a:rPr lang="de-DE" sz="1800" b="1" dirty="0">
                <a:solidFill>
                  <a:srgbClr val="024589"/>
                </a:solidFill>
                <a:latin typeface="+mj-lt"/>
              </a:rPr>
              <a:t>Arzneimittelregress</a:t>
            </a:r>
            <a:r>
              <a:rPr lang="de-DE" sz="1800" dirty="0">
                <a:solidFill>
                  <a:srgbClr val="024589"/>
                </a:solidFill>
                <a:latin typeface="+mj-lt"/>
              </a:rPr>
              <a:t> </a:t>
            </a:r>
            <a:r>
              <a:rPr lang="de-DE" sz="1800" i="0" dirty="0">
                <a:solidFill>
                  <a:srgbClr val="024589"/>
                </a:solidFill>
                <a:effectLst/>
                <a:latin typeface="+mj-lt"/>
              </a:rPr>
              <a:t>die </a:t>
            </a:r>
            <a:r>
              <a:rPr lang="de-DE" sz="1800" b="1" i="0" dirty="0">
                <a:solidFill>
                  <a:srgbClr val="024589"/>
                </a:solidFill>
                <a:effectLst/>
                <a:latin typeface="+mj-lt"/>
              </a:rPr>
              <a:t>Kosten</a:t>
            </a:r>
            <a:r>
              <a:rPr lang="de-DE" sz="1800" i="0" dirty="0">
                <a:solidFill>
                  <a:srgbClr val="024589"/>
                </a:solidFill>
                <a:effectLst/>
                <a:latin typeface="+mj-lt"/>
              </a:rPr>
              <a:t> von den Leistungserbringern zurück.</a:t>
            </a:r>
          </a:p>
          <a:p>
            <a:endParaRPr lang="de-DE" dirty="0"/>
          </a:p>
        </p:txBody>
      </p:sp>
      <p:pic>
        <p:nvPicPr>
          <p:cNvPr id="8" name="Grafik 7">
            <a:extLst>
              <a:ext uri="{FF2B5EF4-FFF2-40B4-BE49-F238E27FC236}">
                <a16:creationId xmlns:a16="http://schemas.microsoft.com/office/drawing/2014/main" id="{F71DE019-7449-4E3A-8C27-E5DCD143C7DD}"/>
              </a:ext>
            </a:extLst>
          </p:cNvPr>
          <p:cNvPicPr>
            <a:picLocks noChangeAspect="1"/>
          </p:cNvPicPr>
          <p:nvPr/>
        </p:nvPicPr>
        <p:blipFill>
          <a:blip r:embed="rId2"/>
          <a:stretch>
            <a:fillRect/>
          </a:stretch>
        </p:blipFill>
        <p:spPr>
          <a:xfrm>
            <a:off x="6096000" y="1507287"/>
            <a:ext cx="4566557" cy="5128087"/>
          </a:xfrm>
          <a:prstGeom prst="rect">
            <a:avLst/>
          </a:prstGeom>
        </p:spPr>
      </p:pic>
    </p:spTree>
    <p:extLst>
      <p:ext uri="{BB962C8B-B14F-4D97-AF65-F5344CB8AC3E}">
        <p14:creationId xmlns:p14="http://schemas.microsoft.com/office/powerpoint/2010/main" val="28219653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D29DB08-E1FB-462E-BF65-0CA81F50E852}"/>
              </a:ext>
            </a:extLst>
          </p:cNvPr>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a:extLst>
              <a:ext uri="{FF2B5EF4-FFF2-40B4-BE49-F238E27FC236}">
                <a16:creationId xmlns:a16="http://schemas.microsoft.com/office/drawing/2014/main" id="{EE197306-509F-473D-B7A4-2A43EB2AC7FE}"/>
              </a:ext>
            </a:extLst>
          </p:cNvPr>
          <p:cNvSpPr>
            <a:spLocks noGrp="1"/>
          </p:cNvSpPr>
          <p:nvPr>
            <p:ph type="body" sz="half" idx="2"/>
          </p:nvPr>
        </p:nvSpPr>
        <p:spPr/>
        <p:txBody>
          <a:bodyPr/>
          <a:lstStyle/>
          <a:p>
            <a:endParaRPr lang="de-DE" sz="4400" dirty="0"/>
          </a:p>
          <a:p>
            <a:endParaRPr lang="de-DE" sz="4400" dirty="0"/>
          </a:p>
          <a:p>
            <a:r>
              <a:rPr lang="de-DE" sz="4400" dirty="0"/>
              <a:t>ALH Kinderkonzept</a:t>
            </a:r>
          </a:p>
        </p:txBody>
      </p:sp>
      <p:sp>
        <p:nvSpPr>
          <p:cNvPr id="4" name="Titel 3">
            <a:extLst>
              <a:ext uri="{FF2B5EF4-FFF2-40B4-BE49-F238E27FC236}">
                <a16:creationId xmlns:a16="http://schemas.microsoft.com/office/drawing/2014/main" id="{B24DED6C-2821-4F4E-BDD5-8565B5D85FA4}"/>
              </a:ext>
            </a:extLst>
          </p:cNvPr>
          <p:cNvSpPr>
            <a:spLocks noGrp="1"/>
          </p:cNvSpPr>
          <p:nvPr>
            <p:ph type="title"/>
          </p:nvPr>
        </p:nvSpPr>
        <p:spPr/>
        <p:txBody>
          <a:bodyPr/>
          <a:lstStyle/>
          <a:p>
            <a:r>
              <a:rPr lang="de-DE" dirty="0"/>
              <a:t>Der Fuß in der Tür</a:t>
            </a:r>
          </a:p>
        </p:txBody>
      </p:sp>
    </p:spTree>
    <p:extLst>
      <p:ext uri="{BB962C8B-B14F-4D97-AF65-F5344CB8AC3E}">
        <p14:creationId xmlns:p14="http://schemas.microsoft.com/office/powerpoint/2010/main" val="35434173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88CBB26-8157-4FB6-8001-E47BC1F4D74F}"/>
              </a:ext>
            </a:extLst>
          </p:cNvPr>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a:extLst>
              <a:ext uri="{FF2B5EF4-FFF2-40B4-BE49-F238E27FC236}">
                <a16:creationId xmlns:a16="http://schemas.microsoft.com/office/drawing/2014/main" id="{DD3AF7E4-924A-4F7D-834D-448F420E37DF}"/>
              </a:ext>
            </a:extLst>
          </p:cNvPr>
          <p:cNvSpPr>
            <a:spLocks noGrp="1"/>
          </p:cNvSpPr>
          <p:nvPr>
            <p:ph type="body" sz="half" idx="2"/>
          </p:nvPr>
        </p:nvSpPr>
        <p:spPr/>
        <p:txBody>
          <a:bodyPr/>
          <a:lstStyle/>
          <a:p>
            <a:pPr marL="342900" indent="-342900">
              <a:buFont typeface="Arial" panose="020B0604020202020204" pitchFamily="34" charset="0"/>
              <a:buChar char="•"/>
            </a:pPr>
            <a:r>
              <a:rPr lang="de-DE" dirty="0"/>
              <a:t>ADHS</a:t>
            </a:r>
          </a:p>
          <a:p>
            <a:pPr marL="342900" indent="-342900">
              <a:buFont typeface="Arial" panose="020B0604020202020204" pitchFamily="34" charset="0"/>
              <a:buChar char="•"/>
            </a:pPr>
            <a:r>
              <a:rPr lang="de-DE" dirty="0"/>
              <a:t>Lese-Rechtschreib-Schwäche</a:t>
            </a:r>
          </a:p>
          <a:p>
            <a:pPr marL="342900" indent="-342900">
              <a:buFont typeface="Arial" panose="020B0604020202020204" pitchFamily="34" charset="0"/>
              <a:buChar char="•"/>
            </a:pPr>
            <a:r>
              <a:rPr lang="de-DE" dirty="0"/>
              <a:t>Störung im Sozialverhalten</a:t>
            </a:r>
          </a:p>
          <a:p>
            <a:pPr marL="342900" indent="-342900">
              <a:buFont typeface="Arial" panose="020B0604020202020204" pitchFamily="34" charset="0"/>
              <a:buChar char="•"/>
            </a:pPr>
            <a:r>
              <a:rPr lang="de-DE" dirty="0"/>
              <a:t>Neurodermitis</a:t>
            </a:r>
          </a:p>
          <a:p>
            <a:pPr marL="342900" indent="-342900">
              <a:buFont typeface="Arial" panose="020B0604020202020204" pitchFamily="34" charset="0"/>
              <a:buChar char="•"/>
            </a:pPr>
            <a:r>
              <a:rPr lang="de-DE" dirty="0"/>
              <a:t>Zöliakie</a:t>
            </a:r>
          </a:p>
          <a:p>
            <a:pPr marL="342900" indent="-342900">
              <a:buFont typeface="Arial" panose="020B0604020202020204" pitchFamily="34" charset="0"/>
              <a:buChar char="•"/>
            </a:pPr>
            <a:r>
              <a:rPr lang="de-DE" dirty="0"/>
              <a:t>Asthma</a:t>
            </a:r>
          </a:p>
          <a:p>
            <a:pPr marL="342900" indent="-342900">
              <a:buFont typeface="Arial" panose="020B0604020202020204" pitchFamily="34" charset="0"/>
              <a:buChar char="•"/>
            </a:pPr>
            <a:r>
              <a:rPr lang="de-DE" dirty="0"/>
              <a:t>Angeratene Augenuntersuchung</a:t>
            </a:r>
          </a:p>
          <a:p>
            <a:pPr marL="342900" indent="-342900">
              <a:buFont typeface="Arial" panose="020B0604020202020204" pitchFamily="34" charset="0"/>
              <a:buChar char="•"/>
            </a:pPr>
            <a:r>
              <a:rPr lang="de-DE" dirty="0"/>
              <a:t>Unklare Magen-Darm-Beschwerden</a:t>
            </a:r>
          </a:p>
          <a:p>
            <a:pPr marL="342900" indent="-342900">
              <a:buFont typeface="Arial" panose="020B0604020202020204" pitchFamily="34" charset="0"/>
              <a:buChar char="•"/>
            </a:pPr>
            <a:endParaRPr lang="de-DE" dirty="0"/>
          </a:p>
        </p:txBody>
      </p:sp>
      <p:sp>
        <p:nvSpPr>
          <p:cNvPr id="4" name="Titel 3">
            <a:extLst>
              <a:ext uri="{FF2B5EF4-FFF2-40B4-BE49-F238E27FC236}">
                <a16:creationId xmlns:a16="http://schemas.microsoft.com/office/drawing/2014/main" id="{E48D28F9-6970-482A-96A4-5425DFC80F98}"/>
              </a:ext>
            </a:extLst>
          </p:cNvPr>
          <p:cNvSpPr>
            <a:spLocks noGrp="1"/>
          </p:cNvSpPr>
          <p:nvPr>
            <p:ph type="title"/>
          </p:nvPr>
        </p:nvSpPr>
        <p:spPr/>
        <p:txBody>
          <a:bodyPr/>
          <a:lstStyle/>
          <a:p>
            <a:r>
              <a:rPr lang="de-DE" dirty="0"/>
              <a:t>Gründe für Ablehnungen BU bei Kindern</a:t>
            </a:r>
          </a:p>
        </p:txBody>
      </p:sp>
    </p:spTree>
    <p:extLst>
      <p:ext uri="{BB962C8B-B14F-4D97-AF65-F5344CB8AC3E}">
        <p14:creationId xmlns:p14="http://schemas.microsoft.com/office/powerpoint/2010/main" val="36249567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109A80-A164-4994-BC83-4C4AA044EE89}"/>
              </a:ext>
            </a:extLst>
          </p:cNvPr>
          <p:cNvSpPr>
            <a:spLocks noGrp="1"/>
          </p:cNvSpPr>
          <p:nvPr>
            <p:ph type="sldNum" sz="quarter" idx="4"/>
          </p:nvPr>
        </p:nvSpPr>
        <p:spPr/>
        <p:txBody>
          <a:bodyPr/>
          <a:lstStyle/>
          <a:p>
            <a:fld id="{0DB11324-E0A8-4199-978D-02885A0D0942}" type="slidenum">
              <a:rPr lang="de-DE" smtClean="0"/>
              <a:t>45</a:t>
            </a:fld>
            <a:endParaRPr lang="de-DE"/>
          </a:p>
        </p:txBody>
      </p:sp>
      <p:sp>
        <p:nvSpPr>
          <p:cNvPr id="4" name="Titel 3">
            <a:extLst>
              <a:ext uri="{FF2B5EF4-FFF2-40B4-BE49-F238E27FC236}">
                <a16:creationId xmlns:a16="http://schemas.microsoft.com/office/drawing/2014/main" id="{6FDA6952-8F7C-40A2-8C26-0C353FC4A115}"/>
              </a:ext>
            </a:extLst>
          </p:cNvPr>
          <p:cNvSpPr>
            <a:spLocks noGrp="1"/>
          </p:cNvSpPr>
          <p:nvPr>
            <p:ph type="title"/>
          </p:nvPr>
        </p:nvSpPr>
        <p:spPr/>
        <p:txBody>
          <a:bodyPr/>
          <a:lstStyle/>
          <a:p>
            <a:r>
              <a:rPr lang="de-DE" dirty="0"/>
              <a:t>ALH Kinderkonzept</a:t>
            </a:r>
          </a:p>
        </p:txBody>
      </p:sp>
      <p:pic>
        <p:nvPicPr>
          <p:cNvPr id="6" name="Grafik 5">
            <a:extLst>
              <a:ext uri="{FF2B5EF4-FFF2-40B4-BE49-F238E27FC236}">
                <a16:creationId xmlns:a16="http://schemas.microsoft.com/office/drawing/2014/main" id="{7F967C59-2E46-4E26-AE96-57200B5D4475}"/>
              </a:ext>
            </a:extLst>
          </p:cNvPr>
          <p:cNvPicPr>
            <a:picLocks noChangeAspect="1"/>
          </p:cNvPicPr>
          <p:nvPr/>
        </p:nvPicPr>
        <p:blipFill>
          <a:blip r:embed="rId2"/>
          <a:stretch>
            <a:fillRect/>
          </a:stretch>
        </p:blipFill>
        <p:spPr>
          <a:xfrm>
            <a:off x="440225" y="1618187"/>
            <a:ext cx="5342792" cy="4811548"/>
          </a:xfrm>
          <a:prstGeom prst="rect">
            <a:avLst/>
          </a:prstGeom>
        </p:spPr>
      </p:pic>
      <p:pic>
        <p:nvPicPr>
          <p:cNvPr id="8" name="Grafik 7">
            <a:extLst>
              <a:ext uri="{FF2B5EF4-FFF2-40B4-BE49-F238E27FC236}">
                <a16:creationId xmlns:a16="http://schemas.microsoft.com/office/drawing/2014/main" id="{42FB1BBD-0B52-453E-B8D4-C09692762878}"/>
              </a:ext>
            </a:extLst>
          </p:cNvPr>
          <p:cNvPicPr>
            <a:picLocks noChangeAspect="1"/>
          </p:cNvPicPr>
          <p:nvPr/>
        </p:nvPicPr>
        <p:blipFill>
          <a:blip r:embed="rId3"/>
          <a:stretch>
            <a:fillRect/>
          </a:stretch>
        </p:blipFill>
        <p:spPr>
          <a:xfrm>
            <a:off x="7122992" y="1819275"/>
            <a:ext cx="3914775" cy="1219200"/>
          </a:xfrm>
          <a:prstGeom prst="rect">
            <a:avLst/>
          </a:prstGeom>
        </p:spPr>
      </p:pic>
      <p:pic>
        <p:nvPicPr>
          <p:cNvPr id="10" name="Grafik 9">
            <a:extLst>
              <a:ext uri="{FF2B5EF4-FFF2-40B4-BE49-F238E27FC236}">
                <a16:creationId xmlns:a16="http://schemas.microsoft.com/office/drawing/2014/main" id="{41B1B4DF-16C1-4772-B2BA-13A8312D53D1}"/>
              </a:ext>
            </a:extLst>
          </p:cNvPr>
          <p:cNvPicPr>
            <a:picLocks noChangeAspect="1"/>
          </p:cNvPicPr>
          <p:nvPr/>
        </p:nvPicPr>
        <p:blipFill>
          <a:blip r:embed="rId4"/>
          <a:stretch>
            <a:fillRect/>
          </a:stretch>
        </p:blipFill>
        <p:spPr>
          <a:xfrm>
            <a:off x="7122992" y="3819526"/>
            <a:ext cx="4095750" cy="2000250"/>
          </a:xfrm>
          <a:prstGeom prst="rect">
            <a:avLst/>
          </a:prstGeom>
        </p:spPr>
      </p:pic>
    </p:spTree>
    <p:extLst>
      <p:ext uri="{BB962C8B-B14F-4D97-AF65-F5344CB8AC3E}">
        <p14:creationId xmlns:p14="http://schemas.microsoft.com/office/powerpoint/2010/main" val="897586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A7FF056-216D-4557-9E7E-DB1F2C03E733}"/>
              </a:ext>
            </a:extLst>
          </p:cNvPr>
          <p:cNvSpPr>
            <a:spLocks noGrp="1"/>
          </p:cNvSpPr>
          <p:nvPr>
            <p:ph type="sldNum" sz="quarter" idx="4"/>
          </p:nvPr>
        </p:nvSpPr>
        <p:spPr/>
        <p:txBody>
          <a:bodyPr/>
          <a:lstStyle/>
          <a:p>
            <a:fld id="{0DB11324-E0A8-4199-978D-02885A0D0942}" type="slidenum">
              <a:rPr lang="de-DE" smtClean="0"/>
              <a:t>46</a:t>
            </a:fld>
            <a:endParaRPr lang="de-DE"/>
          </a:p>
        </p:txBody>
      </p:sp>
      <p:sp>
        <p:nvSpPr>
          <p:cNvPr id="4" name="Titel 3">
            <a:extLst>
              <a:ext uri="{FF2B5EF4-FFF2-40B4-BE49-F238E27FC236}">
                <a16:creationId xmlns:a16="http://schemas.microsoft.com/office/drawing/2014/main" id="{9471862A-CE5F-4C1C-B283-BF085825FB2F}"/>
              </a:ext>
            </a:extLst>
          </p:cNvPr>
          <p:cNvSpPr>
            <a:spLocks noGrp="1"/>
          </p:cNvSpPr>
          <p:nvPr>
            <p:ph type="title"/>
          </p:nvPr>
        </p:nvSpPr>
        <p:spPr/>
        <p:txBody>
          <a:bodyPr/>
          <a:lstStyle/>
          <a:p>
            <a:r>
              <a:rPr lang="de-DE" dirty="0"/>
              <a:t>ALH | Kinderkonzept</a:t>
            </a:r>
          </a:p>
        </p:txBody>
      </p:sp>
      <p:pic>
        <p:nvPicPr>
          <p:cNvPr id="6" name="Grafik 5">
            <a:extLst>
              <a:ext uri="{FF2B5EF4-FFF2-40B4-BE49-F238E27FC236}">
                <a16:creationId xmlns:a16="http://schemas.microsoft.com/office/drawing/2014/main" id="{429A214B-1B33-4BE1-9C96-85D2C46816D8}"/>
              </a:ext>
            </a:extLst>
          </p:cNvPr>
          <p:cNvPicPr>
            <a:picLocks noChangeAspect="1"/>
          </p:cNvPicPr>
          <p:nvPr/>
        </p:nvPicPr>
        <p:blipFill>
          <a:blip r:embed="rId2"/>
          <a:stretch>
            <a:fillRect/>
          </a:stretch>
        </p:blipFill>
        <p:spPr>
          <a:xfrm>
            <a:off x="521310" y="1971308"/>
            <a:ext cx="7667625" cy="1209675"/>
          </a:xfrm>
          <a:prstGeom prst="rect">
            <a:avLst/>
          </a:prstGeom>
        </p:spPr>
      </p:pic>
      <p:pic>
        <p:nvPicPr>
          <p:cNvPr id="8" name="Grafik 7">
            <a:extLst>
              <a:ext uri="{FF2B5EF4-FFF2-40B4-BE49-F238E27FC236}">
                <a16:creationId xmlns:a16="http://schemas.microsoft.com/office/drawing/2014/main" id="{494185D8-BD12-491E-86F3-3C92B82F1D03}"/>
              </a:ext>
            </a:extLst>
          </p:cNvPr>
          <p:cNvPicPr>
            <a:picLocks noChangeAspect="1"/>
          </p:cNvPicPr>
          <p:nvPr/>
        </p:nvPicPr>
        <p:blipFill>
          <a:blip r:embed="rId3"/>
          <a:stretch>
            <a:fillRect/>
          </a:stretch>
        </p:blipFill>
        <p:spPr>
          <a:xfrm>
            <a:off x="640372" y="3866051"/>
            <a:ext cx="7429500" cy="1323975"/>
          </a:xfrm>
          <a:prstGeom prst="rect">
            <a:avLst/>
          </a:prstGeom>
        </p:spPr>
      </p:pic>
    </p:spTree>
    <p:extLst>
      <p:ext uri="{BB962C8B-B14F-4D97-AF65-F5344CB8AC3E}">
        <p14:creationId xmlns:p14="http://schemas.microsoft.com/office/powerpoint/2010/main" val="2419695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427CD60-6486-4A72-A1AE-E2EB1B5E1B16}"/>
              </a:ext>
            </a:extLst>
          </p:cNvPr>
          <p:cNvSpPr>
            <a:spLocks noGrp="1"/>
          </p:cNvSpPr>
          <p:nvPr>
            <p:ph type="sldNum" sz="quarter" idx="4"/>
          </p:nvPr>
        </p:nvSpPr>
        <p:spPr/>
        <p:txBody>
          <a:bodyPr/>
          <a:lstStyle/>
          <a:p>
            <a:fld id="{0DB11324-E0A8-4199-978D-02885A0D0942}" type="slidenum">
              <a:rPr lang="de-DE" smtClean="0"/>
              <a:t>47</a:t>
            </a:fld>
            <a:endParaRPr lang="de-DE"/>
          </a:p>
        </p:txBody>
      </p:sp>
      <p:sp>
        <p:nvSpPr>
          <p:cNvPr id="4" name="Titel 3">
            <a:extLst>
              <a:ext uri="{FF2B5EF4-FFF2-40B4-BE49-F238E27FC236}">
                <a16:creationId xmlns:a16="http://schemas.microsoft.com/office/drawing/2014/main" id="{B2C322E5-A5C0-4D38-80D7-7F4D27D78B7B}"/>
              </a:ext>
            </a:extLst>
          </p:cNvPr>
          <p:cNvSpPr>
            <a:spLocks noGrp="1"/>
          </p:cNvSpPr>
          <p:nvPr>
            <p:ph type="title"/>
          </p:nvPr>
        </p:nvSpPr>
        <p:spPr>
          <a:xfrm>
            <a:off x="337587" y="140719"/>
            <a:ext cx="10314206" cy="1325563"/>
          </a:xfrm>
        </p:spPr>
        <p:txBody>
          <a:bodyPr/>
          <a:lstStyle/>
          <a:p>
            <a:r>
              <a:rPr lang="de-DE" dirty="0"/>
              <a:t>KV-Splitter | Axa KH easy</a:t>
            </a:r>
          </a:p>
        </p:txBody>
      </p:sp>
      <p:pic>
        <p:nvPicPr>
          <p:cNvPr id="6" name="Grafik 5">
            <a:extLst>
              <a:ext uri="{FF2B5EF4-FFF2-40B4-BE49-F238E27FC236}">
                <a16:creationId xmlns:a16="http://schemas.microsoft.com/office/drawing/2014/main" id="{34FAA734-00CE-4C95-8CBA-FDB84B37AE31}"/>
              </a:ext>
            </a:extLst>
          </p:cNvPr>
          <p:cNvPicPr>
            <a:picLocks noChangeAspect="1"/>
          </p:cNvPicPr>
          <p:nvPr/>
        </p:nvPicPr>
        <p:blipFill>
          <a:blip r:embed="rId2"/>
          <a:stretch>
            <a:fillRect/>
          </a:stretch>
        </p:blipFill>
        <p:spPr>
          <a:xfrm>
            <a:off x="6096000" y="1723006"/>
            <a:ext cx="5610225" cy="4629150"/>
          </a:xfrm>
          <a:prstGeom prst="rect">
            <a:avLst/>
          </a:prstGeom>
        </p:spPr>
      </p:pic>
      <p:pic>
        <p:nvPicPr>
          <p:cNvPr id="10" name="Grafik 9">
            <a:extLst>
              <a:ext uri="{FF2B5EF4-FFF2-40B4-BE49-F238E27FC236}">
                <a16:creationId xmlns:a16="http://schemas.microsoft.com/office/drawing/2014/main" id="{79364045-1957-495F-89E4-E8C80EB066C3}"/>
              </a:ext>
            </a:extLst>
          </p:cNvPr>
          <p:cNvPicPr>
            <a:picLocks noChangeAspect="1"/>
          </p:cNvPicPr>
          <p:nvPr/>
        </p:nvPicPr>
        <p:blipFill>
          <a:blip r:embed="rId3"/>
          <a:stretch>
            <a:fillRect/>
          </a:stretch>
        </p:blipFill>
        <p:spPr>
          <a:xfrm>
            <a:off x="1007524" y="1828753"/>
            <a:ext cx="3181350" cy="4638675"/>
          </a:xfrm>
          <a:prstGeom prst="rect">
            <a:avLst/>
          </a:prstGeom>
        </p:spPr>
      </p:pic>
    </p:spTree>
    <p:extLst>
      <p:ext uri="{BB962C8B-B14F-4D97-AF65-F5344CB8AC3E}">
        <p14:creationId xmlns:p14="http://schemas.microsoft.com/office/powerpoint/2010/main" val="4078275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6" name="Inhaltsplatzhalter 2"/>
          <p:cNvSpPr txBox="1">
            <a:spLocks/>
          </p:cNvSpPr>
          <p:nvPr/>
        </p:nvSpPr>
        <p:spPr>
          <a:xfrm>
            <a:off x="488829" y="1573798"/>
            <a:ext cx="11334751" cy="4915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sz="4400" b="1" dirty="0">
              <a:solidFill>
                <a:srgbClr val="024589"/>
              </a:solidFill>
            </a:endParaRPr>
          </a:p>
          <a:p>
            <a:pPr marL="0" indent="0" algn="ctr">
              <a:buNone/>
            </a:pPr>
            <a:r>
              <a:rPr lang="de-DE" sz="4400" b="1" dirty="0">
                <a:solidFill>
                  <a:srgbClr val="024589"/>
                </a:solidFill>
              </a:rPr>
              <a:t>„Eine gut gemachte Private Krankenversicherung erhöht die Wahrscheinlichkeit schneller wieder </a:t>
            </a:r>
            <a:r>
              <a:rPr lang="de-DE" sz="4400" b="1" dirty="0">
                <a:solidFill>
                  <a:srgbClr val="9DB81D"/>
                </a:solidFill>
              </a:rPr>
              <a:t>Lebensqualität</a:t>
            </a:r>
            <a:r>
              <a:rPr lang="de-DE" sz="4400" b="1" dirty="0">
                <a:solidFill>
                  <a:srgbClr val="024589"/>
                </a:solidFill>
              </a:rPr>
              <a:t> zu erlangen!“</a:t>
            </a:r>
          </a:p>
        </p:txBody>
      </p:sp>
    </p:spTree>
    <p:extLst>
      <p:ext uri="{BB962C8B-B14F-4D97-AF65-F5344CB8AC3E}">
        <p14:creationId xmlns:p14="http://schemas.microsoft.com/office/powerpoint/2010/main" val="832831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E9A20F5-D4F6-4984-9783-3FE91D78D29F}"/>
              </a:ext>
            </a:extLst>
          </p:cNvPr>
          <p:cNvSpPr>
            <a:spLocks noGrp="1"/>
          </p:cNvSpPr>
          <p:nvPr>
            <p:ph type="body" sz="half" idx="2"/>
          </p:nvPr>
        </p:nvSpPr>
        <p:spPr/>
        <p:txBody>
          <a:bodyPr/>
          <a:lstStyle/>
          <a:p>
            <a:pPr algn="ctr"/>
            <a:endParaRPr lang="de-DE" sz="3200" b="1" dirty="0"/>
          </a:p>
          <a:p>
            <a:pPr algn="ctr"/>
            <a:endParaRPr lang="de-DE" sz="3200" b="1" dirty="0"/>
          </a:p>
          <a:p>
            <a:pPr algn="ctr"/>
            <a:r>
              <a:rPr lang="de-DE" sz="4000" b="1" dirty="0"/>
              <a:t>Risikovoranfragen</a:t>
            </a:r>
          </a:p>
        </p:txBody>
      </p:sp>
      <p:sp>
        <p:nvSpPr>
          <p:cNvPr id="2" name="Titel 1">
            <a:extLst>
              <a:ext uri="{FF2B5EF4-FFF2-40B4-BE49-F238E27FC236}">
                <a16:creationId xmlns:a16="http://schemas.microsoft.com/office/drawing/2014/main" id="{81CA61DA-0D77-4F57-8AC9-A3AA00F7408F}"/>
              </a:ext>
            </a:extLst>
          </p:cNvPr>
          <p:cNvSpPr>
            <a:spLocks noGrp="1"/>
          </p:cNvSpPr>
          <p:nvPr>
            <p:ph type="title"/>
          </p:nvPr>
        </p:nvSpPr>
        <p:spPr/>
        <p:txBody>
          <a:bodyPr/>
          <a:lstStyle/>
          <a:p>
            <a:r>
              <a:rPr lang="de-DE" dirty="0"/>
              <a:t>Risikovoranfragen</a:t>
            </a:r>
          </a:p>
        </p:txBody>
      </p:sp>
    </p:spTree>
    <p:extLst>
      <p:ext uri="{BB962C8B-B14F-4D97-AF65-F5344CB8AC3E}">
        <p14:creationId xmlns:p14="http://schemas.microsoft.com/office/powerpoint/2010/main" val="428463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Unterjährige Anpassung des Zusatzbeitrags</a:t>
            </a:r>
            <a:r>
              <a:rPr lang="de-DE" dirty="0"/>
              <a:t>:</a:t>
            </a:r>
          </a:p>
        </p:txBody>
      </p:sp>
      <p:pic>
        <p:nvPicPr>
          <p:cNvPr id="6" name="Grafik 5">
            <a:extLst>
              <a:ext uri="{FF2B5EF4-FFF2-40B4-BE49-F238E27FC236}">
                <a16:creationId xmlns:a16="http://schemas.microsoft.com/office/drawing/2014/main" id="{204C81EA-5515-4520-8B68-273300E760CA}"/>
              </a:ext>
            </a:extLst>
          </p:cNvPr>
          <p:cNvPicPr>
            <a:picLocks noChangeAspect="1"/>
          </p:cNvPicPr>
          <p:nvPr/>
        </p:nvPicPr>
        <p:blipFill>
          <a:blip r:embed="rId2"/>
          <a:stretch>
            <a:fillRect/>
          </a:stretch>
        </p:blipFill>
        <p:spPr>
          <a:xfrm>
            <a:off x="808264" y="2782955"/>
            <a:ext cx="10606478" cy="2474845"/>
          </a:xfrm>
          <a:prstGeom prst="rect">
            <a:avLst/>
          </a:prstGeom>
        </p:spPr>
      </p:pic>
      <p:sp>
        <p:nvSpPr>
          <p:cNvPr id="8" name="Textfeld 7">
            <a:extLst>
              <a:ext uri="{FF2B5EF4-FFF2-40B4-BE49-F238E27FC236}">
                <a16:creationId xmlns:a16="http://schemas.microsoft.com/office/drawing/2014/main" id="{98982DBB-6574-4284-ACA3-5AE7BC1AD4FE}"/>
              </a:ext>
            </a:extLst>
          </p:cNvPr>
          <p:cNvSpPr txBox="1"/>
          <p:nvPr/>
        </p:nvSpPr>
        <p:spPr>
          <a:xfrm>
            <a:off x="808264" y="5852667"/>
            <a:ext cx="2816679" cy="276999"/>
          </a:xfrm>
          <a:prstGeom prst="rect">
            <a:avLst/>
          </a:prstGeom>
          <a:noFill/>
        </p:spPr>
        <p:txBody>
          <a:bodyPr wrap="square" rtlCol="0">
            <a:spAutoFit/>
          </a:bodyPr>
          <a:lstStyle/>
          <a:p>
            <a:r>
              <a:rPr lang="de-DE" sz="1200" dirty="0">
                <a:solidFill>
                  <a:srgbClr val="1D2D4B"/>
                </a:solidFill>
              </a:rPr>
              <a:t>v</a:t>
            </a:r>
            <a:r>
              <a:rPr lang="de-DE" sz="1200">
                <a:solidFill>
                  <a:srgbClr val="1D2D4B"/>
                </a:solidFill>
              </a:rPr>
              <a:t>om </a:t>
            </a:r>
            <a:r>
              <a:rPr lang="de-DE" sz="1200" dirty="0">
                <a:solidFill>
                  <a:srgbClr val="1D2D4B"/>
                </a:solidFill>
              </a:rPr>
              <a:t>2.8.2024</a:t>
            </a:r>
          </a:p>
        </p:txBody>
      </p:sp>
    </p:spTree>
    <p:extLst>
      <p:ext uri="{BB962C8B-B14F-4D97-AF65-F5344CB8AC3E}">
        <p14:creationId xmlns:p14="http://schemas.microsoft.com/office/powerpoint/2010/main" val="919293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3B9D8EA-4B9F-4365-880B-EF61D40DF54A}"/>
              </a:ext>
            </a:extLst>
          </p:cNvPr>
          <p:cNvSpPr>
            <a:spLocks noGrp="1"/>
          </p:cNvSpPr>
          <p:nvPr>
            <p:ph type="sldNum" sz="quarter" idx="4"/>
          </p:nvPr>
        </p:nvSpPr>
        <p:spPr/>
        <p:txBody>
          <a:bodyPr/>
          <a:lstStyle/>
          <a:p>
            <a:fld id="{EA952CFE-AF4B-4BE9-B2E2-E1420D3F9B32}" type="slidenum">
              <a:rPr lang="de-DE" smtClean="0"/>
              <a:pPr/>
              <a:t>50</a:t>
            </a:fld>
            <a:endParaRPr lang="de-DE" dirty="0"/>
          </a:p>
        </p:txBody>
      </p:sp>
      <p:sp>
        <p:nvSpPr>
          <p:cNvPr id="3" name="Textplatzhalter 2">
            <a:extLst>
              <a:ext uri="{FF2B5EF4-FFF2-40B4-BE49-F238E27FC236}">
                <a16:creationId xmlns:a16="http://schemas.microsoft.com/office/drawing/2014/main" id="{82B55ECC-1320-4983-AF25-3F42283A790B}"/>
              </a:ext>
            </a:extLst>
          </p:cNvPr>
          <p:cNvSpPr>
            <a:spLocks noGrp="1"/>
          </p:cNvSpPr>
          <p:nvPr>
            <p:ph type="body" sz="quarter" idx="10"/>
          </p:nvPr>
        </p:nvSpPr>
        <p:spPr/>
        <p:txBody>
          <a:bodyPr/>
          <a:lstStyle/>
          <a:p>
            <a:r>
              <a:rPr lang="de-DE" dirty="0"/>
              <a:t>Was ist wichtig?</a:t>
            </a:r>
          </a:p>
        </p:txBody>
      </p:sp>
      <p:sp>
        <p:nvSpPr>
          <p:cNvPr id="4" name="Textplatzhalter 3">
            <a:extLst>
              <a:ext uri="{FF2B5EF4-FFF2-40B4-BE49-F238E27FC236}">
                <a16:creationId xmlns:a16="http://schemas.microsoft.com/office/drawing/2014/main" id="{D58A29F6-426B-4FDD-884C-574DE06D4F98}"/>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Welche Erkrankung lag vor?</a:t>
            </a:r>
          </a:p>
          <a:p>
            <a:pPr marL="342900" indent="-342900">
              <a:buFont typeface="Wingdings" panose="05000000000000000000" pitchFamily="2" charset="2"/>
              <a:buChar char="Ø"/>
            </a:pPr>
            <a:r>
              <a:rPr lang="de-DE" sz="1800" dirty="0"/>
              <a:t>Welche Symptome?</a:t>
            </a:r>
          </a:p>
          <a:p>
            <a:pPr marL="342900" indent="-342900">
              <a:buFont typeface="Wingdings" panose="05000000000000000000" pitchFamily="2" charset="2"/>
              <a:buChar char="Ø"/>
            </a:pPr>
            <a:r>
              <a:rPr lang="de-DE" sz="1800" dirty="0"/>
              <a:t>Auslöser?</a:t>
            </a:r>
          </a:p>
          <a:p>
            <a:pPr marL="342900" indent="-342900">
              <a:buFont typeface="Wingdings" panose="05000000000000000000" pitchFamily="2" charset="2"/>
              <a:buChar char="Ø"/>
            </a:pPr>
            <a:r>
              <a:rPr lang="de-DE" sz="1800" dirty="0"/>
              <a:t>Ärztliche Therapie erfolgt?</a:t>
            </a:r>
          </a:p>
          <a:p>
            <a:pPr marL="342900" indent="-342900">
              <a:buFont typeface="Wingdings" panose="05000000000000000000" pitchFamily="2" charset="2"/>
              <a:buChar char="Ø"/>
            </a:pPr>
            <a:r>
              <a:rPr lang="de-DE" sz="1800" dirty="0"/>
              <a:t>Stat. / amb. Therapie erfolgt?</a:t>
            </a:r>
          </a:p>
          <a:p>
            <a:pPr marL="342900" indent="-342900">
              <a:buFont typeface="Wingdings" panose="05000000000000000000" pitchFamily="2" charset="2"/>
              <a:buChar char="Ø"/>
            </a:pPr>
            <a:r>
              <a:rPr lang="de-DE" sz="1800" dirty="0"/>
              <a:t>Medikamenteneinnahme?</a:t>
            </a:r>
          </a:p>
          <a:p>
            <a:pPr marL="342900" indent="-342900">
              <a:buFont typeface="Wingdings" panose="05000000000000000000" pitchFamily="2" charset="2"/>
              <a:buChar char="Ø"/>
            </a:pPr>
            <a:r>
              <a:rPr lang="de-DE" sz="1800" dirty="0"/>
              <a:t>AU-Zeiten?</a:t>
            </a:r>
          </a:p>
          <a:p>
            <a:pPr marL="342900" indent="-342900">
              <a:buFont typeface="Wingdings" panose="05000000000000000000" pitchFamily="2" charset="2"/>
              <a:buChar char="Ø"/>
            </a:pPr>
            <a:r>
              <a:rPr lang="de-DE" sz="1800" dirty="0"/>
              <a:t>Ausgeheilt oder noch Beschwerden?</a:t>
            </a:r>
          </a:p>
        </p:txBody>
      </p:sp>
      <p:sp>
        <p:nvSpPr>
          <p:cNvPr id="5" name="Titel 4">
            <a:extLst>
              <a:ext uri="{FF2B5EF4-FFF2-40B4-BE49-F238E27FC236}">
                <a16:creationId xmlns:a16="http://schemas.microsoft.com/office/drawing/2014/main" id="{EB8AB6F7-2FE6-4D88-8A05-FB56EAB76FA6}"/>
              </a:ext>
            </a:extLst>
          </p:cNvPr>
          <p:cNvSpPr>
            <a:spLocks noGrp="1"/>
          </p:cNvSpPr>
          <p:nvPr>
            <p:ph type="title"/>
          </p:nvPr>
        </p:nvSpPr>
        <p:spPr/>
        <p:txBody>
          <a:bodyPr/>
          <a:lstStyle/>
          <a:p>
            <a:r>
              <a:rPr lang="de-DE" dirty="0"/>
              <a:t>Risikovoranfragen </a:t>
            </a:r>
          </a:p>
        </p:txBody>
      </p:sp>
    </p:spTree>
    <p:extLst>
      <p:ext uri="{BB962C8B-B14F-4D97-AF65-F5344CB8AC3E}">
        <p14:creationId xmlns:p14="http://schemas.microsoft.com/office/powerpoint/2010/main" val="12809904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2C2789F-419E-4916-A1DD-C5DD0E1DFB15}"/>
              </a:ext>
            </a:extLst>
          </p:cNvPr>
          <p:cNvSpPr>
            <a:spLocks noGrp="1"/>
          </p:cNvSpPr>
          <p:nvPr>
            <p:ph type="sldNum" sz="quarter" idx="4"/>
          </p:nvPr>
        </p:nvSpPr>
        <p:spPr/>
        <p:txBody>
          <a:bodyPr/>
          <a:lstStyle/>
          <a:p>
            <a:fld id="{EA952CFE-AF4B-4BE9-B2E2-E1420D3F9B32}" type="slidenum">
              <a:rPr lang="de-DE" smtClean="0"/>
              <a:pPr/>
              <a:t>51</a:t>
            </a:fld>
            <a:endParaRPr lang="de-DE" dirty="0"/>
          </a:p>
        </p:txBody>
      </p:sp>
      <p:sp>
        <p:nvSpPr>
          <p:cNvPr id="3" name="Textplatzhalter 2">
            <a:extLst>
              <a:ext uri="{FF2B5EF4-FFF2-40B4-BE49-F238E27FC236}">
                <a16:creationId xmlns:a16="http://schemas.microsoft.com/office/drawing/2014/main" id="{4F84066D-810B-4099-841F-40C0846555CD}"/>
              </a:ext>
            </a:extLst>
          </p:cNvPr>
          <p:cNvSpPr>
            <a:spLocks noGrp="1"/>
          </p:cNvSpPr>
          <p:nvPr>
            <p:ph type="body" sz="quarter" idx="10"/>
          </p:nvPr>
        </p:nvSpPr>
        <p:spPr/>
        <p:txBody>
          <a:bodyPr/>
          <a:lstStyle/>
          <a:p>
            <a:r>
              <a:rPr lang="de-DE" dirty="0"/>
              <a:t>Patientenakte ja oder nein?</a:t>
            </a:r>
          </a:p>
        </p:txBody>
      </p:sp>
      <p:sp>
        <p:nvSpPr>
          <p:cNvPr id="4" name="Textplatzhalter 3">
            <a:extLst>
              <a:ext uri="{FF2B5EF4-FFF2-40B4-BE49-F238E27FC236}">
                <a16:creationId xmlns:a16="http://schemas.microsoft.com/office/drawing/2014/main" id="{0F827D49-264A-4B37-9300-6829DE9F3F56}"/>
              </a:ext>
            </a:extLst>
          </p:cNvPr>
          <p:cNvSpPr>
            <a:spLocks noGrp="1"/>
          </p:cNvSpPr>
          <p:nvPr>
            <p:ph type="body" sz="half" idx="2"/>
          </p:nvPr>
        </p:nvSpPr>
        <p:spPr>
          <a:xfrm>
            <a:off x="369358" y="2281237"/>
            <a:ext cx="11343218" cy="3811588"/>
          </a:xfrm>
        </p:spPr>
        <p:txBody>
          <a:bodyPr/>
          <a:lstStyle/>
          <a:p>
            <a:endParaRPr lang="de-DE" dirty="0"/>
          </a:p>
          <a:p>
            <a:pPr marL="342900" indent="-342900">
              <a:buFont typeface="Wingdings" panose="05000000000000000000" pitchFamily="2" charset="2"/>
              <a:buChar char="Ø"/>
            </a:pPr>
            <a:r>
              <a:rPr lang="de-DE" dirty="0"/>
              <a:t>Empfehlenswert als Gedankenstütze</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Mit dem Kunden zusammen anhand des Antrages erarbeiten</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Bei Auffälligkeiten ggf. durch Berichte oder Fragebögen ergänzen</a:t>
            </a:r>
          </a:p>
        </p:txBody>
      </p:sp>
      <p:sp>
        <p:nvSpPr>
          <p:cNvPr id="5" name="Titel 4">
            <a:extLst>
              <a:ext uri="{FF2B5EF4-FFF2-40B4-BE49-F238E27FC236}">
                <a16:creationId xmlns:a16="http://schemas.microsoft.com/office/drawing/2014/main" id="{E9C8428F-F9F9-48D7-A00D-64B89128FCD6}"/>
              </a:ext>
            </a:extLst>
          </p:cNvPr>
          <p:cNvSpPr>
            <a:spLocks noGrp="1"/>
          </p:cNvSpPr>
          <p:nvPr>
            <p:ph type="title"/>
          </p:nvPr>
        </p:nvSpPr>
        <p:spPr/>
        <p:txBody>
          <a:bodyPr/>
          <a:lstStyle/>
          <a:p>
            <a:r>
              <a:rPr lang="de-DE" dirty="0"/>
              <a:t>Risikovoranfragen </a:t>
            </a:r>
          </a:p>
        </p:txBody>
      </p:sp>
    </p:spTree>
    <p:extLst>
      <p:ext uri="{BB962C8B-B14F-4D97-AF65-F5344CB8AC3E}">
        <p14:creationId xmlns:p14="http://schemas.microsoft.com/office/powerpoint/2010/main" val="19716053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C550BC3-B1A9-473D-9EE3-DCAC141EF321}"/>
              </a:ext>
            </a:extLst>
          </p:cNvPr>
          <p:cNvSpPr>
            <a:spLocks noGrp="1"/>
          </p:cNvSpPr>
          <p:nvPr>
            <p:ph type="sldNum" sz="quarter" idx="4"/>
          </p:nvPr>
        </p:nvSpPr>
        <p:spPr/>
        <p:txBody>
          <a:bodyPr/>
          <a:lstStyle/>
          <a:p>
            <a:fld id="{EA952CFE-AF4B-4BE9-B2E2-E1420D3F9B32}" type="slidenum">
              <a:rPr lang="de-DE" smtClean="0"/>
              <a:pPr/>
              <a:t>52</a:t>
            </a:fld>
            <a:endParaRPr lang="de-DE" dirty="0"/>
          </a:p>
        </p:txBody>
      </p:sp>
      <p:sp>
        <p:nvSpPr>
          <p:cNvPr id="3" name="Textplatzhalter 2">
            <a:extLst>
              <a:ext uri="{FF2B5EF4-FFF2-40B4-BE49-F238E27FC236}">
                <a16:creationId xmlns:a16="http://schemas.microsoft.com/office/drawing/2014/main" id="{6083636B-3BD1-4D79-A7D1-20CF748F79E5}"/>
              </a:ext>
            </a:extLst>
          </p:cNvPr>
          <p:cNvSpPr>
            <a:spLocks noGrp="1"/>
          </p:cNvSpPr>
          <p:nvPr>
            <p:ph type="body" sz="quarter" idx="10"/>
          </p:nvPr>
        </p:nvSpPr>
        <p:spPr/>
        <p:txBody>
          <a:bodyPr/>
          <a:lstStyle/>
          <a:p>
            <a:r>
              <a:rPr lang="de-DE" dirty="0"/>
              <a:t>Eigenschilderungen</a:t>
            </a:r>
          </a:p>
        </p:txBody>
      </p:sp>
      <p:sp>
        <p:nvSpPr>
          <p:cNvPr id="4" name="Textplatzhalter 3">
            <a:extLst>
              <a:ext uri="{FF2B5EF4-FFF2-40B4-BE49-F238E27FC236}">
                <a16:creationId xmlns:a16="http://schemas.microsoft.com/office/drawing/2014/main" id="{E18E4DCA-89B0-4017-B8E7-CF2574121D67}"/>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Eigenschilderungen im Bereich psychische Erkrankungen können hilfreich sein</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Gesamtbild der Vorerkrankungen wichtig (einzelne Erkrankungen für sich ggf. nicht so relevant – besonders KV)</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Auch privat gezahlte Behandlungen </a:t>
            </a:r>
            <a:r>
              <a:rPr lang="de-DE" dirty="0" err="1"/>
              <a:t>angabepflichtig</a:t>
            </a:r>
            <a:endParaRPr lang="de-DE" dirty="0"/>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Abrechnungsdiagnosen entkräften mit Attesten</a:t>
            </a:r>
          </a:p>
        </p:txBody>
      </p:sp>
      <p:sp>
        <p:nvSpPr>
          <p:cNvPr id="5" name="Titel 4">
            <a:extLst>
              <a:ext uri="{FF2B5EF4-FFF2-40B4-BE49-F238E27FC236}">
                <a16:creationId xmlns:a16="http://schemas.microsoft.com/office/drawing/2014/main" id="{87A53F7F-F263-46AA-8EBC-4EC61A1704F0}"/>
              </a:ext>
            </a:extLst>
          </p:cNvPr>
          <p:cNvSpPr>
            <a:spLocks noGrp="1"/>
          </p:cNvSpPr>
          <p:nvPr>
            <p:ph type="title"/>
          </p:nvPr>
        </p:nvSpPr>
        <p:spPr/>
        <p:txBody>
          <a:bodyPr/>
          <a:lstStyle/>
          <a:p>
            <a:r>
              <a:rPr lang="de-DE" dirty="0"/>
              <a:t>Risikovoranfragen</a:t>
            </a:r>
          </a:p>
        </p:txBody>
      </p:sp>
    </p:spTree>
    <p:extLst>
      <p:ext uri="{BB962C8B-B14F-4D97-AF65-F5344CB8AC3E}">
        <p14:creationId xmlns:p14="http://schemas.microsoft.com/office/powerpoint/2010/main" val="30448238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B4DCF4F-805E-471E-9756-5927A40D0296}"/>
              </a:ext>
            </a:extLst>
          </p:cNvPr>
          <p:cNvSpPr>
            <a:spLocks noGrp="1"/>
          </p:cNvSpPr>
          <p:nvPr>
            <p:ph type="sldNum" sz="quarter" idx="4"/>
          </p:nvPr>
        </p:nvSpPr>
        <p:spPr/>
        <p:txBody>
          <a:bodyPr/>
          <a:lstStyle/>
          <a:p>
            <a:fld id="{EA952CFE-AF4B-4BE9-B2E2-E1420D3F9B32}" type="slidenum">
              <a:rPr lang="de-DE" smtClean="0"/>
              <a:pPr/>
              <a:t>53</a:t>
            </a:fld>
            <a:endParaRPr lang="de-DE" dirty="0"/>
          </a:p>
        </p:txBody>
      </p:sp>
      <p:sp>
        <p:nvSpPr>
          <p:cNvPr id="3" name="Textplatzhalter 2">
            <a:extLst>
              <a:ext uri="{FF2B5EF4-FFF2-40B4-BE49-F238E27FC236}">
                <a16:creationId xmlns:a16="http://schemas.microsoft.com/office/drawing/2014/main" id="{D7AB6729-4720-4298-B4C3-33B6C82F2139}"/>
              </a:ext>
            </a:extLst>
          </p:cNvPr>
          <p:cNvSpPr>
            <a:spLocks noGrp="1"/>
          </p:cNvSpPr>
          <p:nvPr>
            <p:ph type="body" sz="quarter" idx="10"/>
          </p:nvPr>
        </p:nvSpPr>
        <p:spPr/>
        <p:txBody>
          <a:bodyPr/>
          <a:lstStyle/>
          <a:p>
            <a:r>
              <a:rPr lang="de-DE" dirty="0"/>
              <a:t>Kleiner Exkurs: Risikoprüfung und Psyche</a:t>
            </a:r>
          </a:p>
        </p:txBody>
      </p:sp>
      <p:sp>
        <p:nvSpPr>
          <p:cNvPr id="4" name="Textplatzhalter 3">
            <a:extLst>
              <a:ext uri="{FF2B5EF4-FFF2-40B4-BE49-F238E27FC236}">
                <a16:creationId xmlns:a16="http://schemas.microsoft.com/office/drawing/2014/main" id="{528820D9-877E-436D-82C1-3CFCA53E84E0}"/>
              </a:ext>
            </a:extLst>
          </p:cNvPr>
          <p:cNvSpPr>
            <a:spLocks noGrp="1"/>
          </p:cNvSpPr>
          <p:nvPr>
            <p:ph type="body" sz="half" idx="2"/>
          </p:nvPr>
        </p:nvSpPr>
        <p:spPr/>
        <p:txBody>
          <a:bodyPr/>
          <a:lstStyle/>
          <a:p>
            <a:r>
              <a:rPr lang="de-DE" dirty="0"/>
              <a:t>Herausforderung für die BU-Risikoprüfung bei psychischen Vorerkrankungen</a:t>
            </a:r>
          </a:p>
          <a:p>
            <a:endParaRPr lang="de-DE" dirty="0"/>
          </a:p>
          <a:p>
            <a:endParaRPr lang="de-DE" dirty="0"/>
          </a:p>
        </p:txBody>
      </p:sp>
      <p:sp>
        <p:nvSpPr>
          <p:cNvPr id="5" name="Titel 4">
            <a:extLst>
              <a:ext uri="{FF2B5EF4-FFF2-40B4-BE49-F238E27FC236}">
                <a16:creationId xmlns:a16="http://schemas.microsoft.com/office/drawing/2014/main" id="{3330866D-F1A7-483F-977D-BFDF2CFCA9B7}"/>
              </a:ext>
            </a:extLst>
          </p:cNvPr>
          <p:cNvSpPr>
            <a:spLocks noGrp="1"/>
          </p:cNvSpPr>
          <p:nvPr>
            <p:ph type="title"/>
          </p:nvPr>
        </p:nvSpPr>
        <p:spPr/>
        <p:txBody>
          <a:bodyPr/>
          <a:lstStyle/>
          <a:p>
            <a:r>
              <a:rPr lang="de-DE" dirty="0"/>
              <a:t>Risikovoranfragen</a:t>
            </a:r>
          </a:p>
        </p:txBody>
      </p:sp>
      <p:pic>
        <p:nvPicPr>
          <p:cNvPr id="7" name="Grafik 6">
            <a:extLst>
              <a:ext uri="{FF2B5EF4-FFF2-40B4-BE49-F238E27FC236}">
                <a16:creationId xmlns:a16="http://schemas.microsoft.com/office/drawing/2014/main" id="{F15F09BD-2734-419D-9D23-BF1CBAB21896}"/>
              </a:ext>
            </a:extLst>
          </p:cNvPr>
          <p:cNvPicPr>
            <a:picLocks noChangeAspect="1"/>
          </p:cNvPicPr>
          <p:nvPr/>
        </p:nvPicPr>
        <p:blipFill>
          <a:blip r:embed="rId2"/>
          <a:stretch>
            <a:fillRect/>
          </a:stretch>
        </p:blipFill>
        <p:spPr>
          <a:xfrm>
            <a:off x="619124" y="2836538"/>
            <a:ext cx="7362826" cy="3256287"/>
          </a:xfrm>
          <a:prstGeom prst="rect">
            <a:avLst/>
          </a:prstGeom>
        </p:spPr>
      </p:pic>
    </p:spTree>
    <p:extLst>
      <p:ext uri="{BB962C8B-B14F-4D97-AF65-F5344CB8AC3E}">
        <p14:creationId xmlns:p14="http://schemas.microsoft.com/office/powerpoint/2010/main" val="2185424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885797-8605-4163-B844-68B5F8AF9E95}"/>
              </a:ext>
            </a:extLst>
          </p:cNvPr>
          <p:cNvSpPr>
            <a:spLocks noGrp="1"/>
          </p:cNvSpPr>
          <p:nvPr>
            <p:ph type="sldNum" sz="quarter" idx="4"/>
          </p:nvPr>
        </p:nvSpPr>
        <p:spPr/>
        <p:txBody>
          <a:bodyPr/>
          <a:lstStyle/>
          <a:p>
            <a:fld id="{EA952CFE-AF4B-4BE9-B2E2-E1420D3F9B32}" type="slidenum">
              <a:rPr lang="de-DE" smtClean="0"/>
              <a:pPr/>
              <a:t>54</a:t>
            </a:fld>
            <a:endParaRPr lang="de-DE" dirty="0"/>
          </a:p>
        </p:txBody>
      </p:sp>
      <p:sp>
        <p:nvSpPr>
          <p:cNvPr id="3" name="Textplatzhalter 2">
            <a:extLst>
              <a:ext uri="{FF2B5EF4-FFF2-40B4-BE49-F238E27FC236}">
                <a16:creationId xmlns:a16="http://schemas.microsoft.com/office/drawing/2014/main" id="{6B28170F-488C-45E6-9D8D-F0DBB60F0B39}"/>
              </a:ext>
            </a:extLst>
          </p:cNvPr>
          <p:cNvSpPr>
            <a:spLocks noGrp="1"/>
          </p:cNvSpPr>
          <p:nvPr>
            <p:ph type="body" sz="quarter" idx="10"/>
          </p:nvPr>
        </p:nvSpPr>
        <p:spPr>
          <a:xfrm>
            <a:off x="359811" y="1751328"/>
            <a:ext cx="11347991" cy="395680"/>
          </a:xfrm>
        </p:spPr>
        <p:txBody>
          <a:bodyPr/>
          <a:lstStyle/>
          <a:p>
            <a:r>
              <a:rPr lang="de-DE" dirty="0"/>
              <a:t>Kleiner Exkurs: Risikoprüfung und Psyche</a:t>
            </a:r>
          </a:p>
          <a:p>
            <a:endParaRPr lang="de-DE" dirty="0"/>
          </a:p>
        </p:txBody>
      </p:sp>
      <p:sp>
        <p:nvSpPr>
          <p:cNvPr id="4" name="Textplatzhalter 3">
            <a:extLst>
              <a:ext uri="{FF2B5EF4-FFF2-40B4-BE49-F238E27FC236}">
                <a16:creationId xmlns:a16="http://schemas.microsoft.com/office/drawing/2014/main" id="{5DF83414-7B4A-44CC-AE4B-4CB5BE87E583}"/>
              </a:ext>
            </a:extLst>
          </p:cNvPr>
          <p:cNvSpPr>
            <a:spLocks noGrp="1"/>
          </p:cNvSpPr>
          <p:nvPr>
            <p:ph type="body" sz="half" idx="2"/>
          </p:nvPr>
        </p:nvSpPr>
        <p:spPr/>
        <p:txBody>
          <a:bodyPr/>
          <a:lstStyle/>
          <a:p>
            <a:r>
              <a:rPr lang="de-DE" dirty="0"/>
              <a:t>Neue Psyche-Klausel der AL seit September 2024:</a:t>
            </a:r>
          </a:p>
          <a:p>
            <a:endParaRPr lang="de-DE" dirty="0"/>
          </a:p>
        </p:txBody>
      </p:sp>
      <p:sp>
        <p:nvSpPr>
          <p:cNvPr id="5" name="Titel 4">
            <a:extLst>
              <a:ext uri="{FF2B5EF4-FFF2-40B4-BE49-F238E27FC236}">
                <a16:creationId xmlns:a16="http://schemas.microsoft.com/office/drawing/2014/main" id="{EB3CF004-3C34-4E5C-B058-D9B08BFAE1D1}"/>
              </a:ext>
            </a:extLst>
          </p:cNvPr>
          <p:cNvSpPr>
            <a:spLocks noGrp="1"/>
          </p:cNvSpPr>
          <p:nvPr>
            <p:ph type="title"/>
          </p:nvPr>
        </p:nvSpPr>
        <p:spPr/>
        <p:txBody>
          <a:bodyPr/>
          <a:lstStyle/>
          <a:p>
            <a:r>
              <a:rPr lang="de-DE" dirty="0"/>
              <a:t>Risikovoranfragen</a:t>
            </a:r>
          </a:p>
        </p:txBody>
      </p:sp>
      <p:pic>
        <p:nvPicPr>
          <p:cNvPr id="7" name="Grafik 6">
            <a:extLst>
              <a:ext uri="{FF2B5EF4-FFF2-40B4-BE49-F238E27FC236}">
                <a16:creationId xmlns:a16="http://schemas.microsoft.com/office/drawing/2014/main" id="{865FDC1C-27AC-489F-A0C1-3D5A1A5DFE5B}"/>
              </a:ext>
            </a:extLst>
          </p:cNvPr>
          <p:cNvPicPr>
            <a:picLocks noChangeAspect="1"/>
          </p:cNvPicPr>
          <p:nvPr/>
        </p:nvPicPr>
        <p:blipFill>
          <a:blip r:embed="rId2"/>
          <a:stretch>
            <a:fillRect/>
          </a:stretch>
        </p:blipFill>
        <p:spPr>
          <a:xfrm>
            <a:off x="259292" y="2771515"/>
            <a:ext cx="6541558" cy="2914910"/>
          </a:xfrm>
          <a:prstGeom prst="rect">
            <a:avLst/>
          </a:prstGeom>
        </p:spPr>
      </p:pic>
      <p:pic>
        <p:nvPicPr>
          <p:cNvPr id="9" name="Grafik 8">
            <a:extLst>
              <a:ext uri="{FF2B5EF4-FFF2-40B4-BE49-F238E27FC236}">
                <a16:creationId xmlns:a16="http://schemas.microsoft.com/office/drawing/2014/main" id="{9C5694EA-FCC0-4615-9CA7-DF266772183B}"/>
              </a:ext>
            </a:extLst>
          </p:cNvPr>
          <p:cNvPicPr>
            <a:picLocks noChangeAspect="1"/>
          </p:cNvPicPr>
          <p:nvPr/>
        </p:nvPicPr>
        <p:blipFill>
          <a:blip r:embed="rId3"/>
          <a:stretch>
            <a:fillRect/>
          </a:stretch>
        </p:blipFill>
        <p:spPr>
          <a:xfrm>
            <a:off x="6800850" y="2506207"/>
            <a:ext cx="4911726" cy="3486751"/>
          </a:xfrm>
          <a:prstGeom prst="rect">
            <a:avLst/>
          </a:prstGeom>
        </p:spPr>
      </p:pic>
    </p:spTree>
    <p:extLst>
      <p:ext uri="{BB962C8B-B14F-4D97-AF65-F5344CB8AC3E}">
        <p14:creationId xmlns:p14="http://schemas.microsoft.com/office/powerpoint/2010/main" val="23447486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B24ACFA-03A9-4BC8-B275-9F2FEB790D17}"/>
              </a:ext>
            </a:extLst>
          </p:cNvPr>
          <p:cNvSpPr>
            <a:spLocks noGrp="1"/>
          </p:cNvSpPr>
          <p:nvPr>
            <p:ph type="sldNum" sz="quarter" idx="4"/>
          </p:nvPr>
        </p:nvSpPr>
        <p:spPr/>
        <p:txBody>
          <a:bodyPr/>
          <a:lstStyle/>
          <a:p>
            <a:fld id="{EA952CFE-AF4B-4BE9-B2E2-E1420D3F9B32}" type="slidenum">
              <a:rPr lang="de-DE" smtClean="0"/>
              <a:pPr/>
              <a:t>55</a:t>
            </a:fld>
            <a:endParaRPr lang="de-DE" dirty="0"/>
          </a:p>
        </p:txBody>
      </p:sp>
      <p:sp>
        <p:nvSpPr>
          <p:cNvPr id="3" name="Textplatzhalter 2">
            <a:extLst>
              <a:ext uri="{FF2B5EF4-FFF2-40B4-BE49-F238E27FC236}">
                <a16:creationId xmlns:a16="http://schemas.microsoft.com/office/drawing/2014/main" id="{13E3E5E7-8250-451B-A695-226D4E58DA9D}"/>
              </a:ext>
            </a:extLst>
          </p:cNvPr>
          <p:cNvSpPr>
            <a:spLocks noGrp="1"/>
          </p:cNvSpPr>
          <p:nvPr>
            <p:ph type="body" sz="quarter" idx="10"/>
          </p:nvPr>
        </p:nvSpPr>
        <p:spPr/>
        <p:txBody>
          <a:bodyPr/>
          <a:lstStyle/>
          <a:p>
            <a:r>
              <a:rPr lang="de-DE" dirty="0"/>
              <a:t>Fazit</a:t>
            </a:r>
          </a:p>
        </p:txBody>
      </p:sp>
      <p:sp>
        <p:nvSpPr>
          <p:cNvPr id="4" name="Textplatzhalter 3">
            <a:extLst>
              <a:ext uri="{FF2B5EF4-FFF2-40B4-BE49-F238E27FC236}">
                <a16:creationId xmlns:a16="http://schemas.microsoft.com/office/drawing/2014/main" id="{1366231D-1962-468E-BAC1-62E2F67D525B}"/>
              </a:ext>
            </a:extLst>
          </p:cNvPr>
          <p:cNvSpPr>
            <a:spLocks noGrp="1"/>
          </p:cNvSpPr>
          <p:nvPr>
            <p:ph type="body" sz="half" idx="2"/>
          </p:nvPr>
        </p:nvSpPr>
        <p:spPr/>
        <p:txBody>
          <a:bodyPr/>
          <a:lstStyle/>
          <a:p>
            <a:pPr algn="ctr"/>
            <a:endParaRPr lang="de-DE" dirty="0"/>
          </a:p>
          <a:p>
            <a:pPr algn="ctr"/>
            <a:endParaRPr lang="de-DE" dirty="0"/>
          </a:p>
          <a:p>
            <a:pPr algn="ctr"/>
            <a:endParaRPr lang="de-DE" dirty="0"/>
          </a:p>
          <a:p>
            <a:pPr algn="ctr"/>
            <a:r>
              <a:rPr lang="de-DE" dirty="0"/>
              <a:t>Je konkreter die Informationen dem Versicherer zur Verfügung gestellt werden, umso eher ein Votum ohne Nachbearbeitung.</a:t>
            </a:r>
          </a:p>
        </p:txBody>
      </p:sp>
      <p:sp>
        <p:nvSpPr>
          <p:cNvPr id="5" name="Titel 4">
            <a:extLst>
              <a:ext uri="{FF2B5EF4-FFF2-40B4-BE49-F238E27FC236}">
                <a16:creationId xmlns:a16="http://schemas.microsoft.com/office/drawing/2014/main" id="{602CDDF0-3F51-48E3-812F-5B56EF7805DB}"/>
              </a:ext>
            </a:extLst>
          </p:cNvPr>
          <p:cNvSpPr>
            <a:spLocks noGrp="1"/>
          </p:cNvSpPr>
          <p:nvPr>
            <p:ph type="title"/>
          </p:nvPr>
        </p:nvSpPr>
        <p:spPr/>
        <p:txBody>
          <a:bodyPr/>
          <a:lstStyle/>
          <a:p>
            <a:r>
              <a:rPr lang="de-DE" dirty="0"/>
              <a:t>Risikovoranfragen </a:t>
            </a:r>
          </a:p>
        </p:txBody>
      </p:sp>
    </p:spTree>
    <p:extLst>
      <p:ext uri="{BB962C8B-B14F-4D97-AF65-F5344CB8AC3E}">
        <p14:creationId xmlns:p14="http://schemas.microsoft.com/office/powerpoint/2010/main" val="1347001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82CBC5C-89F8-4A4C-B6B5-876B25B2B084}"/>
              </a:ext>
            </a:extLst>
          </p:cNvPr>
          <p:cNvSpPr>
            <a:spLocks noGrp="1"/>
          </p:cNvSpPr>
          <p:nvPr>
            <p:ph type="sldNum" sz="quarter" idx="4"/>
          </p:nvPr>
        </p:nvSpPr>
        <p:spPr/>
        <p:txBody>
          <a:bodyPr/>
          <a:lstStyle/>
          <a:p>
            <a:fld id="{EA952CFE-AF4B-4BE9-B2E2-E1420D3F9B32}" type="slidenum">
              <a:rPr lang="de-DE" smtClean="0"/>
              <a:pPr/>
              <a:t>56</a:t>
            </a:fld>
            <a:endParaRPr lang="de-DE" dirty="0"/>
          </a:p>
        </p:txBody>
      </p:sp>
      <p:sp>
        <p:nvSpPr>
          <p:cNvPr id="7" name="Textplatzhalter 6">
            <a:extLst>
              <a:ext uri="{FF2B5EF4-FFF2-40B4-BE49-F238E27FC236}">
                <a16:creationId xmlns:a16="http://schemas.microsoft.com/office/drawing/2014/main" id="{7B3DB742-E2CE-4319-8B92-C24FCCA42A5C}"/>
              </a:ext>
            </a:extLst>
          </p:cNvPr>
          <p:cNvSpPr>
            <a:spLocks noGrp="1"/>
          </p:cNvSpPr>
          <p:nvPr>
            <p:ph type="body" sz="half" idx="2"/>
          </p:nvPr>
        </p:nvSpPr>
        <p:spPr/>
        <p:txBody>
          <a:bodyPr/>
          <a:lstStyle/>
          <a:p>
            <a:pPr algn="ctr"/>
            <a:endParaRPr lang="de-DE" sz="4000" dirty="0"/>
          </a:p>
          <a:p>
            <a:pPr algn="ctr"/>
            <a:endParaRPr lang="de-DE" sz="4000" dirty="0"/>
          </a:p>
          <a:p>
            <a:pPr algn="ctr"/>
            <a:r>
              <a:rPr lang="de-DE" sz="4000" b="1" dirty="0"/>
              <a:t>AU-Klausel</a:t>
            </a:r>
          </a:p>
        </p:txBody>
      </p:sp>
      <p:sp>
        <p:nvSpPr>
          <p:cNvPr id="6" name="Titel 5">
            <a:extLst>
              <a:ext uri="{FF2B5EF4-FFF2-40B4-BE49-F238E27FC236}">
                <a16:creationId xmlns:a16="http://schemas.microsoft.com/office/drawing/2014/main" id="{82FFC738-F4AF-46F4-BCFF-8265FC4F1233}"/>
              </a:ext>
            </a:extLst>
          </p:cNvPr>
          <p:cNvSpPr>
            <a:spLocks noGrp="1"/>
          </p:cNvSpPr>
          <p:nvPr>
            <p:ph type="title"/>
          </p:nvPr>
        </p:nvSpPr>
        <p:spPr/>
        <p:txBody>
          <a:bodyPr/>
          <a:lstStyle/>
          <a:p>
            <a:r>
              <a:rPr lang="de-DE" dirty="0"/>
              <a:t>AU-Klausel</a:t>
            </a:r>
          </a:p>
        </p:txBody>
      </p:sp>
    </p:spTree>
    <p:extLst>
      <p:ext uri="{BB962C8B-B14F-4D97-AF65-F5344CB8AC3E}">
        <p14:creationId xmlns:p14="http://schemas.microsoft.com/office/powerpoint/2010/main" val="811714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1C75EFA-1C62-4473-B080-AAE8E4BFD573}"/>
              </a:ext>
            </a:extLst>
          </p:cNvPr>
          <p:cNvSpPr>
            <a:spLocks noGrp="1"/>
          </p:cNvSpPr>
          <p:nvPr>
            <p:ph type="sldNum" sz="quarter" idx="4"/>
          </p:nvPr>
        </p:nvSpPr>
        <p:spPr/>
        <p:txBody>
          <a:bodyPr/>
          <a:lstStyle/>
          <a:p>
            <a:fld id="{EA952CFE-AF4B-4BE9-B2E2-E1420D3F9B32}" type="slidenum">
              <a:rPr lang="de-DE" smtClean="0"/>
              <a:pPr/>
              <a:t>57</a:t>
            </a:fld>
            <a:endParaRPr lang="de-DE" dirty="0"/>
          </a:p>
        </p:txBody>
      </p:sp>
      <p:sp>
        <p:nvSpPr>
          <p:cNvPr id="3" name="Titel 2">
            <a:extLst>
              <a:ext uri="{FF2B5EF4-FFF2-40B4-BE49-F238E27FC236}">
                <a16:creationId xmlns:a16="http://schemas.microsoft.com/office/drawing/2014/main" id="{30EEB064-3FC3-47E4-B77E-D8773F4913D7}"/>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C41B3818-E71C-4238-9C5D-D323448CCB8B}"/>
              </a:ext>
            </a:extLst>
          </p:cNvPr>
          <p:cNvSpPr>
            <a:spLocks noGrp="1"/>
          </p:cNvSpPr>
          <p:nvPr>
            <p:ph type="body" sz="quarter" idx="10"/>
          </p:nvPr>
        </p:nvSpPr>
        <p:spPr/>
        <p:txBody>
          <a:bodyPr/>
          <a:lstStyle/>
          <a:p>
            <a:r>
              <a:rPr lang="de-DE" dirty="0"/>
              <a:t>Ganz einfach?</a:t>
            </a:r>
          </a:p>
        </p:txBody>
      </p:sp>
      <p:sp>
        <p:nvSpPr>
          <p:cNvPr id="5" name="Textplatzhalter 4">
            <a:extLst>
              <a:ext uri="{FF2B5EF4-FFF2-40B4-BE49-F238E27FC236}">
                <a16:creationId xmlns:a16="http://schemas.microsoft.com/office/drawing/2014/main" id="{B8BFFCE8-9BFA-4E1F-8B60-3E6950A14C40}"/>
              </a:ext>
            </a:extLst>
          </p:cNvPr>
          <p:cNvSpPr>
            <a:spLocks noGrp="1"/>
          </p:cNvSpPr>
          <p:nvPr>
            <p:ph type="body" sz="half" idx="2"/>
          </p:nvPr>
        </p:nvSpPr>
        <p:spPr/>
        <p:txBody>
          <a:bodyPr/>
          <a:lstStyle/>
          <a:p>
            <a:endParaRPr lang="de-DE" dirty="0"/>
          </a:p>
        </p:txBody>
      </p:sp>
      <p:pic>
        <p:nvPicPr>
          <p:cNvPr id="7" name="Grafik 6">
            <a:extLst>
              <a:ext uri="{FF2B5EF4-FFF2-40B4-BE49-F238E27FC236}">
                <a16:creationId xmlns:a16="http://schemas.microsoft.com/office/drawing/2014/main" id="{214A93FC-2D04-4C56-A33E-5FB34A8A2AA2}"/>
              </a:ext>
            </a:extLst>
          </p:cNvPr>
          <p:cNvPicPr>
            <a:picLocks noChangeAspect="1"/>
          </p:cNvPicPr>
          <p:nvPr/>
        </p:nvPicPr>
        <p:blipFill>
          <a:blip r:embed="rId2"/>
          <a:stretch>
            <a:fillRect/>
          </a:stretch>
        </p:blipFill>
        <p:spPr>
          <a:xfrm>
            <a:off x="364584" y="2281237"/>
            <a:ext cx="10603030" cy="3563518"/>
          </a:xfrm>
          <a:prstGeom prst="rect">
            <a:avLst/>
          </a:prstGeom>
        </p:spPr>
      </p:pic>
    </p:spTree>
    <p:extLst>
      <p:ext uri="{BB962C8B-B14F-4D97-AF65-F5344CB8AC3E}">
        <p14:creationId xmlns:p14="http://schemas.microsoft.com/office/powerpoint/2010/main" val="2467863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90E41AF-CC2F-44F9-AF59-323D4C0F3F6F}"/>
              </a:ext>
            </a:extLst>
          </p:cNvPr>
          <p:cNvSpPr>
            <a:spLocks noGrp="1"/>
          </p:cNvSpPr>
          <p:nvPr>
            <p:ph type="sldNum" sz="quarter" idx="4"/>
          </p:nvPr>
        </p:nvSpPr>
        <p:spPr/>
        <p:txBody>
          <a:bodyPr/>
          <a:lstStyle/>
          <a:p>
            <a:fld id="{EA952CFE-AF4B-4BE9-B2E2-E1420D3F9B32}" type="slidenum">
              <a:rPr lang="de-DE" smtClean="0"/>
              <a:pPr/>
              <a:t>58</a:t>
            </a:fld>
            <a:endParaRPr lang="de-DE" dirty="0"/>
          </a:p>
        </p:txBody>
      </p:sp>
      <p:sp>
        <p:nvSpPr>
          <p:cNvPr id="3" name="Titel 2">
            <a:extLst>
              <a:ext uri="{FF2B5EF4-FFF2-40B4-BE49-F238E27FC236}">
                <a16:creationId xmlns:a16="http://schemas.microsoft.com/office/drawing/2014/main" id="{0D7FEDE1-392F-47BA-B174-BF78B90B52A2}"/>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45CFC205-57AA-49FC-920D-0352B53E2F0A}"/>
              </a:ext>
            </a:extLst>
          </p:cNvPr>
          <p:cNvSpPr>
            <a:spLocks noGrp="1"/>
          </p:cNvSpPr>
          <p:nvPr>
            <p:ph type="body" sz="quarter" idx="10"/>
          </p:nvPr>
        </p:nvSpPr>
        <p:spPr/>
        <p:txBody>
          <a:bodyPr/>
          <a:lstStyle/>
          <a:p>
            <a:r>
              <a:rPr lang="de-DE" dirty="0"/>
              <a:t>Definitionen</a:t>
            </a:r>
          </a:p>
        </p:txBody>
      </p:sp>
      <p:sp>
        <p:nvSpPr>
          <p:cNvPr id="5" name="Textplatzhalter 4">
            <a:extLst>
              <a:ext uri="{FF2B5EF4-FFF2-40B4-BE49-F238E27FC236}">
                <a16:creationId xmlns:a16="http://schemas.microsoft.com/office/drawing/2014/main" id="{97858AEF-6E65-4A2C-8EC9-55626164A874}"/>
              </a:ext>
            </a:extLst>
          </p:cNvPr>
          <p:cNvSpPr>
            <a:spLocks noGrp="1"/>
          </p:cNvSpPr>
          <p:nvPr>
            <p:ph type="body" sz="half" idx="2"/>
          </p:nvPr>
        </p:nvSpPr>
        <p:spPr/>
        <p:txBody>
          <a:bodyPr/>
          <a:lstStyle/>
          <a:p>
            <a:endParaRPr lang="de-DE" sz="1800" dirty="0">
              <a:solidFill>
                <a:srgbClr val="202124"/>
              </a:solidFill>
              <a:effectLst/>
              <a:ea typeface="Times New Roman" panose="02020603050405020304" pitchFamily="18" charset="0"/>
            </a:endParaRPr>
          </a:p>
          <a:p>
            <a:r>
              <a:rPr lang="de-DE" sz="1800" dirty="0">
                <a:solidFill>
                  <a:srgbClr val="202124"/>
                </a:solidFill>
                <a:effectLst/>
                <a:ea typeface="Times New Roman" panose="02020603050405020304" pitchFamily="18" charset="0"/>
              </a:rPr>
              <a:t>Arbeitsunfähigkeit (AU) und Berufsunfähigkeit (BU) sind unterschiedliche Arten einer gesundheitlich bedingten Beeinträchtigung und schließen sich typischerweise gegenseitig aus.</a:t>
            </a:r>
            <a:br>
              <a:rPr lang="de-DE" sz="1800" dirty="0">
                <a:solidFill>
                  <a:srgbClr val="202124"/>
                </a:solidFill>
                <a:effectLst/>
                <a:ea typeface="Times New Roman" panose="02020603050405020304" pitchFamily="18" charset="0"/>
              </a:rPr>
            </a:br>
            <a:br>
              <a:rPr lang="de-DE" sz="1800" dirty="0">
                <a:solidFill>
                  <a:srgbClr val="202124"/>
                </a:solidFill>
                <a:effectLst/>
                <a:ea typeface="Times New Roman" panose="02020603050405020304" pitchFamily="18" charset="0"/>
              </a:rPr>
            </a:br>
            <a:r>
              <a:rPr lang="de-DE" sz="1800" dirty="0">
                <a:solidFill>
                  <a:srgbClr val="202124"/>
                </a:solidFill>
                <a:effectLst/>
                <a:ea typeface="Times New Roman" panose="02020603050405020304" pitchFamily="18" charset="0"/>
              </a:rPr>
              <a:t>Arbeitsunfähigkeit ist ein durch Krankheit oder Unfall hervorgerufener Körper- und Geisteszustand, aufgrund dessen der Versicherte seine bisherige Erwerbstätigkeit überhaupt nicht oder nur unter der in absehbar nächster Zeit zu erwartenden Gefahr der Verschlimmerung seines Zustandes weiter ausüben kann (Quelle: BSGE 19, 179).</a:t>
            </a:r>
            <a:br>
              <a:rPr lang="de-DE" sz="1800" dirty="0">
                <a:solidFill>
                  <a:srgbClr val="202124"/>
                </a:solidFill>
                <a:effectLst/>
                <a:ea typeface="Times New Roman" panose="02020603050405020304" pitchFamily="18" charset="0"/>
              </a:rPr>
            </a:br>
            <a:br>
              <a:rPr lang="de-DE" sz="1800" dirty="0">
                <a:solidFill>
                  <a:srgbClr val="202124"/>
                </a:solidFill>
                <a:effectLst/>
                <a:ea typeface="Times New Roman" panose="02020603050405020304" pitchFamily="18" charset="0"/>
              </a:rPr>
            </a:br>
            <a:r>
              <a:rPr lang="de-DE" sz="1800" dirty="0">
                <a:solidFill>
                  <a:srgbClr val="202124"/>
                </a:solidFill>
                <a:effectLst/>
                <a:ea typeface="Times New Roman" panose="02020603050405020304" pitchFamily="18" charset="0"/>
              </a:rPr>
              <a:t>Berufsunfähig ist dagegen, wer seinen zuletzt ausgeübten Beruf, so wie er ohne gesundheitliche Beeinträchtigung ausgestaltet war, infolge Krankheit, Körperverletzung oder mehr als altersentsprechendem Kräfteverfall ganz oder teilweise voraussichtlich auf Dauer nicht mehr ausüben kann (Quelle: Legaldefinition des § 172 Abs. 2 VVG).</a:t>
            </a:r>
            <a:br>
              <a:rPr lang="de-DE" sz="1800" dirty="0">
                <a:solidFill>
                  <a:srgbClr val="202124"/>
                </a:solidFill>
                <a:effectLst/>
                <a:ea typeface="Times New Roman" panose="02020603050405020304" pitchFamily="18" charset="0"/>
              </a:rPr>
            </a:br>
            <a:endParaRPr lang="de-DE" dirty="0"/>
          </a:p>
        </p:txBody>
      </p:sp>
    </p:spTree>
    <p:extLst>
      <p:ext uri="{BB962C8B-B14F-4D97-AF65-F5344CB8AC3E}">
        <p14:creationId xmlns:p14="http://schemas.microsoft.com/office/powerpoint/2010/main" val="13157754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AB189B6-7190-4544-9492-77259F1BF022}"/>
              </a:ext>
            </a:extLst>
          </p:cNvPr>
          <p:cNvSpPr>
            <a:spLocks noGrp="1"/>
          </p:cNvSpPr>
          <p:nvPr>
            <p:ph type="title"/>
          </p:nvPr>
        </p:nvSpPr>
        <p:spPr/>
        <p:txBody>
          <a:bodyPr/>
          <a:lstStyle/>
          <a:p>
            <a:r>
              <a:rPr lang="de-DE" dirty="0"/>
              <a:t>AU-Klausel</a:t>
            </a:r>
          </a:p>
        </p:txBody>
      </p:sp>
      <p:sp>
        <p:nvSpPr>
          <p:cNvPr id="5" name="Textplatzhalter 4">
            <a:extLst>
              <a:ext uri="{FF2B5EF4-FFF2-40B4-BE49-F238E27FC236}">
                <a16:creationId xmlns:a16="http://schemas.microsoft.com/office/drawing/2014/main" id="{48D08414-9F63-458F-833B-22D4D371E324}"/>
              </a:ext>
            </a:extLst>
          </p:cNvPr>
          <p:cNvSpPr>
            <a:spLocks noGrp="1"/>
          </p:cNvSpPr>
          <p:nvPr>
            <p:ph type="body" sz="quarter" idx="10"/>
          </p:nvPr>
        </p:nvSpPr>
        <p:spPr/>
        <p:txBody>
          <a:bodyPr/>
          <a:lstStyle/>
          <a:p>
            <a:r>
              <a:rPr lang="de-DE" dirty="0"/>
              <a:t>Was ist das konkret?</a:t>
            </a:r>
          </a:p>
        </p:txBody>
      </p:sp>
      <p:sp>
        <p:nvSpPr>
          <p:cNvPr id="4" name="Textplatzhalter 3">
            <a:extLst>
              <a:ext uri="{FF2B5EF4-FFF2-40B4-BE49-F238E27FC236}">
                <a16:creationId xmlns:a16="http://schemas.microsoft.com/office/drawing/2014/main" id="{13A79A99-832B-4CD4-830E-3A81987E1336}"/>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sz="1800" dirty="0"/>
              <a:t>Baustein innerhalb einer Berufsunfähigkeitsversicherung (dient ggf. einer schnelleren Leistung auch ohne BU-Grad oder zum Übergang bis BU-Grad anerkannt wurde)</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AU-Klausel greift, wenn VN aus gesundheitlichen Gründen </a:t>
            </a:r>
            <a:r>
              <a:rPr lang="de-DE" sz="1800" b="1" dirty="0"/>
              <a:t>vorübergehend nicht mehr in der Lage </a:t>
            </a:r>
            <a:r>
              <a:rPr lang="de-DE" sz="1800" dirty="0"/>
              <a:t>ist seinen Beruf auszuüben (keine Prozentregelung)</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Fachärztliche Bestätigung (Krankschreibung) nötig (6 Monate – je nach Versicherer auch nach 3 Monaten plus weiterer 3 Monate)</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Je nach Versicherer max. 18-36 Monate (also temporäre Leistung)</a:t>
            </a:r>
          </a:p>
        </p:txBody>
      </p:sp>
    </p:spTree>
    <p:extLst>
      <p:ext uri="{BB962C8B-B14F-4D97-AF65-F5344CB8AC3E}">
        <p14:creationId xmlns:p14="http://schemas.microsoft.com/office/powerpoint/2010/main" val="198682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Biometrie-splitter</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IDEAL </a:t>
            </a:r>
            <a:r>
              <a:rPr lang="de-DE" sz="2000" u="sng" dirty="0" err="1">
                <a:solidFill>
                  <a:srgbClr val="1D2D4B"/>
                </a:solidFill>
              </a:rPr>
              <a:t>PflegeRente</a:t>
            </a:r>
            <a:r>
              <a:rPr lang="de-DE" sz="2000" u="sng" dirty="0">
                <a:solidFill>
                  <a:srgbClr val="1D2D4B"/>
                </a:solidFill>
              </a:rPr>
              <a:t> mit verkürzten Gesundheitsfragen (1.10.24 bis 31.12.24)</a:t>
            </a:r>
            <a:r>
              <a:rPr lang="de-DE" dirty="0"/>
              <a:t>:</a:t>
            </a:r>
          </a:p>
        </p:txBody>
      </p:sp>
      <p:pic>
        <p:nvPicPr>
          <p:cNvPr id="5" name="Grafik 4">
            <a:extLst>
              <a:ext uri="{FF2B5EF4-FFF2-40B4-BE49-F238E27FC236}">
                <a16:creationId xmlns:a16="http://schemas.microsoft.com/office/drawing/2014/main" id="{292C518E-EE09-4AD1-AD6A-0EE1E447A9FA}"/>
              </a:ext>
            </a:extLst>
          </p:cNvPr>
          <p:cNvPicPr>
            <a:picLocks noChangeAspect="1"/>
          </p:cNvPicPr>
          <p:nvPr/>
        </p:nvPicPr>
        <p:blipFill>
          <a:blip r:embed="rId2"/>
          <a:stretch>
            <a:fillRect/>
          </a:stretch>
        </p:blipFill>
        <p:spPr>
          <a:xfrm>
            <a:off x="808263" y="2308254"/>
            <a:ext cx="9633857" cy="4099220"/>
          </a:xfrm>
          <a:prstGeom prst="rect">
            <a:avLst/>
          </a:prstGeom>
        </p:spPr>
      </p:pic>
    </p:spTree>
    <p:extLst>
      <p:ext uri="{BB962C8B-B14F-4D97-AF65-F5344CB8AC3E}">
        <p14:creationId xmlns:p14="http://schemas.microsoft.com/office/powerpoint/2010/main" val="23197167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E362DE9-EF3E-4E77-9A3B-33543F021814}"/>
              </a:ext>
            </a:extLst>
          </p:cNvPr>
          <p:cNvSpPr>
            <a:spLocks noGrp="1"/>
          </p:cNvSpPr>
          <p:nvPr>
            <p:ph type="sldNum" sz="quarter" idx="4"/>
          </p:nvPr>
        </p:nvSpPr>
        <p:spPr/>
        <p:txBody>
          <a:bodyPr/>
          <a:lstStyle/>
          <a:p>
            <a:fld id="{EA952CFE-AF4B-4BE9-B2E2-E1420D3F9B32}" type="slidenum">
              <a:rPr lang="de-DE" smtClean="0"/>
              <a:pPr/>
              <a:t>60</a:t>
            </a:fld>
            <a:endParaRPr lang="de-DE" dirty="0"/>
          </a:p>
        </p:txBody>
      </p:sp>
      <p:sp>
        <p:nvSpPr>
          <p:cNvPr id="3" name="Titel 2">
            <a:extLst>
              <a:ext uri="{FF2B5EF4-FFF2-40B4-BE49-F238E27FC236}">
                <a16:creationId xmlns:a16="http://schemas.microsoft.com/office/drawing/2014/main" id="{5C4C75D0-5223-490B-A052-87AFE370240A}"/>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39D2BB0D-3216-416B-9631-60D0602719F8}"/>
              </a:ext>
            </a:extLst>
          </p:cNvPr>
          <p:cNvSpPr>
            <a:spLocks noGrp="1"/>
          </p:cNvSpPr>
          <p:nvPr>
            <p:ph type="body" sz="quarter" idx="10"/>
          </p:nvPr>
        </p:nvSpPr>
        <p:spPr/>
        <p:txBody>
          <a:bodyPr/>
          <a:lstStyle/>
          <a:p>
            <a:r>
              <a:rPr lang="de-DE" dirty="0"/>
              <a:t>Schnelle Leistung? Jein</a:t>
            </a:r>
          </a:p>
        </p:txBody>
      </p:sp>
      <p:sp>
        <p:nvSpPr>
          <p:cNvPr id="5" name="Textplatzhalter 4">
            <a:extLst>
              <a:ext uri="{FF2B5EF4-FFF2-40B4-BE49-F238E27FC236}">
                <a16:creationId xmlns:a16="http://schemas.microsoft.com/office/drawing/2014/main" id="{1DE8DCF8-E66B-4064-B32A-A6CF48165C04}"/>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VVA Prüfung geht immer vor, wenn Vertrag noch nicht 10 Jahre läuft</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Leistungsausschlüsse gelten in der Regel auch für AU-Leistungen</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Muss laut Bedingungen zeitgleich zur Beantragung der AU-Leistungen auch ein BU-Antrag gestellt werden (abhängig vom gewählten Versicherer), ist die Antragstellung aufwendiger und die Entscheidung dauert länger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Tree>
    <p:extLst>
      <p:ext uri="{BB962C8B-B14F-4D97-AF65-F5344CB8AC3E}">
        <p14:creationId xmlns:p14="http://schemas.microsoft.com/office/powerpoint/2010/main" val="1799015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522ADCD-E3A0-44DC-8B0B-F8396ECEBFE4}"/>
              </a:ext>
            </a:extLst>
          </p:cNvPr>
          <p:cNvSpPr>
            <a:spLocks noGrp="1"/>
          </p:cNvSpPr>
          <p:nvPr>
            <p:ph type="sldNum" sz="quarter" idx="4"/>
          </p:nvPr>
        </p:nvSpPr>
        <p:spPr/>
        <p:txBody>
          <a:bodyPr/>
          <a:lstStyle/>
          <a:p>
            <a:fld id="{EA952CFE-AF4B-4BE9-B2E2-E1420D3F9B32}" type="slidenum">
              <a:rPr lang="de-DE" smtClean="0"/>
              <a:pPr/>
              <a:t>61</a:t>
            </a:fld>
            <a:endParaRPr lang="de-DE" dirty="0"/>
          </a:p>
        </p:txBody>
      </p:sp>
      <p:sp>
        <p:nvSpPr>
          <p:cNvPr id="3" name="Titel 2">
            <a:extLst>
              <a:ext uri="{FF2B5EF4-FFF2-40B4-BE49-F238E27FC236}">
                <a16:creationId xmlns:a16="http://schemas.microsoft.com/office/drawing/2014/main" id="{4F9618D5-6EFB-45E5-9B07-6A88F63A9B0D}"/>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FDD70DC2-DBEA-4F8F-A94B-FF63AF15B6CB}"/>
              </a:ext>
            </a:extLst>
          </p:cNvPr>
          <p:cNvSpPr>
            <a:spLocks noGrp="1"/>
          </p:cNvSpPr>
          <p:nvPr>
            <p:ph type="body" sz="quarter" idx="10"/>
          </p:nvPr>
        </p:nvSpPr>
        <p:spPr/>
        <p:txBody>
          <a:bodyPr/>
          <a:lstStyle/>
          <a:p>
            <a:r>
              <a:rPr lang="de-DE" dirty="0"/>
              <a:t>(Wann) Ist die AU Klausel sinnvoll? </a:t>
            </a:r>
          </a:p>
        </p:txBody>
      </p:sp>
      <p:sp>
        <p:nvSpPr>
          <p:cNvPr id="5" name="Textplatzhalter 4">
            <a:extLst>
              <a:ext uri="{FF2B5EF4-FFF2-40B4-BE49-F238E27FC236}">
                <a16:creationId xmlns:a16="http://schemas.microsoft.com/office/drawing/2014/main" id="{1716AAC4-04A5-4446-A85C-8D6DB2F7E4FF}"/>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Individuelle Bedürfnisse des Kunden genau prüfen</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Als finanzielle Übergangshilfe bei langwierigen BU-Leistungsprüfungen (schwierigen Tätigkeitsbildern und/oder schwer greifbare Krankheitsbilder) sinnvoll</a:t>
            </a:r>
          </a:p>
        </p:txBody>
      </p:sp>
    </p:spTree>
    <p:extLst>
      <p:ext uri="{BB962C8B-B14F-4D97-AF65-F5344CB8AC3E}">
        <p14:creationId xmlns:p14="http://schemas.microsoft.com/office/powerpoint/2010/main" val="2864749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41852DD-7406-4056-A9BB-8F1B308986C6}"/>
              </a:ext>
            </a:extLst>
          </p:cNvPr>
          <p:cNvSpPr>
            <a:spLocks noGrp="1"/>
          </p:cNvSpPr>
          <p:nvPr>
            <p:ph type="sldNum" sz="quarter" idx="4"/>
          </p:nvPr>
        </p:nvSpPr>
        <p:spPr/>
        <p:txBody>
          <a:bodyPr/>
          <a:lstStyle/>
          <a:p>
            <a:fld id="{EA952CFE-AF4B-4BE9-B2E2-E1420D3F9B32}" type="slidenum">
              <a:rPr lang="de-DE" smtClean="0"/>
              <a:pPr/>
              <a:t>62</a:t>
            </a:fld>
            <a:endParaRPr lang="de-DE" dirty="0"/>
          </a:p>
        </p:txBody>
      </p:sp>
      <p:sp>
        <p:nvSpPr>
          <p:cNvPr id="3" name="Titel 2">
            <a:extLst>
              <a:ext uri="{FF2B5EF4-FFF2-40B4-BE49-F238E27FC236}">
                <a16:creationId xmlns:a16="http://schemas.microsoft.com/office/drawing/2014/main" id="{E106E5A8-DF17-46FD-A69E-DAFB29E88D28}"/>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9570C643-F7F1-4334-94F2-48BA97DF6BD7}"/>
              </a:ext>
            </a:extLst>
          </p:cNvPr>
          <p:cNvSpPr>
            <a:spLocks noGrp="1"/>
          </p:cNvSpPr>
          <p:nvPr>
            <p:ph type="body" sz="quarter" idx="10"/>
          </p:nvPr>
        </p:nvSpPr>
        <p:spPr/>
        <p:txBody>
          <a:bodyPr/>
          <a:lstStyle/>
          <a:p>
            <a:r>
              <a:rPr lang="de-DE" dirty="0"/>
              <a:t>Krankentagegeld (KT) – eine Alternative zum AU-Baustein?</a:t>
            </a:r>
          </a:p>
        </p:txBody>
      </p:sp>
      <p:sp>
        <p:nvSpPr>
          <p:cNvPr id="5" name="Textplatzhalter 4">
            <a:extLst>
              <a:ext uri="{FF2B5EF4-FFF2-40B4-BE49-F238E27FC236}">
                <a16:creationId xmlns:a16="http://schemas.microsoft.com/office/drawing/2014/main" id="{46CE18E2-A8A1-4B10-877A-5FB54FDEB1F1}"/>
              </a:ext>
            </a:extLst>
          </p:cNvPr>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KT für jeden PKV-Versicherten sinnvoll</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KT für GKV-Versicherte, wenn Einbußen im Zuge des gesetzlichen Krankengeldes finanziell problematisch wären</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Frei von Einkommensteuer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Einstellung des Krankentagegeldes bei BU</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Tree>
    <p:extLst>
      <p:ext uri="{BB962C8B-B14F-4D97-AF65-F5344CB8AC3E}">
        <p14:creationId xmlns:p14="http://schemas.microsoft.com/office/powerpoint/2010/main" val="34909290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79E1A50-E91D-4A75-9DC4-772135AF16AD}"/>
              </a:ext>
            </a:extLst>
          </p:cNvPr>
          <p:cNvSpPr>
            <a:spLocks noGrp="1"/>
          </p:cNvSpPr>
          <p:nvPr>
            <p:ph type="sldNum" sz="quarter" idx="4"/>
          </p:nvPr>
        </p:nvSpPr>
        <p:spPr/>
        <p:txBody>
          <a:bodyPr/>
          <a:lstStyle/>
          <a:p>
            <a:fld id="{EA952CFE-AF4B-4BE9-B2E2-E1420D3F9B32}" type="slidenum">
              <a:rPr lang="de-DE" smtClean="0"/>
              <a:pPr/>
              <a:t>63</a:t>
            </a:fld>
            <a:endParaRPr lang="de-DE" dirty="0"/>
          </a:p>
        </p:txBody>
      </p:sp>
      <p:sp>
        <p:nvSpPr>
          <p:cNvPr id="3" name="Titel 2">
            <a:extLst>
              <a:ext uri="{FF2B5EF4-FFF2-40B4-BE49-F238E27FC236}">
                <a16:creationId xmlns:a16="http://schemas.microsoft.com/office/drawing/2014/main" id="{D3A20DB3-2D99-417B-A8A7-221B079F4B82}"/>
              </a:ext>
            </a:extLst>
          </p:cNvPr>
          <p:cNvSpPr>
            <a:spLocks noGrp="1"/>
          </p:cNvSpPr>
          <p:nvPr>
            <p:ph type="title"/>
          </p:nvPr>
        </p:nvSpPr>
        <p:spPr/>
        <p:txBody>
          <a:bodyPr/>
          <a:lstStyle/>
          <a:p>
            <a:r>
              <a:rPr lang="de-DE" dirty="0"/>
              <a:t>AU-Klausel</a:t>
            </a:r>
          </a:p>
        </p:txBody>
      </p:sp>
      <p:sp>
        <p:nvSpPr>
          <p:cNvPr id="4" name="Textplatzhalter 3">
            <a:extLst>
              <a:ext uri="{FF2B5EF4-FFF2-40B4-BE49-F238E27FC236}">
                <a16:creationId xmlns:a16="http://schemas.microsoft.com/office/drawing/2014/main" id="{CF41B7B7-3F13-458E-AAB4-A79866611027}"/>
              </a:ext>
            </a:extLst>
          </p:cNvPr>
          <p:cNvSpPr>
            <a:spLocks noGrp="1"/>
          </p:cNvSpPr>
          <p:nvPr>
            <p:ph type="body" sz="quarter" idx="10"/>
          </p:nvPr>
        </p:nvSpPr>
        <p:spPr/>
        <p:txBody>
          <a:bodyPr/>
          <a:lstStyle/>
          <a:p>
            <a:r>
              <a:rPr lang="de-DE" dirty="0"/>
              <a:t>AU-Klausel und private Krankentagegeldversicherungen</a:t>
            </a:r>
          </a:p>
        </p:txBody>
      </p:sp>
      <p:sp>
        <p:nvSpPr>
          <p:cNvPr id="5" name="Textplatzhalter 4">
            <a:extLst>
              <a:ext uri="{FF2B5EF4-FFF2-40B4-BE49-F238E27FC236}">
                <a16:creationId xmlns:a16="http://schemas.microsoft.com/office/drawing/2014/main" id="{8DAA8582-3D36-4200-B622-0D49EF31F960}"/>
              </a:ext>
            </a:extLst>
          </p:cNvPr>
          <p:cNvSpPr>
            <a:spLocks noGrp="1"/>
          </p:cNvSpPr>
          <p:nvPr>
            <p:ph type="body" sz="half" idx="2"/>
          </p:nvPr>
        </p:nvSpPr>
        <p:spPr/>
        <p:txBody>
          <a:bodyPr/>
          <a:lstStyle/>
          <a:p>
            <a:r>
              <a:rPr lang="de-DE" dirty="0"/>
              <a:t>MB-KT 2009 Stand Juni 2014</a:t>
            </a:r>
          </a:p>
          <a:p>
            <a:r>
              <a:rPr lang="de-DE" dirty="0"/>
              <a:t>§ 9 (6) </a:t>
            </a:r>
            <a:r>
              <a:rPr lang="de-DE" i="1" dirty="0"/>
              <a:t>„Der Neuabschluss einer weiteren oder die Erhöhung einer anderweitig bestehenden Versicherung mit Anspruch auf Krankentagegeld darf nur mit Einwilligung des Versicherers vorgenommen werden“</a:t>
            </a:r>
          </a:p>
          <a:p>
            <a:endParaRPr lang="de-DE" dirty="0"/>
          </a:p>
          <a:p>
            <a:pPr marL="342900" indent="-342900">
              <a:buFont typeface="Wingdings" panose="05000000000000000000" pitchFamily="2" charset="2"/>
              <a:buChar char="Ø"/>
            </a:pPr>
            <a:r>
              <a:rPr lang="de-DE" dirty="0"/>
              <a:t>Zur Zeit noch nicht geklärt, ob es sich bei einer AU-Leistung um ein sonstiges Krankentagegeld oder Krankengeld handelt</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Vor Beantragung eines AU-Bausteins den KT-Versicherer befragen und absegnen lassen </a:t>
            </a:r>
          </a:p>
          <a:p>
            <a:endParaRPr lang="de-DE" dirty="0"/>
          </a:p>
        </p:txBody>
      </p:sp>
    </p:spTree>
    <p:extLst>
      <p:ext uri="{BB962C8B-B14F-4D97-AF65-F5344CB8AC3E}">
        <p14:creationId xmlns:p14="http://schemas.microsoft.com/office/powerpoint/2010/main" val="36441714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887165F-21D3-4A2E-AD0D-B8576139DDD4}"/>
              </a:ext>
            </a:extLst>
          </p:cNvPr>
          <p:cNvSpPr>
            <a:spLocks noGrp="1"/>
          </p:cNvSpPr>
          <p:nvPr>
            <p:ph type="sldNum" sz="quarter" idx="4"/>
          </p:nvPr>
        </p:nvSpPr>
        <p:spPr/>
        <p:txBody>
          <a:bodyPr/>
          <a:lstStyle/>
          <a:p>
            <a:fld id="{EA952CFE-AF4B-4BE9-B2E2-E1420D3F9B32}" type="slidenum">
              <a:rPr lang="de-DE" smtClean="0"/>
              <a:pPr/>
              <a:t>64</a:t>
            </a:fld>
            <a:endParaRPr lang="de-DE" dirty="0"/>
          </a:p>
        </p:txBody>
      </p:sp>
      <p:sp>
        <p:nvSpPr>
          <p:cNvPr id="3" name="Titel 2">
            <a:extLst>
              <a:ext uri="{FF2B5EF4-FFF2-40B4-BE49-F238E27FC236}">
                <a16:creationId xmlns:a16="http://schemas.microsoft.com/office/drawing/2014/main" id="{50139120-8FE2-4EB7-8797-78BCFAE88846}"/>
              </a:ext>
            </a:extLst>
          </p:cNvPr>
          <p:cNvSpPr>
            <a:spLocks noGrp="1"/>
          </p:cNvSpPr>
          <p:nvPr>
            <p:ph type="title"/>
          </p:nvPr>
        </p:nvSpPr>
        <p:spPr/>
        <p:txBody>
          <a:bodyPr/>
          <a:lstStyle/>
          <a:p>
            <a:r>
              <a:rPr lang="de-DE" dirty="0"/>
              <a:t>Krankentagegeld / BU</a:t>
            </a:r>
          </a:p>
        </p:txBody>
      </p:sp>
      <p:sp>
        <p:nvSpPr>
          <p:cNvPr id="4" name="Textplatzhalter 3">
            <a:extLst>
              <a:ext uri="{FF2B5EF4-FFF2-40B4-BE49-F238E27FC236}">
                <a16:creationId xmlns:a16="http://schemas.microsoft.com/office/drawing/2014/main" id="{0AA5401B-C323-4E2A-8321-337D60607B31}"/>
              </a:ext>
            </a:extLst>
          </p:cNvPr>
          <p:cNvSpPr>
            <a:spLocks noGrp="1"/>
          </p:cNvSpPr>
          <p:nvPr>
            <p:ph type="body" sz="quarter" idx="10"/>
          </p:nvPr>
        </p:nvSpPr>
        <p:spPr/>
        <p:txBody>
          <a:bodyPr/>
          <a:lstStyle/>
          <a:p>
            <a:r>
              <a:rPr lang="de-DE" dirty="0"/>
              <a:t>Kurzer Exkurs Krankentagegeld</a:t>
            </a:r>
          </a:p>
        </p:txBody>
      </p:sp>
      <p:sp>
        <p:nvSpPr>
          <p:cNvPr id="5" name="Textplatzhalter 4">
            <a:extLst>
              <a:ext uri="{FF2B5EF4-FFF2-40B4-BE49-F238E27FC236}">
                <a16:creationId xmlns:a16="http://schemas.microsoft.com/office/drawing/2014/main" id="{505663DC-25F5-4684-86CB-3A468D06AE05}"/>
              </a:ext>
            </a:extLst>
          </p:cNvPr>
          <p:cNvSpPr>
            <a:spLocks noGrp="1"/>
          </p:cNvSpPr>
          <p:nvPr>
            <p:ph type="body" sz="half" idx="2"/>
          </p:nvPr>
        </p:nvSpPr>
        <p:spPr/>
        <p:txBody>
          <a:bodyPr/>
          <a:lstStyle/>
          <a:p>
            <a:endParaRPr lang="de-DE" b="1" u="sng" dirty="0"/>
          </a:p>
          <a:p>
            <a:r>
              <a:rPr lang="de-DE" b="1" u="sng" dirty="0"/>
              <a:t>Situation: </a:t>
            </a:r>
          </a:p>
          <a:p>
            <a:r>
              <a:rPr lang="de-DE" dirty="0"/>
              <a:t>VN ist arbeitsunfähig und erhält KT vom Krankenversicherer. Parallel wird bei einem BU-Versicherer eine BU-Leistung geprüft.</a:t>
            </a:r>
          </a:p>
          <a:p>
            <a:endParaRPr lang="de-DE" dirty="0"/>
          </a:p>
          <a:p>
            <a:r>
              <a:rPr lang="de-DE" dirty="0"/>
              <a:t>Der </a:t>
            </a:r>
            <a:r>
              <a:rPr lang="de-DE" u="sng" dirty="0"/>
              <a:t>KT-Versicherer</a:t>
            </a:r>
            <a:r>
              <a:rPr lang="de-DE" dirty="0"/>
              <a:t> stellt die Leistung ein, da </a:t>
            </a:r>
            <a:r>
              <a:rPr lang="de-DE" b="1" dirty="0"/>
              <a:t>dort</a:t>
            </a:r>
            <a:r>
              <a:rPr lang="de-DE" dirty="0"/>
              <a:t> eine BU festgestellt wurde.</a:t>
            </a:r>
          </a:p>
          <a:p>
            <a:endParaRPr lang="de-DE" dirty="0"/>
          </a:p>
          <a:p>
            <a:r>
              <a:rPr lang="de-DE" dirty="0"/>
              <a:t>Mehrere Monate später stellt auch der BU-Versicherer die BU fest und erkennt die Leistungspflicht an. </a:t>
            </a:r>
          </a:p>
          <a:p>
            <a:endParaRPr lang="de-DE" sz="1800" dirty="0"/>
          </a:p>
        </p:txBody>
      </p:sp>
    </p:spTree>
    <p:extLst>
      <p:ext uri="{BB962C8B-B14F-4D97-AF65-F5344CB8AC3E}">
        <p14:creationId xmlns:p14="http://schemas.microsoft.com/office/powerpoint/2010/main" val="15878360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EBAB8CF-2E1B-4101-AC74-873FE53A56AC}"/>
              </a:ext>
            </a:extLst>
          </p:cNvPr>
          <p:cNvSpPr>
            <a:spLocks noGrp="1"/>
          </p:cNvSpPr>
          <p:nvPr>
            <p:ph type="sldNum" sz="quarter" idx="4"/>
          </p:nvPr>
        </p:nvSpPr>
        <p:spPr/>
        <p:txBody>
          <a:bodyPr/>
          <a:lstStyle/>
          <a:p>
            <a:fld id="{EA952CFE-AF4B-4BE9-B2E2-E1420D3F9B32}" type="slidenum">
              <a:rPr lang="de-DE" smtClean="0"/>
              <a:pPr/>
              <a:t>65</a:t>
            </a:fld>
            <a:endParaRPr lang="de-DE" dirty="0"/>
          </a:p>
        </p:txBody>
      </p:sp>
      <p:sp>
        <p:nvSpPr>
          <p:cNvPr id="3" name="Titel 2">
            <a:extLst>
              <a:ext uri="{FF2B5EF4-FFF2-40B4-BE49-F238E27FC236}">
                <a16:creationId xmlns:a16="http://schemas.microsoft.com/office/drawing/2014/main" id="{7D95C109-A411-451E-B720-9AF7ED2B4133}"/>
              </a:ext>
            </a:extLst>
          </p:cNvPr>
          <p:cNvSpPr>
            <a:spLocks noGrp="1"/>
          </p:cNvSpPr>
          <p:nvPr>
            <p:ph type="title"/>
          </p:nvPr>
        </p:nvSpPr>
        <p:spPr/>
        <p:txBody>
          <a:bodyPr/>
          <a:lstStyle/>
          <a:p>
            <a:r>
              <a:rPr lang="de-DE" dirty="0"/>
              <a:t>Krankentagegeld / BU</a:t>
            </a:r>
          </a:p>
        </p:txBody>
      </p:sp>
      <p:sp>
        <p:nvSpPr>
          <p:cNvPr id="4" name="Textplatzhalter 3">
            <a:extLst>
              <a:ext uri="{FF2B5EF4-FFF2-40B4-BE49-F238E27FC236}">
                <a16:creationId xmlns:a16="http://schemas.microsoft.com/office/drawing/2014/main" id="{DA6F5CA1-A711-4859-BC98-761E7A929FE3}"/>
              </a:ext>
            </a:extLst>
          </p:cNvPr>
          <p:cNvSpPr>
            <a:spLocks noGrp="1"/>
          </p:cNvSpPr>
          <p:nvPr>
            <p:ph type="body" sz="quarter" idx="10"/>
          </p:nvPr>
        </p:nvSpPr>
        <p:spPr/>
        <p:txBody>
          <a:bodyPr/>
          <a:lstStyle/>
          <a:p>
            <a:r>
              <a:rPr lang="de-DE" dirty="0"/>
              <a:t>Kurzer Exkurs Krankentagegeld</a:t>
            </a:r>
          </a:p>
          <a:p>
            <a:endParaRPr lang="de-DE" dirty="0"/>
          </a:p>
        </p:txBody>
      </p:sp>
      <p:sp>
        <p:nvSpPr>
          <p:cNvPr id="5" name="Textplatzhalter 4">
            <a:extLst>
              <a:ext uri="{FF2B5EF4-FFF2-40B4-BE49-F238E27FC236}">
                <a16:creationId xmlns:a16="http://schemas.microsoft.com/office/drawing/2014/main" id="{A99B651E-1F28-4BC2-A0AF-565E8410CF14}"/>
              </a:ext>
            </a:extLst>
          </p:cNvPr>
          <p:cNvSpPr>
            <a:spLocks noGrp="1"/>
          </p:cNvSpPr>
          <p:nvPr>
            <p:ph type="body" sz="half" idx="2"/>
          </p:nvPr>
        </p:nvSpPr>
        <p:spPr/>
        <p:txBody>
          <a:bodyPr/>
          <a:lstStyle/>
          <a:p>
            <a:endParaRPr lang="de-DE" sz="2000" b="1" u="sng" dirty="0">
              <a:solidFill>
                <a:srgbClr val="00B0F0"/>
              </a:solidFill>
            </a:endParaRPr>
          </a:p>
          <a:p>
            <a:r>
              <a:rPr lang="de-DE" sz="2000" b="1" u="sng" dirty="0">
                <a:solidFill>
                  <a:srgbClr val="00B0F0"/>
                </a:solidFill>
              </a:rPr>
              <a:t>Frage: </a:t>
            </a:r>
          </a:p>
          <a:p>
            <a:endParaRPr lang="de-DE" sz="2000" b="1" u="sng" dirty="0">
              <a:solidFill>
                <a:srgbClr val="00B0F0"/>
              </a:solidFill>
            </a:endParaRPr>
          </a:p>
          <a:p>
            <a:r>
              <a:rPr lang="de-DE" sz="2000" dirty="0"/>
              <a:t>Ist auch rückwirkend der KT-Versicherer über die BU beim BU-Versicherer zu informieren, obwohl dort eine BU schon lange festgestellt wurde und die Zahlung eingestellt wurde</a:t>
            </a:r>
            <a:r>
              <a:rPr lang="de-DE" dirty="0"/>
              <a:t>?</a:t>
            </a:r>
          </a:p>
          <a:p>
            <a:endParaRPr lang="de-DE" dirty="0"/>
          </a:p>
        </p:txBody>
      </p:sp>
    </p:spTree>
    <p:extLst>
      <p:ext uri="{BB962C8B-B14F-4D97-AF65-F5344CB8AC3E}">
        <p14:creationId xmlns:p14="http://schemas.microsoft.com/office/powerpoint/2010/main" val="23826666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ABD8AC7-11FB-4555-A898-7B2F738BB7CB}"/>
              </a:ext>
            </a:extLst>
          </p:cNvPr>
          <p:cNvSpPr>
            <a:spLocks noGrp="1"/>
          </p:cNvSpPr>
          <p:nvPr>
            <p:ph type="sldNum" sz="quarter" idx="4"/>
          </p:nvPr>
        </p:nvSpPr>
        <p:spPr/>
        <p:txBody>
          <a:bodyPr/>
          <a:lstStyle/>
          <a:p>
            <a:fld id="{EA952CFE-AF4B-4BE9-B2E2-E1420D3F9B32}" type="slidenum">
              <a:rPr lang="de-DE" smtClean="0"/>
              <a:pPr/>
              <a:t>66</a:t>
            </a:fld>
            <a:endParaRPr lang="de-DE" dirty="0"/>
          </a:p>
        </p:txBody>
      </p:sp>
      <p:sp>
        <p:nvSpPr>
          <p:cNvPr id="3" name="Titel 2">
            <a:extLst>
              <a:ext uri="{FF2B5EF4-FFF2-40B4-BE49-F238E27FC236}">
                <a16:creationId xmlns:a16="http://schemas.microsoft.com/office/drawing/2014/main" id="{948FD2BF-382C-4CD7-B91F-BA503B132B3C}"/>
              </a:ext>
            </a:extLst>
          </p:cNvPr>
          <p:cNvSpPr>
            <a:spLocks noGrp="1"/>
          </p:cNvSpPr>
          <p:nvPr>
            <p:ph type="title"/>
          </p:nvPr>
        </p:nvSpPr>
        <p:spPr/>
        <p:txBody>
          <a:bodyPr/>
          <a:lstStyle/>
          <a:p>
            <a:r>
              <a:rPr lang="de-DE" dirty="0"/>
              <a:t>Krankentagegeld / BU</a:t>
            </a:r>
          </a:p>
        </p:txBody>
      </p:sp>
      <p:sp>
        <p:nvSpPr>
          <p:cNvPr id="4" name="Textplatzhalter 3">
            <a:extLst>
              <a:ext uri="{FF2B5EF4-FFF2-40B4-BE49-F238E27FC236}">
                <a16:creationId xmlns:a16="http://schemas.microsoft.com/office/drawing/2014/main" id="{73DAA109-126A-48B4-BD3A-4475C2404134}"/>
              </a:ext>
            </a:extLst>
          </p:cNvPr>
          <p:cNvSpPr>
            <a:spLocks noGrp="1"/>
          </p:cNvSpPr>
          <p:nvPr>
            <p:ph type="body" sz="quarter" idx="10"/>
          </p:nvPr>
        </p:nvSpPr>
        <p:spPr/>
        <p:txBody>
          <a:bodyPr/>
          <a:lstStyle/>
          <a:p>
            <a:r>
              <a:rPr lang="de-DE" dirty="0"/>
              <a:t>Kurzer Exkurs Krankentagegeld</a:t>
            </a:r>
          </a:p>
          <a:p>
            <a:endParaRPr lang="de-DE" dirty="0"/>
          </a:p>
        </p:txBody>
      </p:sp>
      <p:sp>
        <p:nvSpPr>
          <p:cNvPr id="5" name="Textplatzhalter 4">
            <a:extLst>
              <a:ext uri="{FF2B5EF4-FFF2-40B4-BE49-F238E27FC236}">
                <a16:creationId xmlns:a16="http://schemas.microsoft.com/office/drawing/2014/main" id="{DB12AF85-BB4A-459C-BE46-B558324B0B6B}"/>
              </a:ext>
            </a:extLst>
          </p:cNvPr>
          <p:cNvSpPr>
            <a:spLocks noGrp="1"/>
          </p:cNvSpPr>
          <p:nvPr>
            <p:ph type="body" sz="half" idx="2"/>
          </p:nvPr>
        </p:nvSpPr>
        <p:spPr/>
        <p:txBody>
          <a:bodyPr/>
          <a:lstStyle/>
          <a:p>
            <a:endParaRPr lang="de-DE" b="1"/>
          </a:p>
          <a:p>
            <a:r>
              <a:rPr lang="de-DE" b="1"/>
              <a:t>Ja</a:t>
            </a:r>
            <a:r>
              <a:rPr lang="de-DE" b="1" dirty="0"/>
              <a:t>, denn es handelt sich hier um eine Obliegenheit</a:t>
            </a:r>
          </a:p>
          <a:p>
            <a:endParaRPr lang="de-DE" dirty="0"/>
          </a:p>
          <a:p>
            <a:r>
              <a:rPr lang="de-DE" dirty="0"/>
              <a:t>Auszug allg. </a:t>
            </a:r>
            <a:r>
              <a:rPr lang="de-DE" dirty="0" err="1"/>
              <a:t>Vers.bedingungen</a:t>
            </a:r>
            <a:r>
              <a:rPr lang="de-DE" dirty="0"/>
              <a:t> für KT-Vers. der Signal IDUNA Krankenversicherung:</a:t>
            </a:r>
          </a:p>
          <a:p>
            <a:endParaRPr lang="de-DE" dirty="0"/>
          </a:p>
          <a:p>
            <a:r>
              <a:rPr lang="de-DE" sz="1800" b="1" i="0" u="none" strike="noStrike" baseline="0" dirty="0">
                <a:solidFill>
                  <a:srgbClr val="000000"/>
                </a:solidFill>
                <a:latin typeface="Arial" panose="020B0604020202020204" pitchFamily="34" charset="0"/>
              </a:rPr>
              <a:t>§ 11 Anzeigepflicht bei Wegfall der Versicherungsfähigkeit </a:t>
            </a:r>
            <a:r>
              <a:rPr lang="de-DE" sz="1800" b="0" i="0" u="none" strike="noStrike" baseline="0" dirty="0">
                <a:solidFill>
                  <a:srgbClr val="000000"/>
                </a:solidFill>
                <a:latin typeface="Arial" panose="020B0604020202020204" pitchFamily="34" charset="0"/>
              </a:rPr>
              <a:t>Der Wegfall einer im Tarif bestimmten Voraussetzung für die Versicherungsfähigkeit oder der Eintritt der Berufsunfähigkeit (vgl. § 15 Abs. 1 Buchstabe b) einer versicherten Person ist dem Versicherer unverzüglich anzuzeigen. Erlangt der Versicherer von dem Eintritt dieses Ereignisses erst später Kenntnis, so sind beide Teile verpflichtet, die für die Zeit nach Beendigung des Versicherungsverhältnisses empfangenen Leistungen einander zurückzugewähren </a:t>
            </a:r>
            <a:endParaRPr lang="de-DE" dirty="0"/>
          </a:p>
        </p:txBody>
      </p:sp>
    </p:spTree>
    <p:extLst>
      <p:ext uri="{BB962C8B-B14F-4D97-AF65-F5344CB8AC3E}">
        <p14:creationId xmlns:p14="http://schemas.microsoft.com/office/powerpoint/2010/main" val="6775004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a:t>
            </a:r>
            <a:endParaRPr lang="de-DE" sz="2400" dirty="0"/>
          </a:p>
        </p:txBody>
      </p:sp>
      <p:sp>
        <p:nvSpPr>
          <p:cNvPr id="3" name="Textfeld 2">
            <a:extLst>
              <a:ext uri="{FF2B5EF4-FFF2-40B4-BE49-F238E27FC236}">
                <a16:creationId xmlns:a16="http://schemas.microsoft.com/office/drawing/2014/main" id="{5469FFD5-651D-4A18-9CF2-8FBBAFED785E}"/>
              </a:ext>
            </a:extLst>
          </p:cNvPr>
          <p:cNvSpPr txBox="1"/>
          <p:nvPr/>
        </p:nvSpPr>
        <p:spPr>
          <a:xfrm>
            <a:off x="751115" y="3649436"/>
            <a:ext cx="10262506" cy="523220"/>
          </a:xfrm>
          <a:prstGeom prst="rect">
            <a:avLst/>
          </a:prstGeom>
          <a:noFill/>
        </p:spPr>
        <p:txBody>
          <a:bodyPr wrap="square" rtlCol="0">
            <a:spAutoFit/>
          </a:bodyPr>
          <a:lstStyle/>
          <a:p>
            <a:pPr algn="ctr"/>
            <a:r>
              <a:rPr lang="de-DE" sz="2800" dirty="0">
                <a:solidFill>
                  <a:srgbClr val="1D2D4B"/>
                </a:solidFill>
              </a:rPr>
              <a:t>Backup</a:t>
            </a:r>
          </a:p>
        </p:txBody>
      </p:sp>
    </p:spTree>
    <p:extLst>
      <p:ext uri="{BB962C8B-B14F-4D97-AF65-F5344CB8AC3E}">
        <p14:creationId xmlns:p14="http://schemas.microsoft.com/office/powerpoint/2010/main" val="22898772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Der Bildungsweg von Medizinern</a:t>
            </a:r>
            <a:r>
              <a:rPr lang="de-DE" dirty="0"/>
              <a:t>:</a:t>
            </a:r>
          </a:p>
        </p:txBody>
      </p:sp>
      <p:pic>
        <p:nvPicPr>
          <p:cNvPr id="5" name="Grafik 4">
            <a:extLst>
              <a:ext uri="{FF2B5EF4-FFF2-40B4-BE49-F238E27FC236}">
                <a16:creationId xmlns:a16="http://schemas.microsoft.com/office/drawing/2014/main" id="{608D7151-AD78-41B9-A3B8-6FAFD8EA2B51}"/>
              </a:ext>
            </a:extLst>
          </p:cNvPr>
          <p:cNvPicPr>
            <a:picLocks noChangeAspect="1"/>
          </p:cNvPicPr>
          <p:nvPr/>
        </p:nvPicPr>
        <p:blipFill>
          <a:blip r:embed="rId2"/>
          <a:stretch>
            <a:fillRect/>
          </a:stretch>
        </p:blipFill>
        <p:spPr>
          <a:xfrm>
            <a:off x="808264" y="2515765"/>
            <a:ext cx="10690986" cy="3647145"/>
          </a:xfrm>
          <a:prstGeom prst="rect">
            <a:avLst/>
          </a:prstGeom>
        </p:spPr>
      </p:pic>
    </p:spTree>
    <p:extLst>
      <p:ext uri="{BB962C8B-B14F-4D97-AF65-F5344CB8AC3E}">
        <p14:creationId xmlns:p14="http://schemas.microsoft.com/office/powerpoint/2010/main" val="7877026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Gehälter der im Krankenhaus angestellten Mediziner</a:t>
            </a:r>
            <a:r>
              <a:rPr lang="de-DE" dirty="0"/>
              <a:t>:</a:t>
            </a:r>
          </a:p>
        </p:txBody>
      </p:sp>
      <p:pic>
        <p:nvPicPr>
          <p:cNvPr id="6" name="Grafik 5">
            <a:extLst>
              <a:ext uri="{FF2B5EF4-FFF2-40B4-BE49-F238E27FC236}">
                <a16:creationId xmlns:a16="http://schemas.microsoft.com/office/drawing/2014/main" id="{82B2F121-533B-4ADF-9869-7EBA328444DD}"/>
              </a:ext>
            </a:extLst>
          </p:cNvPr>
          <p:cNvPicPr>
            <a:picLocks noChangeAspect="1"/>
          </p:cNvPicPr>
          <p:nvPr/>
        </p:nvPicPr>
        <p:blipFill>
          <a:blip r:embed="rId2"/>
          <a:stretch>
            <a:fillRect/>
          </a:stretch>
        </p:blipFill>
        <p:spPr>
          <a:xfrm>
            <a:off x="808264" y="2417243"/>
            <a:ext cx="10590112" cy="3672378"/>
          </a:xfrm>
          <a:prstGeom prst="rect">
            <a:avLst/>
          </a:prstGeom>
        </p:spPr>
      </p:pic>
    </p:spTree>
    <p:extLst>
      <p:ext uri="{BB962C8B-B14F-4D97-AF65-F5344CB8AC3E}">
        <p14:creationId xmlns:p14="http://schemas.microsoft.com/office/powerpoint/2010/main" val="3026800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IDEAL </a:t>
            </a:r>
            <a:r>
              <a:rPr lang="de-DE" sz="2000" u="sng" dirty="0" err="1">
                <a:solidFill>
                  <a:srgbClr val="1D2D4B"/>
                </a:solidFill>
              </a:rPr>
              <a:t>PflegeRente</a:t>
            </a:r>
            <a:r>
              <a:rPr lang="de-DE" sz="2000" u="sng" dirty="0">
                <a:solidFill>
                  <a:srgbClr val="1D2D4B"/>
                </a:solidFill>
              </a:rPr>
              <a:t> mit verkürzten Gesundheitsfragen (1.10.24 bis 31.12.24)</a:t>
            </a:r>
            <a:r>
              <a:rPr lang="de-DE" dirty="0"/>
              <a:t>:</a:t>
            </a:r>
          </a:p>
        </p:txBody>
      </p:sp>
      <p:pic>
        <p:nvPicPr>
          <p:cNvPr id="6" name="Grafik 5">
            <a:extLst>
              <a:ext uri="{FF2B5EF4-FFF2-40B4-BE49-F238E27FC236}">
                <a16:creationId xmlns:a16="http://schemas.microsoft.com/office/drawing/2014/main" id="{04A85CD0-36F9-4B7D-9614-5C53B993615F}"/>
              </a:ext>
            </a:extLst>
          </p:cNvPr>
          <p:cNvPicPr>
            <a:picLocks noChangeAspect="1"/>
          </p:cNvPicPr>
          <p:nvPr/>
        </p:nvPicPr>
        <p:blipFill>
          <a:blip r:embed="rId2"/>
          <a:stretch>
            <a:fillRect/>
          </a:stretch>
        </p:blipFill>
        <p:spPr>
          <a:xfrm>
            <a:off x="808264" y="2188087"/>
            <a:ext cx="6866165" cy="4449919"/>
          </a:xfrm>
          <a:prstGeom prst="rect">
            <a:avLst/>
          </a:prstGeom>
        </p:spPr>
      </p:pic>
      <p:pic>
        <p:nvPicPr>
          <p:cNvPr id="9" name="Grafik 8">
            <a:extLst>
              <a:ext uri="{FF2B5EF4-FFF2-40B4-BE49-F238E27FC236}">
                <a16:creationId xmlns:a16="http://schemas.microsoft.com/office/drawing/2014/main" id="{CA5AB611-7E57-4455-8D72-242D79565981}"/>
              </a:ext>
            </a:extLst>
          </p:cNvPr>
          <p:cNvPicPr>
            <a:picLocks noChangeAspect="1"/>
          </p:cNvPicPr>
          <p:nvPr/>
        </p:nvPicPr>
        <p:blipFill>
          <a:blip r:embed="rId3"/>
          <a:stretch>
            <a:fillRect/>
          </a:stretch>
        </p:blipFill>
        <p:spPr>
          <a:xfrm>
            <a:off x="7893935" y="3348712"/>
            <a:ext cx="3572374" cy="847843"/>
          </a:xfrm>
          <a:prstGeom prst="rect">
            <a:avLst/>
          </a:prstGeom>
        </p:spPr>
      </p:pic>
    </p:spTree>
    <p:extLst>
      <p:ext uri="{BB962C8B-B14F-4D97-AF65-F5344CB8AC3E}">
        <p14:creationId xmlns:p14="http://schemas.microsoft.com/office/powerpoint/2010/main" val="35219947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Verdienst niedergelassener Mediziner</a:t>
            </a:r>
            <a:r>
              <a:rPr lang="de-DE" dirty="0"/>
              <a:t>:</a:t>
            </a:r>
          </a:p>
        </p:txBody>
      </p:sp>
      <p:pic>
        <p:nvPicPr>
          <p:cNvPr id="5" name="Grafik 4">
            <a:extLst>
              <a:ext uri="{FF2B5EF4-FFF2-40B4-BE49-F238E27FC236}">
                <a16:creationId xmlns:a16="http://schemas.microsoft.com/office/drawing/2014/main" id="{241C2FF9-1F50-4DD0-826D-3430BAE740D4}"/>
              </a:ext>
            </a:extLst>
          </p:cNvPr>
          <p:cNvPicPr>
            <a:picLocks noChangeAspect="1"/>
          </p:cNvPicPr>
          <p:nvPr/>
        </p:nvPicPr>
        <p:blipFill>
          <a:blip r:embed="rId2"/>
          <a:stretch>
            <a:fillRect/>
          </a:stretch>
        </p:blipFill>
        <p:spPr>
          <a:xfrm>
            <a:off x="808264" y="2359112"/>
            <a:ext cx="9527722" cy="4170740"/>
          </a:xfrm>
          <a:prstGeom prst="rect">
            <a:avLst/>
          </a:prstGeom>
        </p:spPr>
      </p:pic>
    </p:spTree>
    <p:extLst>
      <p:ext uri="{BB962C8B-B14F-4D97-AF65-F5344CB8AC3E}">
        <p14:creationId xmlns:p14="http://schemas.microsoft.com/office/powerpoint/2010/main" val="22621291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Struktur der Ärzteschaft</a:t>
            </a:r>
            <a:r>
              <a:rPr lang="de-DE" dirty="0"/>
              <a:t>:</a:t>
            </a:r>
          </a:p>
        </p:txBody>
      </p:sp>
      <p:pic>
        <p:nvPicPr>
          <p:cNvPr id="6" name="Grafik 5">
            <a:extLst>
              <a:ext uri="{FF2B5EF4-FFF2-40B4-BE49-F238E27FC236}">
                <a16:creationId xmlns:a16="http://schemas.microsoft.com/office/drawing/2014/main" id="{F0135D38-ABAB-4CEC-96A7-0B0B43E5B6B2}"/>
              </a:ext>
            </a:extLst>
          </p:cNvPr>
          <p:cNvPicPr>
            <a:picLocks noChangeAspect="1"/>
          </p:cNvPicPr>
          <p:nvPr/>
        </p:nvPicPr>
        <p:blipFill>
          <a:blip r:embed="rId2"/>
          <a:stretch>
            <a:fillRect/>
          </a:stretch>
        </p:blipFill>
        <p:spPr>
          <a:xfrm>
            <a:off x="808264" y="2320577"/>
            <a:ext cx="9984922" cy="4008653"/>
          </a:xfrm>
          <a:prstGeom prst="rect">
            <a:avLst/>
          </a:prstGeom>
        </p:spPr>
      </p:pic>
    </p:spTree>
    <p:extLst>
      <p:ext uri="{BB962C8B-B14F-4D97-AF65-F5344CB8AC3E}">
        <p14:creationId xmlns:p14="http://schemas.microsoft.com/office/powerpoint/2010/main" val="1181204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pic>
        <p:nvPicPr>
          <p:cNvPr id="5" name="Grafik 4">
            <a:extLst>
              <a:ext uri="{FF2B5EF4-FFF2-40B4-BE49-F238E27FC236}">
                <a16:creationId xmlns:a16="http://schemas.microsoft.com/office/drawing/2014/main" id="{BB4EBCB8-180E-44A5-9058-0C9523912BDF}"/>
              </a:ext>
            </a:extLst>
          </p:cNvPr>
          <p:cNvPicPr>
            <a:picLocks noChangeAspect="1"/>
          </p:cNvPicPr>
          <p:nvPr/>
        </p:nvPicPr>
        <p:blipFill>
          <a:blip r:embed="rId2"/>
          <a:stretch>
            <a:fillRect/>
          </a:stretch>
        </p:blipFill>
        <p:spPr>
          <a:xfrm>
            <a:off x="767443" y="1546005"/>
            <a:ext cx="9895114" cy="5164187"/>
          </a:xfrm>
          <a:prstGeom prst="rect">
            <a:avLst/>
          </a:prstGeom>
        </p:spPr>
      </p:pic>
    </p:spTree>
    <p:extLst>
      <p:ext uri="{BB962C8B-B14F-4D97-AF65-F5344CB8AC3E}">
        <p14:creationId xmlns:p14="http://schemas.microsoft.com/office/powerpoint/2010/main" val="28457408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err="1">
                <a:solidFill>
                  <a:srgbClr val="1D2D4B"/>
                </a:solidFill>
              </a:rPr>
              <a:t>STUDI.med</a:t>
            </a:r>
            <a:r>
              <a:rPr lang="de-DE" sz="2000" u="sng" dirty="0">
                <a:solidFill>
                  <a:srgbClr val="1D2D4B"/>
                </a:solidFill>
              </a:rPr>
              <a:t> Zielgruppe</a:t>
            </a:r>
            <a:r>
              <a:rPr lang="de-DE" dirty="0"/>
              <a:t>:</a:t>
            </a:r>
          </a:p>
        </p:txBody>
      </p:sp>
      <p:pic>
        <p:nvPicPr>
          <p:cNvPr id="9" name="Grafik 8">
            <a:extLst>
              <a:ext uri="{FF2B5EF4-FFF2-40B4-BE49-F238E27FC236}">
                <a16:creationId xmlns:a16="http://schemas.microsoft.com/office/drawing/2014/main" id="{7F66390E-0FDD-45A9-A314-F694AD3522B6}"/>
              </a:ext>
            </a:extLst>
          </p:cNvPr>
          <p:cNvPicPr>
            <a:picLocks noChangeAspect="1"/>
          </p:cNvPicPr>
          <p:nvPr/>
        </p:nvPicPr>
        <p:blipFill>
          <a:blip r:embed="rId2"/>
          <a:stretch>
            <a:fillRect/>
          </a:stretch>
        </p:blipFill>
        <p:spPr>
          <a:xfrm>
            <a:off x="808264" y="2228969"/>
            <a:ext cx="8196943" cy="4223235"/>
          </a:xfrm>
          <a:prstGeom prst="rect">
            <a:avLst/>
          </a:prstGeom>
        </p:spPr>
      </p:pic>
    </p:spTree>
    <p:extLst>
      <p:ext uri="{BB962C8B-B14F-4D97-AF65-F5344CB8AC3E}">
        <p14:creationId xmlns:p14="http://schemas.microsoft.com/office/powerpoint/2010/main" val="38506609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707886"/>
          </a:xfrm>
          <a:prstGeom prst="rect">
            <a:avLst/>
          </a:prstGeom>
          <a:noFill/>
        </p:spPr>
        <p:txBody>
          <a:bodyPr wrap="square" rtlCol="0">
            <a:spAutoFit/>
          </a:bodyPr>
          <a:lstStyle/>
          <a:p>
            <a:r>
              <a:rPr lang="de-DE" sz="2000" u="sng" dirty="0">
                <a:solidFill>
                  <a:srgbClr val="1D2D4B"/>
                </a:solidFill>
              </a:rPr>
              <a:t>Besondere Vereinbarung zur Teilnahme an Kundenbefragungen während der Laufzeit des </a:t>
            </a:r>
            <a:r>
              <a:rPr lang="de-DE" sz="2000" u="sng" dirty="0" err="1">
                <a:solidFill>
                  <a:srgbClr val="1D2D4B"/>
                </a:solidFill>
              </a:rPr>
              <a:t>STUDI.med</a:t>
            </a:r>
            <a:r>
              <a:rPr lang="de-DE" dirty="0"/>
              <a:t>:</a:t>
            </a:r>
          </a:p>
        </p:txBody>
      </p:sp>
      <p:pic>
        <p:nvPicPr>
          <p:cNvPr id="5" name="Grafik 4">
            <a:extLst>
              <a:ext uri="{FF2B5EF4-FFF2-40B4-BE49-F238E27FC236}">
                <a16:creationId xmlns:a16="http://schemas.microsoft.com/office/drawing/2014/main" id="{6C8A6ABC-DB22-4303-BD74-57522607F669}"/>
              </a:ext>
            </a:extLst>
          </p:cNvPr>
          <p:cNvPicPr>
            <a:picLocks noChangeAspect="1"/>
          </p:cNvPicPr>
          <p:nvPr/>
        </p:nvPicPr>
        <p:blipFill>
          <a:blip r:embed="rId2"/>
          <a:stretch>
            <a:fillRect/>
          </a:stretch>
        </p:blipFill>
        <p:spPr>
          <a:xfrm>
            <a:off x="886321" y="2818694"/>
            <a:ext cx="10432861" cy="3270927"/>
          </a:xfrm>
          <a:prstGeom prst="rect">
            <a:avLst/>
          </a:prstGeom>
        </p:spPr>
      </p:pic>
    </p:spTree>
    <p:extLst>
      <p:ext uri="{BB962C8B-B14F-4D97-AF65-F5344CB8AC3E}">
        <p14:creationId xmlns:p14="http://schemas.microsoft.com/office/powerpoint/2010/main" val="32980634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Gesundheitscheck:</a:t>
            </a:r>
            <a:endParaRPr lang="de-DE" dirty="0"/>
          </a:p>
        </p:txBody>
      </p:sp>
      <p:pic>
        <p:nvPicPr>
          <p:cNvPr id="6" name="Grafik 5">
            <a:extLst>
              <a:ext uri="{FF2B5EF4-FFF2-40B4-BE49-F238E27FC236}">
                <a16:creationId xmlns:a16="http://schemas.microsoft.com/office/drawing/2014/main" id="{69AB3990-E6E0-410C-AA31-359989094CB8}"/>
              </a:ext>
            </a:extLst>
          </p:cNvPr>
          <p:cNvPicPr>
            <a:picLocks noChangeAspect="1"/>
          </p:cNvPicPr>
          <p:nvPr/>
        </p:nvPicPr>
        <p:blipFill>
          <a:blip r:embed="rId2"/>
          <a:stretch>
            <a:fillRect/>
          </a:stretch>
        </p:blipFill>
        <p:spPr>
          <a:xfrm>
            <a:off x="959237" y="2317630"/>
            <a:ext cx="8437855" cy="3929651"/>
          </a:xfrm>
          <a:prstGeom prst="rect">
            <a:avLst/>
          </a:prstGeom>
        </p:spPr>
      </p:pic>
    </p:spTree>
    <p:extLst>
      <p:ext uri="{BB962C8B-B14F-4D97-AF65-F5344CB8AC3E}">
        <p14:creationId xmlns:p14="http://schemas.microsoft.com/office/powerpoint/2010/main" val="35699433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err="1">
                <a:solidFill>
                  <a:srgbClr val="1D2D4B"/>
                </a:solidFill>
              </a:rPr>
              <a:t>STUDI.med</a:t>
            </a:r>
            <a:r>
              <a:rPr lang="de-DE" sz="2000" u="sng" dirty="0">
                <a:solidFill>
                  <a:srgbClr val="1D2D4B"/>
                </a:solidFill>
              </a:rPr>
              <a:t> Auslandsschutz und </a:t>
            </a:r>
            <a:r>
              <a:rPr lang="de-DE" sz="2000" u="sng">
                <a:solidFill>
                  <a:srgbClr val="1D2D4B"/>
                </a:solidFill>
              </a:rPr>
              <a:t>attraktive Gesundheitsservices:</a:t>
            </a:r>
            <a:endParaRPr lang="de-DE" dirty="0"/>
          </a:p>
        </p:txBody>
      </p:sp>
      <p:pic>
        <p:nvPicPr>
          <p:cNvPr id="9" name="Grafik 8">
            <a:extLst>
              <a:ext uri="{FF2B5EF4-FFF2-40B4-BE49-F238E27FC236}">
                <a16:creationId xmlns:a16="http://schemas.microsoft.com/office/drawing/2014/main" id="{4629930B-1855-482A-83DB-9EFBE0803E90}"/>
              </a:ext>
            </a:extLst>
          </p:cNvPr>
          <p:cNvPicPr>
            <a:picLocks noChangeAspect="1"/>
          </p:cNvPicPr>
          <p:nvPr/>
        </p:nvPicPr>
        <p:blipFill>
          <a:blip r:embed="rId2"/>
          <a:stretch>
            <a:fillRect/>
          </a:stretch>
        </p:blipFill>
        <p:spPr>
          <a:xfrm>
            <a:off x="808264" y="2188087"/>
            <a:ext cx="9299122" cy="4221687"/>
          </a:xfrm>
          <a:prstGeom prst="rect">
            <a:avLst/>
          </a:prstGeom>
        </p:spPr>
      </p:pic>
    </p:spTree>
    <p:extLst>
      <p:ext uri="{BB962C8B-B14F-4D97-AF65-F5344CB8AC3E}">
        <p14:creationId xmlns:p14="http://schemas.microsoft.com/office/powerpoint/2010/main" val="2949204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err="1">
                <a:solidFill>
                  <a:srgbClr val="1D2D4B"/>
                </a:solidFill>
              </a:rPr>
              <a:t>STUDI.med</a:t>
            </a:r>
            <a:r>
              <a:rPr lang="de-DE" sz="2000" u="sng" dirty="0">
                <a:solidFill>
                  <a:srgbClr val="1D2D4B"/>
                </a:solidFill>
              </a:rPr>
              <a:t> Optionsrechte nach Ende des Studiums:</a:t>
            </a:r>
            <a:endParaRPr lang="de-DE" dirty="0"/>
          </a:p>
        </p:txBody>
      </p:sp>
      <p:pic>
        <p:nvPicPr>
          <p:cNvPr id="5" name="Grafik 4">
            <a:extLst>
              <a:ext uri="{FF2B5EF4-FFF2-40B4-BE49-F238E27FC236}">
                <a16:creationId xmlns:a16="http://schemas.microsoft.com/office/drawing/2014/main" id="{B6DD4E6D-213E-45CB-AD80-64CB204EB529}"/>
              </a:ext>
            </a:extLst>
          </p:cNvPr>
          <p:cNvPicPr>
            <a:picLocks noChangeAspect="1"/>
          </p:cNvPicPr>
          <p:nvPr/>
        </p:nvPicPr>
        <p:blipFill>
          <a:blip r:embed="rId2"/>
          <a:stretch>
            <a:fillRect/>
          </a:stretch>
        </p:blipFill>
        <p:spPr>
          <a:xfrm>
            <a:off x="808264" y="2430346"/>
            <a:ext cx="7641772" cy="3946849"/>
          </a:xfrm>
          <a:prstGeom prst="rect">
            <a:avLst/>
          </a:prstGeom>
        </p:spPr>
      </p:pic>
    </p:spTree>
    <p:extLst>
      <p:ext uri="{BB962C8B-B14F-4D97-AF65-F5344CB8AC3E}">
        <p14:creationId xmlns:p14="http://schemas.microsoft.com/office/powerpoint/2010/main" val="29143041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Ausbildung zum Facharzt (versicherungspflichtig):</a:t>
            </a:r>
            <a:endParaRPr lang="de-DE" dirty="0"/>
          </a:p>
        </p:txBody>
      </p:sp>
      <p:pic>
        <p:nvPicPr>
          <p:cNvPr id="6" name="Grafik 5">
            <a:extLst>
              <a:ext uri="{FF2B5EF4-FFF2-40B4-BE49-F238E27FC236}">
                <a16:creationId xmlns:a16="http://schemas.microsoft.com/office/drawing/2014/main" id="{2B664928-59AC-4BEA-AFF0-683F2BB3190E}"/>
              </a:ext>
            </a:extLst>
          </p:cNvPr>
          <p:cNvPicPr>
            <a:picLocks noChangeAspect="1"/>
          </p:cNvPicPr>
          <p:nvPr/>
        </p:nvPicPr>
        <p:blipFill>
          <a:blip r:embed="rId2"/>
          <a:stretch>
            <a:fillRect/>
          </a:stretch>
        </p:blipFill>
        <p:spPr>
          <a:xfrm>
            <a:off x="2296053" y="2295525"/>
            <a:ext cx="4976813" cy="4313667"/>
          </a:xfrm>
          <a:prstGeom prst="rect">
            <a:avLst/>
          </a:prstGeom>
        </p:spPr>
      </p:pic>
    </p:spTree>
    <p:extLst>
      <p:ext uri="{BB962C8B-B14F-4D97-AF65-F5344CB8AC3E}">
        <p14:creationId xmlns:p14="http://schemas.microsoft.com/office/powerpoint/2010/main" val="1269461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err="1">
                <a:solidFill>
                  <a:srgbClr val="1D2D4B"/>
                </a:solidFill>
              </a:rPr>
              <a:t>OPTI.free</a:t>
            </a:r>
            <a:r>
              <a:rPr lang="de-DE" sz="2000" u="sng" dirty="0">
                <a:solidFill>
                  <a:srgbClr val="1D2D4B"/>
                </a:solidFill>
              </a:rPr>
              <a:t> Das Ticket zur Spitzenmedizin:</a:t>
            </a:r>
            <a:endParaRPr lang="de-DE" dirty="0"/>
          </a:p>
        </p:txBody>
      </p:sp>
      <p:pic>
        <p:nvPicPr>
          <p:cNvPr id="6" name="Grafik 5">
            <a:extLst>
              <a:ext uri="{FF2B5EF4-FFF2-40B4-BE49-F238E27FC236}">
                <a16:creationId xmlns:a16="http://schemas.microsoft.com/office/drawing/2014/main" id="{1D7711A9-6F27-41F1-99B9-90890669FA53}"/>
              </a:ext>
            </a:extLst>
          </p:cNvPr>
          <p:cNvPicPr>
            <a:picLocks noChangeAspect="1"/>
          </p:cNvPicPr>
          <p:nvPr/>
        </p:nvPicPr>
        <p:blipFill>
          <a:blip r:embed="rId2"/>
          <a:stretch>
            <a:fillRect/>
          </a:stretch>
        </p:blipFill>
        <p:spPr>
          <a:xfrm>
            <a:off x="808264" y="2344702"/>
            <a:ext cx="8191803" cy="4056643"/>
          </a:xfrm>
          <a:prstGeom prst="rect">
            <a:avLst/>
          </a:prstGeom>
        </p:spPr>
      </p:pic>
    </p:spTree>
    <p:extLst>
      <p:ext uri="{BB962C8B-B14F-4D97-AF65-F5344CB8AC3E}">
        <p14:creationId xmlns:p14="http://schemas.microsoft.com/office/powerpoint/2010/main" val="1697303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pic>
        <p:nvPicPr>
          <p:cNvPr id="5" name="Grafik 4">
            <a:extLst>
              <a:ext uri="{FF2B5EF4-FFF2-40B4-BE49-F238E27FC236}">
                <a16:creationId xmlns:a16="http://schemas.microsoft.com/office/drawing/2014/main" id="{027F4826-E863-4D13-A7CC-3557124E49D8}"/>
              </a:ext>
            </a:extLst>
          </p:cNvPr>
          <p:cNvPicPr>
            <a:picLocks noChangeAspect="1"/>
          </p:cNvPicPr>
          <p:nvPr/>
        </p:nvPicPr>
        <p:blipFill>
          <a:blip r:embed="rId2"/>
          <a:stretch>
            <a:fillRect/>
          </a:stretch>
        </p:blipFill>
        <p:spPr>
          <a:xfrm>
            <a:off x="506185" y="1569789"/>
            <a:ext cx="8997044" cy="4962495"/>
          </a:xfrm>
          <a:prstGeom prst="rect">
            <a:avLst/>
          </a:prstGeom>
        </p:spPr>
      </p:pic>
    </p:spTree>
    <p:extLst>
      <p:ext uri="{BB962C8B-B14F-4D97-AF65-F5344CB8AC3E}">
        <p14:creationId xmlns:p14="http://schemas.microsoft.com/office/powerpoint/2010/main" val="27270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Facharzt im Krankenhaus:</a:t>
            </a:r>
            <a:endParaRPr lang="de-DE" dirty="0"/>
          </a:p>
        </p:txBody>
      </p:sp>
      <p:pic>
        <p:nvPicPr>
          <p:cNvPr id="5" name="Grafik 4">
            <a:extLst>
              <a:ext uri="{FF2B5EF4-FFF2-40B4-BE49-F238E27FC236}">
                <a16:creationId xmlns:a16="http://schemas.microsoft.com/office/drawing/2014/main" id="{894F3439-9281-4BB7-B685-A8880A93D394}"/>
              </a:ext>
            </a:extLst>
          </p:cNvPr>
          <p:cNvPicPr>
            <a:picLocks noChangeAspect="1"/>
          </p:cNvPicPr>
          <p:nvPr/>
        </p:nvPicPr>
        <p:blipFill>
          <a:blip r:embed="rId2"/>
          <a:stretch>
            <a:fillRect/>
          </a:stretch>
        </p:blipFill>
        <p:spPr>
          <a:xfrm>
            <a:off x="1730375" y="2341055"/>
            <a:ext cx="5262371" cy="4193663"/>
          </a:xfrm>
          <a:prstGeom prst="rect">
            <a:avLst/>
          </a:prstGeom>
        </p:spPr>
      </p:pic>
    </p:spTree>
    <p:extLst>
      <p:ext uri="{BB962C8B-B14F-4D97-AF65-F5344CB8AC3E}">
        <p14:creationId xmlns:p14="http://schemas.microsoft.com/office/powerpoint/2010/main" val="19952234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Krankentagegeld für Mediziner:</a:t>
            </a:r>
            <a:endParaRPr lang="de-DE" dirty="0"/>
          </a:p>
        </p:txBody>
      </p:sp>
      <p:pic>
        <p:nvPicPr>
          <p:cNvPr id="6" name="Grafik 5">
            <a:extLst>
              <a:ext uri="{FF2B5EF4-FFF2-40B4-BE49-F238E27FC236}">
                <a16:creationId xmlns:a16="http://schemas.microsoft.com/office/drawing/2014/main" id="{63AF9458-169D-4776-9362-91BAE0CA640E}"/>
              </a:ext>
            </a:extLst>
          </p:cNvPr>
          <p:cNvPicPr>
            <a:picLocks noChangeAspect="1"/>
          </p:cNvPicPr>
          <p:nvPr/>
        </p:nvPicPr>
        <p:blipFill>
          <a:blip r:embed="rId2"/>
          <a:stretch>
            <a:fillRect/>
          </a:stretch>
        </p:blipFill>
        <p:spPr>
          <a:xfrm>
            <a:off x="1818001" y="2332363"/>
            <a:ext cx="6542227" cy="3875518"/>
          </a:xfrm>
          <a:prstGeom prst="rect">
            <a:avLst/>
          </a:prstGeom>
        </p:spPr>
      </p:pic>
    </p:spTree>
    <p:extLst>
      <p:ext uri="{BB962C8B-B14F-4D97-AF65-F5344CB8AC3E}">
        <p14:creationId xmlns:p14="http://schemas.microsoft.com/office/powerpoint/2010/main" val="2432558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Medizinerkonzept der Hallesche</a:t>
            </a:r>
            <a:endParaRPr lang="de-DE" sz="2400" dirty="0"/>
          </a:p>
        </p:txBody>
      </p:sp>
      <p:sp>
        <p:nvSpPr>
          <p:cNvPr id="3" name="Textfeld 2">
            <a:extLst>
              <a:ext uri="{FF2B5EF4-FFF2-40B4-BE49-F238E27FC236}">
                <a16:creationId xmlns:a16="http://schemas.microsoft.com/office/drawing/2014/main" id="{8E259EE1-63D6-4413-85F3-DC951C852E56}"/>
              </a:ext>
            </a:extLst>
          </p:cNvPr>
          <p:cNvSpPr txBox="1"/>
          <p:nvPr/>
        </p:nvSpPr>
        <p:spPr>
          <a:xfrm>
            <a:off x="808264" y="1787978"/>
            <a:ext cx="9923904" cy="400110"/>
          </a:xfrm>
          <a:prstGeom prst="rect">
            <a:avLst/>
          </a:prstGeom>
          <a:noFill/>
        </p:spPr>
        <p:txBody>
          <a:bodyPr wrap="square" rtlCol="0">
            <a:spAutoFit/>
          </a:bodyPr>
          <a:lstStyle/>
          <a:p>
            <a:r>
              <a:rPr lang="de-DE" sz="2000" u="sng" dirty="0">
                <a:solidFill>
                  <a:srgbClr val="1D2D4B"/>
                </a:solidFill>
              </a:rPr>
              <a:t>Umstellung des Krankentagegeldes:</a:t>
            </a:r>
            <a:endParaRPr lang="de-DE" dirty="0"/>
          </a:p>
        </p:txBody>
      </p:sp>
      <p:pic>
        <p:nvPicPr>
          <p:cNvPr id="5" name="Grafik 4">
            <a:extLst>
              <a:ext uri="{FF2B5EF4-FFF2-40B4-BE49-F238E27FC236}">
                <a16:creationId xmlns:a16="http://schemas.microsoft.com/office/drawing/2014/main" id="{81758C69-268F-4C15-B426-1DB66C7FC561}"/>
              </a:ext>
            </a:extLst>
          </p:cNvPr>
          <p:cNvPicPr>
            <a:picLocks noChangeAspect="1"/>
          </p:cNvPicPr>
          <p:nvPr/>
        </p:nvPicPr>
        <p:blipFill>
          <a:blip r:embed="rId2"/>
          <a:stretch>
            <a:fillRect/>
          </a:stretch>
        </p:blipFill>
        <p:spPr>
          <a:xfrm>
            <a:off x="1786021" y="2328510"/>
            <a:ext cx="6949765" cy="4109494"/>
          </a:xfrm>
          <a:prstGeom prst="rect">
            <a:avLst/>
          </a:prstGeom>
        </p:spPr>
      </p:pic>
    </p:spTree>
    <p:extLst>
      <p:ext uri="{BB962C8B-B14F-4D97-AF65-F5344CB8AC3E}">
        <p14:creationId xmlns:p14="http://schemas.microsoft.com/office/powerpoint/2010/main" val="138667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PKV-Splitter</a:t>
            </a:r>
            <a:endParaRPr lang="de-DE" sz="2400" dirty="0"/>
          </a:p>
        </p:txBody>
      </p:sp>
      <p:pic>
        <p:nvPicPr>
          <p:cNvPr id="4" name="Grafik 3">
            <a:extLst>
              <a:ext uri="{FF2B5EF4-FFF2-40B4-BE49-F238E27FC236}">
                <a16:creationId xmlns:a16="http://schemas.microsoft.com/office/drawing/2014/main" id="{418ADBA2-1174-4909-95D3-90C593296B67}"/>
              </a:ext>
            </a:extLst>
          </p:cNvPr>
          <p:cNvPicPr>
            <a:picLocks noChangeAspect="1"/>
          </p:cNvPicPr>
          <p:nvPr/>
        </p:nvPicPr>
        <p:blipFill>
          <a:blip r:embed="rId2"/>
          <a:stretch>
            <a:fillRect/>
          </a:stretch>
        </p:blipFill>
        <p:spPr>
          <a:xfrm>
            <a:off x="729202" y="2609436"/>
            <a:ext cx="9851711" cy="3723356"/>
          </a:xfrm>
          <a:prstGeom prst="rect">
            <a:avLst/>
          </a:prstGeom>
        </p:spPr>
      </p:pic>
      <p:sp>
        <p:nvSpPr>
          <p:cNvPr id="6" name="Textfeld 5">
            <a:extLst>
              <a:ext uri="{FF2B5EF4-FFF2-40B4-BE49-F238E27FC236}">
                <a16:creationId xmlns:a16="http://schemas.microsoft.com/office/drawing/2014/main" id="{EF0D6057-24FE-4A33-8D3D-48A524FA99B4}"/>
              </a:ext>
            </a:extLst>
          </p:cNvPr>
          <p:cNvSpPr txBox="1"/>
          <p:nvPr/>
        </p:nvSpPr>
        <p:spPr>
          <a:xfrm>
            <a:off x="729203" y="1890150"/>
            <a:ext cx="9221302" cy="461665"/>
          </a:xfrm>
          <a:prstGeom prst="rect">
            <a:avLst/>
          </a:prstGeom>
          <a:noFill/>
        </p:spPr>
        <p:txBody>
          <a:bodyPr wrap="square" rtlCol="0">
            <a:spAutoFit/>
          </a:bodyPr>
          <a:lstStyle/>
          <a:p>
            <a:r>
              <a:rPr lang="de-DE" sz="2400" b="1" dirty="0">
                <a:solidFill>
                  <a:srgbClr val="1D2D4B"/>
                </a:solidFill>
              </a:rPr>
              <a:t>Gesundheitsfragen (PKV-Abschluss):</a:t>
            </a:r>
          </a:p>
        </p:txBody>
      </p:sp>
    </p:spTree>
    <p:extLst>
      <p:ext uri="{BB962C8B-B14F-4D97-AF65-F5344CB8AC3E}">
        <p14:creationId xmlns:p14="http://schemas.microsoft.com/office/powerpoint/2010/main" val="1236837610"/>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2446</Words>
  <Application>Microsoft Office PowerPoint</Application>
  <PresentationFormat>Breitbild</PresentationFormat>
  <Paragraphs>393</Paragraphs>
  <Slides>82</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82</vt:i4>
      </vt:variant>
    </vt:vector>
  </HeadingPairs>
  <TitlesOfParts>
    <vt:vector size="89" baseType="lpstr">
      <vt:lpstr>Aptos</vt:lpstr>
      <vt:lpstr>Arial</vt:lpstr>
      <vt:lpstr>Calibri</vt:lpstr>
      <vt:lpstr>Montserrat-Regular</vt:lpstr>
      <vt:lpstr>Symbol</vt:lpstr>
      <vt:lpstr>Wingdings</vt:lpstr>
      <vt:lpstr>Design_afm</vt:lpstr>
      <vt:lpstr>PowerPoint-Präsentation</vt:lpstr>
      <vt:lpstr>Agenda</vt:lpstr>
      <vt:lpstr>PKV-Splitter</vt:lpstr>
      <vt:lpstr>PKV-Splitter</vt:lpstr>
      <vt:lpstr>PKV-Splitter</vt:lpstr>
      <vt:lpstr>Biometrie-splitter</vt:lpstr>
      <vt:lpstr>PKV-Splitter</vt:lpstr>
      <vt:lpstr>PKV-Splitter</vt:lpstr>
      <vt:lpstr>PKV-Splitter</vt:lpstr>
      <vt:lpstr>PowerPoint-Präsentation</vt:lpstr>
      <vt:lpstr>PKV</vt:lpstr>
      <vt:lpstr>PKV</vt:lpstr>
      <vt:lpstr>PKV</vt:lpstr>
      <vt:lpstr>PKV</vt:lpstr>
      <vt:lpstr>PKV Ausfinanzierung der Systeme</vt:lpstr>
      <vt:lpstr>PKV Ausfinanzierung der Systeme</vt:lpstr>
      <vt:lpstr>PKV Ausfinanzierung der Systeme</vt:lpstr>
      <vt:lpstr>PKV Ausfinanzierung der Systeme</vt:lpstr>
      <vt:lpstr>PowerPoint-Präsentation</vt:lpstr>
      <vt:lpstr>PowerPoint-Präsentation</vt:lpstr>
      <vt:lpstr>PowerPoint-Präsentation</vt:lpstr>
      <vt:lpstr>PowerPoint-Präsentation</vt:lpstr>
      <vt:lpstr>PowerPoint-Präsentation</vt:lpstr>
      <vt:lpstr>PowerPoint-Präsentation</vt:lpstr>
      <vt:lpstr>PKV</vt:lpstr>
      <vt:lpstr>PKV Kampf um Termine</vt:lpstr>
      <vt:lpstr>PKV Kampf um Termine</vt:lpstr>
      <vt:lpstr>PKV Kampf um Termine</vt:lpstr>
      <vt:lpstr>PKV Kampf um Termine</vt:lpstr>
      <vt:lpstr>PKV Kampf um Termine</vt:lpstr>
      <vt:lpstr>PKV Kampf um Termine</vt:lpstr>
      <vt:lpstr>PKV Kampf um Termine</vt:lpstr>
      <vt:lpstr>PKV Kampf um Termine</vt:lpstr>
      <vt:lpstr>PKV Kampf um Termine</vt:lpstr>
      <vt:lpstr>PKV Eine bessere Gesundheit mit der PKV</vt:lpstr>
      <vt:lpstr>PKV Eine bessere Gesundheit mit der PKV</vt:lpstr>
      <vt:lpstr>PKV Eine bessere Gesundheit mit der PKV</vt:lpstr>
      <vt:lpstr>PKV Eine bessere Gesundheit mit der PKV</vt:lpstr>
      <vt:lpstr>PKV Eine bessere Gesundheit mit der PKV</vt:lpstr>
      <vt:lpstr>PKV Eine bessere Gesundheit mit der PKV</vt:lpstr>
      <vt:lpstr>PKV Eine bessere Gesundheit mit der PKV</vt:lpstr>
      <vt:lpstr>PKV Eine bessere Gesundheit mit der PKV</vt:lpstr>
      <vt:lpstr>Der Fuß in der Tür</vt:lpstr>
      <vt:lpstr>Gründe für Ablehnungen BU bei Kindern</vt:lpstr>
      <vt:lpstr>ALH Kinderkonzept</vt:lpstr>
      <vt:lpstr>ALH | Kinderkonzept</vt:lpstr>
      <vt:lpstr>KV-Splitter | Axa KH easy</vt:lpstr>
      <vt:lpstr>PKV</vt:lpstr>
      <vt:lpstr>Risikovoranfragen</vt:lpstr>
      <vt:lpstr>Risikovoranfragen </vt:lpstr>
      <vt:lpstr>Risikovoranfragen </vt:lpstr>
      <vt:lpstr>Risikovoranfragen</vt:lpstr>
      <vt:lpstr>Risikovoranfragen</vt:lpstr>
      <vt:lpstr>Risikovoranfragen</vt:lpstr>
      <vt:lpstr>Risikovoranfragen </vt:lpstr>
      <vt:lpstr>AU-Klausel</vt:lpstr>
      <vt:lpstr>AU-Klausel</vt:lpstr>
      <vt:lpstr>AU-Klausel</vt:lpstr>
      <vt:lpstr>AU-Klausel</vt:lpstr>
      <vt:lpstr>AU-Klausel</vt:lpstr>
      <vt:lpstr>AU-Klausel</vt:lpstr>
      <vt:lpstr>AU-Klausel</vt:lpstr>
      <vt:lpstr>AU-Klausel</vt:lpstr>
      <vt:lpstr>Krankentagegeld / BU</vt:lpstr>
      <vt:lpstr>Krankentagegeld / BU</vt:lpstr>
      <vt:lpstr>Krankentagegeld / BU</vt:lpstr>
      <vt:lpstr>PKV</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lpstr>Medizinerkonzept der Hallesche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Juschkus, Heiko</dc:creator>
  <cp:lastModifiedBy>Harden, Britta</cp:lastModifiedBy>
  <cp:revision>95</cp:revision>
  <cp:lastPrinted>2019-08-21T13:01:55Z</cp:lastPrinted>
  <dcterms:created xsi:type="dcterms:W3CDTF">2023-03-03T08:51:02Z</dcterms:created>
  <dcterms:modified xsi:type="dcterms:W3CDTF">2024-10-09T07:03:59Z</dcterms:modified>
</cp:coreProperties>
</file>